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9AB48-78B9-4237-9960-C23BADE314AF}" v="1" dt="2022-01-24T15:02:55.550"/>
    <p1510:client id="{2BCE2531-2D83-4182-B2C7-5526A1BF3F39}" v="40" dt="2022-01-24T15:03:45.641"/>
    <p1510:client id="{6CB87535-2B65-48C2-A28A-CE59F1B8FC07}" v="1" dt="2022-01-10T09:52:28.236"/>
    <p1510:client id="{7E7BEC64-CCAA-4B9A-86F6-723E4AA16284}" v="1" dt="2022-01-03T20:24:51.5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a wissem.berrezoug" userId="S::lilyawissem.berrezoug@univ-tlemcen.dz::6a79b021-b866-472a-92ed-827c7b91bad2" providerId="AD" clId="Web-{7E7BEC64-CCAA-4B9A-86F6-723E4AA16284}"/>
    <pc:docChg chg="modSld">
      <pc:chgData name="lilya wissem.berrezoug" userId="S::lilyawissem.berrezoug@univ-tlemcen.dz::6a79b021-b866-472a-92ed-827c7b91bad2" providerId="AD" clId="Web-{7E7BEC64-CCAA-4B9A-86F6-723E4AA16284}" dt="2022-01-03T20:24:51.514" v="0"/>
      <pc:docMkLst>
        <pc:docMk/>
      </pc:docMkLst>
      <pc:sldChg chg="modSp">
        <pc:chgData name="lilya wissem.berrezoug" userId="S::lilyawissem.berrezoug@univ-tlemcen.dz::6a79b021-b866-472a-92ed-827c7b91bad2" providerId="AD" clId="Web-{7E7BEC64-CCAA-4B9A-86F6-723E4AA16284}" dt="2022-01-03T20:24:51.514" v="0"/>
        <pc:sldMkLst>
          <pc:docMk/>
          <pc:sldMk cId="0" sldId="257"/>
        </pc:sldMkLst>
        <pc:graphicFrameChg chg="modGraphic">
          <ac:chgData name="lilya wissem.berrezoug" userId="S::lilyawissem.berrezoug@univ-tlemcen.dz::6a79b021-b866-472a-92ed-827c7b91bad2" providerId="AD" clId="Web-{7E7BEC64-CCAA-4B9A-86F6-723E4AA16284}" dt="2022-01-03T20:24:51.514" v="0"/>
          <ac:graphicFrameMkLst>
            <pc:docMk/>
            <pc:sldMk cId="0" sldId="257"/>
            <ac:graphicFrameMk id="5" creationId="{00000000-0000-0000-0000-000000000000}"/>
          </ac:graphicFrameMkLst>
        </pc:graphicFrameChg>
      </pc:sldChg>
    </pc:docChg>
  </pc:docChgLst>
  <pc:docChgLst>
    <pc:chgData name="BOUKHATEM Zineb" userId="S::zineb.boukhatem@univ-tlemcen.dz::6cf11474-1827-4592-9f8e-dcc143d28e85" providerId="AD" clId="Web-{D525BE0B-87F4-491B-A19F-B714066C57DC}"/>
    <pc:docChg chg="modSld">
      <pc:chgData name="BOUKHATEM Zineb" userId="S::zineb.boukhatem@univ-tlemcen.dz::6cf11474-1827-4592-9f8e-dcc143d28e85" providerId="AD" clId="Web-{D525BE0B-87F4-491B-A19F-B714066C57DC}" dt="2021-11-22T09:53:27.255" v="1"/>
      <pc:docMkLst>
        <pc:docMk/>
      </pc:docMkLst>
      <pc:sldChg chg="delSp modSp">
        <pc:chgData name="BOUKHATEM Zineb" userId="S::zineb.boukhatem@univ-tlemcen.dz::6cf11474-1827-4592-9f8e-dcc143d28e85" providerId="AD" clId="Web-{D525BE0B-87F4-491B-A19F-B714066C57DC}" dt="2021-11-22T09:53:27.255" v="1"/>
        <pc:sldMkLst>
          <pc:docMk/>
          <pc:sldMk cId="0" sldId="260"/>
        </pc:sldMkLst>
        <pc:spChg chg="del mod">
          <ac:chgData name="BOUKHATEM Zineb" userId="S::zineb.boukhatem@univ-tlemcen.dz::6cf11474-1827-4592-9f8e-dcc143d28e85" providerId="AD" clId="Web-{D525BE0B-87F4-491B-A19F-B714066C57DC}" dt="2021-11-22T09:53:27.255" v="1"/>
          <ac:spMkLst>
            <pc:docMk/>
            <pc:sldMk cId="0" sldId="260"/>
            <ac:spMk id="26" creationId="{00000000-0000-0000-0000-000000000000}"/>
          </ac:spMkLst>
        </pc:spChg>
      </pc:sldChg>
    </pc:docChg>
  </pc:docChgLst>
  <pc:docChgLst>
    <pc:chgData name="Zineb BOUKHATEM" userId="6cf11474-1827-4592-9f8e-dcc143d28e85" providerId="ADAL" clId="{DC95B08D-9FE0-844E-922B-E17673B52C84}"/>
    <pc:docChg chg="modSld">
      <pc:chgData name="Zineb BOUKHATEM" userId="6cf11474-1827-4592-9f8e-dcc143d28e85" providerId="ADAL" clId="{DC95B08D-9FE0-844E-922B-E17673B52C84}" dt="2022-01-02T18:32:56.644" v="30" actId="1076"/>
      <pc:docMkLst>
        <pc:docMk/>
      </pc:docMkLst>
      <pc:sldChg chg="addSp modSp">
        <pc:chgData name="Zineb BOUKHATEM" userId="6cf11474-1827-4592-9f8e-dcc143d28e85" providerId="ADAL" clId="{DC95B08D-9FE0-844E-922B-E17673B52C84}" dt="2022-01-02T18:32:56.644" v="30" actId="1076"/>
        <pc:sldMkLst>
          <pc:docMk/>
          <pc:sldMk cId="0" sldId="256"/>
        </pc:sldMkLst>
        <pc:spChg chg="add mod">
          <ac:chgData name="Zineb BOUKHATEM" userId="6cf11474-1827-4592-9f8e-dcc143d28e85" providerId="ADAL" clId="{DC95B08D-9FE0-844E-922B-E17673B52C84}" dt="2022-01-02T18:32:56.644" v="30" actId="1076"/>
          <ac:spMkLst>
            <pc:docMk/>
            <pc:sldMk cId="0" sldId="256"/>
            <ac:spMk id="10" creationId="{87C66575-FDB2-FA4F-9469-0BF54FA42E31}"/>
          </ac:spMkLst>
        </pc:spChg>
      </pc:sldChg>
    </pc:docChg>
  </pc:docChgLst>
  <pc:docChgLst>
    <pc:chgData name="sidali youcef.benabdallah" userId="S::sidaliyoucef.benabdallah@univ-tlemcen.dz::619e0785-66af-4890-aefd-f03fd6935e4a" providerId="AD" clId="Web-{0FB9AB48-78B9-4237-9960-C23BADE314AF}"/>
    <pc:docChg chg="modSld">
      <pc:chgData name="sidali youcef.benabdallah" userId="S::sidaliyoucef.benabdallah@univ-tlemcen.dz::619e0785-66af-4890-aefd-f03fd6935e4a" providerId="AD" clId="Web-{0FB9AB48-78B9-4237-9960-C23BADE314AF}" dt="2022-01-24T15:02:55.550" v="0"/>
      <pc:docMkLst>
        <pc:docMk/>
      </pc:docMkLst>
      <pc:sldChg chg="modSp">
        <pc:chgData name="sidali youcef.benabdallah" userId="S::sidaliyoucef.benabdallah@univ-tlemcen.dz::619e0785-66af-4890-aefd-f03fd6935e4a" providerId="AD" clId="Web-{0FB9AB48-78B9-4237-9960-C23BADE314AF}" dt="2022-01-24T15:02:55.550" v="0"/>
        <pc:sldMkLst>
          <pc:docMk/>
          <pc:sldMk cId="0" sldId="257"/>
        </pc:sldMkLst>
        <pc:graphicFrameChg chg="modGraphic">
          <ac:chgData name="sidali youcef.benabdallah" userId="S::sidaliyoucef.benabdallah@univ-tlemcen.dz::619e0785-66af-4890-aefd-f03fd6935e4a" providerId="AD" clId="Web-{0FB9AB48-78B9-4237-9960-C23BADE314AF}" dt="2022-01-24T15:02:55.550" v="0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</pc:docChg>
  </pc:docChgLst>
  <pc:docChgLst>
    <pc:chgData name="rayene abdelghani.meddane" userId="S::rayeneabdelghani.meddane@univ-tlemcen.dz::154670ef-edf2-4e61-9c6a-7290cc0243e8" providerId="AD" clId="Web-{A513667F-73C1-43BE-A033-77F0256CD212}"/>
    <pc:docChg chg="addSld">
      <pc:chgData name="rayene abdelghani.meddane" userId="S::rayeneabdelghani.meddane@univ-tlemcen.dz::154670ef-edf2-4e61-9c6a-7290cc0243e8" providerId="AD" clId="Web-{A513667F-73C1-43BE-A033-77F0256CD212}" dt="2021-12-23T09:30:47.368" v="0"/>
      <pc:docMkLst>
        <pc:docMk/>
      </pc:docMkLst>
      <pc:sldChg chg="new">
        <pc:chgData name="rayene abdelghani.meddane" userId="S::rayeneabdelghani.meddane@univ-tlemcen.dz::154670ef-edf2-4e61-9c6a-7290cc0243e8" providerId="AD" clId="Web-{A513667F-73C1-43BE-A033-77F0256CD212}" dt="2021-12-23T09:30:47.368" v="0"/>
        <pc:sldMkLst>
          <pc:docMk/>
          <pc:sldMk cId="2398844886" sldId="261"/>
        </pc:sldMkLst>
      </pc:sldChg>
    </pc:docChg>
  </pc:docChgLst>
  <pc:docChgLst>
    <pc:chgData name="CHERIF Djamila Kawther" userId="S::djamilakawther.cherif@univ-tlemcen.dz::44c4238f-4135-451a-a8df-bb9d35a913b7" providerId="AD" clId="Web-{D602C46D-D262-40C4-9BF1-B75AC4F3F1AA}"/>
    <pc:docChg chg="modSld">
      <pc:chgData name="CHERIF Djamila Kawther" userId="S::djamilakawther.cherif@univ-tlemcen.dz::44c4238f-4135-451a-a8df-bb9d35a913b7" providerId="AD" clId="Web-{D602C46D-D262-40C4-9BF1-B75AC4F3F1AA}" dt="2021-12-29T19:02:30.851" v="1" actId="1076"/>
      <pc:docMkLst>
        <pc:docMk/>
      </pc:docMkLst>
      <pc:sldChg chg="modSp">
        <pc:chgData name="CHERIF Djamila Kawther" userId="S::djamilakawther.cherif@univ-tlemcen.dz::44c4238f-4135-451a-a8df-bb9d35a913b7" providerId="AD" clId="Web-{D602C46D-D262-40C4-9BF1-B75AC4F3F1AA}" dt="2021-12-29T19:02:30.851" v="1" actId="1076"/>
        <pc:sldMkLst>
          <pc:docMk/>
          <pc:sldMk cId="0" sldId="256"/>
        </pc:sldMkLst>
        <pc:spChg chg="mod">
          <ac:chgData name="CHERIF Djamila Kawther" userId="S::djamilakawther.cherif@univ-tlemcen.dz::44c4238f-4135-451a-a8df-bb9d35a913b7" providerId="AD" clId="Web-{D602C46D-D262-40C4-9BF1-B75AC4F3F1AA}" dt="2021-12-29T19:02:30.851" v="1" actId="1076"/>
          <ac:spMkLst>
            <pc:docMk/>
            <pc:sldMk cId="0" sldId="256"/>
            <ac:spMk id="9" creationId="{3E0F89FA-A51B-436D-BFF8-F449A5B89A47}"/>
          </ac:spMkLst>
        </pc:spChg>
      </pc:sldChg>
    </pc:docChg>
  </pc:docChgLst>
  <pc:docChgLst>
    <pc:chgData name="BENTOUMI HANANE" userId="S::hanane.bentoumi@univ-tlemcen.dz::19757c0f-c5ee-4037-bc90-9e975369ca65" providerId="AD" clId="Web-{F214BB54-DC0D-4CB4-90D5-2FB7143D33E6}"/>
    <pc:docChg chg="modSld">
      <pc:chgData name="BENTOUMI HANANE" userId="S::hanane.bentoumi@univ-tlemcen.dz::19757c0f-c5ee-4037-bc90-9e975369ca65" providerId="AD" clId="Web-{F214BB54-DC0D-4CB4-90D5-2FB7143D33E6}" dt="2021-11-24T15:02:02.288" v="0"/>
      <pc:docMkLst>
        <pc:docMk/>
      </pc:docMkLst>
      <pc:sldChg chg="addSp">
        <pc:chgData name="BENTOUMI HANANE" userId="S::hanane.bentoumi@univ-tlemcen.dz::19757c0f-c5ee-4037-bc90-9e975369ca65" providerId="AD" clId="Web-{F214BB54-DC0D-4CB4-90D5-2FB7143D33E6}" dt="2021-11-24T15:02:02.288" v="0"/>
        <pc:sldMkLst>
          <pc:docMk/>
          <pc:sldMk cId="0" sldId="256"/>
        </pc:sldMkLst>
        <pc:spChg chg="add">
          <ac:chgData name="BENTOUMI HANANE" userId="S::hanane.bentoumi@univ-tlemcen.dz::19757c0f-c5ee-4037-bc90-9e975369ca65" providerId="AD" clId="Web-{F214BB54-DC0D-4CB4-90D5-2FB7143D33E6}" dt="2021-11-24T15:02:02.288" v="0"/>
          <ac:spMkLst>
            <pc:docMk/>
            <pc:sldMk cId="0" sldId="256"/>
            <ac:spMk id="9" creationId="{3E0F89FA-A51B-436D-BFF8-F449A5B89A47}"/>
          </ac:spMkLst>
        </pc:spChg>
      </pc:sldChg>
    </pc:docChg>
  </pc:docChgLst>
  <pc:docChgLst>
    <pc:chgData name="hidayat.belarbi" userId="S::hidayat.belarbi@univ-tlemcen.dz::bbed6b4e-2183-4a53-85ec-f69c1afd9e1c" providerId="AD" clId="Web-{D2EC3941-7B74-452D-B576-472B588F5F59}"/>
    <pc:docChg chg="modSld">
      <pc:chgData name="hidayat.belarbi" userId="S::hidayat.belarbi@univ-tlemcen.dz::bbed6b4e-2183-4a53-85ec-f69c1afd9e1c" providerId="AD" clId="Web-{D2EC3941-7B74-452D-B576-472B588F5F59}" dt="2021-12-27T16:36:23.621" v="41"/>
      <pc:docMkLst>
        <pc:docMk/>
      </pc:docMkLst>
      <pc:sldChg chg="modSp">
        <pc:chgData name="hidayat.belarbi" userId="S::hidayat.belarbi@univ-tlemcen.dz::bbed6b4e-2183-4a53-85ec-f69c1afd9e1c" providerId="AD" clId="Web-{D2EC3941-7B74-452D-B576-472B588F5F59}" dt="2021-12-27T16:36:23.621" v="41"/>
        <pc:sldMkLst>
          <pc:docMk/>
          <pc:sldMk cId="0" sldId="257"/>
        </pc:sldMkLst>
        <pc:graphicFrameChg chg="mod modGraphic">
          <ac:chgData name="hidayat.belarbi" userId="S::hidayat.belarbi@univ-tlemcen.dz::bbed6b4e-2183-4a53-85ec-f69c1afd9e1c" providerId="AD" clId="Web-{D2EC3941-7B74-452D-B576-472B588F5F59}" dt="2021-12-27T16:36:23.621" v="41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</pc:docChg>
  </pc:docChgLst>
  <pc:docChgLst>
    <pc:chgData name="youcef bendimerad" userId="S::bendimerad.youcef@univ-tlemcen.dz::0be8ed26-d6bc-44d0-87a3-4ab51bd25b9d" providerId="AD" clId="Web-{6CB87535-2B65-48C2-A28A-CE59F1B8FC07}"/>
    <pc:docChg chg="modSld">
      <pc:chgData name="youcef bendimerad" userId="S::bendimerad.youcef@univ-tlemcen.dz::0be8ed26-d6bc-44d0-87a3-4ab51bd25b9d" providerId="AD" clId="Web-{6CB87535-2B65-48C2-A28A-CE59F1B8FC07}" dt="2022-01-10T09:52:28.236" v="0"/>
      <pc:docMkLst>
        <pc:docMk/>
      </pc:docMkLst>
      <pc:sldChg chg="addSp">
        <pc:chgData name="youcef bendimerad" userId="S::bendimerad.youcef@univ-tlemcen.dz::0be8ed26-d6bc-44d0-87a3-4ab51bd25b9d" providerId="AD" clId="Web-{6CB87535-2B65-48C2-A28A-CE59F1B8FC07}" dt="2022-01-10T09:52:28.236" v="0"/>
        <pc:sldMkLst>
          <pc:docMk/>
          <pc:sldMk cId="2398844886" sldId="261"/>
        </pc:sldMkLst>
        <pc:spChg chg="add">
          <ac:chgData name="youcef bendimerad" userId="S::bendimerad.youcef@univ-tlemcen.dz::0be8ed26-d6bc-44d0-87a3-4ab51bd25b9d" providerId="AD" clId="Web-{6CB87535-2B65-48C2-A28A-CE59F1B8FC07}" dt="2022-01-10T09:52:28.236" v="0"/>
          <ac:spMkLst>
            <pc:docMk/>
            <pc:sldMk cId="2398844886" sldId="261"/>
            <ac:spMk id="2" creationId="{A77E901E-EC5D-4C1C-8199-E8ED63F4E447}"/>
          </ac:spMkLst>
        </pc:spChg>
      </pc:sldChg>
    </pc:docChg>
  </pc:docChgLst>
  <pc:docChgLst>
    <pc:chgData name="hidayat.belarbi" userId="S::hidayat.belarbi@univ-tlemcen.dz::bbed6b4e-2183-4a53-85ec-f69c1afd9e1c" providerId="AD" clId="Web-{2BCE2531-2D83-4182-B2C7-5526A1BF3F39}"/>
    <pc:docChg chg="modSld">
      <pc:chgData name="hidayat.belarbi" userId="S::hidayat.belarbi@univ-tlemcen.dz::bbed6b4e-2183-4a53-85ec-f69c1afd9e1c" providerId="AD" clId="Web-{2BCE2531-2D83-4182-B2C7-5526A1BF3F39}" dt="2022-01-24T15:03:45.641" v="22"/>
      <pc:docMkLst>
        <pc:docMk/>
      </pc:docMkLst>
      <pc:sldChg chg="modSp">
        <pc:chgData name="hidayat.belarbi" userId="S::hidayat.belarbi@univ-tlemcen.dz::bbed6b4e-2183-4a53-85ec-f69c1afd9e1c" providerId="AD" clId="Web-{2BCE2531-2D83-4182-B2C7-5526A1BF3F39}" dt="2022-01-24T15:03:45.641" v="22"/>
        <pc:sldMkLst>
          <pc:docMk/>
          <pc:sldMk cId="0" sldId="257"/>
        </pc:sldMkLst>
        <pc:graphicFrameChg chg="modGraphic">
          <ac:chgData name="hidayat.belarbi" userId="S::hidayat.belarbi@univ-tlemcen.dz::bbed6b4e-2183-4a53-85ec-f69c1afd9e1c" providerId="AD" clId="Web-{2BCE2531-2D83-4182-B2C7-5526A1BF3F39}" dt="2022-01-24T15:02:56.515" v="3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 modGraphic">
          <ac:chgData name="hidayat.belarbi" userId="S::hidayat.belarbi@univ-tlemcen.dz::bbed6b4e-2183-4a53-85ec-f69c1afd9e1c" providerId="AD" clId="Web-{2BCE2531-2D83-4182-B2C7-5526A1BF3F39}" dt="2022-01-24T15:03:45.641" v="22"/>
          <ac:graphicFrameMkLst>
            <pc:docMk/>
            <pc:sldMk cId="0" sldId="257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191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6232" y="995171"/>
            <a:ext cx="341630" cy="15240"/>
          </a:xfrm>
          <a:custGeom>
            <a:avLst/>
            <a:gdLst/>
            <a:ahLst/>
            <a:cxnLst/>
            <a:rect l="l" t="t" r="r" b="b"/>
            <a:pathLst>
              <a:path w="341629" h="15240">
                <a:moveTo>
                  <a:pt x="0" y="0"/>
                </a:moveTo>
                <a:lnTo>
                  <a:pt x="164591" y="0"/>
                </a:lnTo>
              </a:path>
              <a:path w="341629" h="15240">
                <a:moveTo>
                  <a:pt x="0" y="3048"/>
                </a:moveTo>
                <a:lnTo>
                  <a:pt x="164591" y="3048"/>
                </a:lnTo>
              </a:path>
              <a:path w="341629" h="15240">
                <a:moveTo>
                  <a:pt x="54863" y="6096"/>
                </a:moveTo>
                <a:lnTo>
                  <a:pt x="219455" y="6096"/>
                </a:lnTo>
              </a:path>
              <a:path w="341629" h="15240">
                <a:moveTo>
                  <a:pt x="106679" y="9144"/>
                </a:moveTo>
                <a:lnTo>
                  <a:pt x="277367" y="9144"/>
                </a:lnTo>
              </a:path>
              <a:path w="341629" h="15240">
                <a:moveTo>
                  <a:pt x="161543" y="12192"/>
                </a:moveTo>
                <a:lnTo>
                  <a:pt x="341375" y="12192"/>
                </a:lnTo>
              </a:path>
              <a:path w="341629" h="15240">
                <a:moveTo>
                  <a:pt x="161543" y="15239"/>
                </a:moveTo>
                <a:lnTo>
                  <a:pt x="341375" y="15239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12280" y="993647"/>
            <a:ext cx="1609344" cy="45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82639" y="1013460"/>
            <a:ext cx="387350" cy="12700"/>
          </a:xfrm>
          <a:custGeom>
            <a:avLst/>
            <a:gdLst/>
            <a:ahLst/>
            <a:cxnLst/>
            <a:rect l="l" t="t" r="r" b="b"/>
            <a:pathLst>
              <a:path w="387350" h="12700">
                <a:moveTo>
                  <a:pt x="0" y="0"/>
                </a:moveTo>
                <a:lnTo>
                  <a:pt x="185927" y="0"/>
                </a:lnTo>
              </a:path>
              <a:path w="387350" h="12700">
                <a:moveTo>
                  <a:pt x="57912" y="3048"/>
                </a:moveTo>
                <a:lnTo>
                  <a:pt x="249936" y="3048"/>
                </a:lnTo>
              </a:path>
              <a:path w="387350" h="12700">
                <a:moveTo>
                  <a:pt x="118872" y="6096"/>
                </a:moveTo>
                <a:lnTo>
                  <a:pt x="313944" y="6096"/>
                </a:lnTo>
              </a:path>
              <a:path w="387350" h="12700">
                <a:moveTo>
                  <a:pt x="118872" y="9144"/>
                </a:moveTo>
                <a:lnTo>
                  <a:pt x="313944" y="9144"/>
                </a:lnTo>
              </a:path>
              <a:path w="387350" h="12700">
                <a:moveTo>
                  <a:pt x="182880" y="12192"/>
                </a:moveTo>
                <a:lnTo>
                  <a:pt x="387096" y="12192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7359" y="996696"/>
            <a:ext cx="515111" cy="67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26480" y="1028700"/>
            <a:ext cx="1264920" cy="21590"/>
          </a:xfrm>
          <a:custGeom>
            <a:avLst/>
            <a:gdLst/>
            <a:ahLst/>
            <a:cxnLst/>
            <a:rect l="l" t="t" r="r" b="b"/>
            <a:pathLst>
              <a:path w="1264920" h="21590">
                <a:moveTo>
                  <a:pt x="0" y="0"/>
                </a:moveTo>
                <a:lnTo>
                  <a:pt x="222503" y="0"/>
                </a:lnTo>
              </a:path>
              <a:path w="1264920" h="21590">
                <a:moveTo>
                  <a:pt x="67056" y="3048"/>
                </a:moveTo>
                <a:lnTo>
                  <a:pt x="304800" y="3048"/>
                </a:lnTo>
              </a:path>
              <a:path w="1264920" h="21590">
                <a:moveTo>
                  <a:pt x="67056" y="6096"/>
                </a:moveTo>
                <a:lnTo>
                  <a:pt x="304800" y="6096"/>
                </a:lnTo>
              </a:path>
              <a:path w="1264920" h="21590">
                <a:moveTo>
                  <a:pt x="137160" y="9144"/>
                </a:moveTo>
                <a:lnTo>
                  <a:pt x="396240" y="9144"/>
                </a:lnTo>
              </a:path>
              <a:path w="1264920" h="21590">
                <a:moveTo>
                  <a:pt x="216408" y="12192"/>
                </a:moveTo>
                <a:lnTo>
                  <a:pt x="521208" y="12192"/>
                </a:lnTo>
              </a:path>
              <a:path w="1264920" h="21590">
                <a:moveTo>
                  <a:pt x="1045464" y="12192"/>
                </a:moveTo>
                <a:lnTo>
                  <a:pt x="1264920" y="12192"/>
                </a:lnTo>
              </a:path>
              <a:path w="1264920" h="21590">
                <a:moveTo>
                  <a:pt x="216408" y="15240"/>
                </a:moveTo>
                <a:lnTo>
                  <a:pt x="521208" y="15240"/>
                </a:lnTo>
              </a:path>
              <a:path w="1264920" h="21590">
                <a:moveTo>
                  <a:pt x="1045464" y="15240"/>
                </a:moveTo>
                <a:lnTo>
                  <a:pt x="1264920" y="15240"/>
                </a:lnTo>
              </a:path>
              <a:path w="1264920" h="21590">
                <a:moveTo>
                  <a:pt x="298704" y="18287"/>
                </a:moveTo>
                <a:lnTo>
                  <a:pt x="740664" y="18287"/>
                </a:lnTo>
              </a:path>
              <a:path w="1264920" h="21590">
                <a:moveTo>
                  <a:pt x="877824" y="18287"/>
                </a:moveTo>
                <a:lnTo>
                  <a:pt x="1210055" y="18287"/>
                </a:lnTo>
              </a:path>
              <a:path w="1264920" h="21590">
                <a:moveTo>
                  <a:pt x="390144" y="21335"/>
                </a:moveTo>
                <a:lnTo>
                  <a:pt x="1139952" y="21335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38544" y="105308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38544" y="1056132"/>
            <a:ext cx="539750" cy="3175"/>
          </a:xfrm>
          <a:custGeom>
            <a:avLst/>
            <a:gdLst/>
            <a:ahLst/>
            <a:cxnLst/>
            <a:rect l="l" t="t" r="r" b="b"/>
            <a:pathLst>
              <a:path w="539750" h="3175">
                <a:moveTo>
                  <a:pt x="0" y="0"/>
                </a:moveTo>
                <a:lnTo>
                  <a:pt x="539496" y="0"/>
                </a:lnTo>
              </a:path>
              <a:path w="539750" h="3175">
                <a:moveTo>
                  <a:pt x="204215" y="3048"/>
                </a:moveTo>
                <a:lnTo>
                  <a:pt x="380999" y="3048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10783" y="996696"/>
            <a:ext cx="2170176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2119" y="1065275"/>
            <a:ext cx="48895" cy="3175"/>
          </a:xfrm>
          <a:custGeom>
            <a:avLst/>
            <a:gdLst/>
            <a:ahLst/>
            <a:cxnLst/>
            <a:rect l="l" t="t" r="r" b="b"/>
            <a:pathLst>
              <a:path w="48894" h="3175">
                <a:moveTo>
                  <a:pt x="0" y="0"/>
                </a:moveTo>
                <a:lnTo>
                  <a:pt x="48768" y="0"/>
                </a:lnTo>
              </a:path>
              <a:path w="48894" h="3175">
                <a:moveTo>
                  <a:pt x="0" y="3048"/>
                </a:moveTo>
                <a:lnTo>
                  <a:pt x="48768" y="3048"/>
                </a:lnTo>
              </a:path>
            </a:pathLst>
          </a:custGeom>
          <a:ln w="3175">
            <a:solidFill>
              <a:srgbClr val="28B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74191" y="996696"/>
            <a:ext cx="1103376" cy="192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24711" y="1188720"/>
            <a:ext cx="198119" cy="335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74191" y="1188720"/>
            <a:ext cx="313944" cy="426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88135" y="1223772"/>
            <a:ext cx="76200" cy="6350"/>
          </a:xfrm>
          <a:custGeom>
            <a:avLst/>
            <a:gdLst/>
            <a:ahLst/>
            <a:cxnLst/>
            <a:rect l="l" t="t" r="r" b="b"/>
            <a:pathLst>
              <a:path w="76200" h="6350">
                <a:moveTo>
                  <a:pt x="21335" y="0"/>
                </a:moveTo>
                <a:lnTo>
                  <a:pt x="76200" y="0"/>
                </a:lnTo>
              </a:path>
              <a:path w="76200" h="6350">
                <a:moveTo>
                  <a:pt x="21335" y="3048"/>
                </a:moveTo>
                <a:lnTo>
                  <a:pt x="76200" y="3048"/>
                </a:lnTo>
              </a:path>
              <a:path w="76200" h="6350">
                <a:moveTo>
                  <a:pt x="0" y="6095"/>
                </a:moveTo>
                <a:lnTo>
                  <a:pt x="57912" y="6095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74191" y="12329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">
            <a:solidFill>
              <a:srgbClr val="73F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54607" y="1232916"/>
            <a:ext cx="76200" cy="6350"/>
          </a:xfrm>
          <a:custGeom>
            <a:avLst/>
            <a:gdLst/>
            <a:ahLst/>
            <a:cxnLst/>
            <a:rect l="l" t="t" r="r" b="b"/>
            <a:pathLst>
              <a:path w="76200" h="6350">
                <a:moveTo>
                  <a:pt x="18287" y="0"/>
                </a:moveTo>
                <a:lnTo>
                  <a:pt x="76200" y="0"/>
                </a:lnTo>
              </a:path>
              <a:path w="76200" h="6350">
                <a:moveTo>
                  <a:pt x="0" y="3048"/>
                </a:moveTo>
                <a:lnTo>
                  <a:pt x="54864" y="3048"/>
                </a:lnTo>
              </a:path>
              <a:path w="76200" h="6350">
                <a:moveTo>
                  <a:pt x="0" y="6096"/>
                </a:moveTo>
                <a:lnTo>
                  <a:pt x="54864" y="6096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74191" y="1234439"/>
            <a:ext cx="234695" cy="152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96695" y="1242059"/>
            <a:ext cx="97790" cy="9525"/>
          </a:xfrm>
          <a:custGeom>
            <a:avLst/>
            <a:gdLst/>
            <a:ahLst/>
            <a:cxnLst/>
            <a:rect l="l" t="t" r="r" b="b"/>
            <a:pathLst>
              <a:path w="97790" h="9525">
                <a:moveTo>
                  <a:pt x="36575" y="0"/>
                </a:moveTo>
                <a:lnTo>
                  <a:pt x="97535" y="0"/>
                </a:lnTo>
              </a:path>
              <a:path w="97790" h="9525">
                <a:moveTo>
                  <a:pt x="21335" y="3048"/>
                </a:moveTo>
                <a:lnTo>
                  <a:pt x="76199" y="3048"/>
                </a:lnTo>
              </a:path>
              <a:path w="97790" h="9525">
                <a:moveTo>
                  <a:pt x="0" y="6095"/>
                </a:moveTo>
                <a:lnTo>
                  <a:pt x="57912" y="6095"/>
                </a:lnTo>
              </a:path>
              <a:path w="97790" h="9525">
                <a:moveTo>
                  <a:pt x="0" y="9143"/>
                </a:moveTo>
                <a:lnTo>
                  <a:pt x="57912" y="9143"/>
                </a:lnTo>
              </a:path>
            </a:pathLst>
          </a:custGeom>
          <a:ln w="3175">
            <a:solidFill>
              <a:srgbClr val="0FCE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74191" y="1222247"/>
            <a:ext cx="438911" cy="914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74191" y="1313687"/>
            <a:ext cx="164592" cy="64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75715" y="1377695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1524" y="1524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70F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172" y="438403"/>
            <a:ext cx="895794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6632" y="3749040"/>
            <a:ext cx="4590415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2596" y="563372"/>
            <a:ext cx="55848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74645" algn="l"/>
              </a:tabLst>
            </a:pPr>
            <a:r>
              <a:rPr sz="4400" spc="-10">
                <a:solidFill>
                  <a:srgbClr val="996600"/>
                </a:solidFill>
                <a:latin typeface="Wingdings"/>
                <a:cs typeface="Wingdings"/>
              </a:rPr>
              <a:t></a:t>
            </a:r>
            <a:r>
              <a:rPr sz="4400" spc="-13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4400" b="1" spc="-30">
                <a:solidFill>
                  <a:srgbClr val="996600"/>
                </a:solidFill>
                <a:latin typeface="Constantia"/>
                <a:cs typeface="Constantia"/>
              </a:rPr>
              <a:t>Analyse	</a:t>
            </a:r>
            <a:r>
              <a:rPr sz="4400" b="1">
                <a:solidFill>
                  <a:srgbClr val="996600"/>
                </a:solidFill>
                <a:latin typeface="Constantia"/>
                <a:cs typeface="Constantia"/>
              </a:rPr>
              <a:t>LL(k) </a:t>
            </a:r>
            <a:r>
              <a:rPr sz="4400" b="1" spc="-5">
                <a:solidFill>
                  <a:srgbClr val="996600"/>
                </a:solidFill>
                <a:latin typeface="Constantia"/>
                <a:cs typeface="Constantia"/>
              </a:rPr>
              <a:t>;</a:t>
            </a:r>
            <a:r>
              <a:rPr sz="4400" b="1" spc="-10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4400" b="1" spc="-5">
                <a:solidFill>
                  <a:srgbClr val="996600"/>
                </a:solidFill>
                <a:latin typeface="Constantia"/>
                <a:cs typeface="Constantia"/>
              </a:rPr>
              <a:t>k&gt;1</a:t>
            </a:r>
            <a:endParaRPr sz="4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372" y="1566163"/>
            <a:ext cx="9056370" cy="4015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2047239" algn="l"/>
              </a:tabLst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Théorème:	</a:t>
            </a:r>
            <a:r>
              <a:rPr sz="2800" b="1" spc="-20">
                <a:latin typeface="Constantia"/>
                <a:cs typeface="Constantia"/>
              </a:rPr>
              <a:t>Une </a:t>
            </a:r>
            <a:r>
              <a:rPr sz="2800" b="1" spc="-15">
                <a:latin typeface="Constantia"/>
                <a:cs typeface="Constantia"/>
              </a:rPr>
              <a:t>grammaire </a:t>
            </a:r>
            <a:r>
              <a:rPr sz="2800" b="1" i="1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(X,V,S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,P) </a:t>
            </a:r>
            <a:r>
              <a:rPr sz="2800" b="1" spc="-15">
                <a:latin typeface="Constantia"/>
                <a:cs typeface="Constantia"/>
              </a:rPr>
              <a:t>est</a:t>
            </a:r>
            <a:r>
              <a:rPr sz="2800" b="1" spc="-415">
                <a:latin typeface="Constantia"/>
                <a:cs typeface="Constantia"/>
              </a:rPr>
              <a:t> </a:t>
            </a:r>
            <a:r>
              <a:rPr lang="fr-FR" sz="2800" b="1" spc="-415"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dite</a:t>
            </a:r>
            <a:endParaRPr sz="28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1925320" algn="l"/>
                <a:tab pos="2995295" algn="l"/>
                <a:tab pos="3860800" algn="l"/>
                <a:tab pos="5235575" algn="l"/>
                <a:tab pos="6263005" algn="l"/>
              </a:tabLst>
            </a:pP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fortement	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LL(k)	</a:t>
            </a:r>
            <a:r>
              <a:rPr sz="3200" b="1">
                <a:solidFill>
                  <a:srgbClr val="FF0000"/>
                </a:solidFill>
                <a:latin typeface="Constantia"/>
                <a:cs typeface="Constantia"/>
              </a:rPr>
              <a:t>ssi	</a:t>
            </a:r>
            <a:r>
              <a:rPr sz="2800" b="1" u="heavy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chaque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 u="heavy" spc="-1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paire</a:t>
            </a:r>
            <a:r>
              <a:rPr sz="2800" b="1" spc="-15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>
                <a:latin typeface="Constantia"/>
                <a:cs typeface="Constantia"/>
              </a:rPr>
              <a:t>RP </a:t>
            </a:r>
            <a:r>
              <a:rPr sz="3200" b="1" spc="-10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3200" b="1" spc="-10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→ </a:t>
            </a:r>
            <a:r>
              <a:rPr sz="3200" b="1" spc="-1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5">
                <a:solidFill>
                  <a:srgbClr val="008080"/>
                </a:solidFill>
                <a:latin typeface="Symbol"/>
                <a:cs typeface="Symbol"/>
              </a:rPr>
              <a:t></a:t>
            </a:r>
            <a:r>
              <a:rPr sz="3200" b="1" spc="-114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5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32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endParaRPr sz="32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2800" b="1" spc="-10">
                <a:latin typeface="Constantia"/>
                <a:cs typeface="Constantia"/>
              </a:rPr>
              <a:t>on </a:t>
            </a:r>
            <a:r>
              <a:rPr sz="2800" b="1">
                <a:latin typeface="Constantia"/>
                <a:cs typeface="Constantia"/>
              </a:rPr>
              <a:t>a: 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First </a:t>
            </a:r>
            <a:r>
              <a:rPr sz="2850" b="1" spc="-15" baseline="-19005">
                <a:solidFill>
                  <a:srgbClr val="996600"/>
                </a:solidFill>
                <a:latin typeface="Constantia"/>
                <a:cs typeface="Constantia"/>
              </a:rPr>
              <a:t>k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10">
                <a:solidFill>
                  <a:srgbClr val="008080"/>
                </a:solidFill>
                <a:latin typeface="Symbol"/>
                <a:cs typeface="Symbol"/>
              </a:rPr>
              <a:t></a:t>
            </a:r>
            <a:r>
              <a:rPr sz="2800" b="1" spc="-10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850" b="1" spc="-15" baseline="-19005">
                <a:solidFill>
                  <a:srgbClr val="996600"/>
                </a:solidFill>
                <a:latin typeface="Constantia"/>
                <a:cs typeface="Constantia"/>
              </a:rPr>
              <a:t>k</a:t>
            </a:r>
            <a:r>
              <a:rPr sz="2800" b="1" spc="-10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800" b="1" spc="-10">
                <a:solidFill>
                  <a:srgbClr val="008080"/>
                </a:solidFill>
                <a:latin typeface="Symbol"/>
                <a:cs typeface="Symbol"/>
              </a:rPr>
              <a:t></a:t>
            </a:r>
            <a:r>
              <a:rPr sz="2800" b="1" spc="-10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sz="3600" b="1" spc="-5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3600" b="1" spc="-54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50" b="1" spc="-7" baseline="-19005">
                <a:solidFill>
                  <a:srgbClr val="996600"/>
                </a:solidFill>
                <a:latin typeface="Constantia"/>
                <a:cs typeface="Constantia"/>
              </a:rPr>
              <a:t>k 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10">
                <a:solidFill>
                  <a:srgbClr val="008080"/>
                </a:solidFill>
                <a:latin typeface="Symbol"/>
                <a:cs typeface="Symbol"/>
              </a:rPr>
              <a:t></a:t>
            </a:r>
            <a:r>
              <a:rPr sz="2800" b="1" spc="-10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850" b="1" spc="-15" baseline="-19005">
                <a:solidFill>
                  <a:srgbClr val="996600"/>
                </a:solidFill>
                <a:latin typeface="Constantia"/>
                <a:cs typeface="Constantia"/>
              </a:rPr>
              <a:t>k</a:t>
            </a:r>
            <a:r>
              <a:rPr sz="2800" b="1" spc="-10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800" b="1" spc="-10">
                <a:solidFill>
                  <a:srgbClr val="008080"/>
                </a:solidFill>
                <a:latin typeface="Symbol"/>
                <a:cs typeface="Symbol"/>
              </a:rPr>
              <a:t></a:t>
            </a:r>
            <a:r>
              <a:rPr sz="2800" b="1" spc="-10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sz="2800" b="1" spc="5">
                <a:latin typeface="Constantia"/>
                <a:cs typeface="Constantia"/>
              </a:rPr>
              <a:t>=</a:t>
            </a:r>
            <a:r>
              <a:rPr sz="3600" b="1" spc="5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3600">
              <a:latin typeface="Symbol"/>
              <a:cs typeface="Symbol"/>
            </a:endParaRPr>
          </a:p>
          <a:p>
            <a:pPr marL="63500" marR="743585">
              <a:lnSpc>
                <a:spcPct val="101499"/>
              </a:lnSpc>
              <a:spcBef>
                <a:spcPts val="2890"/>
              </a:spcBef>
              <a:tabLst>
                <a:tab pos="1224280" algn="l"/>
              </a:tabLst>
            </a:pP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Rque:	</a:t>
            </a:r>
            <a:r>
              <a:rPr sz="2600" b="1" spc="-35">
                <a:latin typeface="Constantia"/>
                <a:cs typeface="Constantia"/>
              </a:rPr>
              <a:t>Une </a:t>
            </a:r>
            <a:r>
              <a:rPr sz="2600" b="1" spc="-25">
                <a:latin typeface="Constantia"/>
                <a:cs typeface="Constantia"/>
              </a:rPr>
              <a:t>analyse </a:t>
            </a:r>
            <a:r>
              <a:rPr sz="2600" b="1" spc="-5">
                <a:latin typeface="Constantia"/>
                <a:cs typeface="Constantia"/>
              </a:rPr>
              <a:t>LL(k) </a:t>
            </a:r>
            <a:r>
              <a:rPr sz="2600" b="1" spc="-50">
                <a:latin typeface="Constantia"/>
                <a:cs typeface="Constantia"/>
              </a:rPr>
              <a:t>avec </a:t>
            </a:r>
            <a:r>
              <a:rPr sz="2600" b="1" spc="-10">
                <a:latin typeface="Constantia"/>
                <a:cs typeface="Constantia"/>
              </a:rPr>
              <a:t>k&gt;1 </a:t>
            </a:r>
            <a:r>
              <a:rPr sz="2600" b="1" spc="-25">
                <a:latin typeface="Constantia"/>
                <a:cs typeface="Constantia"/>
              </a:rPr>
              <a:t>se </a:t>
            </a:r>
            <a:r>
              <a:rPr sz="2600" b="1" spc="-20">
                <a:latin typeface="Constantia"/>
                <a:cs typeface="Constantia"/>
              </a:rPr>
              <a:t>fait </a:t>
            </a:r>
            <a:r>
              <a:rPr sz="2600" b="1" spc="-15">
                <a:latin typeface="Constantia"/>
                <a:cs typeface="Constantia"/>
              </a:rPr>
              <a:t>uniquement  </a:t>
            </a:r>
            <a:r>
              <a:rPr sz="2600" b="1" spc="-25">
                <a:latin typeface="Constantia"/>
                <a:cs typeface="Constantia"/>
              </a:rPr>
              <a:t>pour </a:t>
            </a:r>
            <a:r>
              <a:rPr sz="2600" b="1" spc="-20">
                <a:solidFill>
                  <a:srgbClr val="996600"/>
                </a:solidFill>
                <a:latin typeface="Constantia"/>
                <a:cs typeface="Constantia"/>
              </a:rPr>
              <a:t>les </a:t>
            </a:r>
            <a:r>
              <a:rPr sz="2600" b="1" spc="-25">
                <a:solidFill>
                  <a:srgbClr val="996600"/>
                </a:solidFill>
                <a:latin typeface="Constantia"/>
                <a:cs typeface="Constantia"/>
              </a:rPr>
              <a:t>grammaires fortement </a:t>
            </a:r>
            <a:r>
              <a:rPr sz="2600" b="1" spc="-5">
                <a:solidFill>
                  <a:srgbClr val="996600"/>
                </a:solidFill>
                <a:latin typeface="Constantia"/>
                <a:cs typeface="Constantia"/>
              </a:rPr>
              <a:t>LL(k) </a:t>
            </a:r>
            <a:r>
              <a:rPr sz="2600" b="1" spc="-25">
                <a:latin typeface="Constantia"/>
                <a:cs typeface="Constantia"/>
              </a:rPr>
              <a:t>et </a:t>
            </a:r>
            <a:r>
              <a:rPr sz="2600" b="1" spc="-20">
                <a:latin typeface="Constantia"/>
                <a:cs typeface="Constantia"/>
              </a:rPr>
              <a:t>base </a:t>
            </a:r>
            <a:r>
              <a:rPr sz="2600" b="1" spc="-25">
                <a:latin typeface="Constantia"/>
                <a:cs typeface="Constantia"/>
              </a:rPr>
              <a:t>sur les  </a:t>
            </a:r>
            <a:r>
              <a:rPr sz="2600" b="1" spc="-20">
                <a:latin typeface="Constantia"/>
                <a:cs typeface="Constantia"/>
              </a:rPr>
              <a:t>mêmes </a:t>
            </a:r>
            <a:r>
              <a:rPr sz="2600" b="1" spc="-15">
                <a:latin typeface="Constantia"/>
                <a:cs typeface="Constantia"/>
              </a:rPr>
              <a:t>étapes </a:t>
            </a:r>
            <a:r>
              <a:rPr sz="2600" b="1" spc="-20">
                <a:latin typeface="Constantia"/>
                <a:cs typeface="Constantia"/>
              </a:rPr>
              <a:t>qu’ </a:t>
            </a:r>
            <a:r>
              <a:rPr sz="2600" b="1" spc="-25">
                <a:latin typeface="Constantia"/>
                <a:cs typeface="Constantia"/>
              </a:rPr>
              <a:t>une analyse </a:t>
            </a:r>
            <a:r>
              <a:rPr sz="2600" b="1" spc="-10">
                <a:latin typeface="Constantia"/>
                <a:cs typeface="Constantia"/>
              </a:rPr>
              <a:t>LL(1)</a:t>
            </a:r>
            <a:r>
              <a:rPr sz="2600" b="1" spc="-75">
                <a:latin typeface="Constantia"/>
                <a:cs typeface="Constantia"/>
              </a:rPr>
              <a:t> </a:t>
            </a:r>
            <a:r>
              <a:rPr sz="2600" b="1" spc="-5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599440">
              <a:lnSpc>
                <a:spcPct val="100000"/>
              </a:lnSpc>
              <a:spcBef>
                <a:spcPts val="630"/>
              </a:spcBef>
              <a:tabLst>
                <a:tab pos="1056640" algn="l"/>
              </a:tabLst>
            </a:pPr>
            <a:r>
              <a:rPr sz="2400" b="1" spc="5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sz="2400" b="1" spc="-5">
                <a:latin typeface="Constantia"/>
                <a:cs typeface="Constantia"/>
              </a:rPr>
              <a:t>Construction </a:t>
            </a:r>
            <a:r>
              <a:rPr sz="2400" b="1" spc="-20">
                <a:latin typeface="Constantia"/>
                <a:cs typeface="Constantia"/>
              </a:rPr>
              <a:t>d’une </a:t>
            </a:r>
            <a:r>
              <a:rPr sz="2400" b="1" spc="-45">
                <a:latin typeface="Constantia"/>
                <a:cs typeface="Constantia"/>
              </a:rPr>
              <a:t>TA </a:t>
            </a:r>
            <a:r>
              <a:rPr sz="2400" b="1">
                <a:latin typeface="Constantia"/>
                <a:cs typeface="Constantia"/>
              </a:rPr>
              <a:t>LL(k) </a:t>
            </a:r>
            <a:r>
              <a:rPr sz="2400" b="1" spc="-10">
                <a:latin typeface="Constantia"/>
                <a:cs typeface="Constantia"/>
              </a:rPr>
              <a:t>(utiliser </a:t>
            </a:r>
            <a:r>
              <a:rPr sz="2400" b="1" spc="-20">
                <a:solidFill>
                  <a:srgbClr val="FF0000"/>
                </a:solidFill>
                <a:latin typeface="Constantia"/>
                <a:cs typeface="Constantia"/>
              </a:rPr>
              <a:t>First </a:t>
            </a:r>
            <a:r>
              <a:rPr sz="2400" b="1" baseline="-20833">
                <a:solidFill>
                  <a:srgbClr val="996600"/>
                </a:solidFill>
                <a:latin typeface="Constantia"/>
                <a:cs typeface="Constantia"/>
              </a:rPr>
              <a:t>k </a:t>
            </a:r>
            <a:r>
              <a:rPr sz="2400" b="1" spc="-10">
                <a:latin typeface="Constantia"/>
                <a:cs typeface="Constantia"/>
              </a:rPr>
              <a:t>et </a:t>
            </a:r>
            <a:r>
              <a:rPr sz="2400" b="1" spc="-25">
                <a:solidFill>
                  <a:srgbClr val="FF0000"/>
                </a:solidFill>
                <a:latin typeface="Constantia"/>
                <a:cs typeface="Constantia"/>
              </a:rPr>
              <a:t>Follow</a:t>
            </a:r>
            <a:r>
              <a:rPr sz="2400" b="1" spc="-38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baseline="-20833">
                <a:solidFill>
                  <a:srgbClr val="996600"/>
                </a:solidFill>
                <a:latin typeface="Constantia"/>
                <a:cs typeface="Constantia"/>
              </a:rPr>
              <a:t>k</a:t>
            </a:r>
            <a:r>
              <a:rPr sz="2400" b="1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599440">
              <a:lnSpc>
                <a:spcPct val="100000"/>
              </a:lnSpc>
              <a:spcBef>
                <a:spcPts val="600"/>
              </a:spcBef>
              <a:tabLst>
                <a:tab pos="1056640" algn="l"/>
              </a:tabLst>
            </a:pPr>
            <a:r>
              <a:rPr sz="2400" b="1" spc="-10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sz="2400" b="1" spc="-10">
                <a:latin typeface="Constantia"/>
                <a:cs typeface="Constantia"/>
              </a:rPr>
              <a:t>Fonctionnement </a:t>
            </a:r>
            <a:r>
              <a:rPr sz="2400" b="1" spc="-25">
                <a:latin typeface="Constantia"/>
                <a:cs typeface="Constantia"/>
              </a:rPr>
              <a:t>d’un </a:t>
            </a:r>
            <a:r>
              <a:rPr sz="2400" b="1" spc="-10">
                <a:latin typeface="Constantia"/>
                <a:cs typeface="Constantia"/>
              </a:rPr>
              <a:t>analyseur</a:t>
            </a:r>
            <a:r>
              <a:rPr sz="2400" b="1" spc="-229">
                <a:latin typeface="Constantia"/>
                <a:cs typeface="Constantia"/>
              </a:rPr>
              <a:t> </a:t>
            </a:r>
            <a:r>
              <a:rPr sz="2400" b="1" spc="5">
                <a:latin typeface="Constantia"/>
                <a:cs typeface="Constantia"/>
              </a:rPr>
              <a:t>LL(k)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172" y="5778500"/>
            <a:ext cx="43573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Exemple</a:t>
            </a:r>
            <a:r>
              <a:rPr sz="2400" b="1" spc="-5">
                <a:solidFill>
                  <a:srgbClr val="996600"/>
                </a:solidFill>
                <a:latin typeface="Constantia"/>
                <a:cs typeface="Constantia"/>
              </a:rPr>
              <a:t>: </a:t>
            </a:r>
            <a:r>
              <a:rPr sz="2600" b="1" spc="-20">
                <a:latin typeface="Constantia"/>
                <a:cs typeface="Constantia"/>
              </a:rPr>
              <a:t>Soit la</a:t>
            </a:r>
            <a:r>
              <a:rPr sz="2600" b="1" spc="-200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grammaire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3259" y="5830316"/>
            <a:ext cx="279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945" algn="l"/>
                <a:tab pos="1868805" algn="l"/>
                <a:tab pos="2505710" algn="l"/>
              </a:tabLst>
            </a:pPr>
            <a:r>
              <a:rPr sz="240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>
                <a:solidFill>
                  <a:srgbClr val="FF0000"/>
                </a:solidFill>
                <a:latin typeface="Wingdings 2"/>
                <a:cs typeface="Wingdings 2"/>
              </a:rPr>
              <a:t></a:t>
            </a:r>
            <a:r>
              <a:rPr sz="2400" spc="-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>
                <a:solidFill>
                  <a:srgbClr val="FF0000"/>
                </a:solidFill>
                <a:latin typeface="Wingdings 2"/>
                <a:cs typeface="Wingdings 2"/>
              </a:rPr>
              <a:t></a:t>
            </a:r>
            <a:endParaRPr sz="2400">
              <a:latin typeface="Wingdings 2"/>
              <a:cs typeface="Wingdings 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0148" y="6086347"/>
            <a:ext cx="43986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4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b}, {S, A},S, 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abA</a:t>
            </a:r>
            <a:r>
              <a:rPr sz="2400" b="1" spc="-48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,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3964" y="6186932"/>
            <a:ext cx="185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Saa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2400" b="1" spc="-29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060" y="6653276"/>
            <a:ext cx="536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4545" algn="l"/>
              </a:tabLst>
            </a:pPr>
            <a:r>
              <a:rPr sz="240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229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b="1" spc="-20">
                <a:latin typeface="Constantia"/>
                <a:cs typeface="Constantia"/>
              </a:rPr>
              <a:t>Analyse</a:t>
            </a:r>
            <a:r>
              <a:rPr sz="2400" b="1">
                <a:latin typeface="Constantia"/>
                <a:cs typeface="Constantia"/>
              </a:rPr>
              <a:t>r</a:t>
            </a:r>
            <a:r>
              <a:rPr sz="2400" b="1" spc="-45">
                <a:latin typeface="Constantia"/>
                <a:cs typeface="Constantia"/>
              </a:rPr>
              <a:t> </a:t>
            </a:r>
            <a:r>
              <a:rPr sz="2400" b="1" spc="-25">
                <a:latin typeface="Constantia"/>
                <a:cs typeface="Constantia"/>
              </a:rPr>
              <a:t>l</a:t>
            </a:r>
            <a:r>
              <a:rPr sz="2400" b="1">
                <a:latin typeface="Constantia"/>
                <a:cs typeface="Constantia"/>
              </a:rPr>
              <a:t>e</a:t>
            </a:r>
            <a:r>
              <a:rPr sz="2400" b="1" spc="-45">
                <a:latin typeface="Constantia"/>
                <a:cs typeface="Constantia"/>
              </a:rPr>
              <a:t> </a:t>
            </a:r>
            <a:r>
              <a:rPr sz="2400" b="1" spc="-15">
                <a:latin typeface="Constantia"/>
                <a:cs typeface="Constantia"/>
              </a:rPr>
              <a:t>mo</a:t>
            </a:r>
            <a:r>
              <a:rPr sz="2400" b="1">
                <a:latin typeface="Constantia"/>
                <a:cs typeface="Constantia"/>
              </a:rPr>
              <a:t>t</a:t>
            </a:r>
            <a:r>
              <a:rPr sz="2400" b="1" spc="-85">
                <a:latin typeface="Constantia"/>
                <a:cs typeface="Constantia"/>
              </a:rPr>
              <a:t> </a:t>
            </a:r>
            <a:r>
              <a:rPr sz="2400" b="1" spc="5">
                <a:latin typeface="Constantia"/>
                <a:cs typeface="Constantia"/>
              </a:rPr>
              <a:t>ab</a:t>
            </a:r>
            <a:r>
              <a:rPr sz="2400" b="1">
                <a:latin typeface="Constantia"/>
                <a:cs typeface="Constantia"/>
              </a:rPr>
              <a:t>b</a:t>
            </a:r>
            <a:r>
              <a:rPr sz="2400" b="1" spc="-120">
                <a:latin typeface="Constantia"/>
                <a:cs typeface="Constantia"/>
              </a:rPr>
              <a:t> </a:t>
            </a:r>
            <a:r>
              <a:rPr sz="2400" b="1" spc="-5">
                <a:latin typeface="Constantia"/>
                <a:cs typeface="Constantia"/>
              </a:rPr>
              <a:t>selo</a:t>
            </a:r>
            <a:r>
              <a:rPr sz="2400" b="1">
                <a:latin typeface="Constantia"/>
                <a:cs typeface="Constantia"/>
              </a:rPr>
              <a:t>n</a:t>
            </a:r>
            <a:r>
              <a:rPr sz="2400" b="1" spc="-60">
                <a:latin typeface="Constantia"/>
                <a:cs typeface="Constantia"/>
              </a:rPr>
              <a:t> </a:t>
            </a:r>
            <a:r>
              <a:rPr sz="2400" b="1" spc="-85">
                <a:latin typeface="Constantia"/>
                <a:cs typeface="Constantia"/>
              </a:rPr>
              <a:t>T</a:t>
            </a:r>
            <a:r>
              <a:rPr sz="2400" b="1">
                <a:latin typeface="Constantia"/>
                <a:cs typeface="Constantia"/>
              </a:rPr>
              <a:t>A	LL(2)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0F89FA-A51B-436D-BFF8-F449A5B89A47}"/>
              </a:ext>
            </a:extLst>
          </p:cNvPr>
          <p:cNvSpPr txBox="1"/>
          <p:nvPr/>
        </p:nvSpPr>
        <p:spPr>
          <a:xfrm>
            <a:off x="11746013" y="4908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C66575-FDB2-FA4F-9469-0BF54FA42E31}"/>
              </a:ext>
            </a:extLst>
          </p:cNvPr>
          <p:cNvSpPr txBox="1"/>
          <p:nvPr/>
        </p:nvSpPr>
        <p:spPr>
          <a:xfrm flipV="1">
            <a:off x="5585113" y="609076"/>
            <a:ext cx="54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fr-FR" u="sng">
                <a:solidFill>
                  <a:schemeClr val="accent2"/>
                </a:solidFill>
              </a:rPr>
              <a:t>Hadi hiya théorème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77E901E-EC5D-4C1C-8199-E8ED63F4E447}"/>
              </a:ext>
            </a:extLst>
          </p:cNvPr>
          <p:cNvSpPr txBox="1"/>
          <p:nvPr/>
        </p:nvSpPr>
        <p:spPr>
          <a:xfrm>
            <a:off x="3975100" y="354965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39884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12920" algn="l"/>
                <a:tab pos="5528945" algn="l"/>
                <a:tab pos="8681085" algn="l"/>
              </a:tabLst>
            </a:pPr>
            <a:r>
              <a:rPr spc="-50"/>
              <a:t>Avan</a:t>
            </a:r>
            <a:r>
              <a:t>t</a:t>
            </a:r>
            <a:r>
              <a:rPr spc="-155"/>
              <a:t> </a:t>
            </a:r>
            <a:r>
              <a:rPr spc="-30"/>
              <a:t>d</a:t>
            </a:r>
            <a:r>
              <a:t>e</a:t>
            </a:r>
            <a:r>
              <a:rPr spc="-125"/>
              <a:t> </a:t>
            </a:r>
            <a:r>
              <a:rPr spc="-20"/>
              <a:t>construir</a:t>
            </a:r>
            <a:r>
              <a:t>e</a:t>
            </a:r>
            <a:r>
              <a:rPr spc="-65"/>
              <a:t> </a:t>
            </a:r>
            <a:r>
              <a:rPr spc="-30">
                <a:solidFill>
                  <a:srgbClr val="996600"/>
                </a:solidFill>
              </a:rPr>
              <a:t>l</a:t>
            </a:r>
            <a:r>
              <a:rPr>
                <a:solidFill>
                  <a:srgbClr val="996600"/>
                </a:solidFill>
              </a:rPr>
              <a:t>a</a:t>
            </a:r>
            <a:r>
              <a:rPr spc="-100">
                <a:solidFill>
                  <a:srgbClr val="996600"/>
                </a:solidFill>
              </a:rPr>
              <a:t> </a:t>
            </a:r>
            <a:r>
              <a:rPr spc="-95">
                <a:solidFill>
                  <a:srgbClr val="996600"/>
                </a:solidFill>
              </a:rPr>
              <a:t>T</a:t>
            </a:r>
            <a:r>
              <a:rPr spc="5">
                <a:solidFill>
                  <a:srgbClr val="996600"/>
                </a:solidFill>
              </a:rPr>
              <a:t>A</a:t>
            </a:r>
            <a:r>
              <a:rPr>
                <a:solidFill>
                  <a:srgbClr val="996600"/>
                </a:solidFill>
              </a:rPr>
              <a:t>	</a:t>
            </a:r>
            <a:r>
              <a:rPr spc="-5">
                <a:solidFill>
                  <a:srgbClr val="996600"/>
                </a:solidFill>
              </a:rPr>
              <a:t>LL(2</a:t>
            </a:r>
            <a:r>
              <a:rPr>
                <a:solidFill>
                  <a:srgbClr val="996600"/>
                </a:solidFill>
              </a:rPr>
              <a:t>)</a:t>
            </a:r>
            <a:r>
              <a:rPr spc="-5">
                <a:solidFill>
                  <a:srgbClr val="996600"/>
                </a:solidFill>
              </a:rPr>
              <a:t> </a:t>
            </a:r>
            <a:r>
              <a:t>,	</a:t>
            </a:r>
            <a:r>
              <a:rPr spc="10"/>
              <a:t>i</a:t>
            </a:r>
            <a:r>
              <a:t>l</a:t>
            </a:r>
            <a:r>
              <a:rPr spc="-40"/>
              <a:t> </a:t>
            </a:r>
            <a:r>
              <a:rPr spc="-20"/>
              <a:t>fau</a:t>
            </a:r>
            <a:r>
              <a:t>t</a:t>
            </a:r>
            <a:r>
              <a:rPr spc="-114"/>
              <a:t> </a:t>
            </a:r>
            <a:r>
              <a:rPr spc="-10"/>
              <a:t>vérifie</a:t>
            </a:r>
            <a:r>
              <a:t>r</a:t>
            </a:r>
            <a:r>
              <a:rPr spc="-145"/>
              <a:t> </a:t>
            </a:r>
            <a:r>
              <a:rPr spc="-25"/>
              <a:t>qu</a:t>
            </a:r>
            <a:r>
              <a:t>e	</a:t>
            </a:r>
            <a:r>
              <a:rPr spc="5">
                <a:solidFill>
                  <a:srgbClr val="008080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072" y="787095"/>
            <a:ext cx="9030335" cy="23533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800" b="1">
                <a:latin typeface="Constantia"/>
                <a:cs typeface="Constantia"/>
              </a:rPr>
              <a:t>est </a:t>
            </a:r>
            <a:r>
              <a:rPr sz="2800" b="1" u="heavy" spc="-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fortement</a:t>
            </a:r>
            <a:r>
              <a:rPr sz="2800" b="1" u="heavy" spc="-22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LL(2)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675640">
              <a:lnSpc>
                <a:spcPct val="100000"/>
              </a:lnSpc>
              <a:spcBef>
                <a:spcPts val="625"/>
              </a:spcBef>
            </a:pPr>
            <a:r>
              <a:rPr sz="2800" spc="5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S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abA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sz="2800" b="1" spc="-13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40"/>
              </a:spcBef>
            </a:pPr>
            <a:r>
              <a:rPr sz="2400" b="1" spc="-20">
                <a:solidFill>
                  <a:srgbClr val="FF0000"/>
                </a:solidFill>
                <a:latin typeface="Constantia"/>
                <a:cs typeface="Constantia"/>
              </a:rPr>
              <a:t>First 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abA</a:t>
            </a:r>
            <a:r>
              <a:rPr sz="2400" b="1" spc="-5">
                <a:solidFill>
                  <a:srgbClr val="008080"/>
                </a:solidFill>
                <a:latin typeface="Symbol"/>
                <a:cs typeface="Symbol"/>
              </a:rPr>
              <a:t>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400" b="1" spc="-5">
                <a:solidFill>
                  <a:srgbClr val="008080"/>
                </a:solidFill>
                <a:latin typeface="Constantia"/>
                <a:cs typeface="Constantia"/>
              </a:rPr>
              <a:t>S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 </a:t>
            </a:r>
            <a:r>
              <a:rPr sz="2400" b="1" spc="-1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-1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r>
              <a:rPr sz="2400" b="1" spc="-15">
                <a:solidFill>
                  <a:srgbClr val="008080"/>
                </a:solidFill>
                <a:latin typeface="Symbol"/>
                <a:cs typeface="Symbol"/>
              </a:rPr>
              <a:t></a:t>
            </a:r>
            <a:r>
              <a:rPr sz="2400" b="1" spc="-15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400" b="1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400" b="1">
                <a:solidFill>
                  <a:srgbClr val="008080"/>
                </a:solidFill>
                <a:latin typeface="Constantia"/>
                <a:cs typeface="Constantia"/>
              </a:rPr>
              <a:t>S</a:t>
            </a:r>
            <a:r>
              <a:rPr sz="2400" b="1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400" b="1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sz="2400" b="1" spc="5">
                <a:latin typeface="Constantia"/>
                <a:cs typeface="Constantia"/>
              </a:rPr>
              <a:t>=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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ab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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2400" b="1" spc="5">
                <a:latin typeface="Symbol"/>
                <a:cs typeface="Symbol"/>
              </a:rPr>
              <a:t></a:t>
            </a:r>
            <a:r>
              <a:rPr sz="2400" b="1" spc="-165">
                <a:latin typeface="Times New Roman"/>
                <a:cs typeface="Times New Roman"/>
              </a:rPr>
              <a:t> 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#</a:t>
            </a:r>
            <a:r>
              <a:rPr sz="2400" b="1" spc="10">
                <a:solidFill>
                  <a:srgbClr val="996600"/>
                </a:solidFill>
                <a:latin typeface="Symbol"/>
                <a:cs typeface="Symbol"/>
              </a:rPr>
              <a:t></a:t>
            </a:r>
            <a:r>
              <a:rPr sz="2400" b="1" spc="10">
                <a:latin typeface="Constantia"/>
                <a:cs typeface="Constantia"/>
              </a:rPr>
              <a:t>=</a:t>
            </a:r>
            <a:r>
              <a:rPr sz="2400" b="1" spc="10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760730">
              <a:lnSpc>
                <a:spcPct val="100000"/>
              </a:lnSpc>
              <a:spcBef>
                <a:spcPts val="1160"/>
              </a:spcBef>
            </a:pPr>
            <a:r>
              <a:rPr sz="2800" spc="5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800" spc="5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Saa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sz="2800" b="1" spc="-4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b</a:t>
            </a:r>
            <a:endParaRPr sz="28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40"/>
              </a:spcBef>
            </a:pPr>
            <a:r>
              <a:rPr sz="2400" b="1" spc="-20">
                <a:solidFill>
                  <a:srgbClr val="FF0000"/>
                </a:solidFill>
                <a:latin typeface="Constantia"/>
                <a:cs typeface="Constantia"/>
              </a:rPr>
              <a:t>First 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Saa</a:t>
            </a:r>
            <a:r>
              <a:rPr sz="2400" b="1" spc="-5">
                <a:solidFill>
                  <a:srgbClr val="008080"/>
                </a:solidFill>
                <a:latin typeface="Symbol"/>
                <a:cs typeface="Symbol"/>
              </a:rPr>
              <a:t>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400" b="1" spc="-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 </a:t>
            </a:r>
            <a:r>
              <a:rPr sz="2400" b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-10">
                <a:solidFill>
                  <a:srgbClr val="996600"/>
                </a:solidFill>
                <a:latin typeface="Arial Unicode MS"/>
                <a:cs typeface="Arial Unicode MS"/>
              </a:rPr>
              <a:t>b</a:t>
            </a:r>
            <a:r>
              <a:rPr sz="2400" b="1" spc="-10">
                <a:solidFill>
                  <a:srgbClr val="008080"/>
                </a:solidFill>
                <a:latin typeface="Symbol"/>
                <a:cs typeface="Symbol"/>
              </a:rPr>
              <a:t></a:t>
            </a:r>
            <a:r>
              <a:rPr sz="2400" b="1" spc="-10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400" b="1" spc="7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5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4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400" b="1" spc="5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400" b="1" spc="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 spc="5">
                <a:latin typeface="Constantia"/>
                <a:cs typeface="Constantia"/>
              </a:rPr>
              <a:t>=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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2400" b="1" spc="5">
                <a:latin typeface="Symbol"/>
                <a:cs typeface="Symbol"/>
              </a:rPr>
              <a:t></a:t>
            </a:r>
            <a:r>
              <a:rPr sz="2400" b="1" spc="-114"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996600"/>
                </a:solidFill>
                <a:latin typeface="Arial Unicode MS"/>
                <a:cs typeface="Arial Unicode MS"/>
              </a:rPr>
              <a:t>ab</a:t>
            </a:r>
            <a:r>
              <a:rPr sz="2400" b="1">
                <a:solidFill>
                  <a:srgbClr val="996600"/>
                </a:solidFill>
                <a:latin typeface="Symbol"/>
                <a:cs typeface="Symbol"/>
              </a:rPr>
              <a:t></a:t>
            </a:r>
            <a:r>
              <a:rPr sz="2400" b="1">
                <a:solidFill>
                  <a:srgbClr val="996600"/>
                </a:solidFill>
                <a:latin typeface="Arial Unicode MS"/>
                <a:cs typeface="Arial Unicode MS"/>
              </a:rPr>
              <a:t>ba</a:t>
            </a:r>
            <a:r>
              <a:rPr sz="2400" b="1">
                <a:solidFill>
                  <a:srgbClr val="996600"/>
                </a:solidFill>
                <a:latin typeface="Symbol"/>
                <a:cs typeface="Symbol"/>
              </a:rPr>
              <a:t></a:t>
            </a:r>
            <a:r>
              <a:rPr sz="2400" b="1">
                <a:latin typeface="Constantia"/>
                <a:cs typeface="Constantia"/>
              </a:rPr>
              <a:t>=</a:t>
            </a:r>
            <a:r>
              <a:rPr sz="2400" b="1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58551"/>
              </p:ext>
            </p:extLst>
          </p:nvPr>
        </p:nvGraphicFramePr>
        <p:xfrm>
          <a:off x="1127760" y="3447288"/>
          <a:ext cx="3498207" cy="1737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1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aa</a:t>
                      </a:r>
                      <a:endParaRPr sz="32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1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ab</a:t>
                      </a:r>
                      <a:endParaRPr sz="32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spc="-15" err="1">
                          <a:solidFill>
                            <a:srgbClr val="FFFFFF"/>
                          </a:solidFill>
                          <a:latin typeface="Constantia"/>
                          <a:ea typeface="+mn-ea"/>
                          <a:cs typeface="Constantia"/>
                        </a:rPr>
                        <a:t>ba</a:t>
                      </a:r>
                      <a:endParaRPr lang="fr-FR" sz="3200" b="1" spc="-15">
                        <a:solidFill>
                          <a:srgbClr val="FFFFFF"/>
                        </a:solidFill>
                        <a:latin typeface="Constantia"/>
                        <a:ea typeface="+mn-ea"/>
                        <a:cs typeface="Constantia"/>
                      </a:endParaRPr>
                    </a:p>
                  </a:txBody>
                  <a:tcPr marL="0" marR="0" marT="203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32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>
                          <a:latin typeface="Constantia"/>
                          <a:cs typeface="Constantia"/>
                        </a:rPr>
                        <a:t>S</a:t>
                      </a:r>
                      <a:endParaRPr sz="32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3200" b="1">
                        <a:latin typeface="Wingdings"/>
                        <a:cs typeface="Wingding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</a:t>
                      </a:r>
                      <a:endParaRPr sz="3200" b="1">
                        <a:latin typeface="Wingdings"/>
                        <a:cs typeface="Wingdings"/>
                      </a:endParaRPr>
                    </a:p>
                  </a:txBody>
                  <a:tcPr marL="0" marR="0" marT="2349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b="1"/>
                    </a:p>
                  </a:txBody>
                  <a:tcPr marL="0" marR="0" marT="2349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3200" b="1">
                        <a:latin typeface="Wingdings"/>
                        <a:cs typeface="Wingding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200" b="1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</a:t>
                      </a:r>
                      <a:endParaRPr sz="3200" b="1">
                        <a:latin typeface="Wingdings 2"/>
                        <a:cs typeface="Wingdings 2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</a:t>
                      </a:r>
                      <a:endParaRPr sz="3200" b="1">
                        <a:latin typeface="Wingdings 2"/>
                        <a:cs typeface="Wingdings 2"/>
                      </a:endParaRPr>
                    </a:p>
                  </a:txBody>
                  <a:tcPr marL="0" marR="0" marT="203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</a:t>
                      </a:r>
                      <a:endParaRPr lang="fr-FR" sz="3200" b="1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11873"/>
              </p:ext>
            </p:extLst>
          </p:nvPr>
        </p:nvGraphicFramePr>
        <p:xfrm>
          <a:off x="5056632" y="3749040"/>
          <a:ext cx="4901517" cy="2811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fr-FR" sz="2400" b="1" spc="-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Pile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Entrée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Sortie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S#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" err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ab</a:t>
                      </a:r>
                      <a:r>
                        <a:rPr sz="2400" b="1" err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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A#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8163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2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succès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420111" y="5501640"/>
            <a:ext cx="1426464" cy="149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5739" y="5373116"/>
            <a:ext cx="779145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300"/>
              </a:spcBef>
            </a:pP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579120" marR="5080" indent="-567055">
              <a:lnSpc>
                <a:spcPct val="141700"/>
              </a:lnSpc>
              <a:tabLst>
                <a:tab pos="316865" algn="l"/>
              </a:tabLst>
            </a:pPr>
            <a:r>
              <a:rPr sz="2400" b="1">
                <a:solidFill>
                  <a:srgbClr val="663300"/>
                </a:solidFill>
                <a:latin typeface="Times New Roman"/>
                <a:cs typeface="Times New Roman"/>
              </a:rPr>
              <a:t>a	b</a:t>
            </a:r>
            <a:r>
              <a:rPr sz="2400" b="1" spc="-235">
                <a:solidFill>
                  <a:srgbClr val="6633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663300"/>
                </a:solidFill>
                <a:latin typeface="Times New Roman"/>
                <a:cs typeface="Times New Roman"/>
              </a:rPr>
              <a:t>A  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1695" y="5861303"/>
            <a:ext cx="515620" cy="746760"/>
            <a:chOff x="2901695" y="5861303"/>
            <a:chExt cx="515620" cy="746760"/>
          </a:xfrm>
        </p:grpSpPr>
        <p:sp>
          <p:nvSpPr>
            <p:cNvPr id="9" name="object 9"/>
            <p:cNvSpPr/>
            <p:nvPr/>
          </p:nvSpPr>
          <p:spPr>
            <a:xfrm>
              <a:off x="2901695" y="5870447"/>
              <a:ext cx="164592" cy="219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2215" y="5861303"/>
              <a:ext cx="164592" cy="219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3344" y="5888735"/>
              <a:ext cx="277495" cy="719455"/>
            </a:xfrm>
            <a:custGeom>
              <a:avLst/>
              <a:gdLst/>
              <a:ahLst/>
              <a:cxnLst/>
              <a:rect l="l" t="t" r="r" b="b"/>
              <a:pathLst>
                <a:path w="277495" h="719454">
                  <a:moveTo>
                    <a:pt x="36576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36576" y="198120"/>
                  </a:lnTo>
                  <a:lnTo>
                    <a:pt x="36576" y="0"/>
                  </a:lnTo>
                  <a:close/>
                </a:path>
                <a:path w="277495" h="719454">
                  <a:moveTo>
                    <a:pt x="277368" y="502920"/>
                  </a:moveTo>
                  <a:lnTo>
                    <a:pt x="237744" y="502920"/>
                  </a:lnTo>
                  <a:lnTo>
                    <a:pt x="237744" y="719328"/>
                  </a:lnTo>
                  <a:lnTo>
                    <a:pt x="277368" y="719328"/>
                  </a:lnTo>
                  <a:lnTo>
                    <a:pt x="277368" y="50292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50520"/>
            <a:ext cx="9144000" cy="6858000"/>
            <a:chOff x="774191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4191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6232" y="995171"/>
              <a:ext cx="341630" cy="15240"/>
            </a:xfrm>
            <a:custGeom>
              <a:avLst/>
              <a:gdLst/>
              <a:ahLst/>
              <a:cxnLst/>
              <a:rect l="l" t="t" r="r" b="b"/>
              <a:pathLst>
                <a:path w="341629" h="15240">
                  <a:moveTo>
                    <a:pt x="0" y="0"/>
                  </a:moveTo>
                  <a:lnTo>
                    <a:pt x="164591" y="0"/>
                  </a:lnTo>
                </a:path>
                <a:path w="341629" h="15240">
                  <a:moveTo>
                    <a:pt x="0" y="3048"/>
                  </a:moveTo>
                  <a:lnTo>
                    <a:pt x="164591" y="3048"/>
                  </a:lnTo>
                </a:path>
                <a:path w="341629" h="15240">
                  <a:moveTo>
                    <a:pt x="54863" y="6096"/>
                  </a:moveTo>
                  <a:lnTo>
                    <a:pt x="219455" y="6096"/>
                  </a:lnTo>
                </a:path>
                <a:path w="341629" h="15240">
                  <a:moveTo>
                    <a:pt x="106679" y="9144"/>
                  </a:moveTo>
                  <a:lnTo>
                    <a:pt x="277367" y="9144"/>
                  </a:lnTo>
                </a:path>
                <a:path w="341629" h="15240">
                  <a:moveTo>
                    <a:pt x="161543" y="12192"/>
                  </a:moveTo>
                  <a:lnTo>
                    <a:pt x="341375" y="12192"/>
                  </a:lnTo>
                </a:path>
                <a:path w="341629" h="15240">
                  <a:moveTo>
                    <a:pt x="161543" y="15239"/>
                  </a:moveTo>
                  <a:lnTo>
                    <a:pt x="341375" y="15239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2280" y="993647"/>
              <a:ext cx="1609344" cy="45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2639" y="1013460"/>
              <a:ext cx="387350" cy="12700"/>
            </a:xfrm>
            <a:custGeom>
              <a:avLst/>
              <a:gdLst/>
              <a:ahLst/>
              <a:cxnLst/>
              <a:rect l="l" t="t" r="r" b="b"/>
              <a:pathLst>
                <a:path w="387350" h="12700">
                  <a:moveTo>
                    <a:pt x="0" y="0"/>
                  </a:moveTo>
                  <a:lnTo>
                    <a:pt x="185927" y="0"/>
                  </a:lnTo>
                </a:path>
                <a:path w="387350" h="12700">
                  <a:moveTo>
                    <a:pt x="57912" y="3048"/>
                  </a:moveTo>
                  <a:lnTo>
                    <a:pt x="249936" y="3048"/>
                  </a:lnTo>
                </a:path>
                <a:path w="387350" h="12700">
                  <a:moveTo>
                    <a:pt x="118872" y="6096"/>
                  </a:moveTo>
                  <a:lnTo>
                    <a:pt x="313944" y="6096"/>
                  </a:lnTo>
                </a:path>
                <a:path w="387350" h="12700">
                  <a:moveTo>
                    <a:pt x="118872" y="9144"/>
                  </a:moveTo>
                  <a:lnTo>
                    <a:pt x="313944" y="9144"/>
                  </a:lnTo>
                </a:path>
                <a:path w="387350" h="12700">
                  <a:moveTo>
                    <a:pt x="182880" y="12192"/>
                  </a:moveTo>
                  <a:lnTo>
                    <a:pt x="387096" y="12192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7359" y="996696"/>
              <a:ext cx="515111" cy="67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6480" y="1028700"/>
              <a:ext cx="1264920" cy="21590"/>
            </a:xfrm>
            <a:custGeom>
              <a:avLst/>
              <a:gdLst/>
              <a:ahLst/>
              <a:cxnLst/>
              <a:rect l="l" t="t" r="r" b="b"/>
              <a:pathLst>
                <a:path w="1264920" h="21590">
                  <a:moveTo>
                    <a:pt x="0" y="0"/>
                  </a:moveTo>
                  <a:lnTo>
                    <a:pt x="222503" y="0"/>
                  </a:lnTo>
                </a:path>
                <a:path w="1264920" h="21590">
                  <a:moveTo>
                    <a:pt x="67056" y="3048"/>
                  </a:moveTo>
                  <a:lnTo>
                    <a:pt x="304800" y="3048"/>
                  </a:lnTo>
                </a:path>
                <a:path w="1264920" h="21590">
                  <a:moveTo>
                    <a:pt x="67056" y="6096"/>
                  </a:moveTo>
                  <a:lnTo>
                    <a:pt x="304800" y="6096"/>
                  </a:lnTo>
                </a:path>
                <a:path w="1264920" h="21590">
                  <a:moveTo>
                    <a:pt x="137160" y="9144"/>
                  </a:moveTo>
                  <a:lnTo>
                    <a:pt x="396240" y="9144"/>
                  </a:lnTo>
                </a:path>
                <a:path w="1264920" h="21590">
                  <a:moveTo>
                    <a:pt x="216408" y="12192"/>
                  </a:moveTo>
                  <a:lnTo>
                    <a:pt x="521208" y="12192"/>
                  </a:lnTo>
                </a:path>
                <a:path w="1264920" h="21590">
                  <a:moveTo>
                    <a:pt x="1045464" y="12192"/>
                  </a:moveTo>
                  <a:lnTo>
                    <a:pt x="1264920" y="12192"/>
                  </a:lnTo>
                </a:path>
                <a:path w="1264920" h="21590">
                  <a:moveTo>
                    <a:pt x="216408" y="15240"/>
                  </a:moveTo>
                  <a:lnTo>
                    <a:pt x="521208" y="15240"/>
                  </a:lnTo>
                </a:path>
                <a:path w="1264920" h="21590">
                  <a:moveTo>
                    <a:pt x="1045464" y="15240"/>
                  </a:moveTo>
                  <a:lnTo>
                    <a:pt x="1264920" y="15240"/>
                  </a:lnTo>
                </a:path>
                <a:path w="1264920" h="21590">
                  <a:moveTo>
                    <a:pt x="298704" y="18287"/>
                  </a:moveTo>
                  <a:lnTo>
                    <a:pt x="740664" y="18287"/>
                  </a:lnTo>
                </a:path>
                <a:path w="1264920" h="21590">
                  <a:moveTo>
                    <a:pt x="877824" y="18287"/>
                  </a:moveTo>
                  <a:lnTo>
                    <a:pt x="1210055" y="18287"/>
                  </a:lnTo>
                </a:path>
                <a:path w="1264920" h="21590">
                  <a:moveTo>
                    <a:pt x="390144" y="21335"/>
                  </a:moveTo>
                  <a:lnTo>
                    <a:pt x="1139952" y="2133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4" y="1053084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8544" y="1056132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0783" y="996696"/>
              <a:ext cx="217017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119" y="1065275"/>
              <a:ext cx="48895" cy="3175"/>
            </a:xfrm>
            <a:custGeom>
              <a:avLst/>
              <a:gdLst/>
              <a:ahLst/>
              <a:cxnLst/>
              <a:rect l="l" t="t" r="r" b="b"/>
              <a:pathLst>
                <a:path w="48894" h="3175">
                  <a:moveTo>
                    <a:pt x="0" y="0"/>
                  </a:moveTo>
                  <a:lnTo>
                    <a:pt x="48768" y="0"/>
                  </a:lnTo>
                </a:path>
                <a:path w="48894" h="3175">
                  <a:moveTo>
                    <a:pt x="0" y="3048"/>
                  </a:moveTo>
                  <a:lnTo>
                    <a:pt x="48768" y="3048"/>
                  </a:lnTo>
                </a:path>
              </a:pathLst>
            </a:custGeom>
            <a:ln w="3175">
              <a:solidFill>
                <a:srgbClr val="28B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191" y="996696"/>
              <a:ext cx="1103376" cy="192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4711" y="1188720"/>
              <a:ext cx="198119" cy="33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191" y="1188720"/>
              <a:ext cx="313944" cy="42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8135" y="1223772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200" y="0"/>
                  </a:lnTo>
                </a:path>
                <a:path w="76200" h="6350">
                  <a:moveTo>
                    <a:pt x="21335" y="3048"/>
                  </a:moveTo>
                  <a:lnTo>
                    <a:pt x="76200" y="3048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191" y="12329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175">
              <a:solidFill>
                <a:srgbClr val="73F1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4607" y="1232916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18287" y="0"/>
                  </a:moveTo>
                  <a:lnTo>
                    <a:pt x="76200" y="0"/>
                  </a:lnTo>
                </a:path>
                <a:path w="76200" h="6350">
                  <a:moveTo>
                    <a:pt x="0" y="3048"/>
                  </a:moveTo>
                  <a:lnTo>
                    <a:pt x="54864" y="3048"/>
                  </a:lnTo>
                </a:path>
                <a:path w="76200" h="6350">
                  <a:moveTo>
                    <a:pt x="0" y="6096"/>
                  </a:moveTo>
                  <a:lnTo>
                    <a:pt x="54864" y="6096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191" y="1234439"/>
              <a:ext cx="234695" cy="1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3271" y="124205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0" y="0"/>
                  </a:moveTo>
                  <a:lnTo>
                    <a:pt x="60959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74191" y="1222247"/>
            <a:ext cx="439420" cy="158750"/>
            <a:chOff x="774191" y="1222247"/>
            <a:chExt cx="439420" cy="158750"/>
          </a:xfrm>
        </p:grpSpPr>
        <p:sp>
          <p:nvSpPr>
            <p:cNvPr id="22" name="object 22"/>
            <p:cNvSpPr/>
            <p:nvPr/>
          </p:nvSpPr>
          <p:spPr>
            <a:xfrm>
              <a:off x="996695" y="1245107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199" y="0"/>
                  </a:lnTo>
                </a:path>
                <a:path w="76200" h="6350">
                  <a:moveTo>
                    <a:pt x="0" y="3047"/>
                  </a:moveTo>
                  <a:lnTo>
                    <a:pt x="57912" y="3047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4191" y="1222247"/>
              <a:ext cx="438911" cy="91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4191" y="1313687"/>
              <a:ext cx="164592" cy="640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5715" y="137769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524" y="1524"/>
                  </a:moveTo>
                  <a:lnTo>
                    <a:pt x="1524" y="1524"/>
                  </a:lnTo>
                </a:path>
              </a:pathLst>
            </a:custGeom>
            <a:ln w="3175">
              <a:solidFill>
                <a:srgbClr val="70F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0072" y="414019"/>
            <a:ext cx="8986520" cy="44665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215900">
              <a:lnSpc>
                <a:spcPct val="101499"/>
              </a:lnSpc>
              <a:spcBef>
                <a:spcPts val="55"/>
              </a:spcBef>
              <a:tabLst>
                <a:tab pos="1211580" algn="l"/>
                <a:tab pos="6359525" algn="l"/>
              </a:tabLst>
            </a:pP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Rque:	</a:t>
            </a:r>
            <a:r>
              <a:rPr sz="2600" b="1" spc="-10">
                <a:latin typeface="Constantia"/>
                <a:cs typeface="Constantia"/>
              </a:rPr>
              <a:t>Uen </a:t>
            </a:r>
            <a:r>
              <a:rPr sz="2600" b="1" spc="-15">
                <a:latin typeface="Constantia"/>
                <a:cs typeface="Constantia"/>
              </a:rPr>
              <a:t>pratique, on </a:t>
            </a:r>
            <a:r>
              <a:rPr sz="2600" b="1" spc="-20">
                <a:latin typeface="Constantia"/>
                <a:cs typeface="Constantia"/>
              </a:rPr>
              <a:t>fait </a:t>
            </a:r>
            <a:r>
              <a:rPr sz="2600" b="1" spc="-25">
                <a:latin typeface="Constantia"/>
                <a:cs typeface="Constantia"/>
              </a:rPr>
              <a:t>une analyse </a:t>
            </a:r>
            <a:r>
              <a:rPr sz="2600" b="1" spc="-5">
                <a:latin typeface="Constantia"/>
                <a:cs typeface="Constantia"/>
              </a:rPr>
              <a:t>LL(1), </a:t>
            </a:r>
            <a:r>
              <a:rPr sz="2600" b="1" spc="-20">
                <a:latin typeface="Constantia"/>
                <a:cs typeface="Constantia"/>
              </a:rPr>
              <a:t>mais </a:t>
            </a:r>
            <a:r>
              <a:rPr sz="2600" b="1" spc="-10">
                <a:latin typeface="Constantia"/>
                <a:cs typeface="Constantia"/>
              </a:rPr>
              <a:t>si </a:t>
            </a:r>
            <a:r>
              <a:rPr sz="2600" b="1" spc="-35">
                <a:latin typeface="Constantia"/>
                <a:cs typeface="Constantia"/>
              </a:rPr>
              <a:t>la  </a:t>
            </a:r>
            <a:r>
              <a:rPr sz="2600" b="1" spc="-25">
                <a:latin typeface="Constantia"/>
                <a:cs typeface="Constantia"/>
              </a:rPr>
              <a:t>grammaire </a:t>
            </a:r>
            <a:r>
              <a:rPr sz="2600" b="1" spc="-60">
                <a:latin typeface="Constantia"/>
                <a:cs typeface="Constantia"/>
              </a:rPr>
              <a:t>n’est </a:t>
            </a:r>
            <a:r>
              <a:rPr sz="2600" b="1" spc="-20">
                <a:latin typeface="Constantia"/>
                <a:cs typeface="Constantia"/>
              </a:rPr>
              <a:t>pas </a:t>
            </a:r>
            <a:r>
              <a:rPr sz="2600" b="1" spc="-10">
                <a:latin typeface="Constantia"/>
                <a:cs typeface="Constantia"/>
              </a:rPr>
              <a:t>LL(1) alors</a:t>
            </a:r>
            <a:r>
              <a:rPr sz="2600" b="1" spc="-15">
                <a:latin typeface="Constantia"/>
                <a:cs typeface="Constantia"/>
              </a:rPr>
              <a:t> on</a:t>
            </a:r>
            <a:r>
              <a:rPr sz="2600" b="1" spc="-35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pass</a:t>
            </a:r>
            <a:r>
              <a:rPr sz="2600" b="1" strike="sngStrike" spc="-25">
                <a:latin typeface="Constantia"/>
                <a:cs typeface="Constantia"/>
              </a:rPr>
              <a:t>e</a:t>
            </a:r>
            <a:r>
              <a:rPr sz="2600" b="1" strike="noStrike" spc="-25">
                <a:latin typeface="Constantia"/>
                <a:cs typeface="Constantia"/>
              </a:rPr>
              <a:t>	</a:t>
            </a:r>
            <a:r>
              <a:rPr sz="2600" b="1" strike="noStrike" spc="-5">
                <a:latin typeface="Constantia"/>
                <a:cs typeface="Constantia"/>
              </a:rPr>
              <a:t>à </a:t>
            </a:r>
            <a:r>
              <a:rPr sz="2600" b="1" strike="noStrike" spc="-25">
                <a:latin typeface="Constantia"/>
                <a:cs typeface="Constantia"/>
              </a:rPr>
              <a:t>une analyse  </a:t>
            </a:r>
            <a:r>
              <a:rPr sz="2600" b="1" strike="noStrike" spc="-5">
                <a:latin typeface="Constantia"/>
                <a:cs typeface="Constantia"/>
              </a:rPr>
              <a:t>LL(k) </a:t>
            </a:r>
            <a:r>
              <a:rPr sz="2600" b="1" strike="noStrike" spc="-50">
                <a:latin typeface="Constantia"/>
                <a:cs typeface="Constantia"/>
              </a:rPr>
              <a:t>avec </a:t>
            </a:r>
            <a:r>
              <a:rPr sz="2600" b="1" strike="noStrike" spc="-5">
                <a:latin typeface="Constantia"/>
                <a:cs typeface="Constantia"/>
              </a:rPr>
              <a:t>k minimal</a:t>
            </a:r>
            <a:r>
              <a:rPr sz="2600" b="1" strike="noStrike" spc="-20">
                <a:latin typeface="Constantia"/>
                <a:cs typeface="Constantia"/>
              </a:rPr>
              <a:t> </a:t>
            </a:r>
            <a:r>
              <a:rPr sz="2600" b="1" strike="noStrike" spc="-5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958339" algn="l"/>
                <a:tab pos="4841875" algn="l"/>
              </a:tabLst>
            </a:pP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Propriétés	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de</a:t>
            </a:r>
            <a:r>
              <a:rPr sz="2800" b="1" spc="-10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2800" b="1" spc="-12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grammaires	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LL(k)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; k&gt;1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nstantia"/>
              <a:cs typeface="Constantia"/>
            </a:endParaRPr>
          </a:p>
          <a:p>
            <a:pPr marL="50800" marR="17780">
              <a:lnSpc>
                <a:spcPct val="101800"/>
              </a:lnSpc>
              <a:tabLst>
                <a:tab pos="909955" algn="l"/>
                <a:tab pos="2287905" algn="l"/>
                <a:tab pos="3314700" algn="l"/>
              </a:tabLst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Théorème:</a:t>
            </a:r>
            <a:r>
              <a:rPr sz="2800" b="1" spc="-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Une</a:t>
            </a:r>
            <a:r>
              <a:rPr sz="2800" b="1" spc="-135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grammaire</a:t>
            </a:r>
            <a:r>
              <a:rPr sz="2800" b="1" spc="-95">
                <a:latin typeface="Constantia"/>
                <a:cs typeface="Constantia"/>
              </a:rPr>
              <a:t> </a:t>
            </a:r>
            <a:r>
              <a:rPr sz="28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(X,V,S</a:t>
            </a:r>
            <a:r>
              <a:rPr sz="2800" b="1" spc="-7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,P)</a:t>
            </a:r>
            <a:r>
              <a:rPr sz="2800" b="1" spc="-6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-15">
                <a:latin typeface="Constantia"/>
                <a:cs typeface="Constantia"/>
              </a:rPr>
              <a:t>est</a:t>
            </a:r>
            <a:r>
              <a:rPr sz="2800" b="1" spc="-12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dite</a:t>
            </a:r>
            <a:r>
              <a:rPr sz="2800" b="1" spc="-65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LL(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k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)  </a:t>
            </a:r>
            <a:r>
              <a:rPr sz="3200" b="1">
                <a:solidFill>
                  <a:srgbClr val="FF0000"/>
                </a:solidFill>
                <a:latin typeface="Constantia"/>
                <a:cs typeface="Constantia"/>
              </a:rPr>
              <a:t>ssi	</a:t>
            </a:r>
            <a:r>
              <a:rPr sz="2800" b="1" u="heavy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chaque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 u="heavy" spc="-1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paire</a:t>
            </a:r>
            <a:r>
              <a:rPr sz="2800" b="1" spc="-15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800" b="1">
                <a:latin typeface="Constantia"/>
                <a:cs typeface="Constantia"/>
              </a:rPr>
              <a:t>RP 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( </a:t>
            </a:r>
            <a:r>
              <a:rPr sz="3200" b="1" spc="-10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→ </a:t>
            </a:r>
            <a:r>
              <a:rPr sz="3200" b="1" spc="-1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5">
                <a:solidFill>
                  <a:srgbClr val="008080"/>
                </a:solidFill>
                <a:latin typeface="Symbol"/>
                <a:cs typeface="Symbol"/>
              </a:rPr>
              <a:t></a:t>
            </a:r>
            <a:r>
              <a:rPr sz="3200" b="1" spc="-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10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r>
              <a:rPr sz="3200" b="1" spc="-1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b="1" spc="-5">
                <a:solidFill>
                  <a:srgbClr val="FF00FF"/>
                </a:solidFill>
                <a:latin typeface="Constantia"/>
                <a:cs typeface="Constantia"/>
              </a:rPr>
              <a:t>) </a:t>
            </a:r>
            <a:r>
              <a:rPr sz="2800" b="1" spc="-5">
                <a:latin typeface="Constantia"/>
                <a:cs typeface="Constantia"/>
              </a:rPr>
              <a:t>satisfait </a:t>
            </a:r>
            <a:r>
              <a:rPr sz="2800" b="1" spc="-20">
                <a:latin typeface="Constantia"/>
                <a:cs typeface="Constantia"/>
              </a:rPr>
              <a:t>les  </a:t>
            </a:r>
            <a:r>
              <a:rPr sz="2800" b="1" spc="-10">
                <a:latin typeface="Constantia"/>
                <a:cs typeface="Constantia"/>
              </a:rPr>
              <a:t>conditions</a:t>
            </a:r>
            <a:r>
              <a:rPr sz="2800" b="1" spc="-155">
                <a:latin typeface="Constantia"/>
                <a:cs typeface="Constantia"/>
              </a:rPr>
              <a:t> </a:t>
            </a:r>
            <a:r>
              <a:rPr sz="2800" b="1" spc="-10">
                <a:latin typeface="Constantia"/>
                <a:cs typeface="Constantia"/>
              </a:rPr>
              <a:t>suivantes:</a:t>
            </a:r>
            <a:endParaRPr sz="28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335"/>
              </a:spcBef>
              <a:tabLst>
                <a:tab pos="1848485" algn="l"/>
                <a:tab pos="2397125" algn="l"/>
                <a:tab pos="4006850" algn="l"/>
                <a:tab pos="4372610" algn="l"/>
              </a:tabLst>
            </a:pPr>
            <a:r>
              <a:rPr sz="2800" b="1" spc="-5">
                <a:solidFill>
                  <a:srgbClr val="CC9900"/>
                </a:solidFill>
                <a:latin typeface="Constantia"/>
                <a:cs typeface="Constantia"/>
              </a:rPr>
              <a:t>i.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50" b="1" spc="-7" baseline="-19005">
                <a:solidFill>
                  <a:srgbClr val="008080"/>
                </a:solidFill>
                <a:latin typeface="Constantia"/>
                <a:cs typeface="Constantia"/>
              </a:rPr>
              <a:t>k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5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3600" b="1" spc="-5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3600" spc="-5">
                <a:solidFill>
                  <a:srgbClr val="996600"/>
                </a:solidFill>
                <a:latin typeface="Times New Roman"/>
                <a:cs typeface="Times New Roman"/>
              </a:rPr>
              <a:t>	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50" b="1" spc="-7" baseline="-19005">
                <a:solidFill>
                  <a:srgbClr val="008080"/>
                </a:solidFill>
                <a:latin typeface="Constantia"/>
                <a:cs typeface="Constantia"/>
              </a:rPr>
              <a:t>k</a:t>
            </a:r>
            <a:r>
              <a:rPr sz="2850" b="1" spc="-112" baseline="-1900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5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)	</a:t>
            </a:r>
            <a:r>
              <a:rPr sz="2800" b="1">
                <a:latin typeface="Constantia"/>
                <a:cs typeface="Constantia"/>
              </a:rPr>
              <a:t>=	</a:t>
            </a:r>
            <a:r>
              <a:rPr sz="3600" b="1" spc="-5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172" y="5144516"/>
            <a:ext cx="14027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4590" algn="l"/>
              </a:tabLst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ii</a:t>
            </a:r>
            <a:r>
              <a:rPr sz="2800" b="1" spc="-40">
                <a:solidFill>
                  <a:srgbClr val="CC9900"/>
                </a:solidFill>
                <a:latin typeface="Constantia"/>
                <a:cs typeface="Constantia"/>
              </a:rPr>
              <a:t>.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Soit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	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9267" y="5144516"/>
            <a:ext cx="27641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805" algn="l"/>
                <a:tab pos="1777364" algn="l"/>
                <a:tab pos="2593975" algn="l"/>
              </a:tabLst>
            </a:pP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</a:t>
            </a:r>
            <a:r>
              <a:rPr sz="2800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800" b="1" u="heavy" spc="-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o</a:t>
            </a:r>
            <a:r>
              <a:rPr sz="2800" b="1" u="heavy" spc="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u</a:t>
            </a:r>
            <a:r>
              <a:rPr sz="2800" b="1" spc="-5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bien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	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r>
              <a:rPr sz="2800">
                <a:solidFill>
                  <a:srgbClr val="008080"/>
                </a:solidFill>
                <a:latin typeface="Times New Roman"/>
                <a:cs typeface="Times New Roman"/>
              </a:rPr>
              <a:t>	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8172" y="5876035"/>
            <a:ext cx="335470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>
                <a:solidFill>
                  <a:srgbClr val="CC9900"/>
                </a:solidFill>
                <a:latin typeface="Constantia"/>
                <a:cs typeface="Constantia"/>
              </a:rPr>
              <a:t>iii. 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Supposons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u="heavy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que</a:t>
            </a:r>
            <a:r>
              <a:rPr sz="2800" b="1" spc="-37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07635" y="5876035"/>
            <a:ext cx="51828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b="1">
                <a:solidFill>
                  <a:srgbClr val="008080"/>
                </a:solidFill>
                <a:latin typeface="Symbol"/>
                <a:cs typeface="Symbol"/>
              </a:rPr>
              <a:t></a:t>
            </a:r>
            <a:r>
              <a:rPr sz="2800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b="1" u="heavy" spc="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onstantia"/>
                <a:cs typeface="Constantia"/>
              </a:rPr>
              <a:t>alors</a:t>
            </a:r>
            <a:r>
              <a:rPr sz="2800" b="1" spc="-13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850" b="1" spc="-22" baseline="-19005">
                <a:solidFill>
                  <a:srgbClr val="008080"/>
                </a:solidFill>
                <a:latin typeface="Constantia"/>
                <a:cs typeface="Constantia"/>
              </a:rPr>
              <a:t>k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15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-15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Follow</a:t>
            </a:r>
            <a:r>
              <a:rPr sz="2850" b="1" spc="-22" baseline="-19005">
                <a:solidFill>
                  <a:srgbClr val="008080"/>
                </a:solidFill>
                <a:latin typeface="Constantia"/>
                <a:cs typeface="Constantia"/>
              </a:rPr>
              <a:t>k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800" b="1" spc="-1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800" b="1" spc="-15">
                <a:latin typeface="Constantia"/>
                <a:cs typeface="Constantia"/>
              </a:rPr>
              <a:t>=</a:t>
            </a:r>
            <a:r>
              <a:rPr sz="2800" b="1" spc="-15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52472" y="4852415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400" y="0"/>
                </a:moveTo>
                <a:lnTo>
                  <a:pt x="0" y="0"/>
                </a:lnTo>
                <a:lnTo>
                  <a:pt x="0" y="813815"/>
                </a:lnTo>
                <a:lnTo>
                  <a:pt x="533400" y="81381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52472" y="4852415"/>
            <a:ext cx="53340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40" algn="ctr">
              <a:lnSpc>
                <a:spcPts val="2165"/>
              </a:lnSpc>
              <a:spcBef>
                <a:spcPts val="30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52472" y="5165251"/>
            <a:ext cx="533400" cy="501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715"/>
              </a:lnSpc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85359" y="4852415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400" y="0"/>
                </a:moveTo>
                <a:lnTo>
                  <a:pt x="0" y="0"/>
                </a:lnTo>
                <a:lnTo>
                  <a:pt x="0" y="813815"/>
                </a:lnTo>
                <a:lnTo>
                  <a:pt x="533400" y="81381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85359" y="4852415"/>
            <a:ext cx="53340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40" algn="ctr">
              <a:lnSpc>
                <a:spcPts val="2165"/>
              </a:lnSpc>
              <a:spcBef>
                <a:spcPts val="30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85359" y="5165251"/>
            <a:ext cx="533400" cy="501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715"/>
              </a:lnSpc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84903" y="5611367"/>
            <a:ext cx="533400" cy="814069"/>
          </a:xfrm>
          <a:custGeom>
            <a:avLst/>
            <a:gdLst/>
            <a:ahLst/>
            <a:cxnLst/>
            <a:rect l="l" t="t" r="r" b="b"/>
            <a:pathLst>
              <a:path w="533400" h="814070">
                <a:moveTo>
                  <a:pt x="533400" y="0"/>
                </a:moveTo>
                <a:lnTo>
                  <a:pt x="0" y="0"/>
                </a:lnTo>
                <a:lnTo>
                  <a:pt x="0" y="813815"/>
                </a:lnTo>
                <a:lnTo>
                  <a:pt x="533400" y="81381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84903" y="5611367"/>
            <a:ext cx="533400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40" algn="ctr">
              <a:lnSpc>
                <a:spcPts val="2165"/>
              </a:lnSpc>
              <a:spcBef>
                <a:spcPts val="300"/>
              </a:spcBef>
            </a:pPr>
            <a:r>
              <a:rPr sz="2100" spc="5">
                <a:latin typeface="Times New Roman"/>
                <a:cs typeface="Times New Roman"/>
              </a:rPr>
              <a:t>*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84903" y="5924203"/>
            <a:ext cx="533400" cy="501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3715"/>
              </a:lnSpc>
            </a:pPr>
            <a:r>
              <a:rPr sz="3400" spc="5">
                <a:latin typeface="Symbol"/>
                <a:cs typeface="Symbol"/>
              </a:rPr>
              <a:t></a:t>
            </a:r>
            <a:endParaRPr sz="3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968" y="198171"/>
            <a:ext cx="9223375" cy="68986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20"/>
              </a:spcBef>
              <a:tabLst>
                <a:tab pos="3052445" algn="l"/>
              </a:tabLst>
            </a:pPr>
            <a:r>
              <a:rPr sz="2800" spc="-5">
                <a:solidFill>
                  <a:srgbClr val="CC9900"/>
                </a:solidFill>
                <a:latin typeface="Wingdings"/>
                <a:cs typeface="Wingdings"/>
              </a:rPr>
              <a:t>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Relations</a:t>
            </a:r>
            <a:r>
              <a:rPr sz="2800" b="1" spc="-16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entre	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grammaires 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LL(k)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et 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fortement</a:t>
            </a:r>
            <a:r>
              <a:rPr sz="2800" b="1" spc="-31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LL(k)</a:t>
            </a:r>
            <a:endParaRPr sz="28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210"/>
              </a:spcBef>
            </a:pPr>
            <a:r>
              <a:rPr sz="2600" b="1" spc="-50">
                <a:solidFill>
                  <a:srgbClr val="FF0000"/>
                </a:solidFill>
                <a:latin typeface="Constantia"/>
                <a:cs typeface="Constantia"/>
              </a:rPr>
              <a:t>1.</a:t>
            </a:r>
            <a:r>
              <a:rPr sz="2600" b="1" spc="-50">
                <a:latin typeface="Constantia"/>
                <a:cs typeface="Constantia"/>
              </a:rPr>
              <a:t>Toute </a:t>
            </a:r>
            <a:r>
              <a:rPr sz="2600" b="1" spc="-25">
                <a:latin typeface="Constantia"/>
                <a:cs typeface="Constantia"/>
              </a:rPr>
              <a:t>grammaire </a:t>
            </a:r>
            <a:r>
              <a:rPr sz="2600" b="1" spc="-25">
                <a:solidFill>
                  <a:srgbClr val="FF0000"/>
                </a:solidFill>
                <a:latin typeface="Constantia"/>
                <a:cs typeface="Constantia"/>
              </a:rPr>
              <a:t>fortement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LL(k) </a:t>
            </a:r>
            <a:r>
              <a:rPr sz="2600" b="1" spc="-25">
                <a:latin typeface="Constantia"/>
                <a:cs typeface="Constantia"/>
              </a:rPr>
              <a:t>est</a:t>
            </a:r>
            <a:r>
              <a:rPr sz="2600" b="1" spc="40">
                <a:latin typeface="Constantia"/>
                <a:cs typeface="Constantia"/>
              </a:rPr>
              <a:t> 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LL(k)</a:t>
            </a:r>
            <a:endParaRPr sz="26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2600" b="1" spc="-20">
                <a:solidFill>
                  <a:srgbClr val="FF0000"/>
                </a:solidFill>
                <a:latin typeface="Constantia"/>
                <a:cs typeface="Constantia"/>
              </a:rPr>
              <a:t>2.</a:t>
            </a:r>
            <a:r>
              <a:rPr sz="2600" b="1" spc="-20">
                <a:latin typeface="Constantia"/>
                <a:cs typeface="Constantia"/>
              </a:rPr>
              <a:t>Une </a:t>
            </a:r>
            <a:r>
              <a:rPr sz="2600" b="1" spc="-25">
                <a:latin typeface="Constantia"/>
                <a:cs typeface="Constantia"/>
              </a:rPr>
              <a:t>grammaire </a:t>
            </a:r>
            <a:r>
              <a:rPr sz="2600" b="1" spc="-20">
                <a:latin typeface="Constantia"/>
                <a:cs typeface="Constantia"/>
              </a:rPr>
              <a:t>peut </a:t>
            </a:r>
            <a:r>
              <a:rPr sz="2600" b="1" spc="-30">
                <a:latin typeface="Constantia"/>
                <a:cs typeface="Constantia"/>
              </a:rPr>
              <a:t>être 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LL(k) </a:t>
            </a:r>
            <a:r>
              <a:rPr sz="2600" b="1" spc="-20">
                <a:solidFill>
                  <a:srgbClr val="996600"/>
                </a:solidFill>
                <a:latin typeface="Constantia"/>
                <a:cs typeface="Constantia"/>
              </a:rPr>
              <a:t>mais pas </a:t>
            </a:r>
            <a:r>
              <a:rPr sz="2600" b="1" spc="-25">
                <a:solidFill>
                  <a:srgbClr val="FF0000"/>
                </a:solidFill>
                <a:latin typeface="Constantia"/>
                <a:cs typeface="Constantia"/>
              </a:rPr>
              <a:t>fortement</a:t>
            </a:r>
            <a:r>
              <a:rPr sz="2600" b="1" spc="3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LL(k)</a:t>
            </a:r>
            <a:endParaRPr sz="2600">
              <a:latin typeface="Constantia"/>
              <a:cs typeface="Constantia"/>
            </a:endParaRPr>
          </a:p>
          <a:p>
            <a:pPr marL="50800">
              <a:lnSpc>
                <a:spcPts val="3185"/>
              </a:lnSpc>
              <a:spcBef>
                <a:spcPts val="400"/>
              </a:spcBef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Exemple</a:t>
            </a:r>
            <a:r>
              <a:rPr sz="2400" b="1" spc="-5">
                <a:solidFill>
                  <a:srgbClr val="996600"/>
                </a:solidFill>
                <a:latin typeface="Constantia"/>
                <a:cs typeface="Constantia"/>
              </a:rPr>
              <a:t>: </a:t>
            </a:r>
            <a:r>
              <a:rPr sz="2600" b="1" spc="-20">
                <a:latin typeface="Constantia"/>
                <a:cs typeface="Constantia"/>
              </a:rPr>
              <a:t>Soit la</a:t>
            </a:r>
            <a:r>
              <a:rPr sz="2600" b="1" spc="-130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grammaire</a:t>
            </a:r>
            <a:endParaRPr sz="2600">
              <a:latin typeface="Constantia"/>
              <a:cs typeface="Constantia"/>
            </a:endParaRPr>
          </a:p>
          <a:p>
            <a:pPr marL="337185" algn="ctr">
              <a:lnSpc>
                <a:spcPts val="3665"/>
              </a:lnSpc>
              <a:tabLst>
                <a:tab pos="5710555" algn="l"/>
              </a:tabLst>
            </a:pPr>
            <a:r>
              <a:rPr sz="32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4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b}, {S, A},S, 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400" b="1" spc="20">
                <a:solidFill>
                  <a:srgbClr val="996600"/>
                </a:solidFill>
                <a:latin typeface="Arial Unicode MS"/>
                <a:cs typeface="Arial Unicode MS"/>
              </a:rPr>
              <a:t>aAaa</a:t>
            </a:r>
            <a:r>
              <a:rPr sz="2400" b="1" spc="-42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bAba,	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A → b / 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}</a:t>
            </a:r>
            <a:r>
              <a:rPr sz="2400" b="1" spc="-13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610"/>
              </a:spcBef>
            </a:pPr>
            <a:r>
              <a:rPr sz="2400" b="1" spc="-25">
                <a:latin typeface="Constantia"/>
                <a:cs typeface="Constantia"/>
              </a:rPr>
              <a:t>Montrer </a:t>
            </a:r>
            <a:r>
              <a:rPr sz="2400" b="1" spc="-10">
                <a:latin typeface="Constantia"/>
                <a:cs typeface="Constantia"/>
              </a:rPr>
              <a:t>que </a:t>
            </a:r>
            <a:r>
              <a:rPr sz="2400" b="1">
                <a:latin typeface="Constantia"/>
                <a:cs typeface="Constantia"/>
              </a:rPr>
              <a:t>G </a:t>
            </a:r>
            <a:r>
              <a:rPr sz="2400" b="1" spc="-10">
                <a:latin typeface="Constantia"/>
                <a:cs typeface="Constantia"/>
              </a:rPr>
              <a:t>est </a:t>
            </a:r>
            <a:r>
              <a:rPr sz="2400" b="1">
                <a:latin typeface="Constantia"/>
                <a:cs typeface="Constantia"/>
              </a:rPr>
              <a:t>LL(2) </a:t>
            </a:r>
            <a:r>
              <a:rPr sz="2400" b="1" spc="-10">
                <a:latin typeface="Constantia"/>
                <a:cs typeface="Constantia"/>
              </a:rPr>
              <a:t>mais elle n'est pas</a:t>
            </a:r>
            <a:r>
              <a:rPr sz="2400" b="1" spc="-405">
                <a:latin typeface="Constantia"/>
                <a:cs typeface="Constantia"/>
              </a:rPr>
              <a:t> </a:t>
            </a:r>
            <a:r>
              <a:rPr sz="2400" b="1" spc="-15">
                <a:latin typeface="Constantia"/>
                <a:cs typeface="Constantia"/>
              </a:rPr>
              <a:t>fortement </a:t>
            </a:r>
            <a:r>
              <a:rPr sz="2400" b="1">
                <a:latin typeface="Constantia"/>
                <a:cs typeface="Constantia"/>
              </a:rPr>
              <a:t>LL(2)</a:t>
            </a:r>
            <a:endParaRPr sz="24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700"/>
              </a:spcBef>
            </a:pPr>
            <a:r>
              <a:rPr sz="2400" b="1" spc="-15">
                <a:latin typeface="Constantia"/>
                <a:cs typeface="Constantia"/>
              </a:rPr>
              <a:t>En </a:t>
            </a:r>
            <a:r>
              <a:rPr sz="2400" b="1" spc="-5">
                <a:latin typeface="Constantia"/>
                <a:cs typeface="Constantia"/>
              </a:rPr>
              <a:t>effet, </a:t>
            </a:r>
            <a:r>
              <a:rPr sz="2400" b="1" spc="-15">
                <a:latin typeface="Constantia"/>
                <a:cs typeface="Constantia"/>
              </a:rPr>
              <a:t>montrons </a:t>
            </a:r>
            <a:r>
              <a:rPr sz="2400" b="1" spc="-10">
                <a:latin typeface="Constantia"/>
                <a:cs typeface="Constantia"/>
              </a:rPr>
              <a:t>que est</a:t>
            </a:r>
            <a:r>
              <a:rPr sz="2400" b="1" spc="-265">
                <a:latin typeface="Constantia"/>
                <a:cs typeface="Constantia"/>
              </a:rPr>
              <a:t> </a:t>
            </a:r>
            <a:r>
              <a:rPr sz="2400" b="1">
                <a:latin typeface="Constantia"/>
                <a:cs typeface="Constantia"/>
              </a:rPr>
              <a:t>LL(2)</a:t>
            </a:r>
            <a:endParaRPr sz="2400">
              <a:latin typeface="Constantia"/>
              <a:cs typeface="Constantia"/>
            </a:endParaRPr>
          </a:p>
          <a:p>
            <a:pPr marL="675640">
              <a:lnSpc>
                <a:spcPct val="100000"/>
              </a:lnSpc>
              <a:spcBef>
                <a:spcPts val="600"/>
              </a:spcBef>
            </a:pPr>
            <a:r>
              <a:rPr sz="240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 b="1">
                <a:solidFill>
                  <a:srgbClr val="996600"/>
                </a:solidFill>
                <a:latin typeface="Arial Unicode MS"/>
                <a:cs typeface="Arial Unicode MS"/>
              </a:rPr>
              <a:t>S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400" b="1" spc="20">
                <a:solidFill>
                  <a:srgbClr val="996600"/>
                </a:solidFill>
                <a:latin typeface="Arial Unicode MS"/>
                <a:cs typeface="Arial Unicode MS"/>
              </a:rPr>
              <a:t>aAaa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sz="2400" b="1" spc="-16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25">
                <a:solidFill>
                  <a:srgbClr val="996600"/>
                </a:solidFill>
                <a:latin typeface="Arial Unicode MS"/>
                <a:cs typeface="Arial Unicode MS"/>
              </a:rPr>
              <a:t>bAba</a:t>
            </a:r>
            <a:endParaRPr sz="24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400" b="1" spc="-20">
                <a:solidFill>
                  <a:srgbClr val="FF0000"/>
                </a:solidFill>
                <a:latin typeface="Constantia"/>
                <a:cs typeface="Constantia"/>
              </a:rPr>
              <a:t>First </a:t>
            </a:r>
            <a:r>
              <a:rPr sz="2400" b="1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>
                <a:solidFill>
                  <a:srgbClr val="996600"/>
                </a:solidFill>
                <a:latin typeface="Arial Unicode MS"/>
                <a:cs typeface="Arial Unicode MS"/>
              </a:rPr>
              <a:t>aAaa</a:t>
            </a:r>
            <a:r>
              <a:rPr sz="24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2400" b="1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400" b="1" baseline="-20833">
                <a:solidFill>
                  <a:srgbClr val="996600"/>
                </a:solidFill>
                <a:latin typeface="Constantia"/>
                <a:cs typeface="Constantia"/>
              </a:rPr>
              <a:t>2 </a:t>
            </a:r>
            <a:r>
              <a:rPr sz="2400" b="1" spc="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bAba</a:t>
            </a:r>
            <a:r>
              <a:rPr sz="2400" b="1" spc="10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sz="2400" b="1" spc="10">
                <a:latin typeface="Constantia"/>
                <a:cs typeface="Constantia"/>
              </a:rPr>
              <a:t>=</a:t>
            </a:r>
            <a:r>
              <a:rPr sz="2400" b="1" spc="10">
                <a:solidFill>
                  <a:srgbClr val="996600"/>
                </a:solidFill>
                <a:latin typeface="Symbol"/>
                <a:cs typeface="Symbol"/>
              </a:rPr>
              <a:t>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ab,</a:t>
            </a:r>
            <a:r>
              <a:rPr sz="2400" b="1" spc="-114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2400" b="1">
                <a:solidFill>
                  <a:srgbClr val="996600"/>
                </a:solidFill>
                <a:latin typeface="Symbol"/>
                <a:cs typeface="Symbol"/>
              </a:rPr>
              <a:t></a:t>
            </a:r>
            <a:r>
              <a:rPr sz="2400" b="1">
                <a:solidFill>
                  <a:srgbClr val="996600"/>
                </a:solidFill>
                <a:latin typeface="Arial Unicode MS"/>
                <a:cs typeface="Arial Unicode MS"/>
              </a:rPr>
              <a:t>bb</a:t>
            </a:r>
            <a:r>
              <a:rPr sz="2400" b="1">
                <a:solidFill>
                  <a:srgbClr val="996600"/>
                </a:solidFill>
                <a:latin typeface="Symbol"/>
                <a:cs typeface="Symbol"/>
              </a:rPr>
              <a:t></a:t>
            </a:r>
            <a:r>
              <a:rPr sz="2400" b="1">
                <a:latin typeface="Constantia"/>
                <a:cs typeface="Constantia"/>
              </a:rPr>
              <a:t>=</a:t>
            </a:r>
            <a:r>
              <a:rPr sz="2400" b="1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760730">
              <a:lnSpc>
                <a:spcPct val="100000"/>
              </a:lnSpc>
            </a:pPr>
            <a:r>
              <a:rPr sz="240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A → b /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</a:pPr>
            <a:r>
              <a:rPr sz="2400" b="1" spc="-20">
                <a:solidFill>
                  <a:srgbClr val="FF0000"/>
                </a:solidFill>
                <a:latin typeface="Constantia"/>
                <a:cs typeface="Constantia"/>
              </a:rPr>
              <a:t>First </a:t>
            </a:r>
            <a:r>
              <a:rPr sz="2400" b="1" spc="-15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-10">
                <a:solidFill>
                  <a:srgbClr val="996600"/>
                </a:solidFill>
                <a:latin typeface="Arial Unicode MS"/>
                <a:cs typeface="Arial Unicode MS"/>
              </a:rPr>
              <a:t>b</a:t>
            </a:r>
            <a:r>
              <a:rPr sz="2400" b="1" spc="-1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 spc="-10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2400" b="1" spc="-10">
                <a:solidFill>
                  <a:srgbClr val="FF0000"/>
                </a:solidFill>
                <a:latin typeface="Constantia"/>
                <a:cs typeface="Constantia"/>
              </a:rPr>
              <a:t>Follow</a:t>
            </a:r>
            <a:r>
              <a:rPr sz="2400" b="1" spc="-15" baseline="-20833">
                <a:solidFill>
                  <a:srgbClr val="996600"/>
                </a:solidFill>
                <a:latin typeface="Constantia"/>
                <a:cs typeface="Constantia"/>
              </a:rPr>
              <a:t>2 </a:t>
            </a:r>
            <a:r>
              <a:rPr sz="2400" b="1" spc="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400" b="1" spc="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 spc="5">
                <a:latin typeface="Constantia"/>
                <a:cs typeface="Constantia"/>
              </a:rPr>
              <a:t>=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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b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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aa,</a:t>
            </a:r>
            <a:r>
              <a:rPr sz="2400" b="1" spc="-34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ba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</a:t>
            </a:r>
            <a:r>
              <a:rPr sz="2400" b="1" spc="5">
                <a:latin typeface="Constantia"/>
                <a:cs typeface="Constantia"/>
              </a:rPr>
              <a:t>=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775"/>
              </a:spcBef>
            </a:pPr>
            <a:r>
              <a:rPr sz="2400" b="1" spc="-20">
                <a:latin typeface="Constantia"/>
                <a:cs typeface="Constantia"/>
              </a:rPr>
              <a:t>Montrons </a:t>
            </a:r>
            <a:r>
              <a:rPr sz="2400" b="1" spc="-10">
                <a:latin typeface="Constantia"/>
                <a:cs typeface="Constantia"/>
              </a:rPr>
              <a:t>que </a:t>
            </a:r>
            <a:r>
              <a:rPr sz="2400" b="1">
                <a:latin typeface="Constantia"/>
                <a:cs typeface="Constantia"/>
              </a:rPr>
              <a:t>G </a:t>
            </a:r>
            <a:r>
              <a:rPr sz="2400" b="1" spc="-40">
                <a:latin typeface="Constantia"/>
                <a:cs typeface="Constantia"/>
              </a:rPr>
              <a:t>n’est </a:t>
            </a:r>
            <a:r>
              <a:rPr sz="2400" b="1" spc="-10">
                <a:latin typeface="Constantia"/>
                <a:cs typeface="Constantia"/>
              </a:rPr>
              <a:t>pas </a:t>
            </a:r>
            <a:r>
              <a:rPr sz="2400" b="1" spc="-15">
                <a:latin typeface="Constantia"/>
                <a:cs typeface="Constantia"/>
              </a:rPr>
              <a:t>fortement</a:t>
            </a:r>
            <a:r>
              <a:rPr sz="2400" b="1" spc="-229">
                <a:latin typeface="Constantia"/>
                <a:cs typeface="Constantia"/>
              </a:rPr>
              <a:t> </a:t>
            </a:r>
            <a:r>
              <a:rPr sz="2400" b="1">
                <a:latin typeface="Constantia"/>
                <a:cs typeface="Constantia"/>
              </a:rPr>
              <a:t>LL(2)</a:t>
            </a:r>
            <a:endParaRPr sz="2400">
              <a:latin typeface="Constantia"/>
              <a:cs typeface="Constantia"/>
            </a:endParaRPr>
          </a:p>
          <a:p>
            <a:pPr marL="675640">
              <a:lnSpc>
                <a:spcPct val="100000"/>
              </a:lnSpc>
              <a:spcBef>
                <a:spcPts val="625"/>
              </a:spcBef>
            </a:pPr>
            <a:r>
              <a:rPr sz="240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400" b="1">
                <a:solidFill>
                  <a:srgbClr val="996600"/>
                </a:solidFill>
                <a:latin typeface="Arial Unicode MS"/>
                <a:cs typeface="Arial Unicode MS"/>
              </a:rPr>
              <a:t>A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→ b /</a:t>
            </a:r>
            <a:r>
              <a:rPr sz="2400" b="1" spc="-4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</a:pPr>
            <a:r>
              <a:rPr sz="2400" b="1" spc="-20">
                <a:solidFill>
                  <a:srgbClr val="FF0000"/>
                </a:solidFill>
                <a:latin typeface="Constantia"/>
                <a:cs typeface="Constantia"/>
              </a:rPr>
              <a:t>First </a:t>
            </a:r>
            <a:r>
              <a:rPr sz="2400" b="1" spc="-15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-1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-10">
                <a:solidFill>
                  <a:srgbClr val="996600"/>
                </a:solidFill>
                <a:latin typeface="Arial Unicode MS"/>
                <a:cs typeface="Arial Unicode MS"/>
              </a:rPr>
              <a:t>b</a:t>
            </a:r>
            <a:r>
              <a:rPr sz="2400" b="1" spc="-10">
                <a:solidFill>
                  <a:srgbClr val="008080"/>
                </a:solidFill>
                <a:latin typeface="Symbol"/>
                <a:cs typeface="Symbol"/>
              </a:rPr>
              <a:t></a:t>
            </a:r>
            <a:r>
              <a:rPr sz="2400" b="1" spc="-10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400" b="1" spc="-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400" b="1" spc="-5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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First</a:t>
            </a:r>
            <a:r>
              <a:rPr sz="2400" b="1" spc="-7" baseline="-20833">
                <a:solidFill>
                  <a:srgbClr val="996600"/>
                </a:solidFill>
                <a:latin typeface="Constantia"/>
                <a:cs typeface="Constantia"/>
              </a:rPr>
              <a:t>2 </a:t>
            </a:r>
            <a:r>
              <a:rPr sz="2400" b="1" spc="-1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400" b="1" spc="-1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r>
              <a:rPr sz="2400" b="1" spc="-15">
                <a:solidFill>
                  <a:srgbClr val="008080"/>
                </a:solidFill>
                <a:latin typeface="Symbol"/>
                <a:cs typeface="Symbol"/>
              </a:rPr>
              <a:t></a:t>
            </a:r>
            <a:r>
              <a:rPr sz="2400" b="1" spc="-15">
                <a:solidFill>
                  <a:srgbClr val="FF00FF"/>
                </a:solidFill>
                <a:latin typeface="Constantia"/>
                <a:cs typeface="Constantia"/>
              </a:rPr>
              <a:t>Follow </a:t>
            </a:r>
            <a:r>
              <a:rPr sz="2400" b="1" spc="7" baseline="-20833">
                <a:solidFill>
                  <a:srgbClr val="996600"/>
                </a:solidFill>
                <a:latin typeface="Constantia"/>
                <a:cs typeface="Constantia"/>
              </a:rPr>
              <a:t>2</a:t>
            </a:r>
            <a:r>
              <a:rPr sz="2400" b="1" spc="5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400" b="1" spc="5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r>
              <a:rPr sz="2400" b="1" spc="5">
                <a:solidFill>
                  <a:srgbClr val="FF00FF"/>
                </a:solidFill>
                <a:latin typeface="Constantia"/>
                <a:cs typeface="Constantia"/>
              </a:rPr>
              <a:t>)</a:t>
            </a:r>
            <a:r>
              <a:rPr sz="2400" b="1" spc="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b="1" spc="5">
                <a:latin typeface="Constantia"/>
                <a:cs typeface="Constantia"/>
              </a:rPr>
              <a:t>=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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ba</a:t>
            </a:r>
            <a:r>
              <a:rPr sz="2400" b="1" spc="5">
                <a:latin typeface="Symbol"/>
                <a:cs typeface="Symbol"/>
              </a:rPr>
              <a:t></a:t>
            </a:r>
            <a:r>
              <a:rPr sz="2400" b="1" spc="5">
                <a:latin typeface="Times New Roman"/>
                <a:cs typeface="Times New Roman"/>
              </a:rPr>
              <a:t> 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bb</a:t>
            </a:r>
            <a:r>
              <a:rPr sz="2400" b="1" spc="5">
                <a:solidFill>
                  <a:srgbClr val="996600"/>
                </a:solidFill>
                <a:latin typeface="Symbol"/>
                <a:cs typeface="Symbol"/>
              </a:rPr>
              <a:t>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aa,</a:t>
            </a:r>
            <a:r>
              <a:rPr sz="2400" b="1" spc="-23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ba</a:t>
            </a:r>
            <a:r>
              <a:rPr sz="2400" b="1" spc="15">
                <a:solidFill>
                  <a:srgbClr val="996600"/>
                </a:solidFill>
                <a:latin typeface="Symbol"/>
                <a:cs typeface="Symbol"/>
              </a:rPr>
              <a:t></a:t>
            </a:r>
            <a:endParaRPr sz="2400">
              <a:latin typeface="Symbol"/>
              <a:cs typeface="Symbol"/>
            </a:endParaRPr>
          </a:p>
          <a:p>
            <a:pPr marL="6036945">
              <a:lnSpc>
                <a:spcPct val="100000"/>
              </a:lnSpc>
            </a:pPr>
            <a:r>
              <a:rPr sz="2400" b="1">
                <a:solidFill>
                  <a:srgbClr val="008080"/>
                </a:solidFill>
                <a:latin typeface="Constantia"/>
                <a:cs typeface="Constantia"/>
              </a:rPr>
              <a:t>=</a:t>
            </a:r>
            <a:r>
              <a:rPr sz="2400" b="1" spc="-1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400" b="1" spc="15">
                <a:solidFill>
                  <a:srgbClr val="996600"/>
                </a:solidFill>
                <a:latin typeface="Symbol"/>
                <a:cs typeface="Symbol"/>
              </a:rPr>
              <a:t>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ba</a:t>
            </a:r>
            <a:r>
              <a:rPr sz="2400" b="1" spc="15">
                <a:solidFill>
                  <a:srgbClr val="996600"/>
                </a:solidFill>
                <a:latin typeface="Symbol"/>
                <a:cs typeface="Symbol"/>
              </a:rPr>
              <a:t>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50520"/>
            <a:ext cx="9144000" cy="6858000"/>
            <a:chOff x="774191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4191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2280" y="993647"/>
              <a:ext cx="1609344" cy="45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0551" y="1016507"/>
              <a:ext cx="329565" cy="9525"/>
            </a:xfrm>
            <a:custGeom>
              <a:avLst/>
              <a:gdLst/>
              <a:ahLst/>
              <a:cxnLst/>
              <a:rect l="l" t="t" r="r" b="b"/>
              <a:pathLst>
                <a:path w="329564" h="9525">
                  <a:moveTo>
                    <a:pt x="0" y="0"/>
                  </a:moveTo>
                  <a:lnTo>
                    <a:pt x="192024" y="0"/>
                  </a:lnTo>
                </a:path>
                <a:path w="329564" h="9525">
                  <a:moveTo>
                    <a:pt x="60960" y="3048"/>
                  </a:moveTo>
                  <a:lnTo>
                    <a:pt x="256032" y="3048"/>
                  </a:lnTo>
                </a:path>
                <a:path w="329564" h="9525">
                  <a:moveTo>
                    <a:pt x="60960" y="6096"/>
                  </a:moveTo>
                  <a:lnTo>
                    <a:pt x="256032" y="6096"/>
                  </a:lnTo>
                </a:path>
                <a:path w="329564" h="9525">
                  <a:moveTo>
                    <a:pt x="124968" y="9144"/>
                  </a:moveTo>
                  <a:lnTo>
                    <a:pt x="329184" y="9144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359" y="996696"/>
              <a:ext cx="515111" cy="67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6480" y="1028700"/>
              <a:ext cx="1264920" cy="21590"/>
            </a:xfrm>
            <a:custGeom>
              <a:avLst/>
              <a:gdLst/>
              <a:ahLst/>
              <a:cxnLst/>
              <a:rect l="l" t="t" r="r" b="b"/>
              <a:pathLst>
                <a:path w="1264920" h="21590">
                  <a:moveTo>
                    <a:pt x="0" y="0"/>
                  </a:moveTo>
                  <a:lnTo>
                    <a:pt x="222503" y="0"/>
                  </a:lnTo>
                </a:path>
                <a:path w="1264920" h="21590">
                  <a:moveTo>
                    <a:pt x="67056" y="3048"/>
                  </a:moveTo>
                  <a:lnTo>
                    <a:pt x="304800" y="3048"/>
                  </a:lnTo>
                </a:path>
                <a:path w="1264920" h="21590">
                  <a:moveTo>
                    <a:pt x="67056" y="6096"/>
                  </a:moveTo>
                  <a:lnTo>
                    <a:pt x="304800" y="6096"/>
                  </a:lnTo>
                </a:path>
                <a:path w="1264920" h="21590">
                  <a:moveTo>
                    <a:pt x="137160" y="9144"/>
                  </a:moveTo>
                  <a:lnTo>
                    <a:pt x="396240" y="9144"/>
                  </a:lnTo>
                </a:path>
                <a:path w="1264920" h="21590">
                  <a:moveTo>
                    <a:pt x="216408" y="12192"/>
                  </a:moveTo>
                  <a:lnTo>
                    <a:pt x="521208" y="12192"/>
                  </a:lnTo>
                </a:path>
                <a:path w="1264920" h="21590">
                  <a:moveTo>
                    <a:pt x="1045464" y="12192"/>
                  </a:moveTo>
                  <a:lnTo>
                    <a:pt x="1264920" y="12192"/>
                  </a:lnTo>
                </a:path>
                <a:path w="1264920" h="21590">
                  <a:moveTo>
                    <a:pt x="216408" y="15240"/>
                  </a:moveTo>
                  <a:lnTo>
                    <a:pt x="521208" y="15240"/>
                  </a:lnTo>
                </a:path>
                <a:path w="1264920" h="21590">
                  <a:moveTo>
                    <a:pt x="1045464" y="15240"/>
                  </a:moveTo>
                  <a:lnTo>
                    <a:pt x="1264920" y="15240"/>
                  </a:lnTo>
                </a:path>
                <a:path w="1264920" h="21590">
                  <a:moveTo>
                    <a:pt x="298704" y="18287"/>
                  </a:moveTo>
                  <a:lnTo>
                    <a:pt x="740664" y="18287"/>
                  </a:lnTo>
                </a:path>
                <a:path w="1264920" h="21590">
                  <a:moveTo>
                    <a:pt x="877824" y="18287"/>
                  </a:moveTo>
                  <a:lnTo>
                    <a:pt x="1210055" y="18287"/>
                  </a:lnTo>
                </a:path>
                <a:path w="1264920" h="21590">
                  <a:moveTo>
                    <a:pt x="390144" y="21335"/>
                  </a:moveTo>
                  <a:lnTo>
                    <a:pt x="1139952" y="2133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4" y="1053084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8544" y="1056132"/>
              <a:ext cx="539750" cy="3175"/>
            </a:xfrm>
            <a:custGeom>
              <a:avLst/>
              <a:gdLst/>
              <a:ahLst/>
              <a:cxnLst/>
              <a:rect l="l" t="t" r="r" b="b"/>
              <a:pathLst>
                <a:path w="539750" h="3175">
                  <a:moveTo>
                    <a:pt x="0" y="0"/>
                  </a:moveTo>
                  <a:lnTo>
                    <a:pt x="539496" y="0"/>
                  </a:lnTo>
                </a:path>
                <a:path w="539750" h="3175">
                  <a:moveTo>
                    <a:pt x="204215" y="3048"/>
                  </a:moveTo>
                  <a:lnTo>
                    <a:pt x="380999" y="3048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0783" y="996696"/>
              <a:ext cx="2170176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2119" y="1065275"/>
              <a:ext cx="48895" cy="3175"/>
            </a:xfrm>
            <a:custGeom>
              <a:avLst/>
              <a:gdLst/>
              <a:ahLst/>
              <a:cxnLst/>
              <a:rect l="l" t="t" r="r" b="b"/>
              <a:pathLst>
                <a:path w="48894" h="3175">
                  <a:moveTo>
                    <a:pt x="0" y="0"/>
                  </a:moveTo>
                  <a:lnTo>
                    <a:pt x="48768" y="0"/>
                  </a:lnTo>
                </a:path>
                <a:path w="48894" h="3175">
                  <a:moveTo>
                    <a:pt x="0" y="3048"/>
                  </a:moveTo>
                  <a:lnTo>
                    <a:pt x="48768" y="3048"/>
                  </a:lnTo>
                </a:path>
              </a:pathLst>
            </a:custGeom>
            <a:ln w="3175">
              <a:solidFill>
                <a:srgbClr val="28B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191" y="996696"/>
              <a:ext cx="1103376" cy="192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4711" y="1188720"/>
              <a:ext cx="198119" cy="33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191" y="1188720"/>
              <a:ext cx="313944" cy="42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8135" y="1223772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21335" y="0"/>
                  </a:moveTo>
                  <a:lnTo>
                    <a:pt x="76200" y="0"/>
                  </a:lnTo>
                </a:path>
                <a:path w="76200" h="6350">
                  <a:moveTo>
                    <a:pt x="21335" y="3048"/>
                  </a:moveTo>
                  <a:lnTo>
                    <a:pt x="76200" y="3048"/>
                  </a:lnTo>
                </a:path>
                <a:path w="76200" h="6350">
                  <a:moveTo>
                    <a:pt x="0" y="6095"/>
                  </a:moveTo>
                  <a:lnTo>
                    <a:pt x="57912" y="6095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191" y="123291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3175">
              <a:solidFill>
                <a:srgbClr val="73F1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4607" y="1232916"/>
              <a:ext cx="76200" cy="6350"/>
            </a:xfrm>
            <a:custGeom>
              <a:avLst/>
              <a:gdLst/>
              <a:ahLst/>
              <a:cxnLst/>
              <a:rect l="l" t="t" r="r" b="b"/>
              <a:pathLst>
                <a:path w="76200" h="6350">
                  <a:moveTo>
                    <a:pt x="18287" y="0"/>
                  </a:moveTo>
                  <a:lnTo>
                    <a:pt x="76200" y="0"/>
                  </a:lnTo>
                </a:path>
                <a:path w="76200" h="6350">
                  <a:moveTo>
                    <a:pt x="0" y="3048"/>
                  </a:moveTo>
                  <a:lnTo>
                    <a:pt x="54864" y="3048"/>
                  </a:lnTo>
                </a:path>
                <a:path w="76200" h="6350">
                  <a:moveTo>
                    <a:pt x="0" y="6096"/>
                  </a:moveTo>
                  <a:lnTo>
                    <a:pt x="54864" y="6096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191" y="1234439"/>
              <a:ext cx="234695" cy="1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6695" y="1242059"/>
              <a:ext cx="97790" cy="9525"/>
            </a:xfrm>
            <a:custGeom>
              <a:avLst/>
              <a:gdLst/>
              <a:ahLst/>
              <a:cxnLst/>
              <a:rect l="l" t="t" r="r" b="b"/>
              <a:pathLst>
                <a:path w="97790" h="9525">
                  <a:moveTo>
                    <a:pt x="36575" y="0"/>
                  </a:moveTo>
                  <a:lnTo>
                    <a:pt x="97535" y="0"/>
                  </a:lnTo>
                </a:path>
                <a:path w="97790" h="9525">
                  <a:moveTo>
                    <a:pt x="21335" y="3048"/>
                  </a:moveTo>
                  <a:lnTo>
                    <a:pt x="76199" y="3048"/>
                  </a:lnTo>
                </a:path>
                <a:path w="97790" h="9525">
                  <a:moveTo>
                    <a:pt x="0" y="6095"/>
                  </a:moveTo>
                  <a:lnTo>
                    <a:pt x="57912" y="6095"/>
                  </a:lnTo>
                </a:path>
                <a:path w="97790" h="9525">
                  <a:moveTo>
                    <a:pt x="0" y="9143"/>
                  </a:moveTo>
                  <a:lnTo>
                    <a:pt x="57912" y="9143"/>
                  </a:lnTo>
                </a:path>
              </a:pathLst>
            </a:custGeom>
            <a:ln w="3175">
              <a:solidFill>
                <a:srgbClr val="0FC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4191" y="1222247"/>
              <a:ext cx="438911" cy="91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191" y="1313687"/>
              <a:ext cx="164592" cy="640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5715" y="137769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524" y="1524"/>
                  </a:moveTo>
                  <a:lnTo>
                    <a:pt x="1524" y="1524"/>
                  </a:lnTo>
                </a:path>
              </a:pathLst>
            </a:custGeom>
            <a:ln w="3175">
              <a:solidFill>
                <a:srgbClr val="70F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8068" y="417626"/>
            <a:ext cx="8204200" cy="164211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100070" algn="l"/>
              </a:tabLst>
            </a:pPr>
            <a:r>
              <a:rPr sz="2800" spc="5">
                <a:solidFill>
                  <a:srgbClr val="CC9900"/>
                </a:solidFill>
                <a:latin typeface="Wingdings"/>
                <a:cs typeface="Wingdings"/>
              </a:rPr>
              <a:t></a:t>
            </a:r>
            <a:r>
              <a:rPr sz="2800" spc="-55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Relations</a:t>
            </a:r>
            <a:r>
              <a:rPr sz="2800" b="1" spc="-16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entre	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grammaire</a:t>
            </a:r>
            <a:r>
              <a:rPr sz="2800" b="1" u="heavy" spc="-10">
                <a:solidFill>
                  <a:srgbClr val="996600"/>
                </a:solidFill>
                <a:uFill>
                  <a:solidFill>
                    <a:srgbClr val="0FCE9A"/>
                  </a:solidFill>
                </a:uFill>
                <a:latin typeface="Constantia"/>
                <a:cs typeface="Constantia"/>
              </a:rPr>
              <a:t>s</a:t>
            </a:r>
            <a:r>
              <a:rPr sz="2800" b="1" u="heavy" spc="-85">
                <a:solidFill>
                  <a:srgbClr val="996600"/>
                </a:solidFill>
                <a:uFill>
                  <a:solidFill>
                    <a:srgbClr val="0FCE9A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10">
                <a:solidFill>
                  <a:srgbClr val="008080"/>
                </a:solidFill>
                <a:uFill>
                  <a:solidFill>
                    <a:srgbClr val="0FCE9A"/>
                  </a:solidFill>
                </a:uFill>
                <a:latin typeface="Constantia"/>
                <a:cs typeface="Constantia"/>
              </a:rPr>
              <a:t>L</a:t>
            </a:r>
            <a:r>
              <a:rPr sz="2800" b="1" spc="-10">
                <a:solidFill>
                  <a:srgbClr val="008080"/>
                </a:solidFill>
                <a:latin typeface="Constantia"/>
                <a:cs typeface="Constantia"/>
              </a:rPr>
              <a:t>L(k)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600" b="1" spc="-15">
                <a:solidFill>
                  <a:srgbClr val="FF0000"/>
                </a:solidFill>
                <a:latin typeface="Constantia"/>
                <a:cs typeface="Constantia"/>
              </a:rPr>
              <a:t>1. </a:t>
            </a:r>
            <a:r>
              <a:rPr sz="2600" b="1" spc="-65">
                <a:latin typeface="Constantia"/>
                <a:cs typeface="Constantia"/>
              </a:rPr>
              <a:t>Toute </a:t>
            </a:r>
            <a:r>
              <a:rPr sz="2600" b="1" spc="-25">
                <a:latin typeface="Constantia"/>
                <a:cs typeface="Constantia"/>
              </a:rPr>
              <a:t>grammaire 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LL(k) </a:t>
            </a:r>
            <a:r>
              <a:rPr sz="2600" b="1" spc="-25">
                <a:latin typeface="Constantia"/>
                <a:cs typeface="Constantia"/>
              </a:rPr>
              <a:t>est</a:t>
            </a:r>
            <a:r>
              <a:rPr sz="2600" b="1" spc="-40">
                <a:latin typeface="Constantia"/>
                <a:cs typeface="Constantia"/>
              </a:rPr>
              <a:t> 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LL(k+1)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7123430" algn="l"/>
              </a:tabLst>
            </a:pPr>
            <a:r>
              <a:rPr sz="2600" b="1" spc="-15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600" b="1" spc="-4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-80">
                <a:latin typeface="Constantia"/>
                <a:cs typeface="Constantia"/>
              </a:rPr>
              <a:t>Tout</a:t>
            </a:r>
            <a:r>
              <a:rPr sz="2600" b="1" spc="-5">
                <a:latin typeface="Constantia"/>
                <a:cs typeface="Constantia"/>
              </a:rPr>
              <a:t>e</a:t>
            </a:r>
            <a:r>
              <a:rPr sz="2600" b="1" spc="-90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grammair</a:t>
            </a:r>
            <a:r>
              <a:rPr sz="2600" b="1" spc="-5">
                <a:latin typeface="Constantia"/>
                <a:cs typeface="Constantia"/>
              </a:rPr>
              <a:t>e</a:t>
            </a:r>
            <a:r>
              <a:rPr sz="2600" b="1" spc="50">
                <a:latin typeface="Constantia"/>
                <a:cs typeface="Constantia"/>
              </a:rPr>
              <a:t> 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LL(k) </a:t>
            </a:r>
            <a:r>
              <a:rPr sz="2600" b="1" spc="-75">
                <a:latin typeface="Constantia"/>
                <a:cs typeface="Constantia"/>
              </a:rPr>
              <a:t>n’es</a:t>
            </a:r>
            <a:r>
              <a:rPr sz="2600" b="1" spc="-5">
                <a:latin typeface="Constantia"/>
                <a:cs typeface="Constantia"/>
              </a:rPr>
              <a:t>t</a:t>
            </a:r>
            <a:r>
              <a:rPr sz="2600" b="1" spc="-45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pa</a:t>
            </a:r>
            <a:r>
              <a:rPr sz="2600" b="1" spc="-5">
                <a:latin typeface="Constantia"/>
                <a:cs typeface="Constantia"/>
              </a:rPr>
              <a:t>s</a:t>
            </a:r>
            <a:r>
              <a:rPr sz="2600" b="1" spc="-40">
                <a:latin typeface="Constantia"/>
                <a:cs typeface="Constantia"/>
              </a:rPr>
              <a:t> </a:t>
            </a:r>
            <a:r>
              <a:rPr sz="2600" b="1" spc="-25">
                <a:solidFill>
                  <a:srgbClr val="008080"/>
                </a:solidFill>
                <a:latin typeface="Constantia"/>
                <a:cs typeface="Constantia"/>
              </a:rPr>
              <a:t>forcemen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t</a:t>
            </a:r>
            <a:r>
              <a:rPr sz="2600" b="1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2600" b="1" spc="-10">
                <a:solidFill>
                  <a:srgbClr val="008080"/>
                </a:solidFill>
                <a:latin typeface="Constantia"/>
                <a:cs typeface="Constantia"/>
              </a:rPr>
              <a:t>LL(</a:t>
            </a:r>
            <a:r>
              <a:rPr sz="2600" b="1" spc="-5">
                <a:solidFill>
                  <a:srgbClr val="008080"/>
                </a:solidFill>
                <a:latin typeface="Constantia"/>
                <a:cs typeface="Constantia"/>
              </a:rPr>
              <a:t>k</a:t>
            </a:r>
            <a:r>
              <a:rPr sz="2600" b="1">
                <a:solidFill>
                  <a:srgbClr val="008080"/>
                </a:solidFill>
                <a:latin typeface="Constantia"/>
                <a:cs typeface="Constantia"/>
              </a:rPr>
              <a:t>-</a:t>
            </a:r>
            <a:r>
              <a:rPr sz="2600" b="1" spc="-20">
                <a:solidFill>
                  <a:srgbClr val="008080"/>
                </a:solidFill>
                <a:latin typeface="Constantia"/>
                <a:cs typeface="Constantia"/>
              </a:rPr>
              <a:t>1)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172" y="2546652"/>
            <a:ext cx="5730875" cy="11442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Exemple</a:t>
            </a:r>
            <a:r>
              <a:rPr sz="2400" b="1" spc="-5">
                <a:solidFill>
                  <a:srgbClr val="996600"/>
                </a:solidFill>
                <a:latin typeface="Constantia"/>
                <a:cs typeface="Constantia"/>
              </a:rPr>
              <a:t>: </a:t>
            </a:r>
            <a:r>
              <a:rPr sz="2600" b="1" spc="-20">
                <a:latin typeface="Constantia"/>
                <a:cs typeface="Constantia"/>
              </a:rPr>
              <a:t>Soit la</a:t>
            </a:r>
            <a:r>
              <a:rPr sz="2600" b="1" spc="-135">
                <a:latin typeface="Constantia"/>
                <a:cs typeface="Constantia"/>
              </a:rPr>
              <a:t> </a:t>
            </a:r>
            <a:r>
              <a:rPr sz="2600" b="1" spc="-25">
                <a:latin typeface="Constantia"/>
                <a:cs typeface="Constantia"/>
              </a:rPr>
              <a:t>grammaire</a:t>
            </a:r>
            <a:endParaRPr sz="2600">
              <a:latin typeface="Constantia"/>
              <a:cs typeface="Constantia"/>
            </a:endParaRPr>
          </a:p>
          <a:p>
            <a:pPr marL="1344295">
              <a:lnSpc>
                <a:spcPct val="100000"/>
              </a:lnSpc>
              <a:spcBef>
                <a:spcPts val="844"/>
              </a:spcBef>
            </a:pPr>
            <a:r>
              <a:rPr sz="32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4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b}, {S, A},S, </a:t>
            </a:r>
            <a:r>
              <a:rPr sz="2400" b="1" spc="5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abA</a:t>
            </a:r>
            <a:r>
              <a:rPr sz="2400" b="1" spc="-48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400" b="1" spc="-5">
                <a:solidFill>
                  <a:srgbClr val="996600"/>
                </a:solidFill>
                <a:latin typeface="Symbol"/>
                <a:cs typeface="Symbol"/>
              </a:rPr>
              <a:t>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,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23964" y="3279140"/>
            <a:ext cx="185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400" b="1" spc="15">
                <a:solidFill>
                  <a:srgbClr val="996600"/>
                </a:solidFill>
                <a:latin typeface="Arial Unicode MS"/>
                <a:cs typeface="Arial Unicode MS"/>
              </a:rPr>
              <a:t>Saa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400" b="1" spc="10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2400" b="1" spc="-29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-5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a570e14-5b70-4511-8563-e66bac249f83">
      <UserInfo>
        <DisplayName>أعضاء L3_22_Comp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9" ma:contentTypeDescription="إنشاء مستند جديد." ma:contentTypeScope="" ma:versionID="afb7b862bf33a3404e15dcc0c5c308a4">
  <xsd:schema xmlns:xsd="http://www.w3.org/2001/XMLSchema" xmlns:xs="http://www.w3.org/2001/XMLSchema" xmlns:p="http://schemas.microsoft.com/office/2006/metadata/properties" xmlns:ns2="3e09d498-3e73-485b-99f6-ad835f785115" xmlns:ns3="ba570e14-5b70-4511-8563-e66bac249f83" targetNamespace="http://schemas.microsoft.com/office/2006/metadata/properties" ma:root="true" ma:fieldsID="40e5bee5be77fde6c5706a14a1ee875c" ns2:_="" ns3:_="">
    <xsd:import namespace="3e09d498-3e73-485b-99f6-ad835f785115"/>
    <xsd:import namespace="ba570e14-5b70-4511-8563-e66bac249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70e14-5b70-4511-8563-e66bac24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CC330-65C4-46D1-962C-1E10273498AB}">
  <ds:schemaRefs>
    <ds:schemaRef ds:uri="ba570e14-5b70-4511-8563-e66bac249f83"/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98646C69-DA39-40F1-8CC5-077F25F92E6F}">
  <ds:schemaRefs>
    <ds:schemaRef ds:uri="3e09d498-3e73-485b-99f6-ad835f785115"/>
    <ds:schemaRef ds:uri="ba570e14-5b70-4511-8563-e66bac249f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AEA0CFD-3E8E-4E1E-A19C-01FA17F867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Avant de construire la TA LL(2) , il faut vérifier que 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lexicale (2/2)</dc:title>
  <dc:creator>BENAMAR</dc:creator>
  <cp:revision>1</cp:revision>
  <dcterms:created xsi:type="dcterms:W3CDTF">2020-12-24T22:15:08Z</dcterms:created>
  <dcterms:modified xsi:type="dcterms:W3CDTF">2022-01-24T15:03:48Z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2015-11-10T00:00:00Z</vt:filetime>
  </property>
  <property fmtid="{D5CDD505-2E9C-101B-9397-08002B2CF9AE}" pid="3" name="Creator">
    <vt:lpwstr>Visagesoft Expert pdf</vt:lpwstr>
  </property>
  <property fmtid="{D5CDD505-2E9C-101B-9397-08002B2CF9AE}" pid="4" name="LastSaved">
    <vt:filetime>2020-12-24T00:00:00Z</vt:filetime>
  </property>
  <property fmtid="{D5CDD505-2E9C-101B-9397-08002B2CF9AE}" pid="5" name="ContentTypeId">
    <vt:lpwstr>0x010100A64CABCF48337846AE25B20C303DAD83</vt:lpwstr>
  </property>
</Properties>
</file>