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sldIdLst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705F7-405C-4CCC-BCC4-365D62C770EA}" v="8" dt="2022-01-03T22:03:09.630"/>
    <p1510:client id="{277585F1-E379-4952-A47D-2BA47BCBF3C3}" v="1" dt="2022-01-12T11:59:59.527"/>
    <p1510:client id="{9E041F08-52CA-4700-A1DA-55054D248FF1}" v="6" dt="2022-01-29T14:02:22.109"/>
    <p1510:client id="{E575E8E1-1469-458C-A442-E10CE7A8D5E9}" v="8" dt="2021-12-06T09:23:29.2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KHATEM Zineb" userId="S::zineb.boukhatem@univ-tlemcen.dz::6cf11474-1827-4592-9f8e-dcc143d28e85" providerId="AD" clId="Web-{E575E8E1-1469-458C-A442-E10CE7A8D5E9}"/>
    <pc:docChg chg="modSld">
      <pc:chgData name="BOUKHATEM Zineb" userId="S::zineb.boukhatem@univ-tlemcen.dz::6cf11474-1827-4592-9f8e-dcc143d28e85" providerId="AD" clId="Web-{E575E8E1-1469-458C-A442-E10CE7A8D5E9}" dt="2021-12-06T09:23:29.282" v="3" actId="20577"/>
      <pc:docMkLst>
        <pc:docMk/>
      </pc:docMkLst>
      <pc:sldChg chg="modSp">
        <pc:chgData name="BOUKHATEM Zineb" userId="S::zineb.boukhatem@univ-tlemcen.dz::6cf11474-1827-4592-9f8e-dcc143d28e85" providerId="AD" clId="Web-{E575E8E1-1469-458C-A442-E10CE7A8D5E9}" dt="2021-12-06T09:23:29.282" v="3" actId="20577"/>
        <pc:sldMkLst>
          <pc:docMk/>
          <pc:sldMk cId="0" sldId="275"/>
        </pc:sldMkLst>
        <pc:spChg chg="mod">
          <ac:chgData name="BOUKHATEM Zineb" userId="S::zineb.boukhatem@univ-tlemcen.dz::6cf11474-1827-4592-9f8e-dcc143d28e85" providerId="AD" clId="Web-{E575E8E1-1469-458C-A442-E10CE7A8D5E9}" dt="2021-12-06T09:23:29.282" v="3" actId="20577"/>
          <ac:spMkLst>
            <pc:docMk/>
            <pc:sldMk cId="0" sldId="275"/>
            <ac:spMk id="10" creationId="{00000000-0000-0000-0000-000000000000}"/>
          </ac:spMkLst>
        </pc:spChg>
      </pc:sldChg>
    </pc:docChg>
  </pc:docChgLst>
  <pc:docChgLst>
    <pc:chgData name="lilya wissem.berrezoug" userId="S::lilyawissem.berrezoug@univ-tlemcen.dz::6a79b021-b866-472a-92ed-827c7b91bad2" providerId="AD" clId="Web-{151705F7-405C-4CCC-BCC4-365D62C770EA}"/>
    <pc:docChg chg="modSld">
      <pc:chgData name="lilya wissem.berrezoug" userId="S::lilyawissem.berrezoug@univ-tlemcen.dz::6a79b021-b866-472a-92ed-827c7b91bad2" providerId="AD" clId="Web-{151705F7-405C-4CCC-BCC4-365D62C770EA}" dt="2022-01-03T22:03:09.630" v="5"/>
      <pc:docMkLst>
        <pc:docMk/>
      </pc:docMkLst>
      <pc:sldChg chg="addSp modSp">
        <pc:chgData name="lilya wissem.berrezoug" userId="S::lilyawissem.berrezoug@univ-tlemcen.dz::6a79b021-b866-472a-92ed-827c7b91bad2" providerId="AD" clId="Web-{151705F7-405C-4CCC-BCC4-365D62C770EA}" dt="2022-01-03T21:05:39.244" v="3" actId="20577"/>
        <pc:sldMkLst>
          <pc:docMk/>
          <pc:sldMk cId="0" sldId="264"/>
        </pc:sldMkLst>
        <pc:spChg chg="add mod">
          <ac:chgData name="lilya wissem.berrezoug" userId="S::lilyawissem.berrezoug@univ-tlemcen.dz::6a79b021-b866-472a-92ed-827c7b91bad2" providerId="AD" clId="Web-{151705F7-405C-4CCC-BCC4-365D62C770EA}" dt="2022-01-03T21:05:39.244" v="3" actId="20577"/>
          <ac:spMkLst>
            <pc:docMk/>
            <pc:sldMk cId="0" sldId="264"/>
            <ac:spMk id="2" creationId="{2178FC41-7222-4D43-BF33-FFEF14637F02}"/>
          </ac:spMkLst>
        </pc:spChg>
      </pc:sldChg>
      <pc:sldChg chg="addSp delSp">
        <pc:chgData name="lilya wissem.berrezoug" userId="S::lilyawissem.berrezoug@univ-tlemcen.dz::6a79b021-b866-472a-92ed-827c7b91bad2" providerId="AD" clId="Web-{151705F7-405C-4CCC-BCC4-365D62C770EA}" dt="2022-01-03T22:03:09.630" v="5"/>
        <pc:sldMkLst>
          <pc:docMk/>
          <pc:sldMk cId="0" sldId="267"/>
        </pc:sldMkLst>
        <pc:spChg chg="add del">
          <ac:chgData name="lilya wissem.berrezoug" userId="S::lilyawissem.berrezoug@univ-tlemcen.dz::6a79b021-b866-472a-92ed-827c7b91bad2" providerId="AD" clId="Web-{151705F7-405C-4CCC-BCC4-365D62C770EA}" dt="2022-01-03T22:03:09.630" v="5"/>
          <ac:spMkLst>
            <pc:docMk/>
            <pc:sldMk cId="0" sldId="267"/>
            <ac:spMk id="32" creationId="{F43E97B2-050E-4376-B755-E3F33B0E71FA}"/>
          </ac:spMkLst>
        </pc:spChg>
      </pc:sldChg>
    </pc:docChg>
  </pc:docChgLst>
  <pc:docChgLst>
    <pc:chgData name="khaoula.kibout" userId="S::khaoula.kibout@univ-tlemcen.dz::18a171c8-988c-46b8-8405-dd926474052a" providerId="AD" clId="Web-{277585F1-E379-4952-A47D-2BA47BCBF3C3}"/>
    <pc:docChg chg="modSld">
      <pc:chgData name="khaoula.kibout" userId="S::khaoula.kibout@univ-tlemcen.dz::18a171c8-988c-46b8-8405-dd926474052a" providerId="AD" clId="Web-{277585F1-E379-4952-A47D-2BA47BCBF3C3}" dt="2022-01-12T11:59:59.527" v="0"/>
      <pc:docMkLst>
        <pc:docMk/>
      </pc:docMkLst>
      <pc:sldChg chg="addSp">
        <pc:chgData name="khaoula.kibout" userId="S::khaoula.kibout@univ-tlemcen.dz::18a171c8-988c-46b8-8405-dd926474052a" providerId="AD" clId="Web-{277585F1-E379-4952-A47D-2BA47BCBF3C3}" dt="2022-01-12T11:59:59.527" v="0"/>
        <pc:sldMkLst>
          <pc:docMk/>
          <pc:sldMk cId="0" sldId="276"/>
        </pc:sldMkLst>
        <pc:spChg chg="add">
          <ac:chgData name="khaoula.kibout" userId="S::khaoula.kibout@univ-tlemcen.dz::18a171c8-988c-46b8-8405-dd926474052a" providerId="AD" clId="Web-{277585F1-E379-4952-A47D-2BA47BCBF3C3}" dt="2022-01-12T11:59:59.527" v="0"/>
          <ac:spMkLst>
            <pc:docMk/>
            <pc:sldMk cId="0" sldId="276"/>
            <ac:spMk id="21" creationId="{F0DDB7BD-82D6-4EC5-9463-F6916AC3494C}"/>
          </ac:spMkLst>
        </pc:spChg>
      </pc:sldChg>
    </pc:docChg>
  </pc:docChgLst>
  <pc:docChgLst>
    <pc:chgData name="khaoula.kibout" userId="S::khaoula.kibout@univ-tlemcen.dz::18a171c8-988c-46b8-8405-dd926474052a" providerId="AD" clId="Web-{9E041F08-52CA-4700-A1DA-55054D248FF1}"/>
    <pc:docChg chg="modSld">
      <pc:chgData name="khaoula.kibout" userId="S::khaoula.kibout@univ-tlemcen.dz::18a171c8-988c-46b8-8405-dd926474052a" providerId="AD" clId="Web-{9E041F08-52CA-4700-A1DA-55054D248FF1}" dt="2022-01-29T14:02:22.109" v="5"/>
      <pc:docMkLst>
        <pc:docMk/>
      </pc:docMkLst>
      <pc:sldChg chg="addSp">
        <pc:chgData name="khaoula.kibout" userId="S::khaoula.kibout@univ-tlemcen.dz::18a171c8-988c-46b8-8405-dd926474052a" providerId="AD" clId="Web-{9E041F08-52CA-4700-A1DA-55054D248FF1}" dt="2022-01-29T14:02:22.109" v="5"/>
        <pc:sldMkLst>
          <pc:docMk/>
          <pc:sldMk cId="0" sldId="275"/>
        </pc:sldMkLst>
        <pc:spChg chg="add">
          <ac:chgData name="khaoula.kibout" userId="S::khaoula.kibout@univ-tlemcen.dz::18a171c8-988c-46b8-8405-dd926474052a" providerId="AD" clId="Web-{9E041F08-52CA-4700-A1DA-55054D248FF1}" dt="2022-01-29T13:56:13.947" v="0"/>
          <ac:spMkLst>
            <pc:docMk/>
            <pc:sldMk cId="0" sldId="275"/>
            <ac:spMk id="2" creationId="{2EB1CE68-64AB-4E6F-8975-5EC5234F9424}"/>
          </ac:spMkLst>
        </pc:spChg>
        <pc:spChg chg="add">
          <ac:chgData name="khaoula.kibout" userId="S::khaoula.kibout@univ-tlemcen.dz::18a171c8-988c-46b8-8405-dd926474052a" providerId="AD" clId="Web-{9E041F08-52CA-4700-A1DA-55054D248FF1}" dt="2022-01-29T13:59:28.184" v="1"/>
          <ac:spMkLst>
            <pc:docMk/>
            <pc:sldMk cId="0" sldId="275"/>
            <ac:spMk id="3" creationId="{4CE1D393-A6ED-4D58-8412-462E6EE1F681}"/>
          </ac:spMkLst>
        </pc:spChg>
        <pc:spChg chg="add">
          <ac:chgData name="khaoula.kibout" userId="S::khaoula.kibout@univ-tlemcen.dz::18a171c8-988c-46b8-8405-dd926474052a" providerId="AD" clId="Web-{9E041F08-52CA-4700-A1DA-55054D248FF1}" dt="2022-01-29T13:59:31.184" v="2"/>
          <ac:spMkLst>
            <pc:docMk/>
            <pc:sldMk cId="0" sldId="275"/>
            <ac:spMk id="4" creationId="{3FC0BD09-BE91-4DB0-8954-EA635DFFAAB0}"/>
          </ac:spMkLst>
        </pc:spChg>
        <pc:spChg chg="add">
          <ac:chgData name="khaoula.kibout" userId="S::khaoula.kibout@univ-tlemcen.dz::18a171c8-988c-46b8-8405-dd926474052a" providerId="AD" clId="Web-{9E041F08-52CA-4700-A1DA-55054D248FF1}" dt="2022-01-29T14:00:54.483" v="3"/>
          <ac:spMkLst>
            <pc:docMk/>
            <pc:sldMk cId="0" sldId="275"/>
            <ac:spMk id="5" creationId="{4564C1F0-B020-4001-8783-D3668803FABB}"/>
          </ac:spMkLst>
        </pc:spChg>
        <pc:spChg chg="add">
          <ac:chgData name="khaoula.kibout" userId="S::khaoula.kibout@univ-tlemcen.dz::18a171c8-988c-46b8-8405-dd926474052a" providerId="AD" clId="Web-{9E041F08-52CA-4700-A1DA-55054D248FF1}" dt="2022-01-29T14:01:00.154" v="4"/>
          <ac:spMkLst>
            <pc:docMk/>
            <pc:sldMk cId="0" sldId="275"/>
            <ac:spMk id="6" creationId="{E7A970D6-8CB4-4951-89D4-F11AAC1B7F65}"/>
          </ac:spMkLst>
        </pc:spChg>
        <pc:spChg chg="add">
          <ac:chgData name="khaoula.kibout" userId="S::khaoula.kibout@univ-tlemcen.dz::18a171c8-988c-46b8-8405-dd926474052a" providerId="AD" clId="Web-{9E041F08-52CA-4700-A1DA-55054D248FF1}" dt="2022-01-29T14:02:22.109" v="5"/>
          <ac:spMkLst>
            <pc:docMk/>
            <pc:sldMk cId="0" sldId="275"/>
            <ac:spMk id="7" creationId="{F6A8E9A0-418E-43B6-BEE7-AD0BE5B454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2005" y="2347413"/>
            <a:ext cx="9089390" cy="161975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4010" y="4282016"/>
            <a:ext cx="748538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3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67112" y="334105"/>
            <a:ext cx="2812588" cy="7103459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5639" y="334105"/>
            <a:ext cx="8263250" cy="710345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705" y="4855760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705" y="3202773"/>
            <a:ext cx="9089390" cy="165298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0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1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29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3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4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6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5639" y="1943360"/>
            <a:ext cx="5537918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41790" y="1943360"/>
            <a:ext cx="5537919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987" indent="0">
              <a:buNone/>
              <a:defRPr sz="2300" b="1"/>
            </a:lvl2pPr>
            <a:lvl3pPr marL="1041970" indent="0">
              <a:buNone/>
              <a:defRPr sz="2100" b="1"/>
            </a:lvl3pPr>
            <a:lvl4pPr marL="1562956" indent="0">
              <a:buNone/>
              <a:defRPr sz="1800" b="1"/>
            </a:lvl4pPr>
            <a:lvl5pPr marL="2083941" indent="0">
              <a:buNone/>
              <a:defRPr sz="1800" b="1"/>
            </a:lvl5pPr>
            <a:lvl6pPr marL="2604927" indent="0">
              <a:buNone/>
              <a:defRPr sz="1800" b="1"/>
            </a:lvl6pPr>
            <a:lvl7pPr marL="3125909" indent="0">
              <a:buNone/>
              <a:defRPr sz="1800" b="1"/>
            </a:lvl7pPr>
            <a:lvl8pPr marL="3646897" indent="0">
              <a:buNone/>
              <a:defRPr sz="1800" b="1"/>
            </a:lvl8pPr>
            <a:lvl9pPr marL="4167879" indent="0">
              <a:buNone/>
              <a:defRPr sz="1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109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987" indent="0">
              <a:buNone/>
              <a:defRPr sz="2300" b="1"/>
            </a:lvl2pPr>
            <a:lvl3pPr marL="1041970" indent="0">
              <a:buNone/>
              <a:defRPr sz="2100" b="1"/>
            </a:lvl3pPr>
            <a:lvl4pPr marL="1562956" indent="0">
              <a:buNone/>
              <a:defRPr sz="1800" b="1"/>
            </a:lvl4pPr>
            <a:lvl5pPr marL="2083941" indent="0">
              <a:buNone/>
              <a:defRPr sz="1800" b="1"/>
            </a:lvl5pPr>
            <a:lvl6pPr marL="2604927" indent="0">
              <a:buNone/>
              <a:defRPr sz="1800" b="1"/>
            </a:lvl6pPr>
            <a:lvl7pPr marL="3125909" indent="0">
              <a:buNone/>
              <a:defRPr sz="1800" b="1"/>
            </a:lvl7pPr>
            <a:lvl8pPr marL="3646897" indent="0">
              <a:buNone/>
              <a:defRPr sz="1800" b="1"/>
            </a:lvl8pPr>
            <a:lvl9pPr marL="4167879" indent="0">
              <a:buNone/>
              <a:defRPr sz="1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109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680" y="300865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0822" y="300870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680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0987" indent="0">
              <a:buNone/>
              <a:defRPr sz="1400"/>
            </a:lvl2pPr>
            <a:lvl3pPr marL="1041970" indent="0">
              <a:buNone/>
              <a:defRPr sz="1100"/>
            </a:lvl3pPr>
            <a:lvl4pPr marL="1562956" indent="0">
              <a:buNone/>
              <a:defRPr sz="1000"/>
            </a:lvl4pPr>
            <a:lvl5pPr marL="2083941" indent="0">
              <a:buNone/>
              <a:defRPr sz="1000"/>
            </a:lvl5pPr>
            <a:lvl6pPr marL="2604927" indent="0">
              <a:buNone/>
              <a:defRPr sz="1000"/>
            </a:lvl6pPr>
            <a:lvl7pPr marL="3125909" indent="0">
              <a:buNone/>
              <a:defRPr sz="1000"/>
            </a:lvl7pPr>
            <a:lvl8pPr marL="3646897" indent="0">
              <a:buNone/>
              <a:defRPr sz="1000"/>
            </a:lvl8pPr>
            <a:lvl9pPr marL="416787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0987" indent="0">
              <a:buNone/>
              <a:defRPr sz="3200"/>
            </a:lvl2pPr>
            <a:lvl3pPr marL="1041970" indent="0">
              <a:buNone/>
              <a:defRPr sz="2700"/>
            </a:lvl3pPr>
            <a:lvl4pPr marL="1562956" indent="0">
              <a:buNone/>
              <a:defRPr sz="2300"/>
            </a:lvl4pPr>
            <a:lvl5pPr marL="2083941" indent="0">
              <a:buNone/>
              <a:defRPr sz="2300"/>
            </a:lvl5pPr>
            <a:lvl6pPr marL="2604927" indent="0">
              <a:buNone/>
              <a:defRPr sz="2300"/>
            </a:lvl6pPr>
            <a:lvl7pPr marL="3125909" indent="0">
              <a:buNone/>
              <a:defRPr sz="2300"/>
            </a:lvl7pPr>
            <a:lvl8pPr marL="3646897" indent="0">
              <a:buNone/>
              <a:defRPr sz="2300"/>
            </a:lvl8pPr>
            <a:lvl9pPr marL="4167879" indent="0">
              <a:buNone/>
              <a:defRPr sz="23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0987" indent="0">
              <a:buNone/>
              <a:defRPr sz="1400"/>
            </a:lvl2pPr>
            <a:lvl3pPr marL="1041970" indent="0">
              <a:buNone/>
              <a:defRPr sz="1100"/>
            </a:lvl3pPr>
            <a:lvl4pPr marL="1562956" indent="0">
              <a:buNone/>
              <a:defRPr sz="1000"/>
            </a:lvl4pPr>
            <a:lvl5pPr marL="2083941" indent="0">
              <a:buNone/>
              <a:defRPr sz="1000"/>
            </a:lvl5pPr>
            <a:lvl6pPr marL="2604927" indent="0">
              <a:buNone/>
              <a:defRPr sz="1000"/>
            </a:lvl6pPr>
            <a:lvl7pPr marL="3125909" indent="0">
              <a:buNone/>
              <a:defRPr sz="1000"/>
            </a:lvl7pPr>
            <a:lvl8pPr marL="3646897" indent="0">
              <a:buNone/>
              <a:defRPr sz="1000"/>
            </a:lvl8pPr>
            <a:lvl9pPr marL="416787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  <a:prstGeom prst="rect">
            <a:avLst/>
          </a:prstGeom>
        </p:spPr>
        <p:txBody>
          <a:bodyPr vert="horz" lIns="104196" tIns="52096" rIns="104196" bIns="52096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670" y="1763193"/>
            <a:ext cx="9624060" cy="4986941"/>
          </a:xfrm>
          <a:prstGeom prst="rect">
            <a:avLst/>
          </a:prstGeom>
        </p:spPr>
        <p:txBody>
          <a:bodyPr vert="horz" lIns="104196" tIns="52096" rIns="104196" bIns="52096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4671" y="7003756"/>
            <a:ext cx="2495127" cy="402314"/>
          </a:xfrm>
          <a:prstGeom prst="rect">
            <a:avLst/>
          </a:prstGeom>
        </p:spPr>
        <p:txBody>
          <a:bodyPr vert="horz" lIns="104196" tIns="52096" rIns="104196" bIns="5209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53582" y="7003756"/>
            <a:ext cx="3386243" cy="402314"/>
          </a:xfrm>
          <a:prstGeom prst="rect">
            <a:avLst/>
          </a:prstGeom>
        </p:spPr>
        <p:txBody>
          <a:bodyPr vert="horz" lIns="104196" tIns="52096" rIns="104196" bIns="5209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63603" y="7003756"/>
            <a:ext cx="2495127" cy="402314"/>
          </a:xfrm>
          <a:prstGeom prst="rect">
            <a:avLst/>
          </a:prstGeom>
        </p:spPr>
        <p:txBody>
          <a:bodyPr vert="horz" lIns="104196" tIns="52096" rIns="104196" bIns="5209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4197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739" indent="-390739" algn="l" defTabSz="10419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6602" indent="-325615" algn="l" defTabSz="10419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463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3447" indent="-260494" algn="l" defTabSz="104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434" indent="-260494" algn="l" defTabSz="104197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5421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6404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7389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8374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987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970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956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941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927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909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897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879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pro10.com/link/fr/link.php?lpage=buy&amp;uId=445231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774700" y="1187450"/>
            <a:ext cx="8858312" cy="56436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4993" tIns="52497" rIns="104993" bIns="52497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1042988" eaLnBrk="0" hangingPunct="0">
              <a:lnSpc>
                <a:spcPct val="150000"/>
              </a:lnSpc>
              <a:spcAft>
                <a:spcPts val="1800"/>
              </a:spcAft>
              <a:defRPr/>
            </a:pPr>
            <a:r>
              <a:rPr lang="fr-FR" sz="72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Chapitre  </a:t>
            </a:r>
            <a:r>
              <a:rPr lang="fr-FR" sz="96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2</a:t>
            </a:r>
            <a:r>
              <a:rPr lang="fr-FR" sz="5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tantia"/>
              </a:rPr>
              <a:t>:</a:t>
            </a:r>
            <a:endParaRPr lang="fr-FR" sz="96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r>
              <a:rPr lang="fr-FR" sz="7200" b="1" u="sng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nstantia"/>
                <a:hlinkClick r:id="rId2"/>
              </a:rPr>
              <a:t>Analyse Syntaxique</a:t>
            </a: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7200" b="1" u="sng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  <a:hlinkClick r:id="rId2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r>
              <a:rPr lang="fr-FR" sz="3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/>
              </a:rPr>
              <a:t>II) Analyse Ascendante</a:t>
            </a: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7200" b="1" u="sng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  <a:hlinkClick r:id="rId2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96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spcAft>
                <a:spcPts val="600"/>
              </a:spcAft>
              <a:defRPr/>
            </a:pPr>
            <a:endParaRPr lang="fr-FR" sz="7200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tantia"/>
            </a:endParaRPr>
          </a:p>
          <a:p>
            <a:pPr algn="ctr" defTabSz="1042988" eaLnBrk="0" hangingPunct="0">
              <a:defRPr/>
            </a:pPr>
            <a:endParaRPr lang="fr-FR" sz="72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lackadder ITC" pitchFamily="82" charset="0"/>
              <a:ea typeface="SimHei" pitchFamily="2" charset="-122"/>
            </a:endParaRPr>
          </a:p>
          <a:p>
            <a:pPr algn="ctr" defTabSz="1042988" eaLnBrk="0" hangingPunct="0">
              <a:defRPr/>
            </a:pPr>
            <a:endParaRPr lang="fr-FR" sz="7200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lackadder ITC" pitchFamily="82" charset="0"/>
              <a:ea typeface="SimHei" pitchFamily="2" charset="-122"/>
            </a:endParaRPr>
          </a:p>
          <a:p>
            <a:pPr algn="ctr" defTabSz="1042988" eaLnBrk="0" hangingPunct="0">
              <a:defRPr/>
            </a:pPr>
            <a:endParaRPr lang="fr-FR" sz="7200" b="1" noProof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ustralian Sunrise" pitchFamily="2" charset="0"/>
              <a:ea typeface="SimHei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622300" y="1035050"/>
            <a:ext cx="9262745" cy="3835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2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3100" b="1" spc="-27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u="sng" spc="-5">
                <a:solidFill>
                  <a:srgbClr val="FF0000"/>
                </a:solidFill>
                <a:uFill>
                  <a:solidFill>
                    <a:srgbClr val="6FC6E9"/>
                  </a:solidFill>
                </a:u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3170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2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3100" b="1" spc="-27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endParaRPr sz="3100">
              <a:latin typeface="Constantia"/>
              <a:cs typeface="Constantia"/>
            </a:endParaRPr>
          </a:p>
          <a:p>
            <a:pPr marL="50800" marR="43180">
              <a:lnSpc>
                <a:spcPct val="184500"/>
              </a:lnSpc>
              <a:spcBef>
                <a:spcPts val="20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6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3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5">
                <a:latin typeface="Constantia"/>
                <a:cs typeface="Constantia"/>
              </a:rPr>
              <a:t>}  </a:t>
            </a: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3100" b="1" spc="-2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3100" b="1" spc="-28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endParaRPr sz="3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41300" y="0"/>
            <a:ext cx="10162540" cy="75668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88900">
              <a:lnSpc>
                <a:spcPct val="100000"/>
              </a:lnSpc>
              <a:spcAft>
                <a:spcPts val="1200"/>
              </a:spcAft>
            </a:pPr>
            <a:r>
              <a:rPr lang="fr-FR" sz="3100" b="1" spc="-20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Algorithme de construction d’une	TA SLR</a:t>
            </a:r>
          </a:p>
          <a:p>
            <a:pPr marL="88900">
              <a:lnSpc>
                <a:spcPct val="100000"/>
              </a:lnSpc>
              <a:spcBef>
                <a:spcPts val="745"/>
              </a:spcBef>
            </a:pPr>
            <a:r>
              <a:rPr sz="31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</a:t>
            </a:r>
            <a:r>
              <a:rPr sz="3100" b="1" u="heavy" strike="noStrike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r>
              <a:rPr sz="3100" b="1" strike="noStrike" spc="-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trike="noStrike" spc="-20">
                <a:latin typeface="Constantia"/>
                <a:cs typeface="Constantia"/>
              </a:rPr>
              <a:t>Collection </a:t>
            </a:r>
            <a:r>
              <a:rPr sz="3100" b="1" strike="noStrike" spc="-25">
                <a:latin typeface="Constantia"/>
                <a:cs typeface="Constantia"/>
              </a:rPr>
              <a:t>d’articles </a:t>
            </a:r>
            <a:r>
              <a:rPr sz="3100" b="1" strike="noStrike" spc="-10">
                <a:latin typeface="Constantia"/>
                <a:cs typeface="Constantia"/>
              </a:rPr>
              <a:t>{I</a:t>
            </a:r>
            <a:r>
              <a:rPr sz="3600" b="1" strike="noStrike" spc="-15" baseline="-19675">
                <a:latin typeface="Constantia"/>
                <a:cs typeface="Constantia"/>
              </a:rPr>
              <a:t>0</a:t>
            </a:r>
            <a:r>
              <a:rPr sz="3100" b="1" strike="noStrike" spc="-10">
                <a:latin typeface="Constantia"/>
                <a:cs typeface="Constantia"/>
              </a:rPr>
              <a:t>,I</a:t>
            </a:r>
            <a:r>
              <a:rPr sz="3600" b="1" strike="noStrike" spc="-15" baseline="-19675">
                <a:latin typeface="Constantia"/>
                <a:cs typeface="Constantia"/>
              </a:rPr>
              <a:t>1</a:t>
            </a:r>
            <a:r>
              <a:rPr sz="3100" b="1" strike="noStrike" spc="-10">
                <a:latin typeface="Constantia"/>
                <a:cs typeface="Constantia"/>
              </a:rPr>
              <a:t>,</a:t>
            </a:r>
            <a:r>
              <a:rPr sz="3100" b="1" strike="noStrike" spc="-95">
                <a:latin typeface="Constantia"/>
                <a:cs typeface="Constantia"/>
              </a:rPr>
              <a:t> </a:t>
            </a:r>
            <a:r>
              <a:rPr sz="3100" b="1" strike="noStrike" spc="-10">
                <a:latin typeface="Constantia"/>
                <a:cs typeface="Constantia"/>
              </a:rPr>
              <a:t>I</a:t>
            </a:r>
            <a:r>
              <a:rPr sz="3600" b="1" strike="noStrike" spc="-15" baseline="-19675">
                <a:latin typeface="Constantia"/>
                <a:cs typeface="Constantia"/>
              </a:rPr>
              <a:t>2</a:t>
            </a:r>
            <a:r>
              <a:rPr sz="3100" b="1" strike="noStrike" spc="-10">
                <a:latin typeface="Constantia"/>
                <a:cs typeface="Constantia"/>
              </a:rPr>
              <a:t>,…..I</a:t>
            </a:r>
            <a:r>
              <a:rPr sz="3600" b="1" strike="noStrike" spc="-15" baseline="-19675">
                <a:latin typeface="Constantia"/>
                <a:cs typeface="Constantia"/>
              </a:rPr>
              <a:t>n</a:t>
            </a:r>
            <a:r>
              <a:rPr sz="3100" b="1" strike="noStrike" spc="-10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 marL="88900">
              <a:lnSpc>
                <a:spcPct val="100000"/>
              </a:lnSpc>
              <a:spcBef>
                <a:spcPts val="650"/>
              </a:spcBef>
              <a:tabLst>
                <a:tab pos="2243455" algn="l"/>
              </a:tabLst>
            </a:pPr>
            <a:r>
              <a:rPr sz="31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3100" b="1" spc="-9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pc="-65">
                <a:latin typeface="Constantia"/>
                <a:cs typeface="Constantia"/>
              </a:rPr>
              <a:t>TA	</a:t>
            </a:r>
            <a:r>
              <a:rPr sz="3100" b="1" spc="-15">
                <a:latin typeface="Constantia"/>
                <a:cs typeface="Constantia"/>
              </a:rPr>
              <a:t>SLR</a:t>
            </a:r>
            <a:endParaRPr sz="3100">
              <a:latin typeface="Constantia"/>
              <a:cs typeface="Constantia"/>
            </a:endParaRPr>
          </a:p>
          <a:p>
            <a:pPr marL="88900">
              <a:lnSpc>
                <a:spcPct val="100000"/>
              </a:lnSpc>
              <a:spcBef>
                <a:spcPts val="650"/>
              </a:spcBef>
            </a:pPr>
            <a:r>
              <a:rPr sz="31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Méthode:</a:t>
            </a:r>
            <a:endParaRPr sz="3100">
              <a:latin typeface="Constantia"/>
              <a:cs typeface="Constantia"/>
            </a:endParaRPr>
          </a:p>
          <a:p>
            <a:pPr marL="368935">
              <a:lnSpc>
                <a:spcPct val="100000"/>
              </a:lnSpc>
              <a:spcBef>
                <a:spcPts val="655"/>
              </a:spcBef>
            </a:pPr>
            <a:r>
              <a:rPr sz="3500" b="1">
                <a:latin typeface="Constantia"/>
                <a:cs typeface="Constantia"/>
              </a:rPr>
              <a:t>Chaque </a:t>
            </a:r>
            <a:r>
              <a:rPr sz="3500" b="1" spc="5">
                <a:solidFill>
                  <a:srgbClr val="996600"/>
                </a:solidFill>
                <a:latin typeface="Constantia"/>
                <a:cs typeface="Constantia"/>
              </a:rPr>
              <a:t>état «</a:t>
            </a:r>
            <a:r>
              <a:rPr sz="3500" b="1" spc="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500" b="1" spc="5">
                <a:solidFill>
                  <a:srgbClr val="996600"/>
                </a:solidFill>
                <a:latin typeface="Constantia"/>
                <a:cs typeface="Constantia"/>
              </a:rPr>
              <a:t>» </a:t>
            </a:r>
            <a:r>
              <a:rPr sz="3500" b="1" spc="-5">
                <a:latin typeface="Constantia"/>
                <a:cs typeface="Constantia"/>
              </a:rPr>
              <a:t>correspond </a:t>
            </a:r>
            <a:r>
              <a:rPr sz="3500" b="1">
                <a:latin typeface="Constantia"/>
                <a:cs typeface="Constantia"/>
              </a:rPr>
              <a:t>à </a:t>
            </a:r>
            <a:r>
              <a:rPr sz="3500" b="1" spc="-5">
                <a:latin typeface="Constantia"/>
                <a:cs typeface="Constantia"/>
              </a:rPr>
              <a:t>un </a:t>
            </a:r>
            <a:r>
              <a:rPr sz="3500" b="1" spc="-5">
                <a:solidFill>
                  <a:srgbClr val="996600"/>
                </a:solidFill>
                <a:latin typeface="Constantia"/>
                <a:cs typeface="Constantia"/>
              </a:rPr>
              <a:t>article</a:t>
            </a:r>
            <a:r>
              <a:rPr sz="3500" b="1" spc="-43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500" b="1">
                <a:solidFill>
                  <a:srgbClr val="996600"/>
                </a:solidFill>
                <a:latin typeface="Constantia"/>
                <a:cs typeface="Constantia"/>
              </a:rPr>
              <a:t>«</a:t>
            </a:r>
            <a:r>
              <a:rPr sz="35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900" b="1" baseline="-20299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500" b="1">
                <a:solidFill>
                  <a:srgbClr val="996600"/>
                </a:solidFill>
                <a:latin typeface="Constantia"/>
                <a:cs typeface="Constantia"/>
              </a:rPr>
              <a:t>»</a:t>
            </a:r>
            <a:endParaRPr sz="3500">
              <a:latin typeface="Constantia"/>
              <a:cs typeface="Constantia"/>
            </a:endParaRPr>
          </a:p>
          <a:p>
            <a:pPr marL="88900">
              <a:lnSpc>
                <a:spcPct val="100000"/>
              </a:lnSpc>
              <a:spcBef>
                <a:spcPts val="685"/>
              </a:spcBef>
              <a:tabLst>
                <a:tab pos="96838" algn="l"/>
              </a:tabLst>
            </a:pP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1.</a:t>
            </a:r>
            <a:r>
              <a:rPr lang="fr-FR" sz="3100" b="1" spc="-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u="heavy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</a:t>
            </a:r>
            <a:r>
              <a:rPr lang="fr-FR" sz="3100" b="1" u="heavy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«</a:t>
            </a:r>
            <a:r>
              <a:rPr sz="3100" b="1" u="heavy" spc="-10">
                <a:solidFill>
                  <a:srgbClr val="9966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Action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»</a:t>
            </a:r>
            <a:endParaRPr sz="3100">
              <a:latin typeface="Constantia"/>
              <a:cs typeface="Constantia"/>
            </a:endParaRPr>
          </a:p>
          <a:p>
            <a:pPr marL="377825">
              <a:lnSpc>
                <a:spcPct val="100000"/>
              </a:lnSpc>
              <a:spcBef>
                <a:spcPts val="675"/>
              </a:spcBef>
            </a:pPr>
            <a:r>
              <a:rPr sz="3100" spc="7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lang="fr-FR" sz="3100" b="1" u="heavy" spc="7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</a:t>
            </a:r>
            <a:r>
              <a:rPr sz="3100" b="1" u="heavy" spc="7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i</a:t>
            </a:r>
            <a:r>
              <a:rPr sz="3100" b="1" spc="7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Symbol"/>
                <a:cs typeface="Symbol"/>
              </a:rPr>
              <a:t>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baseline="-19841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3100" b="1" spc="-25">
                <a:latin typeface="Constantia"/>
                <a:cs typeface="Constantia"/>
              </a:rPr>
              <a:t>et </a:t>
            </a:r>
            <a:r>
              <a:rPr sz="3100" b="1" spc="-25">
                <a:solidFill>
                  <a:srgbClr val="996600"/>
                </a:solidFill>
                <a:latin typeface="Constantia"/>
                <a:cs typeface="Constantia"/>
              </a:rPr>
              <a:t>goto(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a)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3100" b="1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0000"/>
                </a:solidFill>
                <a:latin typeface="Constantia"/>
                <a:cs typeface="Constantia"/>
              </a:rPr>
              <a:t>j </a:t>
            </a:r>
            <a:r>
              <a:rPr sz="3100" b="1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3100" b="1" spc="-1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100" b="1" spc="-26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a)=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s</a:t>
            </a:r>
            <a:r>
              <a:rPr sz="3150" b="1" spc="-7" baseline="-19841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endParaRPr sz="3150" baseline="-19841">
              <a:latin typeface="Constantia"/>
              <a:cs typeface="Constantia"/>
            </a:endParaRPr>
          </a:p>
          <a:p>
            <a:pPr marL="585470" marR="68580" indent="-207645">
              <a:lnSpc>
                <a:spcPts val="3479"/>
              </a:lnSpc>
              <a:spcBef>
                <a:spcPts val="965"/>
              </a:spcBef>
            </a:pPr>
            <a:r>
              <a:rPr sz="3100" spc="7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lang="fr-FR" sz="3100" b="1" u="heavy" spc="7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</a:t>
            </a:r>
            <a:r>
              <a:rPr sz="3100" b="1" u="heavy" spc="7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i</a:t>
            </a:r>
            <a:r>
              <a:rPr sz="3100" b="1" spc="7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Symbol"/>
                <a:cs typeface="Symbol"/>
              </a:rPr>
              <a:t>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baseline="-19841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3100" b="1" spc="-5">
                <a:latin typeface="Constantia"/>
                <a:cs typeface="Constantia"/>
              </a:rPr>
              <a:t>(A</a:t>
            </a:r>
            <a:r>
              <a:rPr sz="3100" b="1" spc="-5">
                <a:latin typeface="Symbol"/>
                <a:cs typeface="Symbol"/>
              </a:rPr>
              <a:t></a:t>
            </a:r>
            <a:r>
              <a:rPr sz="3100" b="1" spc="-5">
                <a:latin typeface="Constantia"/>
                <a:cs typeface="Constantia"/>
              </a:rPr>
              <a:t>S’)</a:t>
            </a:r>
            <a:r>
              <a:rPr sz="31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3100" b="1" spc="-1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, a)=</a:t>
            </a:r>
            <a:r>
              <a:rPr sz="3100" b="1" spc="-10">
                <a:solidFill>
                  <a:srgbClr val="008080"/>
                </a:solidFill>
                <a:latin typeface="Constantia"/>
                <a:cs typeface="Constantia"/>
              </a:rPr>
              <a:t>r</a:t>
            </a:r>
            <a:r>
              <a:rPr sz="3150" b="1" spc="-15" baseline="-19841">
                <a:solidFill>
                  <a:srgbClr val="FF0000"/>
                </a:solidFill>
                <a:latin typeface="Constantia"/>
                <a:cs typeface="Constantia"/>
              </a:rPr>
              <a:t>k </a:t>
            </a:r>
            <a:r>
              <a:rPr sz="2900" b="1" spc="-30">
                <a:latin typeface="Symbol"/>
                <a:cs typeface="Symbol"/>
              </a:rPr>
              <a:t></a:t>
            </a:r>
            <a:r>
              <a:rPr sz="2900" b="1" spc="-30">
                <a:latin typeface="Constantia"/>
                <a:cs typeface="Constantia"/>
              </a:rPr>
              <a:t>a</a:t>
            </a:r>
            <a:r>
              <a:rPr sz="2900" b="1" spc="-30">
                <a:latin typeface="Symbol"/>
                <a:cs typeface="Symbol"/>
              </a:rPr>
              <a:t></a:t>
            </a:r>
            <a:r>
              <a:rPr sz="2900" b="1" spc="-30">
                <a:latin typeface="Constantia"/>
                <a:cs typeface="Constantia"/>
              </a:rPr>
              <a:t>follow</a:t>
            </a:r>
            <a:r>
              <a:rPr sz="2900" b="1" spc="-370">
                <a:latin typeface="Constantia"/>
                <a:cs typeface="Constantia"/>
              </a:rPr>
              <a:t> </a:t>
            </a:r>
            <a:r>
              <a:rPr sz="2900" b="1" spc="-20">
                <a:latin typeface="Constantia"/>
                <a:cs typeface="Constantia"/>
              </a:rPr>
              <a:t>(A)  </a:t>
            </a:r>
            <a:r>
              <a:rPr sz="2900" b="1" spc="-35">
                <a:latin typeface="Constantia"/>
                <a:cs typeface="Constantia"/>
              </a:rPr>
              <a:t>et </a:t>
            </a:r>
            <a:r>
              <a:rPr sz="2900" b="1">
                <a:latin typeface="Constantia"/>
                <a:cs typeface="Constantia"/>
              </a:rPr>
              <a:t>k </a:t>
            </a:r>
            <a:r>
              <a:rPr sz="2900" b="1" spc="-30">
                <a:latin typeface="Constantia"/>
                <a:cs typeface="Constantia"/>
              </a:rPr>
              <a:t>le </a:t>
            </a:r>
            <a:r>
              <a:rPr sz="2900" b="1" spc="-40">
                <a:latin typeface="Constantia"/>
                <a:cs typeface="Constantia"/>
              </a:rPr>
              <a:t>numéro </a:t>
            </a:r>
            <a:r>
              <a:rPr sz="2900" b="1" spc="-35">
                <a:latin typeface="Constantia"/>
                <a:cs typeface="Constantia"/>
              </a:rPr>
              <a:t>de </a:t>
            </a:r>
            <a:r>
              <a:rPr sz="2900" b="1" spc="-30">
                <a:latin typeface="Constantia"/>
                <a:cs typeface="Constantia"/>
              </a:rPr>
              <a:t>la </a:t>
            </a:r>
            <a:r>
              <a:rPr sz="2900" b="1" spc="-25">
                <a:latin typeface="Constantia"/>
                <a:cs typeface="Constantia"/>
              </a:rPr>
              <a:t>RP</a:t>
            </a:r>
            <a:r>
              <a:rPr sz="2900" b="1" spc="-220">
                <a:latin typeface="Constantia"/>
                <a:cs typeface="Constantia"/>
              </a:rPr>
              <a:t> </a:t>
            </a:r>
            <a:r>
              <a:rPr sz="2600" b="1" spc="15">
                <a:solidFill>
                  <a:srgbClr val="996600"/>
                </a:solidFill>
                <a:latin typeface="Constantia"/>
                <a:cs typeface="Constantia"/>
              </a:rPr>
              <a:t>(A</a:t>
            </a:r>
            <a:r>
              <a:rPr sz="2600" b="1" spc="15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2600" b="1" spc="15">
                <a:solidFill>
                  <a:srgbClr val="996600"/>
                </a:solidFill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377825">
              <a:lnSpc>
                <a:spcPct val="100000"/>
              </a:lnSpc>
              <a:spcBef>
                <a:spcPts val="545"/>
              </a:spcBef>
            </a:pPr>
            <a:r>
              <a:rPr sz="31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spc="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FR" sz="31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</a:t>
            </a:r>
            <a:r>
              <a:rPr sz="31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i</a:t>
            </a:r>
            <a:r>
              <a:rPr sz="3100" b="1" spc="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Symbol"/>
                <a:cs typeface="Symbol"/>
              </a:rPr>
              <a:t>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baseline="-1984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fr-FR" sz="3150" b="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u="heavy" spc="-2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3100" b="1" spc="-1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#)= </a:t>
            </a:r>
            <a:r>
              <a:rPr sz="3100" b="1" spc="-35">
                <a:solidFill>
                  <a:srgbClr val="008080"/>
                </a:solidFill>
                <a:latin typeface="Constantia"/>
                <a:cs typeface="Constantia"/>
              </a:rPr>
              <a:t>"</a:t>
            </a:r>
            <a:r>
              <a:rPr sz="3100" b="1" spc="-35">
                <a:solidFill>
                  <a:srgbClr val="996600"/>
                </a:solidFill>
                <a:latin typeface="Constantia"/>
                <a:cs typeface="Constantia"/>
              </a:rPr>
              <a:t>Accept</a:t>
            </a:r>
            <a:r>
              <a:rPr sz="3100" b="1" spc="-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"</a:t>
            </a:r>
            <a:endParaRPr sz="3100">
              <a:latin typeface="Constantia"/>
              <a:cs typeface="Constantia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  <a:tabLst>
                <a:tab pos="96838" algn="l"/>
              </a:tabLst>
            </a:pP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2.</a:t>
            </a:r>
            <a:r>
              <a:rPr lang="fr-FR" sz="3100" b="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u="heavy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</a:t>
            </a:r>
            <a:r>
              <a:rPr lang="fr-FR" sz="3100" b="1" u="heavy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3100" b="1" u="heavy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«</a:t>
            </a:r>
            <a:r>
              <a:rPr sz="3100" b="1" u="heavy" spc="-20">
                <a:solidFill>
                  <a:srgbClr val="9966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Goto</a:t>
            </a:r>
            <a:r>
              <a:rPr sz="3100" b="1" u="heavy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»</a:t>
            </a:r>
            <a:endParaRPr sz="3100">
              <a:latin typeface="Constantia"/>
              <a:cs typeface="Constantia"/>
            </a:endParaRPr>
          </a:p>
          <a:p>
            <a:pPr marL="377825">
              <a:lnSpc>
                <a:spcPct val="100000"/>
              </a:lnSpc>
              <a:spcBef>
                <a:spcPts val="670"/>
              </a:spcBef>
              <a:tabLst>
                <a:tab pos="352425" algn="l"/>
              </a:tabLst>
            </a:pPr>
            <a:r>
              <a:rPr sz="3100" spc="4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spc="40">
                <a:latin typeface="Symbol"/>
                <a:cs typeface="Symbol"/>
              </a:rPr>
              <a:t></a:t>
            </a:r>
            <a:r>
              <a:rPr sz="3100" b="1" spc="40">
                <a:latin typeface="Constantia"/>
                <a:cs typeface="Constantia"/>
              </a:rPr>
              <a:t>X</a:t>
            </a:r>
            <a:r>
              <a:rPr sz="3100" b="1" spc="40">
                <a:latin typeface="Symbol"/>
                <a:cs typeface="Symbol"/>
              </a:rPr>
              <a:t></a:t>
            </a:r>
            <a:r>
              <a:rPr sz="3100" b="1" spc="40">
                <a:latin typeface="Constantia"/>
                <a:cs typeface="Constantia"/>
              </a:rPr>
              <a:t>V	</a:t>
            </a:r>
            <a:r>
              <a:rPr sz="3100" b="1" u="heavy" spc="-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lang="fr-FR" sz="3100" b="1" spc="-5">
                <a:solidFill>
                  <a:srgbClr val="008080"/>
                </a:solidFill>
                <a:latin typeface="Constantia"/>
                <a:cs typeface="Constantia"/>
              </a:rPr>
              <a:t>  </a:t>
            </a:r>
            <a:r>
              <a:rPr sz="3100" b="1" spc="-25">
                <a:solidFill>
                  <a:srgbClr val="996600"/>
                </a:solidFill>
                <a:latin typeface="Constantia"/>
                <a:cs typeface="Constantia"/>
              </a:rPr>
              <a:t>goto(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X)</a:t>
            </a:r>
            <a:r>
              <a:rPr sz="3100" b="1" spc="-1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3100" b="1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sz="3150" b="1" spc="247" baseline="-1984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3150" b="1" spc="247" baseline="-1984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u="heavy" spc="-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3100" b="1" spc="-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25">
                <a:solidFill>
                  <a:srgbClr val="996600"/>
                </a:solidFill>
                <a:latin typeface="Constantia"/>
                <a:cs typeface="Constantia"/>
              </a:rPr>
              <a:t>Goto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(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X) =</a:t>
            </a:r>
            <a:r>
              <a:rPr sz="3100" b="1" spc="-16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endParaRPr sz="3100">
              <a:latin typeface="Constantia"/>
              <a:cs typeface="Constantia"/>
            </a:endParaRPr>
          </a:p>
          <a:p>
            <a:pPr marL="88900">
              <a:lnSpc>
                <a:spcPct val="100000"/>
              </a:lnSpc>
              <a:spcBef>
                <a:spcPts val="1280"/>
              </a:spcBef>
              <a:tabLst>
                <a:tab pos="96838" algn="l"/>
              </a:tabLst>
            </a:pPr>
            <a:r>
              <a:rPr sz="2900" b="1" spc="-15">
                <a:solidFill>
                  <a:srgbClr val="FF0000"/>
                </a:solidFill>
                <a:latin typeface="Constantia"/>
                <a:cs typeface="Constantia"/>
              </a:rPr>
              <a:t>3.</a:t>
            </a:r>
            <a:r>
              <a:rPr lang="fr-FR" sz="2900" b="1" spc="-1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900" b="1" spc="-75">
                <a:latin typeface="Constantia"/>
                <a:cs typeface="Constantia"/>
              </a:rPr>
              <a:t>Toutes </a:t>
            </a:r>
            <a:r>
              <a:rPr sz="2900" b="1" spc="-30">
                <a:latin typeface="Constantia"/>
                <a:cs typeface="Constantia"/>
              </a:rPr>
              <a:t>les </a:t>
            </a:r>
            <a:r>
              <a:rPr sz="2900" b="1" spc="-35">
                <a:latin typeface="Constantia"/>
                <a:cs typeface="Constantia"/>
              </a:rPr>
              <a:t>autres </a:t>
            </a:r>
            <a:r>
              <a:rPr sz="2900" b="1" spc="-40">
                <a:latin typeface="Constantia"/>
                <a:cs typeface="Constantia"/>
              </a:rPr>
              <a:t>entées sont </a:t>
            </a:r>
            <a:r>
              <a:rPr sz="2900" b="1" spc="-30">
                <a:latin typeface="Constantia"/>
                <a:cs typeface="Constantia"/>
              </a:rPr>
              <a:t>des</a:t>
            </a:r>
            <a:r>
              <a:rPr sz="2900" b="1" spc="-254">
                <a:latin typeface="Constantia"/>
                <a:cs typeface="Constantia"/>
              </a:rPr>
              <a:t> </a:t>
            </a:r>
            <a:r>
              <a:rPr sz="2900" b="1" spc="-30">
                <a:latin typeface="Constantia"/>
                <a:cs typeface="Constantia"/>
              </a:rPr>
              <a:t>erreurs</a:t>
            </a:r>
            <a:endParaRPr sz="29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0583" y="2331720"/>
            <a:ext cx="204216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8143" y="2331720"/>
            <a:ext cx="161544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9183" y="2331720"/>
            <a:ext cx="234696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3423" y="2331720"/>
            <a:ext cx="112775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1631" y="2243327"/>
            <a:ext cx="277368" cy="271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955535" y="2234183"/>
            <a:ext cx="1234440" cy="292735"/>
            <a:chOff x="6955535" y="2234183"/>
            <a:chExt cx="1234440" cy="292735"/>
          </a:xfrm>
        </p:grpSpPr>
        <p:sp>
          <p:nvSpPr>
            <p:cNvPr id="8" name="object 8"/>
            <p:cNvSpPr/>
            <p:nvPr/>
          </p:nvSpPr>
          <p:spPr>
            <a:xfrm>
              <a:off x="7424927" y="2289047"/>
              <a:ext cx="140207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7807" y="2240279"/>
              <a:ext cx="57912" cy="579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5535" y="2234183"/>
              <a:ext cx="1234440" cy="2926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17023" y="2331720"/>
            <a:ext cx="204216" cy="188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9043416" y="2234183"/>
            <a:ext cx="883919" cy="292735"/>
            <a:chOff x="9043416" y="2234183"/>
            <a:chExt cx="883919" cy="292735"/>
          </a:xfrm>
        </p:grpSpPr>
        <p:sp>
          <p:nvSpPr>
            <p:cNvPr id="13" name="object 13"/>
            <p:cNvSpPr/>
            <p:nvPr/>
          </p:nvSpPr>
          <p:spPr>
            <a:xfrm>
              <a:off x="9336024" y="2331719"/>
              <a:ext cx="204216" cy="1889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61576" y="2289047"/>
              <a:ext cx="137159" cy="2316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49512" y="2240279"/>
              <a:ext cx="262128" cy="2804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43416" y="2234183"/>
              <a:ext cx="883919" cy="292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553200" y="2968751"/>
            <a:ext cx="179831" cy="173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3759" y="2886455"/>
            <a:ext cx="188975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7664" y="2880360"/>
            <a:ext cx="201295" cy="262255"/>
          </a:xfrm>
          <a:custGeom>
            <a:avLst/>
            <a:gdLst/>
            <a:ahLst/>
            <a:cxnLst/>
            <a:rect l="l" t="t" r="r" b="b"/>
            <a:pathLst>
              <a:path w="201295" h="262255">
                <a:moveTo>
                  <a:pt x="24383" y="35051"/>
                </a:moveTo>
                <a:lnTo>
                  <a:pt x="24383" y="246887"/>
                </a:lnTo>
                <a:lnTo>
                  <a:pt x="30479" y="252984"/>
                </a:lnTo>
                <a:lnTo>
                  <a:pt x="48767" y="256031"/>
                </a:lnTo>
                <a:lnTo>
                  <a:pt x="64007" y="259079"/>
                </a:lnTo>
                <a:lnTo>
                  <a:pt x="82295" y="262127"/>
                </a:lnTo>
                <a:lnTo>
                  <a:pt x="118871" y="262127"/>
                </a:lnTo>
                <a:lnTo>
                  <a:pt x="140207" y="256031"/>
                </a:lnTo>
                <a:lnTo>
                  <a:pt x="155447" y="249936"/>
                </a:lnTo>
                <a:lnTo>
                  <a:pt x="82295" y="249936"/>
                </a:lnTo>
                <a:lnTo>
                  <a:pt x="67055" y="246887"/>
                </a:lnTo>
                <a:lnTo>
                  <a:pt x="36575" y="246887"/>
                </a:lnTo>
                <a:lnTo>
                  <a:pt x="33527" y="240791"/>
                </a:lnTo>
                <a:lnTo>
                  <a:pt x="36575" y="240791"/>
                </a:lnTo>
                <a:lnTo>
                  <a:pt x="36575" y="36575"/>
                </a:lnTo>
                <a:lnTo>
                  <a:pt x="30479" y="36575"/>
                </a:lnTo>
                <a:lnTo>
                  <a:pt x="24383" y="35051"/>
                </a:lnTo>
                <a:close/>
              </a:path>
              <a:path w="201295" h="262255">
                <a:moveTo>
                  <a:pt x="170687" y="237743"/>
                </a:moveTo>
                <a:lnTo>
                  <a:pt x="152400" y="237743"/>
                </a:lnTo>
                <a:lnTo>
                  <a:pt x="134111" y="243839"/>
                </a:lnTo>
                <a:lnTo>
                  <a:pt x="137159" y="243839"/>
                </a:lnTo>
                <a:lnTo>
                  <a:pt x="115824" y="249936"/>
                </a:lnTo>
                <a:lnTo>
                  <a:pt x="158495" y="249936"/>
                </a:lnTo>
                <a:lnTo>
                  <a:pt x="170687" y="237743"/>
                </a:lnTo>
                <a:close/>
              </a:path>
              <a:path w="201295" h="262255">
                <a:moveTo>
                  <a:pt x="33527" y="240791"/>
                </a:moveTo>
                <a:lnTo>
                  <a:pt x="36575" y="246887"/>
                </a:lnTo>
                <a:lnTo>
                  <a:pt x="36575" y="241300"/>
                </a:lnTo>
                <a:lnTo>
                  <a:pt x="33527" y="240791"/>
                </a:lnTo>
                <a:close/>
              </a:path>
              <a:path w="201295" h="262255">
                <a:moveTo>
                  <a:pt x="36575" y="241300"/>
                </a:moveTo>
                <a:lnTo>
                  <a:pt x="36575" y="246887"/>
                </a:lnTo>
                <a:lnTo>
                  <a:pt x="67055" y="246887"/>
                </a:lnTo>
                <a:lnTo>
                  <a:pt x="51815" y="243839"/>
                </a:lnTo>
                <a:lnTo>
                  <a:pt x="36575" y="241300"/>
                </a:lnTo>
                <a:close/>
              </a:path>
              <a:path w="201295" h="262255">
                <a:moveTo>
                  <a:pt x="109727" y="243839"/>
                </a:moveTo>
                <a:lnTo>
                  <a:pt x="88391" y="243839"/>
                </a:lnTo>
                <a:lnTo>
                  <a:pt x="100583" y="246887"/>
                </a:lnTo>
                <a:lnTo>
                  <a:pt x="109727" y="243839"/>
                </a:lnTo>
                <a:close/>
              </a:path>
              <a:path w="201295" h="262255">
                <a:moveTo>
                  <a:pt x="115824" y="112775"/>
                </a:moveTo>
                <a:lnTo>
                  <a:pt x="88391" y="112775"/>
                </a:lnTo>
                <a:lnTo>
                  <a:pt x="76200" y="118872"/>
                </a:lnTo>
                <a:lnTo>
                  <a:pt x="73151" y="118872"/>
                </a:lnTo>
                <a:lnTo>
                  <a:pt x="73151" y="240791"/>
                </a:lnTo>
                <a:lnTo>
                  <a:pt x="76200" y="243839"/>
                </a:lnTo>
                <a:lnTo>
                  <a:pt x="112775" y="243839"/>
                </a:lnTo>
                <a:lnTo>
                  <a:pt x="121919" y="240791"/>
                </a:lnTo>
                <a:lnTo>
                  <a:pt x="126491" y="237743"/>
                </a:lnTo>
                <a:lnTo>
                  <a:pt x="85343" y="237743"/>
                </a:lnTo>
                <a:lnTo>
                  <a:pt x="79247" y="231648"/>
                </a:lnTo>
                <a:lnTo>
                  <a:pt x="85343" y="231648"/>
                </a:lnTo>
                <a:lnTo>
                  <a:pt x="85343" y="128015"/>
                </a:lnTo>
                <a:lnTo>
                  <a:pt x="79247" y="128015"/>
                </a:lnTo>
                <a:lnTo>
                  <a:pt x="85343" y="121919"/>
                </a:lnTo>
                <a:lnTo>
                  <a:pt x="131063" y="121919"/>
                </a:lnTo>
                <a:lnTo>
                  <a:pt x="124968" y="115824"/>
                </a:lnTo>
                <a:lnTo>
                  <a:pt x="121920" y="115824"/>
                </a:lnTo>
                <a:lnTo>
                  <a:pt x="115824" y="112775"/>
                </a:lnTo>
                <a:close/>
              </a:path>
              <a:path w="201295" h="262255">
                <a:moveTo>
                  <a:pt x="36575" y="240791"/>
                </a:moveTo>
                <a:lnTo>
                  <a:pt x="33527" y="240791"/>
                </a:lnTo>
                <a:lnTo>
                  <a:pt x="36575" y="241300"/>
                </a:lnTo>
                <a:lnTo>
                  <a:pt x="36575" y="240791"/>
                </a:lnTo>
                <a:close/>
              </a:path>
              <a:path w="201295" h="262255">
                <a:moveTo>
                  <a:pt x="79247" y="231648"/>
                </a:moveTo>
                <a:lnTo>
                  <a:pt x="85343" y="237743"/>
                </a:lnTo>
                <a:lnTo>
                  <a:pt x="85343" y="233172"/>
                </a:lnTo>
                <a:lnTo>
                  <a:pt x="79247" y="231648"/>
                </a:lnTo>
                <a:close/>
              </a:path>
              <a:path w="201295" h="262255">
                <a:moveTo>
                  <a:pt x="85344" y="233172"/>
                </a:moveTo>
                <a:lnTo>
                  <a:pt x="85343" y="237743"/>
                </a:lnTo>
                <a:lnTo>
                  <a:pt x="126491" y="237743"/>
                </a:lnTo>
                <a:lnTo>
                  <a:pt x="131063" y="234695"/>
                </a:lnTo>
                <a:lnTo>
                  <a:pt x="91439" y="234695"/>
                </a:lnTo>
                <a:lnTo>
                  <a:pt x="85344" y="233172"/>
                </a:lnTo>
                <a:close/>
              </a:path>
              <a:path w="201295" h="262255">
                <a:moveTo>
                  <a:pt x="173735" y="216407"/>
                </a:moveTo>
                <a:lnTo>
                  <a:pt x="164591" y="228600"/>
                </a:lnTo>
                <a:lnTo>
                  <a:pt x="149351" y="237743"/>
                </a:lnTo>
                <a:lnTo>
                  <a:pt x="173735" y="237743"/>
                </a:lnTo>
                <a:lnTo>
                  <a:pt x="182879" y="225551"/>
                </a:lnTo>
                <a:lnTo>
                  <a:pt x="185927" y="225551"/>
                </a:lnTo>
                <a:lnTo>
                  <a:pt x="188366" y="219455"/>
                </a:lnTo>
                <a:lnTo>
                  <a:pt x="173735" y="219455"/>
                </a:lnTo>
                <a:lnTo>
                  <a:pt x="173735" y="216407"/>
                </a:lnTo>
                <a:close/>
              </a:path>
              <a:path w="201295" h="262255">
                <a:moveTo>
                  <a:pt x="109727" y="231648"/>
                </a:moveTo>
                <a:lnTo>
                  <a:pt x="100583" y="234695"/>
                </a:lnTo>
                <a:lnTo>
                  <a:pt x="106679" y="234695"/>
                </a:lnTo>
                <a:lnTo>
                  <a:pt x="109727" y="231648"/>
                </a:lnTo>
                <a:close/>
              </a:path>
              <a:path w="201295" h="262255">
                <a:moveTo>
                  <a:pt x="131063" y="210312"/>
                </a:moveTo>
                <a:lnTo>
                  <a:pt x="128015" y="219455"/>
                </a:lnTo>
                <a:lnTo>
                  <a:pt x="115824" y="231648"/>
                </a:lnTo>
                <a:lnTo>
                  <a:pt x="106679" y="234695"/>
                </a:lnTo>
                <a:lnTo>
                  <a:pt x="131063" y="234695"/>
                </a:lnTo>
                <a:lnTo>
                  <a:pt x="137159" y="228600"/>
                </a:lnTo>
                <a:lnTo>
                  <a:pt x="137159" y="225551"/>
                </a:lnTo>
                <a:lnTo>
                  <a:pt x="143255" y="216407"/>
                </a:lnTo>
                <a:lnTo>
                  <a:pt x="144017" y="213360"/>
                </a:lnTo>
                <a:lnTo>
                  <a:pt x="131063" y="213360"/>
                </a:lnTo>
                <a:lnTo>
                  <a:pt x="131063" y="210312"/>
                </a:lnTo>
                <a:close/>
              </a:path>
              <a:path w="201295" h="262255">
                <a:moveTo>
                  <a:pt x="85343" y="231648"/>
                </a:moveTo>
                <a:lnTo>
                  <a:pt x="79247" y="231648"/>
                </a:lnTo>
                <a:lnTo>
                  <a:pt x="85344" y="233172"/>
                </a:lnTo>
                <a:lnTo>
                  <a:pt x="85343" y="231648"/>
                </a:lnTo>
                <a:close/>
              </a:path>
              <a:path w="201295" h="262255">
                <a:moveTo>
                  <a:pt x="195071" y="140207"/>
                </a:moveTo>
                <a:lnTo>
                  <a:pt x="182879" y="140207"/>
                </a:lnTo>
                <a:lnTo>
                  <a:pt x="188975" y="170687"/>
                </a:lnTo>
                <a:lnTo>
                  <a:pt x="185927" y="188975"/>
                </a:lnTo>
                <a:lnTo>
                  <a:pt x="182879" y="204215"/>
                </a:lnTo>
                <a:lnTo>
                  <a:pt x="173735" y="219455"/>
                </a:lnTo>
                <a:lnTo>
                  <a:pt x="188366" y="219455"/>
                </a:lnTo>
                <a:lnTo>
                  <a:pt x="192024" y="210312"/>
                </a:lnTo>
                <a:lnTo>
                  <a:pt x="192024" y="207263"/>
                </a:lnTo>
                <a:lnTo>
                  <a:pt x="195071" y="207263"/>
                </a:lnTo>
                <a:lnTo>
                  <a:pt x="198119" y="192024"/>
                </a:lnTo>
                <a:lnTo>
                  <a:pt x="198119" y="188975"/>
                </a:lnTo>
                <a:lnTo>
                  <a:pt x="201167" y="170687"/>
                </a:lnTo>
                <a:lnTo>
                  <a:pt x="198119" y="155448"/>
                </a:lnTo>
                <a:lnTo>
                  <a:pt x="198119" y="152400"/>
                </a:lnTo>
                <a:lnTo>
                  <a:pt x="195071" y="140207"/>
                </a:lnTo>
                <a:close/>
              </a:path>
              <a:path w="201295" h="262255">
                <a:moveTo>
                  <a:pt x="134111" y="152400"/>
                </a:moveTo>
                <a:lnTo>
                  <a:pt x="137159" y="164591"/>
                </a:lnTo>
                <a:lnTo>
                  <a:pt x="137159" y="188975"/>
                </a:lnTo>
                <a:lnTo>
                  <a:pt x="131063" y="213360"/>
                </a:lnTo>
                <a:lnTo>
                  <a:pt x="144017" y="213360"/>
                </a:lnTo>
                <a:lnTo>
                  <a:pt x="149351" y="192024"/>
                </a:lnTo>
                <a:lnTo>
                  <a:pt x="149351" y="164591"/>
                </a:lnTo>
                <a:lnTo>
                  <a:pt x="147066" y="155448"/>
                </a:lnTo>
                <a:lnTo>
                  <a:pt x="137159" y="155448"/>
                </a:lnTo>
                <a:lnTo>
                  <a:pt x="134111" y="152400"/>
                </a:lnTo>
                <a:close/>
              </a:path>
              <a:path w="201295" h="262255">
                <a:moveTo>
                  <a:pt x="144272" y="143255"/>
                </a:moveTo>
                <a:lnTo>
                  <a:pt x="134111" y="143255"/>
                </a:lnTo>
                <a:lnTo>
                  <a:pt x="137159" y="155448"/>
                </a:lnTo>
                <a:lnTo>
                  <a:pt x="147066" y="155448"/>
                </a:lnTo>
                <a:lnTo>
                  <a:pt x="146303" y="152400"/>
                </a:lnTo>
                <a:lnTo>
                  <a:pt x="146303" y="149351"/>
                </a:lnTo>
                <a:lnTo>
                  <a:pt x="144272" y="143255"/>
                </a:lnTo>
                <a:close/>
              </a:path>
              <a:path w="201295" h="262255">
                <a:moveTo>
                  <a:pt x="140207" y="131063"/>
                </a:moveTo>
                <a:lnTo>
                  <a:pt x="121919" y="131063"/>
                </a:lnTo>
                <a:lnTo>
                  <a:pt x="128015" y="137160"/>
                </a:lnTo>
                <a:lnTo>
                  <a:pt x="134111" y="146303"/>
                </a:lnTo>
                <a:lnTo>
                  <a:pt x="134111" y="143255"/>
                </a:lnTo>
                <a:lnTo>
                  <a:pt x="144272" y="143255"/>
                </a:lnTo>
                <a:lnTo>
                  <a:pt x="140207" y="131063"/>
                </a:lnTo>
                <a:close/>
              </a:path>
              <a:path w="201295" h="262255">
                <a:moveTo>
                  <a:pt x="184403" y="118872"/>
                </a:moveTo>
                <a:lnTo>
                  <a:pt x="170687" y="118872"/>
                </a:lnTo>
                <a:lnTo>
                  <a:pt x="179831" y="131063"/>
                </a:lnTo>
                <a:lnTo>
                  <a:pt x="182879" y="143255"/>
                </a:lnTo>
                <a:lnTo>
                  <a:pt x="182879" y="140207"/>
                </a:lnTo>
                <a:lnTo>
                  <a:pt x="195071" y="140207"/>
                </a:lnTo>
                <a:lnTo>
                  <a:pt x="195071" y="137160"/>
                </a:lnTo>
                <a:lnTo>
                  <a:pt x="188975" y="124967"/>
                </a:lnTo>
                <a:lnTo>
                  <a:pt x="184403" y="118872"/>
                </a:lnTo>
                <a:close/>
              </a:path>
              <a:path w="201295" h="262255">
                <a:moveTo>
                  <a:pt x="135127" y="124967"/>
                </a:moveTo>
                <a:lnTo>
                  <a:pt x="109727" y="124967"/>
                </a:lnTo>
                <a:lnTo>
                  <a:pt x="118871" y="128015"/>
                </a:lnTo>
                <a:lnTo>
                  <a:pt x="124967" y="131063"/>
                </a:lnTo>
                <a:lnTo>
                  <a:pt x="137159" y="131063"/>
                </a:lnTo>
                <a:lnTo>
                  <a:pt x="135127" y="124967"/>
                </a:lnTo>
                <a:close/>
              </a:path>
              <a:path w="201295" h="262255">
                <a:moveTo>
                  <a:pt x="85343" y="121919"/>
                </a:moveTo>
                <a:lnTo>
                  <a:pt x="79247" y="128015"/>
                </a:lnTo>
                <a:lnTo>
                  <a:pt x="85343" y="126491"/>
                </a:lnTo>
                <a:lnTo>
                  <a:pt x="85343" y="121919"/>
                </a:lnTo>
                <a:close/>
              </a:path>
              <a:path w="201295" h="262255">
                <a:moveTo>
                  <a:pt x="85343" y="126491"/>
                </a:moveTo>
                <a:lnTo>
                  <a:pt x="79247" y="128015"/>
                </a:lnTo>
                <a:lnTo>
                  <a:pt x="85343" y="128015"/>
                </a:lnTo>
                <a:lnTo>
                  <a:pt x="85343" y="126491"/>
                </a:lnTo>
                <a:close/>
              </a:path>
              <a:path w="201295" h="262255">
                <a:moveTo>
                  <a:pt x="134111" y="121919"/>
                </a:moveTo>
                <a:lnTo>
                  <a:pt x="85343" y="121919"/>
                </a:lnTo>
                <a:lnTo>
                  <a:pt x="85343" y="126491"/>
                </a:lnTo>
                <a:lnTo>
                  <a:pt x="91439" y="124967"/>
                </a:lnTo>
                <a:lnTo>
                  <a:pt x="135127" y="124967"/>
                </a:lnTo>
                <a:lnTo>
                  <a:pt x="134111" y="121919"/>
                </a:lnTo>
                <a:close/>
              </a:path>
              <a:path w="201295" h="262255">
                <a:moveTo>
                  <a:pt x="170687" y="100584"/>
                </a:moveTo>
                <a:lnTo>
                  <a:pt x="128015" y="100584"/>
                </a:lnTo>
                <a:lnTo>
                  <a:pt x="126661" y="100922"/>
                </a:lnTo>
                <a:lnTo>
                  <a:pt x="140207" y="103631"/>
                </a:lnTo>
                <a:lnTo>
                  <a:pt x="152400" y="106679"/>
                </a:lnTo>
                <a:lnTo>
                  <a:pt x="164591" y="112775"/>
                </a:lnTo>
                <a:lnTo>
                  <a:pt x="161543" y="112775"/>
                </a:lnTo>
                <a:lnTo>
                  <a:pt x="170687" y="121919"/>
                </a:lnTo>
                <a:lnTo>
                  <a:pt x="170687" y="118872"/>
                </a:lnTo>
                <a:lnTo>
                  <a:pt x="184403" y="118872"/>
                </a:lnTo>
                <a:lnTo>
                  <a:pt x="179831" y="112775"/>
                </a:lnTo>
                <a:lnTo>
                  <a:pt x="170687" y="103631"/>
                </a:lnTo>
                <a:lnTo>
                  <a:pt x="170687" y="100584"/>
                </a:lnTo>
                <a:close/>
              </a:path>
              <a:path w="201295" h="262255">
                <a:moveTo>
                  <a:pt x="85343" y="6095"/>
                </a:moveTo>
                <a:lnTo>
                  <a:pt x="73151" y="6095"/>
                </a:lnTo>
                <a:lnTo>
                  <a:pt x="75183" y="10160"/>
                </a:lnTo>
                <a:lnTo>
                  <a:pt x="79247" y="12191"/>
                </a:lnTo>
                <a:lnTo>
                  <a:pt x="73151" y="13207"/>
                </a:lnTo>
                <a:lnTo>
                  <a:pt x="73151" y="112775"/>
                </a:lnTo>
                <a:lnTo>
                  <a:pt x="76200" y="115824"/>
                </a:lnTo>
                <a:lnTo>
                  <a:pt x="82295" y="115824"/>
                </a:lnTo>
                <a:lnTo>
                  <a:pt x="94487" y="109727"/>
                </a:lnTo>
                <a:lnTo>
                  <a:pt x="85343" y="109727"/>
                </a:lnTo>
                <a:lnTo>
                  <a:pt x="76200" y="106679"/>
                </a:lnTo>
                <a:lnTo>
                  <a:pt x="85343" y="99822"/>
                </a:lnTo>
                <a:lnTo>
                  <a:pt x="85343" y="6095"/>
                </a:lnTo>
                <a:close/>
              </a:path>
              <a:path w="201295" h="262255">
                <a:moveTo>
                  <a:pt x="85343" y="99822"/>
                </a:moveTo>
                <a:lnTo>
                  <a:pt x="76200" y="106679"/>
                </a:lnTo>
                <a:lnTo>
                  <a:pt x="85343" y="109727"/>
                </a:lnTo>
                <a:lnTo>
                  <a:pt x="85343" y="99822"/>
                </a:lnTo>
                <a:close/>
              </a:path>
              <a:path w="201295" h="262255">
                <a:moveTo>
                  <a:pt x="128015" y="88391"/>
                </a:moveTo>
                <a:lnTo>
                  <a:pt x="124967" y="88391"/>
                </a:lnTo>
                <a:lnTo>
                  <a:pt x="115824" y="91439"/>
                </a:lnTo>
                <a:lnTo>
                  <a:pt x="112775" y="91439"/>
                </a:lnTo>
                <a:lnTo>
                  <a:pt x="88391" y="97536"/>
                </a:lnTo>
                <a:lnTo>
                  <a:pt x="85343" y="99822"/>
                </a:lnTo>
                <a:lnTo>
                  <a:pt x="85343" y="109727"/>
                </a:lnTo>
                <a:lnTo>
                  <a:pt x="94487" y="109727"/>
                </a:lnTo>
                <a:lnTo>
                  <a:pt x="103631" y="103631"/>
                </a:lnTo>
                <a:lnTo>
                  <a:pt x="115824" y="103631"/>
                </a:lnTo>
                <a:lnTo>
                  <a:pt x="126661" y="100922"/>
                </a:lnTo>
                <a:lnTo>
                  <a:pt x="124967" y="100584"/>
                </a:lnTo>
                <a:lnTo>
                  <a:pt x="170687" y="100584"/>
                </a:lnTo>
                <a:lnTo>
                  <a:pt x="158495" y="94487"/>
                </a:lnTo>
                <a:lnTo>
                  <a:pt x="155447" y="94487"/>
                </a:lnTo>
                <a:lnTo>
                  <a:pt x="143255" y="91439"/>
                </a:lnTo>
                <a:lnTo>
                  <a:pt x="128015" y="88391"/>
                </a:lnTo>
                <a:close/>
              </a:path>
              <a:path w="201295" h="262255">
                <a:moveTo>
                  <a:pt x="115824" y="103631"/>
                </a:moveTo>
                <a:lnTo>
                  <a:pt x="103631" y="103631"/>
                </a:lnTo>
                <a:lnTo>
                  <a:pt x="103631" y="106679"/>
                </a:lnTo>
                <a:lnTo>
                  <a:pt x="115824" y="103631"/>
                </a:lnTo>
                <a:close/>
              </a:path>
              <a:path w="201295" h="262255">
                <a:moveTo>
                  <a:pt x="128015" y="100584"/>
                </a:moveTo>
                <a:lnTo>
                  <a:pt x="124967" y="100584"/>
                </a:lnTo>
                <a:lnTo>
                  <a:pt x="126661" y="100922"/>
                </a:lnTo>
                <a:lnTo>
                  <a:pt x="128015" y="100584"/>
                </a:lnTo>
                <a:close/>
              </a:path>
              <a:path w="201295" h="262255">
                <a:moveTo>
                  <a:pt x="24383" y="30479"/>
                </a:moveTo>
                <a:lnTo>
                  <a:pt x="24383" y="35051"/>
                </a:lnTo>
                <a:lnTo>
                  <a:pt x="30479" y="36575"/>
                </a:lnTo>
                <a:lnTo>
                  <a:pt x="24383" y="30479"/>
                </a:lnTo>
                <a:close/>
              </a:path>
              <a:path w="201295" h="262255">
                <a:moveTo>
                  <a:pt x="36575" y="30479"/>
                </a:moveTo>
                <a:lnTo>
                  <a:pt x="24383" y="30479"/>
                </a:lnTo>
                <a:lnTo>
                  <a:pt x="30479" y="36575"/>
                </a:lnTo>
                <a:lnTo>
                  <a:pt x="36575" y="36575"/>
                </a:lnTo>
                <a:lnTo>
                  <a:pt x="36575" y="30479"/>
                </a:lnTo>
                <a:close/>
              </a:path>
              <a:path w="201295" h="262255">
                <a:moveTo>
                  <a:pt x="79247" y="0"/>
                </a:moveTo>
                <a:lnTo>
                  <a:pt x="76200" y="0"/>
                </a:lnTo>
                <a:lnTo>
                  <a:pt x="60959" y="3048"/>
                </a:lnTo>
                <a:lnTo>
                  <a:pt x="6095" y="12191"/>
                </a:lnTo>
                <a:lnTo>
                  <a:pt x="3047" y="12191"/>
                </a:lnTo>
                <a:lnTo>
                  <a:pt x="0" y="15239"/>
                </a:lnTo>
                <a:lnTo>
                  <a:pt x="0" y="27431"/>
                </a:lnTo>
                <a:lnTo>
                  <a:pt x="6095" y="30479"/>
                </a:lnTo>
                <a:lnTo>
                  <a:pt x="24383" y="35051"/>
                </a:lnTo>
                <a:lnTo>
                  <a:pt x="24383" y="30479"/>
                </a:lnTo>
                <a:lnTo>
                  <a:pt x="36575" y="30479"/>
                </a:lnTo>
                <a:lnTo>
                  <a:pt x="33527" y="27431"/>
                </a:lnTo>
                <a:lnTo>
                  <a:pt x="33527" y="24384"/>
                </a:lnTo>
                <a:lnTo>
                  <a:pt x="6095" y="24384"/>
                </a:lnTo>
                <a:lnTo>
                  <a:pt x="10159" y="20320"/>
                </a:lnTo>
                <a:lnTo>
                  <a:pt x="9143" y="18287"/>
                </a:lnTo>
                <a:lnTo>
                  <a:pt x="45719" y="18287"/>
                </a:lnTo>
                <a:lnTo>
                  <a:pt x="60959" y="15239"/>
                </a:lnTo>
                <a:lnTo>
                  <a:pt x="73151" y="13207"/>
                </a:lnTo>
                <a:lnTo>
                  <a:pt x="73151" y="6095"/>
                </a:lnTo>
                <a:lnTo>
                  <a:pt x="85343" y="6095"/>
                </a:lnTo>
                <a:lnTo>
                  <a:pt x="79247" y="0"/>
                </a:lnTo>
                <a:close/>
              </a:path>
              <a:path w="201295" h="262255">
                <a:moveTo>
                  <a:pt x="10159" y="20320"/>
                </a:moveTo>
                <a:lnTo>
                  <a:pt x="6095" y="24384"/>
                </a:lnTo>
                <a:lnTo>
                  <a:pt x="11785" y="23571"/>
                </a:lnTo>
                <a:lnTo>
                  <a:pt x="10159" y="20320"/>
                </a:lnTo>
                <a:close/>
              </a:path>
              <a:path w="201295" h="262255">
                <a:moveTo>
                  <a:pt x="11785" y="23571"/>
                </a:moveTo>
                <a:lnTo>
                  <a:pt x="6095" y="24384"/>
                </a:lnTo>
                <a:lnTo>
                  <a:pt x="12191" y="24384"/>
                </a:lnTo>
                <a:lnTo>
                  <a:pt x="11785" y="23571"/>
                </a:lnTo>
                <a:close/>
              </a:path>
              <a:path w="201295" h="262255">
                <a:moveTo>
                  <a:pt x="12191" y="23513"/>
                </a:moveTo>
                <a:lnTo>
                  <a:pt x="11785" y="23571"/>
                </a:lnTo>
                <a:lnTo>
                  <a:pt x="12191" y="24384"/>
                </a:lnTo>
                <a:lnTo>
                  <a:pt x="12191" y="23513"/>
                </a:lnTo>
                <a:close/>
              </a:path>
              <a:path w="201295" h="262255">
                <a:moveTo>
                  <a:pt x="23552" y="21890"/>
                </a:moveTo>
                <a:lnTo>
                  <a:pt x="12191" y="23513"/>
                </a:lnTo>
                <a:lnTo>
                  <a:pt x="12191" y="24384"/>
                </a:lnTo>
                <a:lnTo>
                  <a:pt x="33527" y="24384"/>
                </a:lnTo>
                <a:lnTo>
                  <a:pt x="23552" y="21890"/>
                </a:lnTo>
                <a:close/>
              </a:path>
              <a:path w="201295" h="262255">
                <a:moveTo>
                  <a:pt x="11582" y="18897"/>
                </a:moveTo>
                <a:lnTo>
                  <a:pt x="10159" y="20320"/>
                </a:lnTo>
                <a:lnTo>
                  <a:pt x="11785" y="23571"/>
                </a:lnTo>
                <a:lnTo>
                  <a:pt x="12191" y="23513"/>
                </a:lnTo>
                <a:lnTo>
                  <a:pt x="12191" y="19050"/>
                </a:lnTo>
                <a:lnTo>
                  <a:pt x="11582" y="18897"/>
                </a:lnTo>
                <a:close/>
              </a:path>
              <a:path w="201295" h="262255">
                <a:moveTo>
                  <a:pt x="12191" y="19050"/>
                </a:moveTo>
                <a:lnTo>
                  <a:pt x="12191" y="23513"/>
                </a:lnTo>
                <a:lnTo>
                  <a:pt x="23552" y="21890"/>
                </a:lnTo>
                <a:lnTo>
                  <a:pt x="12191" y="19050"/>
                </a:lnTo>
                <a:close/>
              </a:path>
              <a:path w="201295" h="262255">
                <a:moveTo>
                  <a:pt x="45719" y="18287"/>
                </a:moveTo>
                <a:lnTo>
                  <a:pt x="12191" y="18287"/>
                </a:lnTo>
                <a:lnTo>
                  <a:pt x="12191" y="19050"/>
                </a:lnTo>
                <a:lnTo>
                  <a:pt x="23552" y="21890"/>
                </a:lnTo>
                <a:lnTo>
                  <a:pt x="27431" y="21336"/>
                </a:lnTo>
                <a:lnTo>
                  <a:pt x="45719" y="18287"/>
                </a:lnTo>
                <a:close/>
              </a:path>
              <a:path w="201295" h="262255">
                <a:moveTo>
                  <a:pt x="9143" y="18287"/>
                </a:moveTo>
                <a:lnTo>
                  <a:pt x="10159" y="20320"/>
                </a:lnTo>
                <a:lnTo>
                  <a:pt x="11582" y="18897"/>
                </a:lnTo>
                <a:lnTo>
                  <a:pt x="9143" y="18287"/>
                </a:lnTo>
                <a:close/>
              </a:path>
              <a:path w="201295" h="262255">
                <a:moveTo>
                  <a:pt x="12191" y="18287"/>
                </a:moveTo>
                <a:lnTo>
                  <a:pt x="11582" y="18897"/>
                </a:lnTo>
                <a:lnTo>
                  <a:pt x="12191" y="19050"/>
                </a:lnTo>
                <a:lnTo>
                  <a:pt x="12191" y="18287"/>
                </a:lnTo>
                <a:close/>
              </a:path>
              <a:path w="201295" h="262255">
                <a:moveTo>
                  <a:pt x="12191" y="18287"/>
                </a:moveTo>
                <a:lnTo>
                  <a:pt x="9143" y="18287"/>
                </a:lnTo>
                <a:lnTo>
                  <a:pt x="11582" y="18897"/>
                </a:lnTo>
                <a:lnTo>
                  <a:pt x="12191" y="18287"/>
                </a:lnTo>
                <a:close/>
              </a:path>
              <a:path w="201295" h="262255">
                <a:moveTo>
                  <a:pt x="73151" y="9143"/>
                </a:moveTo>
                <a:lnTo>
                  <a:pt x="73151" y="13207"/>
                </a:lnTo>
                <a:lnTo>
                  <a:pt x="79247" y="12191"/>
                </a:lnTo>
                <a:lnTo>
                  <a:pt x="76200" y="12191"/>
                </a:lnTo>
                <a:lnTo>
                  <a:pt x="73151" y="9143"/>
                </a:lnTo>
                <a:close/>
              </a:path>
              <a:path w="201295" h="262255">
                <a:moveTo>
                  <a:pt x="73151" y="9143"/>
                </a:moveTo>
                <a:lnTo>
                  <a:pt x="76200" y="12191"/>
                </a:lnTo>
                <a:lnTo>
                  <a:pt x="75183" y="10160"/>
                </a:lnTo>
                <a:lnTo>
                  <a:pt x="73151" y="9143"/>
                </a:lnTo>
                <a:close/>
              </a:path>
              <a:path w="201295" h="262255">
                <a:moveTo>
                  <a:pt x="75183" y="10160"/>
                </a:moveTo>
                <a:lnTo>
                  <a:pt x="76200" y="12191"/>
                </a:lnTo>
                <a:lnTo>
                  <a:pt x="79247" y="12191"/>
                </a:lnTo>
                <a:lnTo>
                  <a:pt x="75183" y="10160"/>
                </a:lnTo>
                <a:close/>
              </a:path>
              <a:path w="201295" h="262255">
                <a:moveTo>
                  <a:pt x="73151" y="6095"/>
                </a:moveTo>
                <a:lnTo>
                  <a:pt x="73151" y="9143"/>
                </a:lnTo>
                <a:lnTo>
                  <a:pt x="75183" y="10160"/>
                </a:lnTo>
                <a:lnTo>
                  <a:pt x="73151" y="609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1688" y="2913888"/>
            <a:ext cx="176783" cy="2255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89135" y="2892551"/>
            <a:ext cx="161544" cy="2499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07880" y="2892551"/>
            <a:ext cx="249936" cy="246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92367" y="3474720"/>
            <a:ext cx="179832" cy="170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2847" y="4075176"/>
            <a:ext cx="124967" cy="1676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1511" y="4645152"/>
            <a:ext cx="158496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1511" y="5257800"/>
            <a:ext cx="158496" cy="2407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2367" y="5885688"/>
            <a:ext cx="185928" cy="2377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07608" y="6467855"/>
            <a:ext cx="152400" cy="2377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92367" y="6961631"/>
            <a:ext cx="179832" cy="2468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806440" y="2081783"/>
          <a:ext cx="4331331" cy="5305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30">
                          <a:solidFill>
                            <a:srgbClr val="FF33CC"/>
                          </a:solidFill>
                          <a:latin typeface="Constantia"/>
                          <a:cs typeface="Constantia"/>
                        </a:rPr>
                        <a:t>Accept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5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60172" y="0"/>
            <a:ext cx="7704455" cy="29514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19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1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S)</a:t>
            </a:r>
            <a:r>
              <a:rPr sz="2600" b="1" spc="5">
                <a:latin typeface="Constantia"/>
                <a:cs typeface="Constantia"/>
              </a:rPr>
              <a:t>=</a:t>
            </a:r>
            <a:r>
              <a:rPr sz="2600" b="1" spc="-140">
                <a:latin typeface="Constantia"/>
                <a:cs typeface="Constantia"/>
              </a:rPr>
              <a:t> </a:t>
            </a:r>
            <a:r>
              <a:rPr sz="2600" b="1" spc="20">
                <a:latin typeface="Constantia"/>
                <a:cs typeface="Constantia"/>
              </a:rPr>
              <a:t>{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2600" b="1" spc="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2600" b="1" spc="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600" b="1" spc="2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2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600" b="1" spc="-19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1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endParaRPr sz="26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2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a)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endParaRPr sz="2600">
              <a:latin typeface="Constantia"/>
              <a:cs typeface="Constantia"/>
            </a:endParaRPr>
          </a:p>
          <a:p>
            <a:pPr marL="63500" marR="55880">
              <a:lnSpc>
                <a:spcPct val="123100"/>
              </a:lnSpc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b)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2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10">
                <a:solidFill>
                  <a:srgbClr val="FF0000"/>
                </a:solidFill>
                <a:latin typeface="Constantia"/>
                <a:cs typeface="Constantia"/>
              </a:rPr>
              <a:t>b)= </a:t>
            </a:r>
            <a:r>
              <a:rPr sz="2600" b="1" spc="25">
                <a:latin typeface="Constantia"/>
                <a:cs typeface="Constantia"/>
              </a:rPr>
              <a:t>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600" b="1" spc="25">
                <a:latin typeface="Constantia"/>
                <a:cs typeface="Constantia"/>
              </a:rPr>
              <a:t>}  </a:t>
            </a: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5 </a:t>
            </a:r>
            <a:r>
              <a:rPr sz="2600" b="1" spc="-5">
                <a:latin typeface="Constantia"/>
                <a:cs typeface="Constantia"/>
              </a:rPr>
              <a:t>=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spc="-7" baseline="-2006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1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 spc="10">
                <a:latin typeface="Constantia"/>
                <a:cs typeface="Constantia"/>
              </a:rPr>
              <a:t>=</a:t>
            </a:r>
            <a:r>
              <a:rPr sz="2600" b="1" spc="-100">
                <a:latin typeface="Constantia"/>
                <a:cs typeface="Constantia"/>
              </a:rPr>
              <a:t> </a:t>
            </a:r>
            <a:r>
              <a:rPr sz="2600" b="1" spc="25">
                <a:latin typeface="Constantia"/>
                <a:cs typeface="Constantia"/>
              </a:rPr>
              <a:t>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600" b="1" spc="25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6 </a:t>
            </a:r>
            <a:r>
              <a:rPr sz="2600" b="1" spc="-5">
                <a:latin typeface="Constantia"/>
                <a:cs typeface="Constantia"/>
              </a:rPr>
              <a:t>=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spc="-7" baseline="-20061">
                <a:solidFill>
                  <a:srgbClr val="FF0000"/>
                </a:solidFill>
                <a:latin typeface="Constantia"/>
                <a:cs typeface="Constantia"/>
              </a:rPr>
              <a:t>3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600" b="1" spc="-1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2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 spc="25">
                <a:latin typeface="Constantia"/>
                <a:cs typeface="Constantia"/>
              </a:rPr>
              <a:t>={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600" b="1" spc="25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 txBox="1"/>
          <p:nvPr/>
        </p:nvSpPr>
        <p:spPr>
          <a:xfrm>
            <a:off x="317500" y="39699"/>
            <a:ext cx="10375900" cy="739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defTabSz="244475"/>
            <a:r>
              <a:rPr lang="fr-FR" sz="3200" b="1" spc="-10">
                <a:solidFill>
                  <a:srgbClr val="008080"/>
                </a:solidFill>
                <a:latin typeface="Constantia"/>
                <a:ea typeface="+mj-ea"/>
                <a:cs typeface="Constantia"/>
              </a:rPr>
              <a:t>Fonctionnement d’un analyseur SLR</a:t>
            </a:r>
          </a:p>
          <a:p>
            <a:pPr marL="76200" defTabSz="244475"/>
            <a:r>
              <a:rPr sz="2800" u="sng" spc="-10">
                <a:solidFill>
                  <a:srgbClr val="FF0000"/>
                </a:solidFill>
                <a:uFill>
                  <a:solidFill>
                    <a:srgbClr val="75EFF6"/>
                  </a:solidFill>
                </a:uFill>
                <a:latin typeface="Wingdings"/>
                <a:cs typeface="Wingdings"/>
              </a:rPr>
              <a:t></a:t>
            </a:r>
            <a:r>
              <a:rPr sz="2800" b="1" u="sng" spc="-10">
                <a:solidFill>
                  <a:srgbClr val="FF0000"/>
                </a:solidFill>
                <a:uFill>
                  <a:solidFill>
                    <a:srgbClr val="75EFF6"/>
                  </a:solidFill>
                </a:uFill>
                <a:latin typeface="Constantia"/>
                <a:cs typeface="Constantia"/>
              </a:rPr>
              <a:t>E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ntrée</a:t>
            </a:r>
            <a:r>
              <a:rPr sz="2800" b="1" spc="-9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:	</a:t>
            </a:r>
            <a:r>
              <a:rPr sz="2800" b="1" spc="-35">
                <a:latin typeface="Constantia"/>
                <a:cs typeface="Constantia"/>
              </a:rPr>
              <a:t>Une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65">
                <a:latin typeface="Constantia"/>
                <a:cs typeface="Constantia"/>
              </a:rPr>
              <a:t>TA</a:t>
            </a:r>
            <a:r>
              <a:rPr lang="fr-FR" sz="2800" b="1" spc="-65">
                <a:latin typeface="Constantia"/>
                <a:cs typeface="Constantia"/>
              </a:rPr>
              <a:t> </a:t>
            </a:r>
            <a:r>
              <a:rPr sz="2800" b="1" spc="-65">
                <a:latin typeface="Constantia"/>
                <a:cs typeface="Constantia"/>
              </a:rPr>
              <a:t>	</a:t>
            </a:r>
            <a:r>
              <a:rPr sz="2800" b="1" spc="-30">
                <a:solidFill>
                  <a:srgbClr val="996600"/>
                </a:solidFill>
                <a:latin typeface="Constantia"/>
                <a:cs typeface="Constantia"/>
              </a:rPr>
              <a:t>SLR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et </a:t>
            </a:r>
            <a:r>
              <a:rPr sz="2800" b="1" spc="-15">
                <a:latin typeface="Constantia"/>
                <a:cs typeface="Constantia"/>
              </a:rPr>
              <a:t>un </a:t>
            </a:r>
            <a:r>
              <a:rPr sz="2800" b="1" spc="-25">
                <a:latin typeface="Constantia"/>
                <a:cs typeface="Constantia"/>
              </a:rPr>
              <a:t>mot </a:t>
            </a:r>
            <a:r>
              <a:rPr sz="2800" b="1" spc="-30">
                <a:solidFill>
                  <a:srgbClr val="996600"/>
                </a:solidFill>
                <a:latin typeface="Constantia"/>
                <a:cs typeface="Constantia"/>
              </a:rPr>
              <a:t>w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200">
                <a:latin typeface="Constantia"/>
                <a:cs typeface="Constantia"/>
              </a:rPr>
              <a:t>à</a:t>
            </a:r>
            <a:r>
              <a:rPr sz="2800" b="1" strike="sngStrike" spc="-340">
                <a:latin typeface="Constantia"/>
                <a:cs typeface="Constantia"/>
              </a:rPr>
              <a:t> </a:t>
            </a:r>
            <a:r>
              <a:rPr sz="2800" b="1" strike="sngStrike" spc="-15">
                <a:latin typeface="Constantia"/>
                <a:cs typeface="Constantia"/>
              </a:rPr>
              <a:t>a</a:t>
            </a:r>
            <a:r>
              <a:rPr sz="2800" b="1" strike="noStrike" spc="-15">
                <a:latin typeface="Constantia"/>
                <a:cs typeface="Constantia"/>
              </a:rPr>
              <a:t>nalyser</a:t>
            </a:r>
            <a:endParaRPr sz="2800">
              <a:latin typeface="Constantia"/>
              <a:cs typeface="Constantia"/>
            </a:endParaRPr>
          </a:p>
          <a:p>
            <a:pPr marL="76200" defTabSz="244475"/>
            <a:r>
              <a:rPr sz="28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lang="fr-FR" sz="2800" b="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996600"/>
                </a:solidFill>
                <a:latin typeface="Arial Unicode MS"/>
                <a:cs typeface="Arial Unicode MS"/>
              </a:rPr>
              <a:t>w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est reconnu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30">
                <a:latin typeface="Constantia"/>
                <a:cs typeface="Constantia"/>
              </a:rPr>
              <a:t>émettre</a:t>
            </a:r>
            <a:r>
              <a:rPr lang="fr-FR" sz="2800" b="1" spc="-30">
                <a:latin typeface="Constantia"/>
                <a:cs typeface="Constantia"/>
              </a:rPr>
              <a:t> </a:t>
            </a:r>
            <a:r>
              <a:rPr sz="2800" b="1" i="1" spc="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800" b="1" i="1" spc="7" baseline="-19841">
                <a:solidFill>
                  <a:srgbClr val="FF0000"/>
                </a:solidFill>
                <a:latin typeface="Monotype Corsiva"/>
                <a:cs typeface="Monotype Corsiva"/>
              </a:rPr>
              <a:t>d </a:t>
            </a:r>
            <a:r>
              <a:rPr lang="fr-FR" sz="2800" b="1" i="1" spc="7" baseline="-19841">
                <a:solidFill>
                  <a:srgbClr val="FF0000"/>
                </a:solidFill>
                <a:latin typeface="Monotype Corsiva"/>
                <a:cs typeface="Monotype Corsiva"/>
              </a:rPr>
              <a:t>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sinon</a:t>
            </a:r>
            <a:r>
              <a:rPr sz="2800" b="1" spc="-55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échec</a:t>
            </a:r>
            <a:endParaRPr sz="2800">
              <a:latin typeface="Constantia"/>
              <a:cs typeface="Constantia"/>
            </a:endParaRPr>
          </a:p>
          <a:p>
            <a:pPr marL="76200" defTabSz="244475"/>
            <a:r>
              <a:rPr sz="28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Méthode:</a:t>
            </a:r>
            <a:endParaRPr sz="2800">
              <a:latin typeface="Constantia"/>
              <a:cs typeface="Constantia"/>
            </a:endParaRPr>
          </a:p>
          <a:p>
            <a:pPr marL="371475" defTabSz="244475"/>
            <a:r>
              <a:rPr sz="2800" b="1" spc="-5">
                <a:solidFill>
                  <a:srgbClr val="996600"/>
                </a:solidFill>
                <a:latin typeface="Arial Unicode MS"/>
                <a:cs typeface="Arial Unicode MS"/>
              </a:rPr>
              <a:t>Initialisation: </a:t>
            </a:r>
            <a:r>
              <a:rPr sz="2800" b="1" spc="-10">
                <a:latin typeface="Constantia"/>
                <a:cs typeface="Constantia"/>
              </a:rPr>
              <a:t>empiler </a:t>
            </a:r>
            <a:r>
              <a:rPr sz="2800" b="1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5">
                <a:solidFill>
                  <a:srgbClr val="996600"/>
                </a:solidFill>
                <a:latin typeface="Arial Unicode MS"/>
                <a:cs typeface="Arial Unicode MS"/>
              </a:rPr>
              <a:t>(état</a:t>
            </a:r>
            <a:r>
              <a:rPr sz="2400" b="1" spc="-2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400" b="1" spc="20">
                <a:solidFill>
                  <a:srgbClr val="996600"/>
                </a:solidFill>
                <a:latin typeface="Arial Unicode MS"/>
                <a:cs typeface="Arial Unicode MS"/>
              </a:rPr>
              <a:t>initial)	</a:t>
            </a:r>
            <a:r>
              <a:rPr sz="2800" b="1" spc="-15">
                <a:latin typeface="Constantia"/>
                <a:cs typeface="Constantia"/>
              </a:rPr>
              <a:t>borner	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w	</a:t>
            </a:r>
            <a:r>
              <a:rPr sz="2800" b="1" spc="-30">
                <a:latin typeface="Constantia"/>
                <a:cs typeface="Constantia"/>
              </a:rPr>
              <a:t>par</a:t>
            </a:r>
            <a:r>
              <a:rPr sz="2800" b="1" spc="-35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996600"/>
                </a:solidFill>
                <a:latin typeface="Arial Unicode MS"/>
                <a:cs typeface="Arial Unicode MS"/>
              </a:rPr>
              <a:t>#</a:t>
            </a:r>
            <a:endParaRPr sz="2800">
              <a:latin typeface="Arial Unicode MS"/>
              <a:cs typeface="Arial Unicode MS"/>
            </a:endParaRPr>
          </a:p>
          <a:p>
            <a:pPr marL="371475" defTabSz="244475"/>
            <a:r>
              <a:rPr sz="2800" b="1" u="heavy" spc="-1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 Unicode MS"/>
                <a:cs typeface="Arial Unicode MS"/>
              </a:rPr>
              <a:t>Soit</a:t>
            </a:r>
            <a:r>
              <a:rPr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2800" b="1" spc="-30">
                <a:latin typeface="Constantia"/>
                <a:cs typeface="Constantia"/>
              </a:rPr>
              <a:t>le </a:t>
            </a:r>
            <a:r>
              <a:rPr sz="2800" b="1" spc="-20">
                <a:latin typeface="Constantia"/>
                <a:cs typeface="Constantia"/>
              </a:rPr>
              <a:t>sommet </a:t>
            </a:r>
            <a:r>
              <a:rPr sz="2800" b="1" spc="-25">
                <a:latin typeface="Constantia"/>
                <a:cs typeface="Constantia"/>
              </a:rPr>
              <a:t>pile et 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x </a:t>
            </a:r>
            <a:r>
              <a:rPr sz="2800" b="1" spc="-30">
                <a:latin typeface="Constantia"/>
                <a:cs typeface="Constantia"/>
              </a:rPr>
              <a:t>le</a:t>
            </a:r>
            <a:r>
              <a:rPr sz="2800" b="1" spc="-355">
                <a:latin typeface="Constantia"/>
                <a:cs typeface="Constantia"/>
              </a:rPr>
              <a:t> </a:t>
            </a:r>
            <a:r>
              <a:rPr sz="2800" b="1" spc="-35">
                <a:latin typeface="Constantia"/>
                <a:cs typeface="Constantia"/>
              </a:rPr>
              <a:t>caractère</a:t>
            </a:r>
            <a:r>
              <a:rPr sz="2800" b="1" spc="-45">
                <a:latin typeface="Constantia"/>
                <a:cs typeface="Constantia"/>
              </a:rPr>
              <a:t> </a:t>
            </a:r>
            <a:r>
              <a:rPr sz="2800" b="1" spc="-35">
                <a:latin typeface="Constantia"/>
                <a:cs typeface="Constantia"/>
              </a:rPr>
              <a:t>courant	</a:t>
            </a:r>
            <a:r>
              <a:rPr sz="2800" b="1" spc="-5">
                <a:latin typeface="Constantia"/>
                <a:cs typeface="Constantia"/>
              </a:rPr>
              <a:t>ds</a:t>
            </a:r>
            <a:r>
              <a:rPr sz="2800" b="1" spc="-155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w</a:t>
            </a:r>
            <a:endParaRPr sz="2800">
              <a:latin typeface="Constantia"/>
              <a:cs typeface="Constantia"/>
            </a:endParaRPr>
          </a:p>
          <a:p>
            <a:pPr marL="990600" indent="-444500" defTabSz="244475">
              <a:buClr>
                <a:srgbClr val="FF0000"/>
              </a:buClr>
              <a:buFont typeface="+mj-lt"/>
              <a:buAutoNum type="arabicPeriod"/>
            </a:pP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lang="fr-FR" sz="2800" b="1" spc="-30">
                <a:solidFill>
                  <a:srgbClr val="996600"/>
                </a:solidFill>
                <a:latin typeface="Constantia"/>
                <a:cs typeface="Constantia"/>
              </a:rPr>
              <a:t>  </a:t>
            </a:r>
            <a:r>
              <a:rPr sz="2800" b="1" spc="-3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2800" b="1" spc="-3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800" b="1" spc="-9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x)=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s</a:t>
            </a:r>
            <a:r>
              <a:rPr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fr-FR"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  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sz="2800" baseline="-20467">
              <a:latin typeface="Constantia"/>
              <a:cs typeface="Constantia"/>
            </a:endParaRPr>
          </a:p>
          <a:p>
            <a:pPr marL="1250950" indent="176213" defTabSz="244475"/>
            <a:r>
              <a:rPr sz="28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50">
                <a:solidFill>
                  <a:srgbClr val="996600"/>
                </a:solidFill>
                <a:latin typeface="Constantia"/>
                <a:cs typeface="Constantia"/>
              </a:rPr>
              <a:t>Avancer	</a:t>
            </a:r>
            <a:r>
              <a:rPr sz="2800" b="1" spc="-35">
                <a:latin typeface="Constantia"/>
                <a:cs typeface="Constantia"/>
              </a:rPr>
              <a:t>dans </a:t>
            </a:r>
            <a:r>
              <a:rPr sz="2800" b="1" spc="-30">
                <a:latin typeface="Constantia"/>
                <a:cs typeface="Constantia"/>
              </a:rPr>
              <a:t>le</a:t>
            </a:r>
            <a:r>
              <a:rPr sz="2800" b="1" spc="-25">
                <a:latin typeface="Constantia"/>
                <a:cs typeface="Constantia"/>
              </a:rPr>
              <a:t> </a:t>
            </a:r>
            <a:r>
              <a:rPr sz="2800" b="1" spc="-45">
                <a:latin typeface="Constantia"/>
                <a:cs typeface="Constantia"/>
              </a:rPr>
              <a:t>mot</a:t>
            </a:r>
            <a:r>
              <a:rPr sz="2800" b="1" spc="-75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w</a:t>
            </a:r>
            <a:r>
              <a:rPr lang="fr-FR" sz="2800" b="1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2800" b="1" spc="-30">
                <a:latin typeface="Constantia"/>
                <a:cs typeface="Constantia"/>
              </a:rPr>
              <a:t>en</a:t>
            </a:r>
            <a:r>
              <a:rPr sz="2800" b="1" spc="-110">
                <a:latin typeface="Constantia"/>
                <a:cs typeface="Constantia"/>
              </a:rPr>
              <a:t> </a:t>
            </a:r>
            <a:r>
              <a:rPr sz="2800" b="1" spc="-35">
                <a:latin typeface="Constantia"/>
                <a:cs typeface="Constantia"/>
              </a:rPr>
              <a:t>entrée</a:t>
            </a:r>
            <a:endParaRPr sz="2800">
              <a:latin typeface="Constantia"/>
              <a:cs typeface="Constantia"/>
            </a:endParaRPr>
          </a:p>
          <a:p>
            <a:pPr marL="1250950" indent="176213" defTabSz="244475"/>
            <a:r>
              <a:rPr sz="28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40">
                <a:solidFill>
                  <a:srgbClr val="996600"/>
                </a:solidFill>
                <a:latin typeface="Constantia"/>
                <a:cs typeface="Constantia"/>
              </a:rPr>
              <a:t>Empiler	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x</a:t>
            </a:r>
            <a:endParaRPr sz="2800">
              <a:latin typeface="Constantia"/>
              <a:cs typeface="Constantia"/>
            </a:endParaRPr>
          </a:p>
          <a:p>
            <a:pPr marL="1250950" marR="5500370" indent="176213" defTabSz="244475"/>
            <a:r>
              <a:rPr sz="28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40">
                <a:solidFill>
                  <a:srgbClr val="996600"/>
                </a:solidFill>
                <a:latin typeface="Constantia"/>
                <a:cs typeface="Constantia"/>
              </a:rPr>
              <a:t>Empiler	</a:t>
            </a:r>
            <a:r>
              <a:rPr sz="2800" b="1" spc="-45">
                <a:latin typeface="Constantia"/>
                <a:cs typeface="Constantia"/>
              </a:rPr>
              <a:t>l’état</a:t>
            </a:r>
            <a:r>
              <a:rPr sz="2800" b="1" spc="-165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endParaRPr lang="fr-FR" sz="2800" b="1">
              <a:solidFill>
                <a:srgbClr val="FF0000"/>
              </a:solidFill>
              <a:latin typeface="Constantia"/>
              <a:cs typeface="Constantia"/>
            </a:endParaRPr>
          </a:p>
          <a:p>
            <a:pPr marL="990600" marR="5500370" indent="-444500" defTabSz="233363">
              <a:buFont typeface="+mj-lt"/>
              <a:buAutoNum type="arabicPeriod" startAt="2"/>
            </a:pP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lang="fr-FR" sz="2800" b="1" spc="-3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3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2800" b="1" spc="-30">
                <a:solidFill>
                  <a:srgbClr val="FF0000"/>
                </a:solidFill>
                <a:latin typeface="Constantia"/>
                <a:cs typeface="Constantia"/>
              </a:rPr>
              <a:t>q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x)=</a:t>
            </a:r>
            <a:r>
              <a:rPr sz="2800" b="1" spc="-15">
                <a:solidFill>
                  <a:srgbClr val="008080"/>
                </a:solidFill>
                <a:latin typeface="Constantia"/>
                <a:cs typeface="Constantia"/>
              </a:rPr>
              <a:t>r</a:t>
            </a:r>
            <a:r>
              <a:rPr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lang="fr-FR" sz="2800" b="1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 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sz="2800" baseline="-20467">
              <a:latin typeface="Constantia"/>
              <a:cs typeface="Constantia"/>
            </a:endParaRPr>
          </a:p>
          <a:p>
            <a:pPr marL="1273175" indent="-15875" defTabSz="244475"/>
            <a:r>
              <a:rPr sz="28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spc="-35">
                <a:solidFill>
                  <a:srgbClr val="996600"/>
                </a:solidFill>
                <a:latin typeface="Constantia"/>
                <a:cs typeface="Constantia"/>
              </a:rPr>
              <a:t>Dépiler	</a:t>
            </a: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2*|</a:t>
            </a:r>
            <a:r>
              <a:rPr sz="2800" b="1" spc="-20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| </a:t>
            </a:r>
            <a:r>
              <a:rPr sz="2800" b="1" spc="-55">
                <a:latin typeface="Constantia"/>
                <a:cs typeface="Constantia"/>
              </a:rPr>
              <a:t>avec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j </a:t>
            </a:r>
            <a:r>
              <a:rPr sz="2800" b="1" spc="-30">
                <a:latin typeface="Constantia"/>
                <a:cs typeface="Constantia"/>
              </a:rPr>
              <a:t>le </a:t>
            </a:r>
            <a:r>
              <a:rPr sz="2800" b="1" spc="-40">
                <a:latin typeface="Constantia"/>
                <a:cs typeface="Constantia"/>
              </a:rPr>
              <a:t>numéro </a:t>
            </a:r>
            <a:r>
              <a:rPr sz="2800" b="1" spc="-35">
                <a:latin typeface="Constantia"/>
                <a:cs typeface="Constantia"/>
              </a:rPr>
              <a:t>de </a:t>
            </a:r>
            <a:r>
              <a:rPr sz="2800" b="1" spc="-30">
                <a:latin typeface="Constantia"/>
                <a:cs typeface="Constantia"/>
              </a:rPr>
              <a:t>la </a:t>
            </a:r>
            <a:r>
              <a:rPr sz="2800" b="1" spc="-25">
                <a:latin typeface="Constantia"/>
                <a:cs typeface="Constantia"/>
              </a:rPr>
              <a:t>RP</a:t>
            </a:r>
            <a:r>
              <a:rPr sz="2800" b="1" spc="-270">
                <a:latin typeface="Constantia"/>
                <a:cs typeface="Constantia"/>
              </a:rPr>
              <a:t> </a:t>
            </a:r>
            <a:r>
              <a:rPr sz="2800" b="1" spc="15">
                <a:solidFill>
                  <a:srgbClr val="996600"/>
                </a:solidFill>
                <a:latin typeface="Constantia"/>
                <a:cs typeface="Constantia"/>
              </a:rPr>
              <a:t>(A</a:t>
            </a:r>
            <a:r>
              <a:rPr sz="2800" b="1" spc="15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2800" b="1" spc="15">
                <a:solidFill>
                  <a:srgbClr val="996600"/>
                </a:solidFill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1257300" defTabSz="244475"/>
            <a:r>
              <a:rPr lang="fr-FR" sz="28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lang="fr-FR" sz="2800" b="1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lang="fr-FR"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lang="fr-FR" sz="2800" b="1" spc="-55">
                <a:latin typeface="Constantia"/>
                <a:cs typeface="Constantia"/>
              </a:rPr>
              <a:t>le </a:t>
            </a:r>
            <a:r>
              <a:rPr sz="2800" b="1" spc="-55">
                <a:latin typeface="Constantia"/>
                <a:cs typeface="Constantia"/>
              </a:rPr>
              <a:t>sommet pil</a:t>
            </a:r>
            <a:r>
              <a:rPr lang="fr-FR" sz="2800" b="1" spc="-55">
                <a:latin typeface="Constantia"/>
                <a:cs typeface="Constantia"/>
              </a:rPr>
              <a:t>e est égal à </a:t>
            </a:r>
            <a:r>
              <a:rPr sz="2800" b="1" spc="-55">
                <a:latin typeface="Constantia"/>
                <a:cs typeface="Constantia"/>
              </a:rPr>
              <a:t>l’état</a:t>
            </a:r>
            <a:r>
              <a:rPr sz="2800" b="1" spc="-105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i</a:t>
            </a:r>
            <a:r>
              <a:rPr lang="fr-FR" sz="2800" b="1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lang="fr-FR" sz="2800" b="1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sz="2800">
              <a:latin typeface="Constantia"/>
              <a:cs typeface="Constantia"/>
            </a:endParaRPr>
          </a:p>
          <a:p>
            <a:pPr marL="2609850" indent="-457200" defTabSz="244475"/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i.	</a:t>
            </a:r>
            <a:r>
              <a:rPr sz="2800" b="1" spc="-40">
                <a:solidFill>
                  <a:srgbClr val="996600"/>
                </a:solidFill>
                <a:latin typeface="Constantia"/>
                <a:cs typeface="Constantia"/>
              </a:rPr>
              <a:t>Empiler	</a:t>
            </a:r>
            <a:r>
              <a:rPr sz="2800" b="1">
                <a:solidFill>
                  <a:srgbClr val="008080"/>
                </a:solidFill>
                <a:latin typeface="Constantia"/>
                <a:cs typeface="Constantia"/>
              </a:rPr>
              <a:t>A</a:t>
            </a:r>
            <a:endParaRPr sz="2800">
              <a:latin typeface="Constantia"/>
              <a:cs typeface="Constantia"/>
            </a:endParaRPr>
          </a:p>
          <a:p>
            <a:pPr marL="2686050" indent="-533400" defTabSz="231775"/>
            <a:r>
              <a:rPr sz="2800" b="1" spc="-10">
                <a:solidFill>
                  <a:srgbClr val="FF0000"/>
                </a:solidFill>
                <a:latin typeface="Constantia"/>
                <a:cs typeface="Constantia"/>
              </a:rPr>
              <a:t>ii. </a:t>
            </a:r>
            <a:r>
              <a:rPr sz="2800" b="1" spc="-40">
                <a:solidFill>
                  <a:srgbClr val="996600"/>
                </a:solidFill>
                <a:latin typeface="Constantia"/>
                <a:cs typeface="Constantia"/>
              </a:rPr>
              <a:t>Empiler	</a:t>
            </a:r>
            <a:r>
              <a:rPr sz="2800" b="1" spc="-35">
                <a:solidFill>
                  <a:srgbClr val="996600"/>
                </a:solidFill>
                <a:latin typeface="Constantia"/>
                <a:cs typeface="Constantia"/>
              </a:rPr>
              <a:t>Goto(</a:t>
            </a:r>
            <a:r>
              <a:rPr sz="2800" b="1" spc="-35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800" b="1" spc="1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solidFill>
                  <a:srgbClr val="996600"/>
                </a:solidFill>
                <a:latin typeface="Constantia"/>
                <a:cs typeface="Constantia"/>
              </a:rPr>
              <a:t>A)</a:t>
            </a:r>
            <a:endParaRPr sz="2800">
              <a:latin typeface="Constantia"/>
              <a:cs typeface="Constantia"/>
            </a:endParaRPr>
          </a:p>
          <a:p>
            <a:pPr marL="3314700" marR="405765" indent="-1162050" defTabSz="244475"/>
            <a:r>
              <a:rPr sz="2800" b="1" spc="-35">
                <a:solidFill>
                  <a:srgbClr val="FF0000"/>
                </a:solidFill>
                <a:latin typeface="Constantia"/>
                <a:cs typeface="Constantia"/>
              </a:rPr>
              <a:t>iii.</a:t>
            </a:r>
            <a:r>
              <a:rPr sz="2800" b="1" spc="-35">
                <a:latin typeface="Constantia"/>
                <a:cs typeface="Constantia"/>
              </a:rPr>
              <a:t>Emettre </a:t>
            </a:r>
            <a:r>
              <a:rPr sz="2800" b="1" spc="-30">
                <a:latin typeface="Constantia"/>
                <a:cs typeface="Constantia"/>
              </a:rPr>
              <a:t>en </a:t>
            </a:r>
            <a:r>
              <a:rPr sz="2800" b="1" spc="-35">
                <a:latin typeface="Constantia"/>
                <a:cs typeface="Constantia"/>
              </a:rPr>
              <a:t>sortie</a:t>
            </a:r>
            <a:r>
              <a:rPr sz="2800" b="1" spc="-60"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(</a:t>
            </a:r>
            <a:r>
              <a:rPr sz="2800" b="1" i="1" spc="-1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800" b="1" i="1" spc="-22" baseline="-20467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2800" b="1" i="1" spc="322" baseline="-20467">
                <a:solidFill>
                  <a:srgbClr val="FF0000"/>
                </a:solidFill>
                <a:latin typeface="Monotype Corsiva"/>
                <a:cs typeface="Monotype Corsiva"/>
              </a:rPr>
              <a:t> </a:t>
            </a:r>
            <a:r>
              <a:rPr sz="2800" b="1" spc="-10">
                <a:latin typeface="Constantia"/>
                <a:cs typeface="Constantia"/>
              </a:rPr>
              <a:t>),	</a:t>
            </a:r>
            <a:r>
              <a:rPr sz="2800" b="1" spc="-30">
                <a:latin typeface="Constantia"/>
                <a:cs typeface="Constantia"/>
              </a:rPr>
              <a:t>la</a:t>
            </a:r>
            <a:r>
              <a:rPr sz="2800" b="1" spc="-50"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RP	</a:t>
            </a:r>
            <a:r>
              <a:rPr sz="2800" b="1" spc="-10">
                <a:solidFill>
                  <a:srgbClr val="FF00FF"/>
                </a:solidFill>
                <a:latin typeface="Constantia"/>
                <a:cs typeface="Constantia"/>
              </a:rPr>
              <a:t>(</a:t>
            </a:r>
            <a:r>
              <a:rPr sz="2800" b="1" spc="-10">
                <a:solidFill>
                  <a:srgbClr val="008080"/>
                </a:solidFill>
                <a:latin typeface="Constantia"/>
                <a:cs typeface="Constantia"/>
              </a:rPr>
              <a:t>A </a:t>
            </a:r>
            <a:r>
              <a:rPr sz="2800" b="1">
                <a:solidFill>
                  <a:srgbClr val="008080"/>
                </a:solidFill>
                <a:latin typeface="Times New Roman"/>
                <a:cs typeface="Times New Roman"/>
              </a:rPr>
              <a:t>→</a:t>
            </a:r>
            <a:r>
              <a:rPr sz="2800" b="1" spc="-225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b="1" spc="-20">
                <a:solidFill>
                  <a:srgbClr val="008080"/>
                </a:solidFill>
                <a:latin typeface="Symbol"/>
                <a:cs typeface="Symbol"/>
              </a:rPr>
              <a:t></a:t>
            </a:r>
            <a:r>
              <a:rPr sz="2800" b="1" spc="-20">
                <a:solidFill>
                  <a:srgbClr val="FF00FF"/>
                </a:solidFill>
                <a:latin typeface="Constantia"/>
                <a:cs typeface="Constantia"/>
              </a:rPr>
              <a:t>)  </a:t>
            </a:r>
            <a:endParaRPr lang="fr-FR" sz="2800" b="1" spc="-20">
              <a:solidFill>
                <a:srgbClr val="FF00FF"/>
              </a:solidFill>
              <a:latin typeface="Constantia"/>
              <a:cs typeface="Constantia"/>
            </a:endParaRPr>
          </a:p>
          <a:p>
            <a:pPr marL="990600" marR="405765" indent="-457200" defTabSz="244475">
              <a:buFont typeface="+mj-lt"/>
              <a:buAutoNum type="arabicPeriod" startAt="3"/>
            </a:pP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lang="fr-FR" sz="2800" b="1" spc="-1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-3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2800" b="1" spc="-3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800" b="1" spc="-114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50">
                <a:solidFill>
                  <a:srgbClr val="996600"/>
                </a:solidFill>
                <a:latin typeface="Constantia"/>
                <a:cs typeface="Constantia"/>
              </a:rPr>
              <a:t>x)=‘Accept’</a:t>
            </a:r>
            <a:r>
              <a:rPr lang="fr-FR" sz="2800" b="1" spc="-5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2800" b="1" spc="-22" baseline="-20467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2800" b="1" spc="-30">
                <a:latin typeface="Constantia"/>
                <a:cs typeface="Constantia"/>
              </a:rPr>
              <a:t>émettre </a:t>
            </a:r>
            <a:r>
              <a:rPr lang="fr-FR" sz="2800" b="1" i="1" spc="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lang="fr-FR" sz="2800" b="1" i="1" spc="7" baseline="-19841">
                <a:solidFill>
                  <a:srgbClr val="FF0000"/>
                </a:solidFill>
                <a:latin typeface="Monotype Corsiva"/>
                <a:cs typeface="Monotype Corsiva"/>
              </a:rPr>
              <a:t>d  </a:t>
            </a:r>
            <a:r>
              <a:rPr lang="fr-FR" sz="2800" b="1" u="heavy" spc="70">
                <a:solidFill>
                  <a:srgbClr val="FF000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sinon</a:t>
            </a:r>
            <a:r>
              <a:rPr lang="fr-FR" sz="2800" b="1" spc="-55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2800" b="1" spc="-15">
                <a:latin typeface="Constantia"/>
                <a:cs typeface="Constantia"/>
              </a:rPr>
              <a:t>échec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10972" y="120650"/>
            <a:ext cx="8669528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36080" algn="l"/>
                <a:tab pos="7370445" algn="l"/>
              </a:tabLst>
            </a:pPr>
            <a:r>
              <a:rPr spc="-20"/>
              <a:t>Exemple</a:t>
            </a:r>
            <a:r>
              <a:rPr spc="-5"/>
              <a:t>:</a:t>
            </a:r>
            <a:r>
              <a:rPr spc="-55"/>
              <a:t> </a:t>
            </a:r>
            <a:r>
              <a:rPr sz="2600" i="1" spc="15">
                <a:solidFill>
                  <a:srgbClr val="000000"/>
                </a:solidFill>
                <a:latin typeface="Constantia"/>
                <a:cs typeface="Constantia"/>
              </a:rPr>
              <a:t>Mêm</a:t>
            </a:r>
            <a:r>
              <a:rPr sz="2600" i="1" spc="-5">
                <a:solidFill>
                  <a:srgbClr val="000000"/>
                </a:solidFill>
                <a:latin typeface="Constantia"/>
                <a:cs typeface="Constantia"/>
              </a:rPr>
              <a:t>e</a:t>
            </a:r>
            <a:r>
              <a:rPr sz="2600" i="1" spc="45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i="1" spc="20">
                <a:solidFill>
                  <a:srgbClr val="000000"/>
                </a:solidFill>
                <a:latin typeface="Constantia"/>
                <a:cs typeface="Constantia"/>
              </a:rPr>
              <a:t>l</a:t>
            </a:r>
            <a:r>
              <a:rPr sz="2600" i="1" spc="-5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600" i="1" spc="25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i="1" spc="15">
                <a:solidFill>
                  <a:srgbClr val="000000"/>
                </a:solidFill>
                <a:latin typeface="Constantia"/>
                <a:cs typeface="Constantia"/>
              </a:rPr>
              <a:t>grammair</a:t>
            </a:r>
            <a:r>
              <a:rPr sz="2600" i="1" spc="-5">
                <a:solidFill>
                  <a:srgbClr val="000000"/>
                </a:solidFill>
                <a:latin typeface="Constantia"/>
                <a:cs typeface="Constantia"/>
              </a:rPr>
              <a:t>e</a:t>
            </a:r>
            <a:r>
              <a:rPr sz="2600" i="1" spc="2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600" spc="-5" baseline="-2500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3600" baseline="-25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fr-FR" sz="3600" baseline="-2500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3600" spc="-5" baseline="-2500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lang="fr-FR" sz="3600" spc="-5" baseline="-25000">
                <a:solidFill>
                  <a:srgbClr val="FF0000"/>
                </a:solidFill>
                <a:latin typeface="Wingdings"/>
                <a:cs typeface="Wingdings"/>
              </a:rPr>
              <a:t> </a:t>
            </a:r>
            <a:r>
              <a:rPr sz="3600" spc="-10" baseline="-25000">
                <a:solidFill>
                  <a:srgbClr val="FF0000"/>
                </a:solidFill>
                <a:latin typeface="Wingdings 2"/>
                <a:cs typeface="Wingdings 2"/>
              </a:rPr>
              <a:t></a:t>
            </a:r>
            <a:endParaRPr sz="2600" baseline="-25000">
              <a:latin typeface="Wingdings 2"/>
              <a:cs typeface="Wingdings 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2300" y="602698"/>
            <a:ext cx="9982200" cy="1041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0075" indent="474663">
              <a:lnSpc>
                <a:spcPct val="100000"/>
              </a:lnSpc>
              <a:spcBef>
                <a:spcPts val="105"/>
              </a:spcBef>
            </a:pPr>
            <a:r>
              <a:rPr sz="4000" b="1" i="1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3100" b="1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3100" b="1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3100" b="1" spc="10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3100" b="1" strike="sngStrike" spc="10">
                <a:solidFill>
                  <a:srgbClr val="996600"/>
                </a:solidFill>
                <a:latin typeface="Arial Unicode MS"/>
                <a:cs typeface="Arial Unicode MS"/>
              </a:rPr>
              <a:t>,</a:t>
            </a:r>
            <a:r>
              <a:rPr sz="3100" b="1" strike="noStrike" spc="10">
                <a:solidFill>
                  <a:srgbClr val="996600"/>
                </a:solidFill>
                <a:latin typeface="Arial Unicode MS"/>
                <a:cs typeface="Arial Unicode MS"/>
              </a:rPr>
              <a:t> {S, </a:t>
            </a:r>
            <a:r>
              <a:rPr sz="3100" b="1" strike="noStrike">
                <a:solidFill>
                  <a:srgbClr val="996600"/>
                </a:solidFill>
                <a:latin typeface="Arial Unicode MS"/>
                <a:cs typeface="Arial Unicode MS"/>
              </a:rPr>
              <a:t>A},S, </a:t>
            </a:r>
            <a:r>
              <a:rPr sz="3100" b="1" strike="noStrike" spc="5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3100" b="1" strike="noStrike" spc="-5">
                <a:solidFill>
                  <a:srgbClr val="996600"/>
                </a:solidFill>
                <a:latin typeface="Arial Unicode MS"/>
                <a:cs typeface="Arial Unicode MS"/>
              </a:rPr>
              <a:t>→ </a:t>
            </a:r>
            <a:r>
              <a:rPr sz="3100" b="1" spc="10">
                <a:solidFill>
                  <a:srgbClr val="996600"/>
                </a:solidFill>
                <a:latin typeface="Arial Unicode MS"/>
                <a:cs typeface="Arial Unicode MS"/>
              </a:rPr>
              <a:t>AA, A → aA </a:t>
            </a:r>
            <a:r>
              <a:rPr sz="3100" b="1" strike="noStrike" spc="-5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3100" b="1" strike="noStrike" spc="10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3100" b="1" strike="noStrike" spc="15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100" b="1" strike="noStrike" spc="-5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3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>
                <a:solidFill>
                  <a:srgbClr val="CC9900"/>
                </a:solidFill>
                <a:latin typeface="Wingdings"/>
                <a:cs typeface="Wingdings"/>
              </a:rPr>
              <a:t></a:t>
            </a:r>
            <a:r>
              <a:rPr sz="2600" b="1">
                <a:latin typeface="Constantia"/>
                <a:cs typeface="Constantia"/>
              </a:rPr>
              <a:t>Analyser </a:t>
            </a:r>
            <a:r>
              <a:rPr sz="2600" b="1" spc="-20">
                <a:latin typeface="Constantia"/>
                <a:cs typeface="Constantia"/>
              </a:rPr>
              <a:t>le </a:t>
            </a:r>
            <a:r>
              <a:rPr sz="2600" b="1" spc="-5">
                <a:latin typeface="Constantia"/>
                <a:cs typeface="Constantia"/>
              </a:rPr>
              <a:t>mot</a:t>
            </a:r>
            <a:r>
              <a:rPr sz="2600" b="1" spc="50">
                <a:latin typeface="Constantia"/>
                <a:cs typeface="Constantia"/>
              </a:rPr>
              <a:t> </a:t>
            </a:r>
            <a:r>
              <a:rPr sz="2600" b="1" spc="20">
                <a:latin typeface="Constantia"/>
                <a:cs typeface="Constantia"/>
              </a:rPr>
              <a:t>abab</a:t>
            </a:r>
            <a:endParaRPr sz="2600">
              <a:latin typeface="Constantia"/>
              <a:cs typeface="Constantia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577840" y="1109472"/>
          <a:ext cx="4567553" cy="6207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5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Pile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Entrée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Sortie</a:t>
                      </a:r>
                      <a:endParaRPr sz="2400">
                        <a:latin typeface="Constantia"/>
                        <a:cs typeface="Constant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A5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abab</a:t>
                      </a: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3a0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ba</a:t>
                      </a:r>
                      <a:r>
                        <a:rPr sz="2600" b="1" spc="3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</a:t>
                      </a: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4b3a0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6A3a0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2600">
                        <a:latin typeface="Wingdings 2"/>
                        <a:cs typeface="Wingdings 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2A0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ab#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600" b="1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2600" b="1">
                        <a:latin typeface="Wingdings"/>
                        <a:cs typeface="Wingding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3a2A0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b#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4b3a2A0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6A3a2A0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600" b="1">
                          <a:solidFill>
                            <a:srgbClr val="FF0000"/>
                          </a:solidFill>
                          <a:latin typeface="Wingdings 2"/>
                          <a:cs typeface="Wingdings 2"/>
                        </a:rPr>
                        <a:t></a:t>
                      </a:r>
                      <a:endParaRPr sz="2600">
                        <a:latin typeface="Wingdings 2"/>
                        <a:cs typeface="Wingdings 2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5A2A0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600" b="1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</a:t>
                      </a:r>
                      <a:endParaRPr sz="2600" b="1">
                        <a:latin typeface="Wingdings"/>
                        <a:cs typeface="Wingding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600" b="1" spc="1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1S0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</a:t>
                      </a:r>
                      <a:endParaRPr sz="2600" b="1">
                        <a:latin typeface="Wingdings"/>
                        <a:cs typeface="Wingding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6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#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-5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succès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1837944" y="1789176"/>
            <a:ext cx="1234440" cy="292735"/>
            <a:chOff x="1837944" y="1789176"/>
            <a:chExt cx="1234440" cy="292735"/>
          </a:xfrm>
        </p:grpSpPr>
        <p:sp>
          <p:nvSpPr>
            <p:cNvPr id="33" name="object 33"/>
            <p:cNvSpPr/>
            <p:nvPr/>
          </p:nvSpPr>
          <p:spPr>
            <a:xfrm>
              <a:off x="2599944" y="1886712"/>
              <a:ext cx="204216" cy="188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28544" y="1886712"/>
              <a:ext cx="237744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2784" y="1886712"/>
              <a:ext cx="115824" cy="185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27504" y="1886712"/>
              <a:ext cx="161544" cy="188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44040" y="1798320"/>
              <a:ext cx="277368" cy="2743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07336" y="1844040"/>
              <a:ext cx="140207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87168" y="1795272"/>
              <a:ext cx="60959" cy="579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37944" y="1789176"/>
              <a:ext cx="1234439" cy="2926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925823" y="1792223"/>
            <a:ext cx="883919" cy="292735"/>
            <a:chOff x="3925823" y="1792223"/>
            <a:chExt cx="883919" cy="292735"/>
          </a:xfrm>
        </p:grpSpPr>
        <p:sp>
          <p:nvSpPr>
            <p:cNvPr id="42" name="object 42"/>
            <p:cNvSpPr/>
            <p:nvPr/>
          </p:nvSpPr>
          <p:spPr>
            <a:xfrm>
              <a:off x="4599431" y="1886711"/>
              <a:ext cx="204215" cy="1889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18431" y="1886711"/>
              <a:ext cx="204215" cy="1889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40935" y="1844039"/>
              <a:ext cx="140208" cy="2316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31919" y="1798319"/>
              <a:ext cx="262127" cy="2804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25823" y="1792223"/>
              <a:ext cx="883920" cy="2926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435608" y="2526792"/>
            <a:ext cx="176783" cy="173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06167" y="2441448"/>
            <a:ext cx="185927" cy="252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00072" y="2435351"/>
            <a:ext cx="198120" cy="265430"/>
          </a:xfrm>
          <a:custGeom>
            <a:avLst/>
            <a:gdLst/>
            <a:ahLst/>
            <a:cxnLst/>
            <a:rect l="l" t="t" r="r" b="b"/>
            <a:pathLst>
              <a:path w="198119" h="265430">
                <a:moveTo>
                  <a:pt x="24383" y="38481"/>
                </a:moveTo>
                <a:lnTo>
                  <a:pt x="24383" y="249936"/>
                </a:lnTo>
                <a:lnTo>
                  <a:pt x="27431" y="252984"/>
                </a:lnTo>
                <a:lnTo>
                  <a:pt x="45719" y="259080"/>
                </a:lnTo>
                <a:lnTo>
                  <a:pt x="64007" y="262127"/>
                </a:lnTo>
                <a:lnTo>
                  <a:pt x="79247" y="262127"/>
                </a:lnTo>
                <a:lnTo>
                  <a:pt x="97535" y="265175"/>
                </a:lnTo>
                <a:lnTo>
                  <a:pt x="118871" y="262127"/>
                </a:lnTo>
                <a:lnTo>
                  <a:pt x="137159" y="259080"/>
                </a:lnTo>
                <a:lnTo>
                  <a:pt x="140207" y="259080"/>
                </a:lnTo>
                <a:lnTo>
                  <a:pt x="150368" y="252984"/>
                </a:lnTo>
                <a:lnTo>
                  <a:pt x="94487" y="252984"/>
                </a:lnTo>
                <a:lnTo>
                  <a:pt x="82295" y="249936"/>
                </a:lnTo>
                <a:lnTo>
                  <a:pt x="67055" y="249936"/>
                </a:lnTo>
                <a:lnTo>
                  <a:pt x="48767" y="246887"/>
                </a:lnTo>
                <a:lnTo>
                  <a:pt x="36575" y="246887"/>
                </a:lnTo>
                <a:lnTo>
                  <a:pt x="30479" y="240792"/>
                </a:lnTo>
                <a:lnTo>
                  <a:pt x="36575" y="240792"/>
                </a:lnTo>
                <a:lnTo>
                  <a:pt x="36575" y="39624"/>
                </a:lnTo>
                <a:lnTo>
                  <a:pt x="27431" y="39624"/>
                </a:lnTo>
                <a:lnTo>
                  <a:pt x="24383" y="38481"/>
                </a:lnTo>
                <a:close/>
              </a:path>
              <a:path w="198119" h="265430">
                <a:moveTo>
                  <a:pt x="194056" y="204215"/>
                </a:moveTo>
                <a:lnTo>
                  <a:pt x="182879" y="204215"/>
                </a:lnTo>
                <a:lnTo>
                  <a:pt x="173735" y="219456"/>
                </a:lnTo>
                <a:lnTo>
                  <a:pt x="161544" y="231648"/>
                </a:lnTo>
                <a:lnTo>
                  <a:pt x="164591" y="231648"/>
                </a:lnTo>
                <a:lnTo>
                  <a:pt x="149351" y="240792"/>
                </a:lnTo>
                <a:lnTo>
                  <a:pt x="134111" y="246887"/>
                </a:lnTo>
                <a:lnTo>
                  <a:pt x="115823" y="249936"/>
                </a:lnTo>
                <a:lnTo>
                  <a:pt x="94487" y="252984"/>
                </a:lnTo>
                <a:lnTo>
                  <a:pt x="150368" y="252984"/>
                </a:lnTo>
                <a:lnTo>
                  <a:pt x="170687" y="240792"/>
                </a:lnTo>
                <a:lnTo>
                  <a:pt x="182879" y="225551"/>
                </a:lnTo>
                <a:lnTo>
                  <a:pt x="192023" y="210312"/>
                </a:lnTo>
                <a:lnTo>
                  <a:pt x="194056" y="204215"/>
                </a:lnTo>
                <a:close/>
              </a:path>
              <a:path w="198119" h="265430">
                <a:moveTo>
                  <a:pt x="30479" y="240792"/>
                </a:moveTo>
                <a:lnTo>
                  <a:pt x="36575" y="246887"/>
                </a:lnTo>
                <a:lnTo>
                  <a:pt x="36575" y="242824"/>
                </a:lnTo>
                <a:lnTo>
                  <a:pt x="30479" y="240792"/>
                </a:lnTo>
                <a:close/>
              </a:path>
              <a:path w="198119" h="265430">
                <a:moveTo>
                  <a:pt x="36575" y="242824"/>
                </a:moveTo>
                <a:lnTo>
                  <a:pt x="36575" y="246887"/>
                </a:lnTo>
                <a:lnTo>
                  <a:pt x="48767" y="246887"/>
                </a:lnTo>
                <a:lnTo>
                  <a:pt x="36575" y="242824"/>
                </a:lnTo>
                <a:close/>
              </a:path>
              <a:path w="198119" h="265430">
                <a:moveTo>
                  <a:pt x="112775" y="112775"/>
                </a:moveTo>
                <a:lnTo>
                  <a:pt x="100583" y="112775"/>
                </a:lnTo>
                <a:lnTo>
                  <a:pt x="80771" y="117729"/>
                </a:lnTo>
                <a:lnTo>
                  <a:pt x="79247" y="118872"/>
                </a:lnTo>
                <a:lnTo>
                  <a:pt x="70103" y="118872"/>
                </a:lnTo>
                <a:lnTo>
                  <a:pt x="70103" y="240792"/>
                </a:lnTo>
                <a:lnTo>
                  <a:pt x="76200" y="243839"/>
                </a:lnTo>
                <a:lnTo>
                  <a:pt x="85343" y="246887"/>
                </a:lnTo>
                <a:lnTo>
                  <a:pt x="112775" y="246887"/>
                </a:lnTo>
                <a:lnTo>
                  <a:pt x="118871" y="243839"/>
                </a:lnTo>
                <a:lnTo>
                  <a:pt x="121919" y="243839"/>
                </a:lnTo>
                <a:lnTo>
                  <a:pt x="128015" y="237744"/>
                </a:lnTo>
                <a:lnTo>
                  <a:pt x="82295" y="237744"/>
                </a:lnTo>
                <a:lnTo>
                  <a:pt x="79247" y="231648"/>
                </a:lnTo>
                <a:lnTo>
                  <a:pt x="82295" y="231648"/>
                </a:lnTo>
                <a:lnTo>
                  <a:pt x="82295" y="131063"/>
                </a:lnTo>
                <a:lnTo>
                  <a:pt x="79247" y="131063"/>
                </a:lnTo>
                <a:lnTo>
                  <a:pt x="82295" y="124968"/>
                </a:lnTo>
                <a:lnTo>
                  <a:pt x="131063" y="124968"/>
                </a:lnTo>
                <a:lnTo>
                  <a:pt x="131063" y="121920"/>
                </a:lnTo>
                <a:lnTo>
                  <a:pt x="112775" y="115824"/>
                </a:lnTo>
                <a:lnTo>
                  <a:pt x="112775" y="112775"/>
                </a:lnTo>
                <a:close/>
              </a:path>
              <a:path w="198119" h="265430">
                <a:moveTo>
                  <a:pt x="36575" y="240792"/>
                </a:moveTo>
                <a:lnTo>
                  <a:pt x="30479" y="240792"/>
                </a:lnTo>
                <a:lnTo>
                  <a:pt x="36575" y="242824"/>
                </a:lnTo>
                <a:lnTo>
                  <a:pt x="36575" y="240792"/>
                </a:lnTo>
                <a:close/>
              </a:path>
              <a:path w="198119" h="265430">
                <a:moveTo>
                  <a:pt x="79247" y="231648"/>
                </a:moveTo>
                <a:lnTo>
                  <a:pt x="82295" y="237744"/>
                </a:lnTo>
                <a:lnTo>
                  <a:pt x="82295" y="232663"/>
                </a:lnTo>
                <a:lnTo>
                  <a:pt x="79247" y="231648"/>
                </a:lnTo>
                <a:close/>
              </a:path>
              <a:path w="198119" h="265430">
                <a:moveTo>
                  <a:pt x="82295" y="232663"/>
                </a:moveTo>
                <a:lnTo>
                  <a:pt x="82295" y="237744"/>
                </a:lnTo>
                <a:lnTo>
                  <a:pt x="131063" y="237744"/>
                </a:lnTo>
                <a:lnTo>
                  <a:pt x="133095" y="234696"/>
                </a:lnTo>
                <a:lnTo>
                  <a:pt x="88391" y="234696"/>
                </a:lnTo>
                <a:lnTo>
                  <a:pt x="82295" y="232663"/>
                </a:lnTo>
                <a:close/>
              </a:path>
              <a:path w="198119" h="265430">
                <a:moveTo>
                  <a:pt x="141223" y="137160"/>
                </a:moveTo>
                <a:lnTo>
                  <a:pt x="128015" y="137160"/>
                </a:lnTo>
                <a:lnTo>
                  <a:pt x="137159" y="164592"/>
                </a:lnTo>
                <a:lnTo>
                  <a:pt x="137159" y="192024"/>
                </a:lnTo>
                <a:lnTo>
                  <a:pt x="121919" y="228600"/>
                </a:lnTo>
                <a:lnTo>
                  <a:pt x="106679" y="234696"/>
                </a:lnTo>
                <a:lnTo>
                  <a:pt x="133095" y="234696"/>
                </a:lnTo>
                <a:lnTo>
                  <a:pt x="143255" y="219456"/>
                </a:lnTo>
                <a:lnTo>
                  <a:pt x="149351" y="195072"/>
                </a:lnTo>
                <a:lnTo>
                  <a:pt x="149351" y="164592"/>
                </a:lnTo>
                <a:lnTo>
                  <a:pt x="143255" y="140208"/>
                </a:lnTo>
                <a:lnTo>
                  <a:pt x="141223" y="137160"/>
                </a:lnTo>
                <a:close/>
              </a:path>
              <a:path w="198119" h="265430">
                <a:moveTo>
                  <a:pt x="82295" y="231648"/>
                </a:moveTo>
                <a:lnTo>
                  <a:pt x="79247" y="231648"/>
                </a:lnTo>
                <a:lnTo>
                  <a:pt x="82295" y="232663"/>
                </a:lnTo>
                <a:lnTo>
                  <a:pt x="82295" y="231648"/>
                </a:lnTo>
                <a:close/>
              </a:path>
              <a:path w="198119" h="265430">
                <a:moveTo>
                  <a:pt x="185927" y="188975"/>
                </a:moveTo>
                <a:lnTo>
                  <a:pt x="179831" y="207263"/>
                </a:lnTo>
                <a:lnTo>
                  <a:pt x="182879" y="204215"/>
                </a:lnTo>
                <a:lnTo>
                  <a:pt x="194056" y="204215"/>
                </a:lnTo>
                <a:lnTo>
                  <a:pt x="198119" y="192024"/>
                </a:lnTo>
                <a:lnTo>
                  <a:pt x="185927" y="192024"/>
                </a:lnTo>
                <a:lnTo>
                  <a:pt x="185927" y="188975"/>
                </a:lnTo>
                <a:close/>
              </a:path>
              <a:path w="198119" h="265430">
                <a:moveTo>
                  <a:pt x="198119" y="155448"/>
                </a:moveTo>
                <a:lnTo>
                  <a:pt x="185927" y="155448"/>
                </a:lnTo>
                <a:lnTo>
                  <a:pt x="185927" y="192024"/>
                </a:lnTo>
                <a:lnTo>
                  <a:pt x="198119" y="192024"/>
                </a:lnTo>
                <a:lnTo>
                  <a:pt x="198119" y="155448"/>
                </a:lnTo>
                <a:close/>
              </a:path>
              <a:path w="198119" h="265430">
                <a:moveTo>
                  <a:pt x="170687" y="103632"/>
                </a:moveTo>
                <a:lnTo>
                  <a:pt x="140207" y="103632"/>
                </a:lnTo>
                <a:lnTo>
                  <a:pt x="152400" y="106680"/>
                </a:lnTo>
                <a:lnTo>
                  <a:pt x="149351" y="106680"/>
                </a:lnTo>
                <a:lnTo>
                  <a:pt x="182879" y="143256"/>
                </a:lnTo>
                <a:lnTo>
                  <a:pt x="185927" y="158496"/>
                </a:lnTo>
                <a:lnTo>
                  <a:pt x="185927" y="155448"/>
                </a:lnTo>
                <a:lnTo>
                  <a:pt x="198119" y="155448"/>
                </a:lnTo>
                <a:lnTo>
                  <a:pt x="195071" y="140208"/>
                </a:lnTo>
                <a:lnTo>
                  <a:pt x="188975" y="124968"/>
                </a:lnTo>
                <a:lnTo>
                  <a:pt x="179831" y="115824"/>
                </a:lnTo>
                <a:lnTo>
                  <a:pt x="179831" y="112775"/>
                </a:lnTo>
                <a:lnTo>
                  <a:pt x="170687" y="103632"/>
                </a:lnTo>
                <a:close/>
              </a:path>
              <a:path w="198119" h="265430">
                <a:moveTo>
                  <a:pt x="123139" y="132892"/>
                </a:moveTo>
                <a:lnTo>
                  <a:pt x="128015" y="140208"/>
                </a:lnTo>
                <a:lnTo>
                  <a:pt x="128015" y="137160"/>
                </a:lnTo>
                <a:lnTo>
                  <a:pt x="141223" y="137160"/>
                </a:lnTo>
                <a:lnTo>
                  <a:pt x="139191" y="134112"/>
                </a:lnTo>
                <a:lnTo>
                  <a:pt x="124967" y="134112"/>
                </a:lnTo>
                <a:lnTo>
                  <a:pt x="123139" y="132892"/>
                </a:lnTo>
                <a:close/>
              </a:path>
              <a:path w="198119" h="265430">
                <a:moveTo>
                  <a:pt x="121919" y="131063"/>
                </a:moveTo>
                <a:lnTo>
                  <a:pt x="123139" y="132892"/>
                </a:lnTo>
                <a:lnTo>
                  <a:pt x="124967" y="134112"/>
                </a:lnTo>
                <a:lnTo>
                  <a:pt x="121919" y="131063"/>
                </a:lnTo>
                <a:close/>
              </a:path>
              <a:path w="198119" h="265430">
                <a:moveTo>
                  <a:pt x="137159" y="131063"/>
                </a:moveTo>
                <a:lnTo>
                  <a:pt x="121919" y="131063"/>
                </a:lnTo>
                <a:lnTo>
                  <a:pt x="124967" y="134112"/>
                </a:lnTo>
                <a:lnTo>
                  <a:pt x="139191" y="134112"/>
                </a:lnTo>
                <a:lnTo>
                  <a:pt x="137159" y="131063"/>
                </a:lnTo>
                <a:close/>
              </a:path>
              <a:path w="198119" h="265430">
                <a:moveTo>
                  <a:pt x="131063" y="124968"/>
                </a:moveTo>
                <a:lnTo>
                  <a:pt x="109727" y="124968"/>
                </a:lnTo>
                <a:lnTo>
                  <a:pt x="118871" y="128015"/>
                </a:lnTo>
                <a:lnTo>
                  <a:pt x="115823" y="128015"/>
                </a:lnTo>
                <a:lnTo>
                  <a:pt x="123139" y="132892"/>
                </a:lnTo>
                <a:lnTo>
                  <a:pt x="121919" y="131063"/>
                </a:lnTo>
                <a:lnTo>
                  <a:pt x="137159" y="131063"/>
                </a:lnTo>
                <a:lnTo>
                  <a:pt x="131063" y="124968"/>
                </a:lnTo>
                <a:close/>
              </a:path>
              <a:path w="198119" h="265430">
                <a:moveTo>
                  <a:pt x="82295" y="124968"/>
                </a:moveTo>
                <a:lnTo>
                  <a:pt x="79247" y="131063"/>
                </a:lnTo>
                <a:lnTo>
                  <a:pt x="82295" y="129539"/>
                </a:lnTo>
                <a:lnTo>
                  <a:pt x="82295" y="124968"/>
                </a:lnTo>
                <a:close/>
              </a:path>
              <a:path w="198119" h="265430">
                <a:moveTo>
                  <a:pt x="82295" y="129539"/>
                </a:moveTo>
                <a:lnTo>
                  <a:pt x="79247" y="131063"/>
                </a:lnTo>
                <a:lnTo>
                  <a:pt x="82295" y="131063"/>
                </a:lnTo>
                <a:lnTo>
                  <a:pt x="82295" y="129539"/>
                </a:lnTo>
                <a:close/>
              </a:path>
              <a:path w="198119" h="265430">
                <a:moveTo>
                  <a:pt x="91439" y="124968"/>
                </a:moveTo>
                <a:lnTo>
                  <a:pt x="82295" y="124968"/>
                </a:lnTo>
                <a:lnTo>
                  <a:pt x="82295" y="129539"/>
                </a:lnTo>
                <a:lnTo>
                  <a:pt x="91439" y="124968"/>
                </a:lnTo>
                <a:close/>
              </a:path>
              <a:path w="198119" h="265430">
                <a:moveTo>
                  <a:pt x="103631" y="124968"/>
                </a:moveTo>
                <a:lnTo>
                  <a:pt x="91439" y="124968"/>
                </a:lnTo>
                <a:lnTo>
                  <a:pt x="91439" y="128015"/>
                </a:lnTo>
                <a:lnTo>
                  <a:pt x="103631" y="124968"/>
                </a:lnTo>
                <a:close/>
              </a:path>
              <a:path w="198119" h="265430">
                <a:moveTo>
                  <a:pt x="85343" y="9144"/>
                </a:moveTo>
                <a:lnTo>
                  <a:pt x="73151" y="9144"/>
                </a:lnTo>
                <a:lnTo>
                  <a:pt x="76200" y="12192"/>
                </a:lnTo>
                <a:lnTo>
                  <a:pt x="72189" y="12994"/>
                </a:lnTo>
                <a:lnTo>
                  <a:pt x="70103" y="21336"/>
                </a:lnTo>
                <a:lnTo>
                  <a:pt x="70103" y="115824"/>
                </a:lnTo>
                <a:lnTo>
                  <a:pt x="73151" y="118872"/>
                </a:lnTo>
                <a:lnTo>
                  <a:pt x="76200" y="118872"/>
                </a:lnTo>
                <a:lnTo>
                  <a:pt x="80771" y="117729"/>
                </a:lnTo>
                <a:lnTo>
                  <a:pt x="87375" y="112775"/>
                </a:lnTo>
                <a:lnTo>
                  <a:pt x="82295" y="112775"/>
                </a:lnTo>
                <a:lnTo>
                  <a:pt x="73151" y="106680"/>
                </a:lnTo>
                <a:lnTo>
                  <a:pt x="82295" y="102108"/>
                </a:lnTo>
                <a:lnTo>
                  <a:pt x="82295" y="21336"/>
                </a:lnTo>
                <a:lnTo>
                  <a:pt x="85343" y="9144"/>
                </a:lnTo>
                <a:close/>
              </a:path>
              <a:path w="198119" h="265430">
                <a:moveTo>
                  <a:pt x="80771" y="117729"/>
                </a:moveTo>
                <a:lnTo>
                  <a:pt x="76200" y="118872"/>
                </a:lnTo>
                <a:lnTo>
                  <a:pt x="79247" y="118872"/>
                </a:lnTo>
                <a:lnTo>
                  <a:pt x="80771" y="117729"/>
                </a:lnTo>
                <a:close/>
              </a:path>
              <a:path w="198119" h="265430">
                <a:moveTo>
                  <a:pt x="82295" y="102108"/>
                </a:moveTo>
                <a:lnTo>
                  <a:pt x="73151" y="106680"/>
                </a:lnTo>
                <a:lnTo>
                  <a:pt x="82295" y="112775"/>
                </a:lnTo>
                <a:lnTo>
                  <a:pt x="82295" y="102108"/>
                </a:lnTo>
                <a:close/>
              </a:path>
              <a:path w="198119" h="265430">
                <a:moveTo>
                  <a:pt x="143255" y="91439"/>
                </a:moveTo>
                <a:lnTo>
                  <a:pt x="112775" y="91439"/>
                </a:lnTo>
                <a:lnTo>
                  <a:pt x="100583" y="94487"/>
                </a:lnTo>
                <a:lnTo>
                  <a:pt x="85343" y="100584"/>
                </a:lnTo>
                <a:lnTo>
                  <a:pt x="82295" y="102108"/>
                </a:lnTo>
                <a:lnTo>
                  <a:pt x="82295" y="112775"/>
                </a:lnTo>
                <a:lnTo>
                  <a:pt x="87375" y="112775"/>
                </a:lnTo>
                <a:lnTo>
                  <a:pt x="91439" y="109727"/>
                </a:lnTo>
                <a:lnTo>
                  <a:pt x="115823" y="103632"/>
                </a:lnTo>
                <a:lnTo>
                  <a:pt x="167639" y="103632"/>
                </a:lnTo>
                <a:lnTo>
                  <a:pt x="143255" y="91439"/>
                </a:lnTo>
                <a:close/>
              </a:path>
              <a:path w="198119" h="265430">
                <a:moveTo>
                  <a:pt x="24383" y="33527"/>
                </a:moveTo>
                <a:lnTo>
                  <a:pt x="24383" y="38481"/>
                </a:lnTo>
                <a:lnTo>
                  <a:pt x="27431" y="39624"/>
                </a:lnTo>
                <a:lnTo>
                  <a:pt x="24383" y="33527"/>
                </a:lnTo>
                <a:close/>
              </a:path>
              <a:path w="198119" h="265430">
                <a:moveTo>
                  <a:pt x="36575" y="33527"/>
                </a:moveTo>
                <a:lnTo>
                  <a:pt x="24383" y="33527"/>
                </a:lnTo>
                <a:lnTo>
                  <a:pt x="27431" y="39624"/>
                </a:lnTo>
                <a:lnTo>
                  <a:pt x="36575" y="39624"/>
                </a:lnTo>
                <a:lnTo>
                  <a:pt x="36575" y="33527"/>
                </a:lnTo>
                <a:close/>
              </a:path>
              <a:path w="198119" h="265430">
                <a:moveTo>
                  <a:pt x="76200" y="0"/>
                </a:moveTo>
                <a:lnTo>
                  <a:pt x="57911" y="3048"/>
                </a:lnTo>
                <a:lnTo>
                  <a:pt x="42671" y="6096"/>
                </a:lnTo>
                <a:lnTo>
                  <a:pt x="24383" y="9144"/>
                </a:lnTo>
                <a:lnTo>
                  <a:pt x="3047" y="12192"/>
                </a:lnTo>
                <a:lnTo>
                  <a:pt x="0" y="12192"/>
                </a:lnTo>
                <a:lnTo>
                  <a:pt x="0" y="27432"/>
                </a:lnTo>
                <a:lnTo>
                  <a:pt x="3047" y="30480"/>
                </a:lnTo>
                <a:lnTo>
                  <a:pt x="24383" y="38481"/>
                </a:lnTo>
                <a:lnTo>
                  <a:pt x="24383" y="33527"/>
                </a:lnTo>
                <a:lnTo>
                  <a:pt x="36575" y="33527"/>
                </a:lnTo>
                <a:lnTo>
                  <a:pt x="33527" y="27432"/>
                </a:lnTo>
                <a:lnTo>
                  <a:pt x="30479" y="27432"/>
                </a:lnTo>
                <a:lnTo>
                  <a:pt x="18287" y="24384"/>
                </a:lnTo>
                <a:lnTo>
                  <a:pt x="6095" y="24384"/>
                </a:lnTo>
                <a:lnTo>
                  <a:pt x="8127" y="22351"/>
                </a:lnTo>
                <a:lnTo>
                  <a:pt x="6095" y="21336"/>
                </a:lnTo>
                <a:lnTo>
                  <a:pt x="9143" y="21336"/>
                </a:lnTo>
                <a:lnTo>
                  <a:pt x="12191" y="18287"/>
                </a:lnTo>
                <a:lnTo>
                  <a:pt x="45719" y="18287"/>
                </a:lnTo>
                <a:lnTo>
                  <a:pt x="72189" y="12994"/>
                </a:lnTo>
                <a:lnTo>
                  <a:pt x="73151" y="9144"/>
                </a:lnTo>
                <a:lnTo>
                  <a:pt x="85343" y="9144"/>
                </a:lnTo>
                <a:lnTo>
                  <a:pt x="82295" y="3048"/>
                </a:lnTo>
                <a:lnTo>
                  <a:pt x="79247" y="3048"/>
                </a:lnTo>
                <a:lnTo>
                  <a:pt x="76200" y="0"/>
                </a:lnTo>
                <a:close/>
              </a:path>
              <a:path w="198119" h="265430">
                <a:moveTo>
                  <a:pt x="8127" y="22351"/>
                </a:moveTo>
                <a:lnTo>
                  <a:pt x="6095" y="24384"/>
                </a:lnTo>
                <a:lnTo>
                  <a:pt x="10667" y="23622"/>
                </a:lnTo>
                <a:lnTo>
                  <a:pt x="8127" y="22351"/>
                </a:lnTo>
                <a:close/>
              </a:path>
              <a:path w="198119" h="265430">
                <a:moveTo>
                  <a:pt x="10667" y="23622"/>
                </a:moveTo>
                <a:lnTo>
                  <a:pt x="6095" y="24384"/>
                </a:lnTo>
                <a:lnTo>
                  <a:pt x="12191" y="24384"/>
                </a:lnTo>
                <a:lnTo>
                  <a:pt x="10667" y="23622"/>
                </a:lnTo>
                <a:close/>
              </a:path>
              <a:path w="198119" h="265430">
                <a:moveTo>
                  <a:pt x="12191" y="23368"/>
                </a:moveTo>
                <a:lnTo>
                  <a:pt x="10667" y="23622"/>
                </a:lnTo>
                <a:lnTo>
                  <a:pt x="12191" y="24384"/>
                </a:lnTo>
                <a:lnTo>
                  <a:pt x="12191" y="23368"/>
                </a:lnTo>
                <a:close/>
              </a:path>
              <a:path w="198119" h="265430">
                <a:moveTo>
                  <a:pt x="13411" y="23164"/>
                </a:moveTo>
                <a:lnTo>
                  <a:pt x="12191" y="23368"/>
                </a:lnTo>
                <a:lnTo>
                  <a:pt x="12191" y="24384"/>
                </a:lnTo>
                <a:lnTo>
                  <a:pt x="18287" y="24384"/>
                </a:lnTo>
                <a:lnTo>
                  <a:pt x="13411" y="23164"/>
                </a:lnTo>
                <a:close/>
              </a:path>
              <a:path w="198119" h="265430">
                <a:moveTo>
                  <a:pt x="8534" y="21945"/>
                </a:moveTo>
                <a:lnTo>
                  <a:pt x="8127" y="22351"/>
                </a:lnTo>
                <a:lnTo>
                  <a:pt x="10667" y="23622"/>
                </a:lnTo>
                <a:lnTo>
                  <a:pt x="12191" y="23368"/>
                </a:lnTo>
                <a:lnTo>
                  <a:pt x="12191" y="22860"/>
                </a:lnTo>
                <a:lnTo>
                  <a:pt x="8534" y="21945"/>
                </a:lnTo>
                <a:close/>
              </a:path>
              <a:path w="198119" h="265430">
                <a:moveTo>
                  <a:pt x="12191" y="22860"/>
                </a:moveTo>
                <a:lnTo>
                  <a:pt x="12191" y="23368"/>
                </a:lnTo>
                <a:lnTo>
                  <a:pt x="13411" y="23164"/>
                </a:lnTo>
                <a:lnTo>
                  <a:pt x="12191" y="22860"/>
                </a:lnTo>
                <a:close/>
              </a:path>
              <a:path w="198119" h="265430">
                <a:moveTo>
                  <a:pt x="45719" y="18287"/>
                </a:moveTo>
                <a:lnTo>
                  <a:pt x="12191" y="18287"/>
                </a:lnTo>
                <a:lnTo>
                  <a:pt x="12191" y="22860"/>
                </a:lnTo>
                <a:lnTo>
                  <a:pt x="13411" y="23164"/>
                </a:lnTo>
                <a:lnTo>
                  <a:pt x="24383" y="21336"/>
                </a:lnTo>
                <a:lnTo>
                  <a:pt x="45719" y="18287"/>
                </a:lnTo>
                <a:close/>
              </a:path>
              <a:path w="198119" h="265430">
                <a:moveTo>
                  <a:pt x="12191" y="18287"/>
                </a:moveTo>
                <a:lnTo>
                  <a:pt x="8534" y="21945"/>
                </a:lnTo>
                <a:lnTo>
                  <a:pt x="12191" y="22860"/>
                </a:lnTo>
                <a:lnTo>
                  <a:pt x="12191" y="18287"/>
                </a:lnTo>
                <a:close/>
              </a:path>
              <a:path w="198119" h="265430">
                <a:moveTo>
                  <a:pt x="6095" y="21336"/>
                </a:moveTo>
                <a:lnTo>
                  <a:pt x="8127" y="22351"/>
                </a:lnTo>
                <a:lnTo>
                  <a:pt x="8534" y="21945"/>
                </a:lnTo>
                <a:lnTo>
                  <a:pt x="6095" y="21336"/>
                </a:lnTo>
                <a:close/>
              </a:path>
              <a:path w="198119" h="265430">
                <a:moveTo>
                  <a:pt x="9143" y="21336"/>
                </a:moveTo>
                <a:lnTo>
                  <a:pt x="6095" y="21336"/>
                </a:lnTo>
                <a:lnTo>
                  <a:pt x="8534" y="21945"/>
                </a:lnTo>
                <a:lnTo>
                  <a:pt x="9143" y="21336"/>
                </a:lnTo>
                <a:close/>
              </a:path>
              <a:path w="198119" h="265430">
                <a:moveTo>
                  <a:pt x="73151" y="9144"/>
                </a:moveTo>
                <a:lnTo>
                  <a:pt x="72189" y="12994"/>
                </a:lnTo>
                <a:lnTo>
                  <a:pt x="76200" y="12192"/>
                </a:lnTo>
                <a:lnTo>
                  <a:pt x="73151" y="914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54095" y="2471927"/>
            <a:ext cx="176784" cy="2255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8496" y="2450592"/>
            <a:ext cx="164591" cy="2499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90288" y="2450592"/>
            <a:ext cx="249936" cy="2438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4775" y="3029711"/>
            <a:ext cx="179832" cy="1737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5255" y="3630167"/>
            <a:ext cx="121919" cy="1706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3919" y="4203191"/>
            <a:ext cx="155448" cy="1676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0872" y="4812791"/>
            <a:ext cx="161544" cy="2438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1727" y="5443728"/>
            <a:ext cx="185928" cy="2377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0016" y="6022847"/>
            <a:ext cx="152400" cy="2407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4775" y="6519671"/>
            <a:ext cx="179832" cy="2438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685800" y="1639823"/>
          <a:ext cx="4333240" cy="5305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30">
                          <a:solidFill>
                            <a:srgbClr val="FF33CC"/>
                          </a:solidFill>
                          <a:latin typeface="Constantia"/>
                          <a:cs typeface="Constantia"/>
                        </a:rPr>
                        <a:t>Accept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5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1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3100">
                        <a:latin typeface="Constantia"/>
                        <a:cs typeface="Constantia"/>
                      </a:endParaRPr>
                    </a:p>
                  </a:txBody>
                  <a:tcPr marL="0" marR="0" marT="222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100" b="1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3150" b="1" baseline="-1984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3150" baseline="-19841">
                        <a:latin typeface="Constantia"/>
                        <a:cs typeface="Constantia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228600" y="132838"/>
            <a:ext cx="10452100" cy="7150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0">
              <a:lnSpc>
                <a:spcPct val="114000"/>
              </a:lnSpc>
              <a:spcAft>
                <a:spcPts val="1200"/>
              </a:spcAft>
              <a:tabLst>
                <a:tab pos="4553585" algn="l"/>
              </a:tabLst>
            </a:pPr>
            <a:r>
              <a:rPr lang="fr-FR" sz="5300" spc="-15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B. Analyseur LR</a:t>
            </a:r>
          </a:p>
          <a:p>
            <a:pPr marR="5080">
              <a:lnSpc>
                <a:spcPct val="114000"/>
              </a:lnSpc>
              <a:spcBef>
                <a:spcPts val="105"/>
              </a:spcBef>
            </a:pPr>
            <a:r>
              <a:rPr sz="3100" b="1" spc="-25">
                <a:latin typeface="Constantia"/>
                <a:cs typeface="Constantia"/>
              </a:rPr>
              <a:t>Soit</a:t>
            </a:r>
            <a:r>
              <a:rPr sz="3100" b="1" spc="-65">
                <a:latin typeface="Constantia"/>
                <a:cs typeface="Constantia"/>
              </a:rPr>
              <a:t> </a:t>
            </a:r>
            <a:r>
              <a:rPr sz="31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31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lang="fr-FR" sz="3100" b="1" spc="10">
                <a:solidFill>
                  <a:srgbClr val="996600"/>
                </a:solidFill>
                <a:latin typeface="Arial Unicode MS"/>
                <a:cs typeface="Arial Unicode MS"/>
              </a:rPr>
              <a:t>(</a:t>
            </a:r>
            <a:r>
              <a:rPr sz="3100" b="1" spc="5">
                <a:solidFill>
                  <a:srgbClr val="996600"/>
                </a:solidFill>
                <a:latin typeface="Arial Unicode MS"/>
                <a:cs typeface="Arial Unicode MS"/>
              </a:rPr>
              <a:t>X,V,S</a:t>
            </a:r>
            <a:r>
              <a:rPr sz="3100" b="1" spc="-10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100" b="1" spc="10">
                <a:solidFill>
                  <a:srgbClr val="996600"/>
                </a:solidFill>
                <a:latin typeface="Arial Unicode MS"/>
                <a:cs typeface="Arial Unicode MS"/>
              </a:rPr>
              <a:t>,P)</a:t>
            </a:r>
            <a:r>
              <a:rPr sz="3100" b="1" spc="-5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100" b="1" spc="-20">
                <a:latin typeface="Constantia"/>
                <a:cs typeface="Constantia"/>
              </a:rPr>
              <a:t>une</a:t>
            </a:r>
            <a:r>
              <a:rPr sz="3100" b="1" spc="-14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grammaire</a:t>
            </a:r>
            <a:r>
              <a:rPr sz="3100" b="1" spc="-12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de</a:t>
            </a:r>
            <a:r>
              <a:rPr sz="3100" b="1" spc="-6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type</a:t>
            </a:r>
            <a:r>
              <a:rPr sz="3100" b="1" spc="-30">
                <a:latin typeface="Constantia"/>
                <a:cs typeface="Constantia"/>
              </a:rPr>
              <a:t> </a:t>
            </a:r>
            <a:r>
              <a:rPr sz="3100" b="1">
                <a:latin typeface="Constantia"/>
                <a:cs typeface="Constantia"/>
              </a:rPr>
              <a:t>2,</a:t>
            </a:r>
            <a:r>
              <a:rPr sz="3100" b="1" spc="-65">
                <a:latin typeface="Constantia"/>
                <a:cs typeface="Constantia"/>
              </a:rPr>
              <a:t> </a:t>
            </a:r>
            <a:r>
              <a:rPr sz="3100" b="1" spc="-15">
                <a:latin typeface="Constantia"/>
                <a:cs typeface="Constantia"/>
              </a:rPr>
              <a:t>un</a:t>
            </a:r>
            <a:r>
              <a:rPr sz="3100" b="1" spc="-120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article  </a:t>
            </a:r>
            <a:r>
              <a:rPr sz="3100" b="1" spc="-10">
                <a:latin typeface="Constantia"/>
                <a:cs typeface="Constantia"/>
              </a:rPr>
              <a:t>LR </a:t>
            </a:r>
            <a:r>
              <a:rPr sz="3100" b="1" spc="-25">
                <a:latin typeface="Constantia"/>
                <a:cs typeface="Constantia"/>
              </a:rPr>
              <a:t>est </a:t>
            </a:r>
            <a:r>
              <a:rPr sz="3100" b="1" spc="-30">
                <a:latin typeface="Constantia"/>
                <a:cs typeface="Constantia"/>
              </a:rPr>
              <a:t>noté </a:t>
            </a:r>
            <a:r>
              <a:rPr sz="3100" b="1" spc="-15">
                <a:solidFill>
                  <a:srgbClr val="996600"/>
                </a:solidFill>
                <a:latin typeface="Constantia"/>
                <a:cs typeface="Constantia"/>
              </a:rPr>
              <a:t>[A </a:t>
            </a:r>
            <a:r>
              <a:rPr sz="31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14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</a:t>
            </a:r>
            <a:r>
              <a:rPr sz="3100" b="1" spc="-5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 spc="-50">
                <a:solidFill>
                  <a:srgbClr val="008080"/>
                </a:solidFill>
                <a:latin typeface="Symbol"/>
                <a:cs typeface="Symbol"/>
              </a:rPr>
              <a:t></a:t>
            </a:r>
            <a:r>
              <a:rPr sz="3100" b="1" spc="-5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lang="fr-FR" sz="3100" b="1" spc="-5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40">
                <a:latin typeface="Constantia"/>
                <a:cs typeface="Constantia"/>
              </a:rPr>
              <a:t>avec</a:t>
            </a:r>
            <a:r>
              <a:rPr sz="3100" b="1" spc="-85">
                <a:latin typeface="Constantia"/>
                <a:cs typeface="Constantia"/>
              </a:rPr>
              <a:t> </a:t>
            </a:r>
            <a:r>
              <a:rPr sz="3100" b="1" spc="-30">
                <a:solidFill>
                  <a:srgbClr val="996600"/>
                </a:solidFill>
                <a:latin typeface="Constantia"/>
                <a:cs typeface="Constantia"/>
              </a:rPr>
              <a:t>|</a:t>
            </a:r>
            <a:r>
              <a:rPr sz="3100" b="1" spc="-30">
                <a:solidFill>
                  <a:srgbClr val="996600"/>
                </a:solidFill>
                <a:latin typeface="Symbol"/>
                <a:cs typeface="Symbol"/>
              </a:rPr>
              <a:t></a:t>
            </a:r>
            <a:r>
              <a:rPr sz="3100" b="1" spc="-30">
                <a:solidFill>
                  <a:srgbClr val="996600"/>
                </a:solidFill>
                <a:latin typeface="Constantia"/>
                <a:cs typeface="Constantia"/>
              </a:rPr>
              <a:t>|=1</a:t>
            </a:r>
            <a:endParaRPr sz="3100">
              <a:latin typeface="Constantia"/>
              <a:cs typeface="Constantia"/>
            </a:endParaRPr>
          </a:p>
          <a:p>
            <a:pPr marL="12700" marR="972819">
              <a:lnSpc>
                <a:spcPct val="114000"/>
              </a:lnSpc>
              <a:spcBef>
                <a:spcPts val="825"/>
              </a:spcBef>
              <a:tabLst>
                <a:tab pos="0" algn="l"/>
              </a:tabLst>
            </a:pP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Définition:</a:t>
            </a:r>
            <a:r>
              <a:rPr lang="fr-FR" sz="3100" b="1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La </a:t>
            </a:r>
            <a:r>
              <a:rPr sz="3100" b="1" spc="-15">
                <a:latin typeface="Constantia"/>
                <a:cs typeface="Constantia"/>
              </a:rPr>
              <a:t>fonction 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fermeture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(I)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10">
                <a:latin typeface="Constantia"/>
                <a:cs typeface="Constantia"/>
              </a:rPr>
              <a:t>où </a:t>
            </a:r>
            <a:r>
              <a:rPr sz="3100" b="1" spc="-5">
                <a:latin typeface="Constantia"/>
                <a:cs typeface="Constantia"/>
              </a:rPr>
              <a:t>I </a:t>
            </a:r>
            <a:r>
              <a:rPr sz="3100" b="1" spc="-25">
                <a:latin typeface="Constantia"/>
                <a:cs typeface="Constantia"/>
              </a:rPr>
              <a:t>est</a:t>
            </a:r>
            <a:r>
              <a:rPr sz="3100" b="1" spc="-415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un  </a:t>
            </a:r>
            <a:r>
              <a:rPr sz="3100" b="1" spc="-15">
                <a:latin typeface="Constantia"/>
                <a:cs typeface="Constantia"/>
              </a:rPr>
              <a:t>ensemble </a:t>
            </a:r>
            <a:r>
              <a:rPr sz="3100" b="1" spc="-20">
                <a:latin typeface="Constantia"/>
                <a:cs typeface="Constantia"/>
              </a:rPr>
              <a:t>d’articles, </a:t>
            </a:r>
            <a:r>
              <a:rPr sz="3100" b="1" spc="-25">
                <a:latin typeface="Constantia"/>
                <a:cs typeface="Constantia"/>
              </a:rPr>
              <a:t>est </a:t>
            </a:r>
            <a:r>
              <a:rPr sz="3100" b="1" spc="-5">
                <a:latin typeface="Constantia"/>
                <a:cs typeface="Constantia"/>
              </a:rPr>
              <a:t>définie </a:t>
            </a:r>
            <a:r>
              <a:rPr sz="3100" b="1" spc="-35">
                <a:latin typeface="Constantia"/>
                <a:cs typeface="Constantia"/>
              </a:rPr>
              <a:t>comme </a:t>
            </a:r>
            <a:r>
              <a:rPr sz="3100" b="1" spc="-5">
                <a:latin typeface="Constantia"/>
                <a:cs typeface="Constantia"/>
              </a:rPr>
              <a:t>suit:  </a:t>
            </a:r>
            <a:endParaRPr lang="fr-FR" sz="3100" b="1" spc="-5">
              <a:latin typeface="Constantia"/>
              <a:cs typeface="Constantia"/>
            </a:endParaRPr>
          </a:p>
          <a:p>
            <a:pPr marL="12700" marR="972819">
              <a:lnSpc>
                <a:spcPct val="114000"/>
              </a:lnSpc>
              <a:spcBef>
                <a:spcPts val="825"/>
              </a:spcBef>
              <a:tabLst>
                <a:tab pos="0" algn="l"/>
              </a:tabLst>
            </a:pPr>
            <a:r>
              <a:rPr sz="3100" b="1">
                <a:solidFill>
                  <a:srgbClr val="CC9900"/>
                </a:solidFill>
                <a:latin typeface="Constantia"/>
                <a:cs typeface="Constantia"/>
              </a:rPr>
              <a:t>1.</a:t>
            </a:r>
            <a:r>
              <a:rPr sz="3100" b="1">
                <a:latin typeface="Symbol"/>
                <a:cs typeface="Symbol"/>
              </a:rPr>
              <a:t></a:t>
            </a:r>
            <a:r>
              <a:rPr sz="3100" b="1">
                <a:latin typeface="Constantia"/>
                <a:cs typeface="Constantia"/>
              </a:rPr>
              <a:t>i</a:t>
            </a:r>
            <a:r>
              <a:rPr sz="3100" b="1">
                <a:latin typeface="Symbol"/>
                <a:cs typeface="Symbol"/>
              </a:rPr>
              <a:t></a:t>
            </a:r>
            <a:r>
              <a:rPr sz="3100" b="1">
                <a:latin typeface="Constantia"/>
                <a:cs typeface="Constantia"/>
              </a:rPr>
              <a:t>I</a:t>
            </a:r>
            <a:r>
              <a:rPr lang="fr-FR" sz="3100" b="1">
                <a:latin typeface="Constantia"/>
                <a:cs typeface="Constantia"/>
              </a:rPr>
              <a:t>   </a:t>
            </a:r>
            <a:r>
              <a:rPr lang="fr-FR" sz="3100" b="1" u="sng" spc="7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3100" b="1" spc="-20">
                <a:latin typeface="Constantia"/>
                <a:cs typeface="Constantia"/>
              </a:rPr>
              <a:t>  </a:t>
            </a:r>
            <a:r>
              <a:rPr sz="3100" b="1" spc="-10">
                <a:latin typeface="Constantia"/>
                <a:cs typeface="Constantia"/>
              </a:rPr>
              <a:t>i</a:t>
            </a:r>
            <a:r>
              <a:rPr sz="3100" b="1" spc="-10">
                <a:latin typeface="Symbol"/>
                <a:cs typeface="Symbol"/>
              </a:rPr>
              <a:t></a:t>
            </a:r>
            <a:r>
              <a:rPr sz="3100" b="1" spc="-10">
                <a:latin typeface="Constantia"/>
                <a:cs typeface="Constantia"/>
              </a:rPr>
              <a:t>fermeture(I)</a:t>
            </a:r>
            <a:endParaRPr sz="3100">
              <a:latin typeface="Constantia"/>
              <a:cs typeface="Constantia"/>
            </a:endParaRPr>
          </a:p>
          <a:p>
            <a:pPr marL="204470" marR="125730" indent="-192405">
              <a:lnSpc>
                <a:spcPct val="114000"/>
              </a:lnSpc>
              <a:spcBef>
                <a:spcPts val="140"/>
              </a:spcBef>
            </a:pPr>
            <a:r>
              <a:rPr sz="3100" b="1" spc="-10">
                <a:solidFill>
                  <a:srgbClr val="CC9900"/>
                </a:solidFill>
                <a:latin typeface="Constantia"/>
                <a:cs typeface="Constantia"/>
              </a:rPr>
              <a:t>2.</a:t>
            </a:r>
            <a:r>
              <a:rPr lang="fr-FR" sz="3100" b="1" spc="-10">
                <a:solidFill>
                  <a:srgbClr val="CC9900"/>
                </a:solidFill>
                <a:latin typeface="Constantia"/>
                <a:cs typeface="Constantia"/>
              </a:rPr>
              <a:t> </a:t>
            </a:r>
            <a:r>
              <a:rPr lang="fr-FR" sz="3100" b="1" u="sng" spc="7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sz="3100" b="1" spc="-15">
                <a:latin typeface="Symbol"/>
                <a:cs typeface="Symbol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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</a:t>
            </a:r>
            <a:r>
              <a:rPr sz="3100" b="1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 spc="-15">
                <a:solidFill>
                  <a:srgbClr val="996600"/>
                </a:solidFill>
                <a:latin typeface="Symbol"/>
                <a:cs typeface="Symbol"/>
              </a:rPr>
              <a:t></a:t>
            </a:r>
            <a:r>
              <a:rPr sz="3100" b="1" spc="-1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15">
                <a:latin typeface="Symbol"/>
                <a:cs typeface="Symbol"/>
              </a:rPr>
              <a:t></a:t>
            </a:r>
            <a:r>
              <a:rPr sz="3100" b="1" spc="-15">
                <a:latin typeface="Constantia"/>
                <a:cs typeface="Constantia"/>
              </a:rPr>
              <a:t>fermeture(I) </a:t>
            </a:r>
            <a:r>
              <a:rPr lang="fr-FR" sz="3100" b="1" u="sng" spc="7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2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ajouter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</a:t>
            </a:r>
            <a:r>
              <a:rPr sz="3100" b="1" spc="-36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x]  </a:t>
            </a:r>
            <a:r>
              <a:rPr sz="3100" b="1" spc="-5">
                <a:latin typeface="Constantia"/>
                <a:cs typeface="Constantia"/>
              </a:rPr>
              <a:t>à </a:t>
            </a:r>
            <a:r>
              <a:rPr sz="3100" b="1" spc="-15">
                <a:latin typeface="Constantia"/>
                <a:cs typeface="Constantia"/>
              </a:rPr>
              <a:t>fermeture(I) </a:t>
            </a:r>
            <a:r>
              <a:rPr sz="3100" b="1" spc="-50">
                <a:latin typeface="Constantia"/>
                <a:cs typeface="Constantia"/>
              </a:rPr>
              <a:t>avec </a:t>
            </a:r>
            <a:r>
              <a:rPr sz="3100" b="1" spc="-15">
                <a:latin typeface="Constantia"/>
                <a:cs typeface="Constantia"/>
              </a:rPr>
              <a:t>x</a:t>
            </a:r>
            <a:r>
              <a:rPr sz="3100" b="1" spc="-15">
                <a:latin typeface="Symbol"/>
                <a:cs typeface="Symbol"/>
              </a:rPr>
              <a:t></a:t>
            </a:r>
            <a:r>
              <a:rPr sz="3100" b="1" spc="-15">
                <a:latin typeface="Constantia"/>
                <a:cs typeface="Constantia"/>
              </a:rPr>
              <a:t>First(</a:t>
            </a:r>
            <a:r>
              <a:rPr sz="3100" b="1" spc="-15">
                <a:solidFill>
                  <a:srgbClr val="996600"/>
                </a:solidFill>
                <a:latin typeface="Symbol"/>
                <a:cs typeface="Symbol"/>
              </a:rPr>
              <a:t></a:t>
            </a:r>
            <a:r>
              <a:rPr sz="3100" b="1" spc="-15">
                <a:latin typeface="Constantia"/>
                <a:cs typeface="Constantia"/>
              </a:rPr>
              <a:t>) </a:t>
            </a:r>
            <a:r>
              <a:rPr sz="3100" b="1" spc="-25">
                <a:latin typeface="Constantia"/>
                <a:cs typeface="Constantia"/>
              </a:rPr>
              <a:t>et </a:t>
            </a:r>
            <a:r>
              <a:rPr sz="3100" b="1">
                <a:latin typeface="Constantia"/>
                <a:cs typeface="Constantia"/>
              </a:rPr>
              <a:t>(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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) </a:t>
            </a:r>
            <a:r>
              <a:rPr sz="3100" b="1" spc="-20">
                <a:latin typeface="Constantia"/>
                <a:cs typeface="Constantia"/>
              </a:rPr>
              <a:t>une</a:t>
            </a:r>
            <a:r>
              <a:rPr sz="3100" b="1" spc="-480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RP</a:t>
            </a:r>
            <a:endParaRPr sz="3100">
              <a:latin typeface="Constantia"/>
              <a:cs typeface="Constantia"/>
            </a:endParaRPr>
          </a:p>
          <a:p>
            <a:pPr>
              <a:lnSpc>
                <a:spcPct val="114000"/>
              </a:lnSpc>
              <a:spcBef>
                <a:spcPts val="1175"/>
              </a:spcBef>
            </a:pPr>
            <a:r>
              <a:rPr sz="3100" b="1" spc="-20">
                <a:solidFill>
                  <a:srgbClr val="996600"/>
                </a:solidFill>
                <a:latin typeface="Constantia"/>
                <a:cs typeface="Constantia"/>
              </a:rPr>
              <a:t>Exemple:</a:t>
            </a:r>
            <a:r>
              <a:rPr lang="fr-FR" sz="3100" b="1" spc="-2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Soit la grammaire</a:t>
            </a:r>
            <a:r>
              <a:rPr lang="fr-FR" sz="2800" b="1" spc="-15">
                <a:latin typeface="Constantia"/>
                <a:cs typeface="Constantia"/>
              </a:rPr>
              <a:t> </a:t>
            </a:r>
            <a:r>
              <a:rPr lang="fr-FR" sz="2800" b="1" i="1" spc="1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lang="fr-FR" sz="2800" b="1" spc="1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lang="fr-FR"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({</a:t>
            </a:r>
            <a:r>
              <a:rPr lang="fr-FR" sz="2800" b="1" spc="10" err="1">
                <a:solidFill>
                  <a:srgbClr val="996600"/>
                </a:solidFill>
                <a:latin typeface="Arial Unicode MS"/>
                <a:cs typeface="Arial Unicode MS"/>
              </a:rPr>
              <a:t>a,</a:t>
            </a:r>
            <a:r>
              <a:rPr lang="fr-FR" sz="2800" b="1" spc="15" err="1">
                <a:solidFill>
                  <a:srgbClr val="996600"/>
                </a:solidFill>
                <a:latin typeface="Arial Unicode MS"/>
                <a:cs typeface="Arial Unicode MS"/>
              </a:rPr>
              <a:t>b</a:t>
            </a:r>
            <a:r>
              <a:rPr lang="fr-FR"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},{S,A},S, </a:t>
            </a:r>
            <a:r>
              <a:rPr lang="fr-FR"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{S</a:t>
            </a:r>
            <a:r>
              <a:rPr lang="fr-FR"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lang="fr-FR"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lang="fr-FR" sz="2800" b="1">
                <a:solidFill>
                  <a:srgbClr val="996600"/>
                </a:solidFill>
                <a:latin typeface="Arial Unicode MS"/>
                <a:cs typeface="Arial Unicode MS"/>
              </a:rPr>
              <a:t>, </a:t>
            </a:r>
            <a:r>
              <a:rPr lang="fr-FR"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A→</a:t>
            </a:r>
            <a:r>
              <a:rPr lang="fr-FR" sz="2800" b="1" spc="20" err="1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lang="fr-FR" sz="2800" b="1">
                <a:solidFill>
                  <a:srgbClr val="996600"/>
                </a:solidFill>
                <a:latin typeface="Arial Unicode MS"/>
                <a:cs typeface="Arial Unicode MS"/>
              </a:rPr>
              <a:t>/</a:t>
            </a:r>
            <a:r>
              <a:rPr lang="fr-FR"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lang="fr-FR" sz="28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lang="fr-FR" sz="2800" b="1">
              <a:latin typeface="Arial Unicode MS"/>
              <a:cs typeface="Arial Unicode MS"/>
            </a:endParaRPr>
          </a:p>
          <a:p>
            <a:pPr marL="12700">
              <a:lnSpc>
                <a:spcPct val="114000"/>
              </a:lnSpc>
              <a:spcBef>
                <a:spcPts val="665"/>
              </a:spcBef>
            </a:pPr>
            <a:r>
              <a:rPr sz="2900" b="1" spc="-45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2900" b="1" spc="-20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2900" b="1" spc="-20">
                <a:latin typeface="Constantia"/>
                <a:cs typeface="Constantia"/>
              </a:rPr>
              <a:t>{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9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AA, </a:t>
            </a:r>
            <a:r>
              <a:rPr sz="2900" b="1" spc="-1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2900" b="1" spc="-15">
                <a:latin typeface="Constantia"/>
                <a:cs typeface="Constantia"/>
              </a:rPr>
              <a:t>}</a:t>
            </a:r>
            <a:r>
              <a:rPr sz="2900" b="1" spc="-15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2900" b="1">
                <a:solidFill>
                  <a:srgbClr val="996600"/>
                </a:solidFill>
                <a:latin typeface="Constantia"/>
                <a:cs typeface="Constantia"/>
              </a:rPr>
              <a:t>= </a:t>
            </a:r>
            <a:r>
              <a:rPr sz="3500" spc="-15">
                <a:latin typeface="Algerian"/>
                <a:cs typeface="Algerian"/>
              </a:rPr>
              <a:t>{</a:t>
            </a:r>
            <a:r>
              <a:rPr sz="2900" b="1" spc="-1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9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1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15">
                <a:solidFill>
                  <a:srgbClr val="996600"/>
                </a:solidFill>
                <a:latin typeface="Constantia"/>
                <a:cs typeface="Constantia"/>
              </a:rPr>
              <a:t>AA, #]</a:t>
            </a:r>
            <a:r>
              <a:rPr sz="2900" b="1" spc="-15">
                <a:latin typeface="Constantia"/>
                <a:cs typeface="Constantia"/>
              </a:rPr>
              <a:t>, 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9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aA,</a:t>
            </a:r>
            <a:r>
              <a:rPr sz="2900" b="1" spc="-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900" b="1" spc="-2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2900" b="1" spc="-25">
                <a:latin typeface="Constantia"/>
                <a:cs typeface="Constantia"/>
              </a:rPr>
              <a:t>,</a:t>
            </a:r>
            <a:endParaRPr sz="2900">
              <a:latin typeface="Constantia"/>
              <a:cs typeface="Constantia"/>
            </a:endParaRPr>
          </a:p>
          <a:p>
            <a:pPr marL="4864735">
              <a:lnSpc>
                <a:spcPct val="114000"/>
              </a:lnSpc>
              <a:spcBef>
                <a:spcPts val="45"/>
              </a:spcBef>
            </a:pPr>
            <a:r>
              <a:rPr sz="2900" b="1" spc="-3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900" b="1" spc="-3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3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35">
                <a:solidFill>
                  <a:srgbClr val="996600"/>
                </a:solidFill>
                <a:latin typeface="Constantia"/>
                <a:cs typeface="Constantia"/>
              </a:rPr>
              <a:t>b,</a:t>
            </a:r>
            <a:r>
              <a:rPr sz="2900" b="1" spc="-9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900" b="1" spc="-2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3500" spc="-25">
                <a:latin typeface="Algerian"/>
                <a:cs typeface="Algerian"/>
              </a:rPr>
              <a:t>}</a:t>
            </a:r>
            <a:endParaRPr sz="35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1300" y="577850"/>
            <a:ext cx="9847580" cy="54662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fr-FR" sz="3100" b="1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Définition</a:t>
            </a:r>
            <a:r>
              <a:rPr lang="fr-FR" sz="3200"/>
              <a:t>: </a:t>
            </a:r>
            <a:r>
              <a:rPr lang="fr-FR" sz="3100" b="1" spc="-5">
                <a:solidFill>
                  <a:srgbClr val="000000"/>
                </a:solidFill>
                <a:latin typeface="Constantia"/>
                <a:ea typeface="+mj-ea"/>
                <a:cs typeface="Constantia"/>
              </a:rPr>
              <a:t>La fonction </a:t>
            </a:r>
            <a:r>
              <a:rPr lang="fr-FR" sz="3100" b="1" spc="-5" err="1">
                <a:solidFill>
                  <a:srgbClr val="000000"/>
                </a:solidFill>
                <a:latin typeface="Constantia"/>
                <a:ea typeface="+mj-ea"/>
                <a:cs typeface="Constantia"/>
              </a:rPr>
              <a:t>goto</a:t>
            </a:r>
            <a:r>
              <a:rPr lang="fr-FR" sz="3100" b="1" spc="-5">
                <a:solidFill>
                  <a:srgbClr val="000000"/>
                </a:solidFill>
                <a:latin typeface="Constantia"/>
                <a:ea typeface="+mj-ea"/>
                <a:cs typeface="Constantia"/>
              </a:rPr>
              <a:t>(I, </a:t>
            </a:r>
            <a:r>
              <a:rPr lang="fr-FR" sz="3200" spc="-25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lang="fr-FR" sz="3100" b="1" spc="-5">
                <a:solidFill>
                  <a:srgbClr val="000000"/>
                </a:solidFill>
                <a:latin typeface="Constantia"/>
                <a:ea typeface="+mj-ea"/>
                <a:cs typeface="Constantia"/>
              </a:rPr>
              <a:t>) où I est un</a:t>
            </a:r>
            <a:r>
              <a:rPr lang="fr-FR" sz="3200" spc="-455">
                <a:solidFill>
                  <a:srgbClr val="000000"/>
                </a:solidFill>
              </a:rPr>
              <a:t> </a:t>
            </a:r>
            <a:r>
              <a:rPr lang="fr-FR" sz="3200" spc="-15">
                <a:solidFill>
                  <a:srgbClr val="000000"/>
                </a:solidFill>
              </a:rPr>
              <a:t>ensemble </a:t>
            </a:r>
            <a:r>
              <a:rPr sz="3100" b="1" spc="-25">
                <a:latin typeface="Constantia"/>
                <a:cs typeface="Constantia"/>
              </a:rPr>
              <a:t>d’articles et 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(X</a:t>
            </a:r>
            <a:r>
              <a:rPr sz="3100" b="1" spc="-5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V ) </a:t>
            </a:r>
            <a:r>
              <a:rPr sz="3100" b="1" spc="-25">
                <a:latin typeface="Constantia"/>
                <a:cs typeface="Constantia"/>
              </a:rPr>
              <a:t>est </a:t>
            </a:r>
            <a:r>
              <a:rPr sz="3100" b="1" spc="-5">
                <a:latin typeface="Constantia"/>
                <a:cs typeface="Constantia"/>
              </a:rPr>
              <a:t>définie</a:t>
            </a:r>
            <a:r>
              <a:rPr sz="3100" b="1" spc="-525">
                <a:latin typeface="Constantia"/>
                <a:cs typeface="Constantia"/>
              </a:rPr>
              <a:t> </a:t>
            </a:r>
            <a:r>
              <a:rPr sz="3100" b="1" spc="-35">
                <a:latin typeface="Constantia"/>
                <a:cs typeface="Constantia"/>
              </a:rPr>
              <a:t>comme </a:t>
            </a:r>
            <a:r>
              <a:rPr sz="3100" b="1" spc="-5">
                <a:latin typeface="Constantia"/>
                <a:cs typeface="Constantia"/>
              </a:rPr>
              <a:t>suit:</a:t>
            </a:r>
            <a:endParaRPr sz="3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spcAft>
                <a:spcPts val="2400"/>
              </a:spcAft>
            </a:pPr>
            <a:r>
              <a:rPr sz="3100" b="1" spc="-30">
                <a:solidFill>
                  <a:srgbClr val="FF0000"/>
                </a:solidFill>
                <a:latin typeface="Constantia"/>
                <a:cs typeface="Constantia"/>
              </a:rPr>
              <a:t>goto(I, </a:t>
            </a:r>
            <a:r>
              <a:rPr sz="3100" b="1" spc="-15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100" b="1" spc="-15">
                <a:latin typeface="Constantia"/>
                <a:cs typeface="Constantia"/>
              </a:rPr>
              <a:t>=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fermeture(</a:t>
            </a:r>
            <a:r>
              <a:rPr sz="31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15">
                <a:solidFill>
                  <a:srgbClr val="996600"/>
                </a:solidFill>
                <a:latin typeface="Symbol"/>
                <a:cs typeface="Symbol"/>
              </a:rPr>
              <a:t></a:t>
            </a:r>
            <a:r>
              <a:rPr sz="3100" b="1" spc="-1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15">
                <a:solidFill>
                  <a:srgbClr val="996600"/>
                </a:solidFill>
                <a:latin typeface="Symbol"/>
                <a:cs typeface="Symbol"/>
              </a:rPr>
              <a:t></a:t>
            </a:r>
            <a:r>
              <a:rPr sz="3100" b="1" spc="-1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x]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sz="3100" b="1" spc="-20">
                <a:latin typeface="Constantia"/>
                <a:cs typeface="Constantia"/>
              </a:rPr>
              <a:t>avec</a:t>
            </a:r>
            <a:r>
              <a:rPr sz="3100" b="1" spc="-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20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31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20">
                <a:solidFill>
                  <a:srgbClr val="996600"/>
                </a:solidFill>
                <a:latin typeface="Symbol"/>
                <a:cs typeface="Symbol"/>
              </a:rPr>
              <a:t></a:t>
            </a:r>
            <a:r>
              <a:rPr sz="3100" b="1" spc="-9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x]</a:t>
            </a:r>
            <a:r>
              <a:rPr sz="3100" b="1">
                <a:latin typeface="Symbol"/>
                <a:cs typeface="Symbol"/>
              </a:rPr>
              <a:t></a:t>
            </a:r>
            <a:r>
              <a:rPr sz="3100" b="1">
                <a:latin typeface="Constantia"/>
                <a:cs typeface="Constantia"/>
              </a:rPr>
              <a:t>I</a:t>
            </a:r>
            <a:endParaRPr sz="3100">
              <a:latin typeface="Constantia"/>
              <a:cs typeface="Constantia"/>
            </a:endParaRPr>
          </a:p>
          <a:p>
            <a:pPr marL="104139">
              <a:lnSpc>
                <a:spcPct val="100000"/>
              </a:lnSpc>
              <a:spcBef>
                <a:spcPts val="1945"/>
              </a:spcBef>
              <a:tabLst>
                <a:tab pos="1999614" algn="l"/>
              </a:tabLst>
            </a:pPr>
            <a:r>
              <a:rPr sz="3100" b="1" spc="-20">
                <a:solidFill>
                  <a:srgbClr val="996600"/>
                </a:solidFill>
                <a:latin typeface="Constantia"/>
                <a:cs typeface="Constantia"/>
              </a:rPr>
              <a:t>Exemple:	</a:t>
            </a:r>
            <a:r>
              <a:rPr sz="3100" b="1" spc="-25">
                <a:latin typeface="Constantia"/>
                <a:cs typeface="Constantia"/>
              </a:rPr>
              <a:t>Soit la</a:t>
            </a:r>
            <a:r>
              <a:rPr sz="3100" b="1" spc="-10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grammaire</a:t>
            </a:r>
            <a:endParaRPr sz="3100">
              <a:latin typeface="Constantia"/>
              <a:cs typeface="Constantia"/>
            </a:endParaRPr>
          </a:p>
          <a:p>
            <a:pPr marL="411480">
              <a:lnSpc>
                <a:spcPct val="100000"/>
              </a:lnSpc>
              <a:spcBef>
                <a:spcPts val="1095"/>
              </a:spcBef>
              <a:tabLst>
                <a:tab pos="6117590" algn="l"/>
              </a:tabLst>
            </a:pPr>
            <a:r>
              <a:rPr sz="3300" b="1" i="1" spc="1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3300" b="1" spc="1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3300" b="1" spc="10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3300" b="1" spc="10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3300" b="1" spc="5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sz="3300" b="1" spc="-28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3300" b="1" spc="-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,	</a:t>
            </a:r>
            <a:r>
              <a:rPr sz="3300" b="1" spc="5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3300" b="1" spc="20">
                <a:solidFill>
                  <a:srgbClr val="996600"/>
                </a:solidFill>
                <a:latin typeface="Arial Unicode MS"/>
                <a:cs typeface="Arial Unicode MS"/>
              </a:rPr>
              <a:t>aA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3300" b="1" spc="-22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3300">
              <a:latin typeface="Arial Unicode MS"/>
              <a:cs typeface="Arial Unicode MS"/>
            </a:endParaRPr>
          </a:p>
          <a:p>
            <a:pPr marL="12700" marR="3231515">
              <a:lnSpc>
                <a:spcPts val="6260"/>
              </a:lnSpc>
              <a:spcBef>
                <a:spcPts val="500"/>
              </a:spcBef>
              <a:tabLst>
                <a:tab pos="2968625" algn="l"/>
              </a:tabLst>
            </a:pPr>
            <a:r>
              <a:rPr sz="3100" b="1" spc="-15">
                <a:latin typeface="Constantia"/>
                <a:cs typeface="Constantia"/>
              </a:rPr>
              <a:t>Supposons</a:t>
            </a:r>
            <a:r>
              <a:rPr sz="3100" b="1" spc="-145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que	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spc="-5">
                <a:latin typeface="Algerian"/>
                <a:cs typeface="Algerian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 #]</a:t>
            </a:r>
            <a:r>
              <a:rPr sz="3100" spc="-5">
                <a:latin typeface="Algerian"/>
                <a:cs typeface="Algerian"/>
              </a:rPr>
              <a:t>}  </a:t>
            </a:r>
            <a:r>
              <a:rPr sz="3100" b="1" spc="-30">
                <a:solidFill>
                  <a:srgbClr val="FF0000"/>
                </a:solidFill>
                <a:latin typeface="Constantia"/>
                <a:cs typeface="Constantia"/>
              </a:rPr>
              <a:t>goto(I, </a:t>
            </a:r>
            <a:r>
              <a:rPr sz="3100" b="1" spc="-20">
                <a:solidFill>
                  <a:srgbClr val="FF0000"/>
                </a:solidFill>
                <a:latin typeface="Symbol"/>
                <a:cs typeface="Symbol"/>
              </a:rPr>
              <a:t>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100" b="1" spc="-20">
                <a:latin typeface="Constantia"/>
                <a:cs typeface="Constantia"/>
              </a:rPr>
              <a:t>=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A,</a:t>
            </a:r>
            <a:r>
              <a:rPr sz="3100" b="1" spc="-1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100" b="1" spc="-5">
                <a:latin typeface="Constantia"/>
                <a:cs typeface="Constantia"/>
              </a:rPr>
              <a:t>}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marL="1694814">
              <a:lnSpc>
                <a:spcPct val="100000"/>
              </a:lnSpc>
              <a:spcBef>
                <a:spcPts val="20"/>
              </a:spcBef>
            </a:pP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= </a:t>
            </a:r>
            <a:r>
              <a:rPr sz="3100" spc="-5">
                <a:latin typeface="Algerian"/>
                <a:cs typeface="Algerian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A, #]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 #]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b,</a:t>
            </a:r>
            <a:r>
              <a:rPr sz="3100" b="1" spc="-1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100" spc="-5">
                <a:latin typeface="Algerian"/>
                <a:cs typeface="Algerian"/>
              </a:rPr>
              <a:t>}</a:t>
            </a:r>
            <a:endParaRPr sz="31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17500" y="514289"/>
            <a:ext cx="9981565" cy="6602448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25"/>
              </a:spcBef>
            </a:pPr>
            <a:r>
              <a:rPr lang="fr-FR" sz="3100" b="1" spc="-25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Algorithme</a:t>
            </a:r>
            <a:r>
              <a:rPr lang="fr-FR" sz="3200" spc="-25"/>
              <a:t> </a:t>
            </a:r>
            <a:r>
              <a:rPr lang="fr-FR" sz="3100" b="1" spc="-25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de construction d’une collection</a:t>
            </a:r>
            <a:r>
              <a:rPr lang="fr-FR" sz="3200" spc="-365"/>
              <a:t> </a:t>
            </a:r>
            <a:r>
              <a:rPr lang="fr-FR" sz="3100" b="1" spc="-25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d’articles</a:t>
            </a:r>
          </a:p>
          <a:p>
            <a:pPr marL="50800">
              <a:lnSpc>
                <a:spcPct val="100000"/>
              </a:lnSpc>
              <a:spcBef>
                <a:spcPts val="1925"/>
              </a:spcBef>
            </a:pPr>
            <a:r>
              <a:rPr sz="31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 </a:t>
            </a:r>
            <a:r>
              <a:rPr sz="3100" b="1" u="heavy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r>
              <a:rPr sz="3100" b="1" spc="-35">
                <a:latin typeface="Constantia"/>
                <a:cs typeface="Constantia"/>
              </a:rPr>
              <a:t>G</a:t>
            </a:r>
            <a:r>
              <a:rPr sz="2900" b="1" spc="-35">
                <a:latin typeface="Constantia"/>
                <a:cs typeface="Constantia"/>
              </a:rPr>
              <a:t>rammaire </a:t>
            </a:r>
            <a:r>
              <a:rPr sz="2900" b="1" spc="-40">
                <a:latin typeface="Constantia"/>
                <a:cs typeface="Constantia"/>
              </a:rPr>
              <a:t>augmentée </a:t>
            </a:r>
            <a:r>
              <a:rPr sz="2900" b="1" i="1" spc="-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900" b="1" spc="-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900" b="1" spc="-5">
                <a:solidFill>
                  <a:srgbClr val="996600"/>
                </a:solidFill>
                <a:latin typeface="Arial Unicode MS"/>
                <a:cs typeface="Arial Unicode MS"/>
              </a:rPr>
              <a:t>(X,V</a:t>
            </a:r>
            <a:r>
              <a:rPr sz="2600" b="1" spc="-5">
                <a:solidFill>
                  <a:srgbClr val="996600"/>
                </a:solidFill>
                <a:latin typeface="Symbol"/>
                <a:cs typeface="Symbol"/>
              </a:rPr>
              <a:t></a:t>
            </a:r>
            <a:r>
              <a:rPr sz="2900" b="1" spc="-5">
                <a:solidFill>
                  <a:srgbClr val="996600"/>
                </a:solidFill>
                <a:latin typeface="Arial Unicode MS"/>
                <a:cs typeface="Arial Unicode MS"/>
              </a:rPr>
              <a:t>S’,S’</a:t>
            </a:r>
            <a:r>
              <a:rPr sz="2900" b="1" spc="-20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900" b="1" spc="-10">
                <a:solidFill>
                  <a:srgbClr val="996600"/>
                </a:solidFill>
                <a:latin typeface="Arial Unicode MS"/>
                <a:cs typeface="Arial Unicode MS"/>
              </a:rPr>
              <a:t>,P</a:t>
            </a:r>
            <a:r>
              <a:rPr sz="2900" b="1" spc="-10">
                <a:solidFill>
                  <a:srgbClr val="996600"/>
                </a:solidFill>
                <a:latin typeface="Symbol"/>
                <a:cs typeface="Symbol"/>
              </a:rPr>
              <a:t></a:t>
            </a:r>
            <a:r>
              <a:rPr sz="2900" b="1" spc="-10">
                <a:solidFill>
                  <a:srgbClr val="996600"/>
                </a:solidFill>
                <a:latin typeface="Arial Unicode MS"/>
                <a:cs typeface="Arial Unicode MS"/>
              </a:rPr>
              <a:t>{S’</a:t>
            </a:r>
            <a:r>
              <a:rPr sz="29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10">
                <a:solidFill>
                  <a:srgbClr val="996600"/>
                </a:solidFill>
                <a:latin typeface="Arial Unicode MS"/>
                <a:cs typeface="Arial Unicode MS"/>
              </a:rPr>
              <a:t>S})</a:t>
            </a:r>
            <a:endParaRPr sz="29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820"/>
              </a:spcBef>
              <a:tabLst>
                <a:tab pos="1641475" algn="l"/>
              </a:tabLst>
            </a:pPr>
            <a:r>
              <a:rPr sz="31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900" b="1" spc="-30">
                <a:latin typeface="Constantia"/>
                <a:cs typeface="Constantia"/>
              </a:rPr>
              <a:t>Collection </a:t>
            </a:r>
            <a:r>
              <a:rPr sz="2900" b="1" spc="-35">
                <a:latin typeface="Constantia"/>
                <a:cs typeface="Constantia"/>
              </a:rPr>
              <a:t>d’articles </a:t>
            </a:r>
            <a:r>
              <a:rPr sz="2900" b="1" spc="-20">
                <a:latin typeface="Constantia"/>
                <a:cs typeface="Constantia"/>
              </a:rPr>
              <a:t>{I</a:t>
            </a:r>
            <a:r>
              <a:rPr sz="3150" b="1" spc="-30" baseline="-19841">
                <a:latin typeface="Constantia"/>
                <a:cs typeface="Constantia"/>
              </a:rPr>
              <a:t>0</a:t>
            </a:r>
            <a:r>
              <a:rPr sz="2900" b="1" spc="-20">
                <a:latin typeface="Constantia"/>
                <a:cs typeface="Constantia"/>
              </a:rPr>
              <a:t>,I</a:t>
            </a:r>
            <a:r>
              <a:rPr sz="3150" b="1" spc="-30" baseline="-19841">
                <a:latin typeface="Constantia"/>
                <a:cs typeface="Constantia"/>
              </a:rPr>
              <a:t>1</a:t>
            </a:r>
            <a:r>
              <a:rPr sz="2900" b="1" spc="-20">
                <a:latin typeface="Constantia"/>
                <a:cs typeface="Constantia"/>
              </a:rPr>
              <a:t>,</a:t>
            </a:r>
            <a:r>
              <a:rPr sz="2900" b="1" spc="65">
                <a:latin typeface="Constantia"/>
                <a:cs typeface="Constantia"/>
              </a:rPr>
              <a:t> </a:t>
            </a:r>
            <a:r>
              <a:rPr sz="2900" b="1" spc="-25">
                <a:latin typeface="Constantia"/>
                <a:cs typeface="Constantia"/>
              </a:rPr>
              <a:t>I</a:t>
            </a:r>
            <a:r>
              <a:rPr sz="3150" b="1" spc="-37" baseline="-19841">
                <a:latin typeface="Constantia"/>
                <a:cs typeface="Constantia"/>
              </a:rPr>
              <a:t>2</a:t>
            </a:r>
            <a:r>
              <a:rPr sz="2900" b="1" spc="-25">
                <a:latin typeface="Constantia"/>
                <a:cs typeface="Constantia"/>
              </a:rPr>
              <a:t>,…..I</a:t>
            </a:r>
            <a:r>
              <a:rPr sz="3150" b="1" spc="-37" baseline="-19841">
                <a:latin typeface="Constantia"/>
                <a:cs typeface="Constantia"/>
              </a:rPr>
              <a:t>n</a:t>
            </a:r>
            <a:r>
              <a:rPr sz="2900" b="1" spc="-25">
                <a:latin typeface="Constantia"/>
                <a:cs typeface="Constantia"/>
              </a:rPr>
              <a:t>}</a:t>
            </a:r>
            <a:endParaRPr sz="29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850"/>
              </a:spcBef>
            </a:pPr>
            <a:r>
              <a:rPr sz="31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Méthode:</a:t>
            </a:r>
            <a:endParaRPr sz="3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tabLst>
                <a:tab pos="617220" algn="l"/>
              </a:tabLst>
            </a:pP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3100" b="1" spc="-5">
                <a:latin typeface="Constantia"/>
                <a:cs typeface="Constantia"/>
              </a:rPr>
              <a:t>I</a:t>
            </a:r>
            <a:r>
              <a:rPr sz="3150" b="1" spc="-7" baseline="-19841">
                <a:latin typeface="Constantia"/>
                <a:cs typeface="Constantia"/>
              </a:rPr>
              <a:t>0 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S,</a:t>
            </a:r>
            <a:r>
              <a:rPr sz="3100" b="1" spc="-5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100" b="1" spc="-5">
                <a:latin typeface="Constantia"/>
                <a:cs typeface="Constantia"/>
              </a:rPr>
              <a:t>}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610"/>
              </a:spcBef>
              <a:tabLst>
                <a:tab pos="638810" algn="l"/>
                <a:tab pos="2269490" algn="l"/>
              </a:tabLst>
            </a:pP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3100" b="1" spc="-35">
                <a:solidFill>
                  <a:srgbClr val="996600"/>
                </a:solidFill>
                <a:latin typeface="Constantia"/>
                <a:cs typeface="Constantia"/>
              </a:rPr>
              <a:t>Répéter	</a:t>
            </a:r>
            <a:r>
              <a:rPr sz="3100" b="1" spc="-30">
                <a:solidFill>
                  <a:srgbClr val="996600"/>
                </a:solidFill>
                <a:latin typeface="Constantia"/>
                <a:cs typeface="Constantia"/>
              </a:rPr>
              <a:t>jusqu’</a:t>
            </a:r>
            <a:r>
              <a:rPr sz="3100" b="1" spc="-30">
                <a:latin typeface="Constantia"/>
                <a:cs typeface="Constantia"/>
              </a:rPr>
              <a:t>à</a:t>
            </a:r>
            <a:r>
              <a:rPr sz="3100" b="1" spc="-200">
                <a:latin typeface="Constantia"/>
                <a:cs typeface="Constantia"/>
              </a:rPr>
              <a:t> </a:t>
            </a:r>
            <a:r>
              <a:rPr sz="3100" b="1" spc="-45">
                <a:latin typeface="Constantia"/>
                <a:cs typeface="Constantia"/>
              </a:rPr>
              <a:t>ce</a:t>
            </a:r>
            <a:r>
              <a:rPr sz="3100" b="1" spc="-13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qu’il</a:t>
            </a:r>
            <a:r>
              <a:rPr sz="3100" b="1" spc="-50">
                <a:latin typeface="Constantia"/>
                <a:cs typeface="Constantia"/>
              </a:rPr>
              <a:t> </a:t>
            </a:r>
            <a:r>
              <a:rPr sz="3100" b="1" spc="-40">
                <a:latin typeface="Constantia"/>
                <a:cs typeface="Constantia"/>
              </a:rPr>
              <a:t>n’y</a:t>
            </a:r>
            <a:r>
              <a:rPr sz="3100" b="1" spc="-160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ait</a:t>
            </a:r>
            <a:r>
              <a:rPr sz="3100" b="1" spc="-105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plus</a:t>
            </a:r>
            <a:r>
              <a:rPr sz="3100" b="1" spc="-9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d’articles</a:t>
            </a:r>
            <a:r>
              <a:rPr sz="3100" b="1" spc="-20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Arial Unicode MS"/>
                <a:cs typeface="Arial Unicode MS"/>
              </a:rPr>
              <a:t>(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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I</a:t>
            </a:r>
            <a:r>
              <a:rPr sz="3600" b="1" baseline="-19675">
                <a:solidFill>
                  <a:srgbClr val="008080"/>
                </a:solidFill>
                <a:latin typeface="Constantia"/>
                <a:cs typeface="Constantia"/>
              </a:rPr>
              <a:t>j</a:t>
            </a:r>
            <a:r>
              <a:rPr sz="3100" b="1">
                <a:latin typeface="Constantia"/>
                <a:cs typeface="Constantia"/>
              </a:rPr>
              <a:t>,</a:t>
            </a:r>
            <a:endParaRPr sz="3100">
              <a:latin typeface="Constantia"/>
              <a:cs typeface="Constantia"/>
            </a:endParaRPr>
          </a:p>
          <a:p>
            <a:pPr marL="4396740">
              <a:lnSpc>
                <a:spcPct val="100000"/>
              </a:lnSpc>
              <a:spcBef>
                <a:spcPts val="910"/>
              </a:spcBef>
              <a:tabLst>
                <a:tab pos="6929755" algn="l"/>
              </a:tabLst>
            </a:pPr>
            <a:r>
              <a:rPr sz="3100" b="1" spc="-5">
                <a:solidFill>
                  <a:srgbClr val="008080"/>
                </a:solidFill>
                <a:latin typeface="Symbol"/>
                <a:cs typeface="Symbol"/>
              </a:rPr>
              <a:t>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(X</a:t>
            </a:r>
            <a:r>
              <a:rPr sz="3100" b="1" spc="-5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V)</a:t>
            </a:r>
            <a:r>
              <a:rPr sz="3100" b="1" spc="-16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25">
                <a:solidFill>
                  <a:srgbClr val="008080"/>
                </a:solidFill>
                <a:latin typeface="Constantia"/>
                <a:cs typeface="Constantia"/>
              </a:rPr>
              <a:t>et	</a:t>
            </a:r>
            <a:r>
              <a:rPr sz="3100" b="1" spc="-40">
                <a:solidFill>
                  <a:srgbClr val="008080"/>
                </a:solidFill>
                <a:latin typeface="Constantia"/>
                <a:cs typeface="Constantia"/>
              </a:rPr>
              <a:t>goto </a:t>
            </a:r>
            <a:r>
              <a:rPr sz="3100" b="1" spc="-5">
                <a:solidFill>
                  <a:srgbClr val="008080"/>
                </a:solidFill>
                <a:latin typeface="Arial Unicode MS"/>
                <a:cs typeface="Arial Unicode MS"/>
              </a:rPr>
              <a:t>(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I</a:t>
            </a:r>
            <a:r>
              <a:rPr sz="3600" b="1" spc="-7" baseline="-19675">
                <a:solidFill>
                  <a:srgbClr val="008080"/>
                </a:solidFill>
                <a:latin typeface="Constantia"/>
                <a:cs typeface="Constantia"/>
              </a:rPr>
              <a:t>j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</a:t>
            </a:r>
            <a:r>
              <a:rPr sz="3100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008080"/>
                </a:solidFill>
                <a:latin typeface="Arial Unicode MS"/>
                <a:cs typeface="Arial Unicode MS"/>
              </a:rPr>
              <a:t>)</a:t>
            </a:r>
            <a:r>
              <a:rPr sz="3100" b="1" spc="-70">
                <a:solidFill>
                  <a:srgbClr val="008080"/>
                </a:solidFill>
                <a:latin typeface="Arial Unicode MS"/>
                <a:cs typeface="Arial Unicode MS"/>
              </a:rPr>
              <a:t> </a:t>
            </a:r>
            <a:r>
              <a:rPr sz="3100" b="1" spc="-5">
                <a:solidFill>
                  <a:srgbClr val="008080"/>
                </a:solidFill>
                <a:latin typeface="Arial Unicode MS"/>
                <a:cs typeface="Arial Unicode MS"/>
              </a:rPr>
              <a:t>:</a:t>
            </a:r>
            <a:endParaRPr lang="fr-FR" sz="3100" b="1" spc="-5">
              <a:solidFill>
                <a:srgbClr val="008080"/>
              </a:solidFill>
              <a:latin typeface="Arial Unicode MS"/>
              <a:cs typeface="Arial Unicode MS"/>
            </a:endParaRPr>
          </a:p>
          <a:p>
            <a:pPr marL="892175" indent="534988">
              <a:spcBef>
                <a:spcPts val="1200"/>
              </a:spcBef>
              <a:spcAft>
                <a:spcPts val="2400"/>
              </a:spcAft>
              <a:tabLst>
                <a:tab pos="3016885" algn="l"/>
              </a:tabLst>
            </a:pPr>
            <a:r>
              <a:rPr lang="fr-FR" sz="4000" b="1" spc="-50">
                <a:latin typeface="Constantia"/>
                <a:cs typeface="Constantia"/>
              </a:rPr>
              <a:t>Ajouter	</a:t>
            </a:r>
            <a:r>
              <a:rPr lang="fr-FR" sz="4000" b="1" spc="-60" err="1">
                <a:solidFill>
                  <a:srgbClr val="FF0000"/>
                </a:solidFill>
                <a:latin typeface="Constantia"/>
                <a:cs typeface="Constantia"/>
              </a:rPr>
              <a:t>goto</a:t>
            </a:r>
            <a:r>
              <a:rPr lang="fr-FR" sz="4000" b="1" spc="-6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4000" b="1" spc="-10">
                <a:solidFill>
                  <a:srgbClr val="FF0000"/>
                </a:solidFill>
                <a:latin typeface="Arial Unicode MS"/>
                <a:cs typeface="Arial Unicode MS"/>
              </a:rPr>
              <a:t>(</a:t>
            </a:r>
            <a:r>
              <a:rPr lang="fr-FR" sz="4000" b="1" spc="-1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fr-FR" sz="4350" b="1" spc="-15" baseline="-21072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lang="fr-FR" sz="4000" b="1" spc="-10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lang="fr-FR" sz="4000" b="1" spc="-25">
                <a:solidFill>
                  <a:srgbClr val="FF0000"/>
                </a:solidFill>
                <a:latin typeface="Symbol"/>
                <a:cs typeface="Symbol"/>
              </a:rPr>
              <a:t></a:t>
            </a:r>
            <a:r>
              <a:rPr lang="fr-FR" sz="4000" b="1" spc="-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FR" sz="4000" b="1" spc="-15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fr-FR" sz="4350" b="1" spc="-22" baseline="-21072" err="1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lang="fr-FR" sz="4350" b="1" spc="-22" baseline="-21072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3100" b="1" spc="-5">
                <a:solidFill>
                  <a:srgbClr val="008080"/>
                </a:solidFill>
                <a:latin typeface="Constantia"/>
                <a:cs typeface="Constantia"/>
              </a:rPr>
              <a:t>(avec	k&gt;j)</a:t>
            </a:r>
          </a:p>
          <a:p>
            <a:pPr marL="38100" indent="587375">
              <a:lnSpc>
                <a:spcPct val="100000"/>
              </a:lnSpc>
            </a:pPr>
            <a:r>
              <a:rPr lang="fr-FR" sz="3100" b="1" spc="-10" err="1">
                <a:solidFill>
                  <a:srgbClr val="996600"/>
                </a:solidFill>
                <a:latin typeface="Constantia"/>
                <a:cs typeface="Constantia"/>
              </a:rPr>
              <a:t>fin_répéter</a:t>
            </a:r>
            <a:endParaRPr sz="3100">
              <a:latin typeface="Arial Unicode MS"/>
              <a:cs typeface="Arial Unicode M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270294" y="5730456"/>
            <a:ext cx="1620000" cy="1588"/>
          </a:xfrm>
          <a:prstGeom prst="straightConnector1">
            <a:avLst/>
          </a:prstGeom>
          <a:ln w="38100" cmpd="dbl">
            <a:solidFill>
              <a:srgbClr val="9966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65100" y="273050"/>
            <a:ext cx="10528300" cy="699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2015" algn="just">
              <a:lnSpc>
                <a:spcPct val="125000"/>
              </a:lnSpc>
            </a:pPr>
            <a:r>
              <a:rPr lang="fr-FR" sz="3100" b="1" spc="-20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Exemple</a:t>
            </a:r>
            <a:r>
              <a:rPr lang="fr-FR" sz="3200" spc="-20"/>
              <a:t>:	</a:t>
            </a:r>
            <a:r>
              <a:rPr lang="fr-FR" sz="2800" b="1" spc="-25">
                <a:solidFill>
                  <a:srgbClr val="000000"/>
                </a:solidFill>
                <a:latin typeface="Constantia"/>
                <a:ea typeface="+mj-ea"/>
                <a:cs typeface="Constantia"/>
              </a:rPr>
              <a:t>Soit </a:t>
            </a:r>
            <a:r>
              <a:rPr lang="fr-FR" sz="3300" b="1" i="1" spc="15">
                <a:solidFill>
                  <a:srgbClr val="996600"/>
                </a:solidFill>
                <a:latin typeface="Monotype Corsiva"/>
                <a:ea typeface="+mj-ea"/>
                <a:cs typeface="Monotype Corsiva"/>
              </a:rPr>
              <a:t>G</a:t>
            </a:r>
            <a:r>
              <a:rPr lang="fr-FR" sz="2800" b="1" spc="-5">
                <a:solidFill>
                  <a:srgbClr val="996600"/>
                </a:solidFill>
                <a:latin typeface="Constantia"/>
                <a:cs typeface="Constantia"/>
              </a:rPr>
              <a:t>=({</a:t>
            </a:r>
            <a:r>
              <a:rPr lang="fr-FR" sz="2800" b="1" spc="-5" err="1">
                <a:solidFill>
                  <a:srgbClr val="996600"/>
                </a:solidFill>
                <a:latin typeface="Constantia"/>
                <a:cs typeface="Constantia"/>
              </a:rPr>
              <a:t>a,b</a:t>
            </a:r>
            <a:r>
              <a:rPr lang="fr-FR" sz="2800" b="1" spc="-5">
                <a:solidFill>
                  <a:srgbClr val="996600"/>
                </a:solidFill>
                <a:latin typeface="Constantia"/>
                <a:cs typeface="Constantia"/>
              </a:rPr>
              <a:t>},{S,A},S,{S→AA, A→ </a:t>
            </a:r>
            <a:r>
              <a:rPr lang="fr-FR" sz="2800" b="1" spc="-5" err="1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fr-FR" sz="2800" b="1" spc="-5">
                <a:solidFill>
                  <a:srgbClr val="996600"/>
                </a:solidFill>
                <a:latin typeface="Constantia"/>
                <a:cs typeface="Constantia"/>
              </a:rPr>
              <a:t>/b}) </a:t>
            </a:r>
            <a:endParaRPr lang="fr-FR" sz="3200">
              <a:latin typeface="Arial Unicode MS"/>
              <a:cs typeface="Arial Unicode MS"/>
            </a:endParaRPr>
          </a:p>
          <a:p>
            <a:pPr marR="2152015">
              <a:lnSpc>
                <a:spcPct val="125000"/>
              </a:lnSpc>
            </a:pPr>
            <a:r>
              <a:rPr sz="3100" b="1" spc="-20">
                <a:latin typeface="Constantia"/>
                <a:cs typeface="Constantia"/>
              </a:rPr>
              <a:t>Construire </a:t>
            </a:r>
            <a:r>
              <a:rPr sz="3100" b="1" spc="-25">
                <a:latin typeface="Constantia"/>
                <a:cs typeface="Constantia"/>
              </a:rPr>
              <a:t>la collection d’articles de</a:t>
            </a:r>
            <a:r>
              <a:rPr sz="3100" b="1" spc="-365">
                <a:latin typeface="Constantia"/>
                <a:cs typeface="Constantia"/>
              </a:rPr>
              <a:t> </a:t>
            </a:r>
            <a:r>
              <a:rPr sz="3100" b="1" spc="-90">
                <a:latin typeface="Constantia"/>
                <a:cs typeface="Constantia"/>
              </a:rPr>
              <a:t>G.  </a:t>
            </a:r>
            <a:endParaRPr lang="fr-FR" sz="3100" b="1" spc="-90">
              <a:latin typeface="Constantia"/>
              <a:cs typeface="Constantia"/>
            </a:endParaRPr>
          </a:p>
          <a:p>
            <a:pPr marR="2152015"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S,</a:t>
            </a:r>
            <a:r>
              <a:rPr sz="3100" b="1" spc="-5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100" b="1" spc="-5">
                <a:latin typeface="Constantia"/>
                <a:cs typeface="Constantia"/>
              </a:rPr>
              <a:t>}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indent="35242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>
                <a:latin typeface="Algerian"/>
                <a:cs typeface="Algerian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S,#]</a:t>
            </a:r>
            <a:r>
              <a:rPr sz="3100" b="1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 #]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 a/b]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b,</a:t>
            </a:r>
            <a:r>
              <a:rPr sz="3100" b="1" spc="-39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3100" spc="-5">
                <a:latin typeface="Algerian"/>
                <a:cs typeface="Algerian"/>
              </a:rPr>
              <a:t>}</a:t>
            </a:r>
            <a:endParaRPr sz="3100">
              <a:latin typeface="Algerian"/>
              <a:cs typeface="Algerian"/>
            </a:endParaRPr>
          </a:p>
          <a:p>
            <a:pPr marR="60007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1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S)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3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sz="3100" b="1" spc="-5">
                <a:latin typeface="Constantia"/>
                <a:cs typeface="Constantia"/>
              </a:rPr>
              <a:t>}  </a:t>
            </a:r>
            <a:endParaRPr lang="fr-FR" sz="3100" b="1" spc="-5">
              <a:latin typeface="Constantia"/>
              <a:cs typeface="Constantia"/>
            </a:endParaRPr>
          </a:p>
          <a:p>
            <a:pPr marR="600075"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2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</a:t>
            </a:r>
            <a:r>
              <a:rPr sz="3100" b="1" spc="-409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 spc="-5">
                <a:latin typeface="Constantia"/>
                <a:cs typeface="Constantia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A,#]</a:t>
            </a:r>
            <a:r>
              <a:rPr sz="3100" b="1" spc="-5">
                <a:latin typeface="Constantia"/>
                <a:cs typeface="Constantia"/>
              </a:rPr>
              <a:t>}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indent="35242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A,#] 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aA,#]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80"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1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b,#]</a:t>
            </a:r>
            <a:r>
              <a:rPr sz="3100" b="1" spc="-10">
                <a:latin typeface="Constantia"/>
                <a:cs typeface="Constantia"/>
              </a:rPr>
              <a:t>}</a:t>
            </a:r>
            <a:endParaRPr lang="fr-FR" sz="3100">
              <a:latin typeface="Constantia"/>
              <a:cs typeface="Constantia"/>
            </a:endParaRPr>
          </a:p>
          <a:p>
            <a:pPr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A,</a:t>
            </a:r>
            <a:r>
              <a:rPr sz="3100" b="1" spc="-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3100" b="1" spc="-5">
                <a:latin typeface="Constantia"/>
                <a:cs typeface="Constantia"/>
              </a:rPr>
              <a:t>}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indent="35242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A, a/b]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 a/b]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b,</a:t>
            </a:r>
            <a:r>
              <a:rPr sz="3100" b="1" spc="-44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3100" b="1" spc="-5">
                <a:latin typeface="Constantia"/>
                <a:cs typeface="Constantia"/>
              </a:rPr>
              <a:t>}</a:t>
            </a:r>
            <a:endParaRPr lang="fr-FR" sz="3100" b="1" spc="-5">
              <a:latin typeface="Constantia"/>
              <a:cs typeface="Constantia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sz="3100" b="1" spc="-2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30" baseline="-19841">
                <a:solidFill>
                  <a:srgbClr val="FF33CC"/>
                </a:solidFill>
                <a:latin typeface="Constantia"/>
                <a:cs typeface="Constantia"/>
              </a:rPr>
              <a:t>4</a:t>
            </a:r>
            <a:r>
              <a:rPr sz="3100" b="1" spc="-20">
                <a:latin typeface="Constantia"/>
                <a:cs typeface="Constantia"/>
              </a:rPr>
              <a:t>=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0" baseline="-19841">
                <a:solidFill>
                  <a:srgbClr val="FF0000"/>
                </a:solidFill>
                <a:latin typeface="Constantia"/>
                <a:cs typeface="Constantia"/>
              </a:rPr>
              <a:t>0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,b)</a:t>
            </a:r>
            <a:r>
              <a:rPr sz="3100" b="1" spc="-20">
                <a:latin typeface="Constantia"/>
                <a:cs typeface="Constantia"/>
              </a:rPr>
              <a:t>=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 a/b]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r>
              <a:rPr sz="3100" b="1">
                <a:latin typeface="Constantia"/>
                <a:cs typeface="Constantia"/>
              </a:rPr>
              <a:t>={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100" b="1" spc="-53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3100" b="1" spc="-5">
                <a:latin typeface="Constantia"/>
                <a:cs typeface="Constantia"/>
              </a:rPr>
              <a:t>}</a:t>
            </a:r>
            <a:endParaRPr lang="fr-FR" sz="3100" b="1" spc="-5">
              <a:latin typeface="Constantia"/>
              <a:cs typeface="Constantia"/>
            </a:endParaRPr>
          </a:p>
          <a:p>
            <a:pPr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5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 spc="-5">
                <a:latin typeface="Constantia"/>
                <a:cs typeface="Constantia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sz="3100" b="1" spc="-5">
                <a:latin typeface="Constantia"/>
                <a:cs typeface="Constantia"/>
              </a:rPr>
              <a:t>}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3100" b="1" spc="-5">
                <a:latin typeface="Constantia"/>
                <a:cs typeface="Constantia"/>
              </a:rPr>
              <a:t>=</a:t>
            </a:r>
            <a:r>
              <a:rPr sz="3100" b="1" spc="-385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sz="3100" b="1" spc="-5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1300" y="349250"/>
            <a:ext cx="10038715" cy="66265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0" indent="-2774950">
              <a:lnSpc>
                <a:spcPct val="100000"/>
              </a:lnSpc>
              <a:spcBef>
                <a:spcPts val="95"/>
              </a:spcBef>
            </a:pPr>
            <a:r>
              <a:rPr lang="it-IT"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it-IT"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6</a:t>
            </a:r>
            <a:r>
              <a:rPr lang="it-IT" sz="3150" spc="-7" baseline="-19841">
                <a:solidFill>
                  <a:srgbClr val="FF33CC"/>
                </a:solidFill>
              </a:rPr>
              <a:t> </a:t>
            </a:r>
            <a:r>
              <a:rPr lang="it-IT" sz="3100" spc="-25">
                <a:solidFill>
                  <a:srgbClr val="000000"/>
                </a:solidFill>
              </a:rPr>
              <a:t>=</a:t>
            </a:r>
            <a:r>
              <a:rPr lang="it-IT" sz="3100" b="1" spc="-25">
                <a:solidFill>
                  <a:srgbClr val="FF0000"/>
                </a:solidFill>
                <a:latin typeface="Constantia"/>
                <a:cs typeface="Constantia"/>
              </a:rPr>
              <a:t>goto(I2</a:t>
            </a:r>
            <a:r>
              <a:rPr lang="it-IT" sz="3150" spc="-37" baseline="-19841">
                <a:solidFill>
                  <a:srgbClr val="FF0000"/>
                </a:solidFill>
              </a:rPr>
              <a:t> </a:t>
            </a:r>
            <a:r>
              <a:rPr lang="it-IT" sz="3100" spc="-5">
                <a:solidFill>
                  <a:srgbClr val="FF0000"/>
                </a:solidFill>
              </a:rPr>
              <a:t>, </a:t>
            </a:r>
            <a:r>
              <a:rPr lang="it-IT" sz="3100" b="1" spc="-1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lang="it-IT" sz="3100" spc="-5">
                <a:solidFill>
                  <a:srgbClr val="FF0000"/>
                </a:solidFill>
              </a:rPr>
              <a:t>)</a:t>
            </a:r>
            <a:r>
              <a:rPr lang="it-IT" sz="3100" spc="-5">
                <a:solidFill>
                  <a:srgbClr val="000000"/>
                </a:solidFill>
              </a:rPr>
              <a:t>= </a:t>
            </a:r>
            <a:r>
              <a:rPr lang="it-IT" sz="3100" b="1" spc="-15">
                <a:solidFill>
                  <a:srgbClr val="008080"/>
                </a:solidFill>
                <a:latin typeface="Constantia"/>
                <a:cs typeface="Constantia"/>
              </a:rPr>
              <a:t>Fermeture</a:t>
            </a:r>
            <a:r>
              <a:rPr lang="it-IT" sz="3100" spc="-20">
                <a:solidFill>
                  <a:srgbClr val="008080"/>
                </a:solidFill>
              </a:rPr>
              <a:t> </a:t>
            </a:r>
            <a:r>
              <a:rPr lang="it-IT" sz="3100">
                <a:solidFill>
                  <a:srgbClr val="008080"/>
                </a:solidFill>
              </a:rPr>
              <a:t>(</a:t>
            </a:r>
            <a:r>
              <a:rPr lang="it-IT" sz="3100">
                <a:solidFill>
                  <a:srgbClr val="000000"/>
                </a:solidFill>
              </a:rPr>
              <a:t>{</a:t>
            </a:r>
            <a:r>
              <a:rPr lang="it-IT" sz="3100"/>
              <a:t>[A</a:t>
            </a:r>
            <a:r>
              <a:rPr lang="it-IT" sz="3100">
                <a:latin typeface="Symbol"/>
                <a:cs typeface="Symbol"/>
              </a:rPr>
              <a:t></a:t>
            </a:r>
            <a:r>
              <a:rPr lang="it-IT" sz="3100"/>
              <a:t>a</a:t>
            </a:r>
            <a:r>
              <a:rPr lang="it-IT" sz="310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it-IT" sz="3100"/>
              <a:t>A,</a:t>
            </a:r>
            <a:r>
              <a:rPr lang="it-IT" sz="3100" spc="-480"/>
              <a:t> </a:t>
            </a:r>
            <a:r>
              <a:rPr lang="it-IT" sz="3100" spc="-5"/>
              <a:t>#]</a:t>
            </a:r>
            <a:r>
              <a:rPr lang="it-IT" sz="3100" spc="-5">
                <a:solidFill>
                  <a:srgbClr val="000000"/>
                </a:solidFill>
              </a:rPr>
              <a:t>}</a:t>
            </a:r>
            <a:r>
              <a:rPr lang="it-IT" sz="3100" spc="-5">
                <a:solidFill>
                  <a:srgbClr val="008080"/>
                </a:solidFill>
              </a:rPr>
              <a:t>)</a:t>
            </a: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A, #]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aA, #]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b,</a:t>
            </a:r>
            <a:r>
              <a:rPr sz="3100" b="1" spc="-1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100" b="1" spc="-5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2570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7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2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r>
              <a:rPr sz="3100" b="1" spc="-15">
                <a:latin typeface="Constantia"/>
                <a:cs typeface="Constantia"/>
              </a:rPr>
              <a:t>=</a:t>
            </a:r>
            <a:r>
              <a:rPr sz="3100" b="1" spc="-15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 #]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r>
              <a:rPr sz="3100" b="1">
                <a:latin typeface="Constantia"/>
                <a:cs typeface="Constantia"/>
              </a:rPr>
              <a:t>={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100" b="1" spc="-8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100" b="1" spc="-5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3120"/>
              </a:spcBef>
            </a:pPr>
            <a:r>
              <a:rPr sz="3000" b="1" spc="-3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000" b="1" spc="-44" baseline="-19444">
                <a:solidFill>
                  <a:srgbClr val="FF33CC"/>
                </a:solidFill>
                <a:latin typeface="Constantia"/>
                <a:cs typeface="Constantia"/>
              </a:rPr>
              <a:t>8</a:t>
            </a:r>
            <a:r>
              <a:rPr sz="3000" b="1" spc="-30">
                <a:latin typeface="Constantia"/>
                <a:cs typeface="Constantia"/>
              </a:rPr>
              <a:t>=</a:t>
            </a:r>
            <a:r>
              <a:rPr sz="3000" b="1" spc="-30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000" b="1" spc="-44" baseline="-19444">
                <a:solidFill>
                  <a:srgbClr val="FF0000"/>
                </a:solidFill>
                <a:latin typeface="Constantia"/>
                <a:cs typeface="Constantia"/>
              </a:rPr>
              <a:t>3</a:t>
            </a:r>
            <a:r>
              <a:rPr sz="3000" b="1" spc="-30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000" b="1" spc="-2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3000" b="1" spc="-20">
                <a:latin typeface="Constantia"/>
                <a:cs typeface="Constantia"/>
              </a:rPr>
              <a:t>=</a:t>
            </a:r>
            <a:r>
              <a:rPr sz="3000" b="1" spc="-20">
                <a:solidFill>
                  <a:srgbClr val="008080"/>
                </a:solidFill>
                <a:latin typeface="Constantia"/>
                <a:cs typeface="Constantia"/>
              </a:rPr>
              <a:t>Fermeture(</a:t>
            </a:r>
            <a:r>
              <a:rPr sz="3000" b="1" spc="-20">
                <a:latin typeface="Constantia"/>
                <a:cs typeface="Constantia"/>
              </a:rPr>
              <a:t>{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0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0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000" b="1" spc="-5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3000" b="1" spc="-15">
                <a:latin typeface="Constantia"/>
                <a:cs typeface="Constantia"/>
              </a:rPr>
              <a:t>}</a:t>
            </a:r>
            <a:r>
              <a:rPr sz="3000" b="1" spc="-1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r>
              <a:rPr sz="3000" b="1" spc="-15">
                <a:latin typeface="Constantia"/>
                <a:cs typeface="Constantia"/>
              </a:rPr>
              <a:t>={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0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000" b="1" spc="-1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,a/b]</a:t>
            </a:r>
            <a:r>
              <a:rPr sz="3000" b="1" spc="-15">
                <a:latin typeface="Constantia"/>
                <a:cs typeface="Constantia"/>
              </a:rPr>
              <a:t>}</a:t>
            </a:r>
            <a:endParaRPr sz="3000">
              <a:latin typeface="Constantia"/>
              <a:cs typeface="Constantia"/>
            </a:endParaRPr>
          </a:p>
          <a:p>
            <a:pPr marL="50800" marR="7472045">
              <a:lnSpc>
                <a:spcPct val="151600"/>
              </a:lnSpc>
              <a:spcBef>
                <a:spcPts val="1200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a)  </a:t>
            </a: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3100" b="1" spc="-34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2520"/>
              </a:spcBef>
            </a:pPr>
            <a:r>
              <a:rPr sz="3000" b="1" spc="-3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000" b="1" spc="-44" baseline="-19444">
                <a:solidFill>
                  <a:srgbClr val="FF33CC"/>
                </a:solidFill>
                <a:latin typeface="Constantia"/>
                <a:cs typeface="Constantia"/>
              </a:rPr>
              <a:t>9</a:t>
            </a:r>
            <a:r>
              <a:rPr sz="3000" b="1" spc="-30">
                <a:latin typeface="Constantia"/>
                <a:cs typeface="Constantia"/>
              </a:rPr>
              <a:t>=</a:t>
            </a:r>
            <a:r>
              <a:rPr sz="3000" b="1" spc="-30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000" b="1" spc="-44" baseline="-19444">
                <a:solidFill>
                  <a:srgbClr val="FF0000"/>
                </a:solidFill>
                <a:latin typeface="Constantia"/>
                <a:cs typeface="Constantia"/>
              </a:rPr>
              <a:t>6</a:t>
            </a:r>
            <a:r>
              <a:rPr sz="3000" b="1" spc="-30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000" b="1" spc="-2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3000" b="1" spc="-20">
                <a:latin typeface="Constantia"/>
                <a:cs typeface="Constantia"/>
              </a:rPr>
              <a:t>=</a:t>
            </a:r>
            <a:r>
              <a:rPr sz="3000" b="1" spc="-20">
                <a:solidFill>
                  <a:srgbClr val="008080"/>
                </a:solidFill>
                <a:latin typeface="Constantia"/>
                <a:cs typeface="Constantia"/>
              </a:rPr>
              <a:t>Fermeture(</a:t>
            </a:r>
            <a:r>
              <a:rPr sz="3000" b="1" spc="-20">
                <a:latin typeface="Constantia"/>
                <a:cs typeface="Constantia"/>
              </a:rPr>
              <a:t>{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0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0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000" b="1" spc="1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3000" b="1" spc="-15">
                <a:latin typeface="Constantia"/>
                <a:cs typeface="Constantia"/>
              </a:rPr>
              <a:t>}</a:t>
            </a:r>
            <a:r>
              <a:rPr sz="3000" b="1" spc="-15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r>
              <a:rPr sz="3000" b="1" spc="-15">
                <a:latin typeface="Constantia"/>
                <a:cs typeface="Constantia"/>
              </a:rPr>
              <a:t>={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0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000" b="1" spc="-1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sz="3000" b="1" spc="-15">
                <a:latin typeface="Constantia"/>
                <a:cs typeface="Constantia"/>
              </a:rPr>
              <a:t>}</a:t>
            </a:r>
            <a:endParaRPr sz="3000">
              <a:latin typeface="Constantia"/>
              <a:cs typeface="Constantia"/>
            </a:endParaRPr>
          </a:p>
          <a:p>
            <a:pPr marL="50800" marR="7459980">
              <a:lnSpc>
                <a:spcPct val="151600"/>
              </a:lnSpc>
              <a:spcBef>
                <a:spcPts val="1200"/>
              </a:spcBef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6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6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a)  </a:t>
            </a: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7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6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3100" b="1" spc="-33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endParaRPr sz="3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17500" y="1568450"/>
            <a:ext cx="233553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15">
                <a:solidFill>
                  <a:srgbClr val="996600"/>
                </a:solidFill>
                <a:latin typeface="Constantia"/>
                <a:ea typeface="+mn-ea"/>
                <a:cs typeface="Constantia"/>
              </a:rPr>
              <a:t>Rappel</a:t>
            </a:r>
            <a:r>
              <a:rPr lang="fr-FR" sz="4000" b="1" spc="-15">
                <a:solidFill>
                  <a:srgbClr val="996600"/>
                </a:solidFill>
                <a:latin typeface="Constantia"/>
                <a:ea typeface="+mn-ea"/>
                <a:cs typeface="Constantia"/>
              </a:rPr>
              <a:t>s</a:t>
            </a:r>
            <a:endParaRPr sz="5400" spc="-10">
              <a:solidFill>
                <a:srgbClr val="9966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2352" y="316991"/>
            <a:ext cx="2819400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1296" y="905255"/>
            <a:ext cx="1655445" cy="125095"/>
          </a:xfrm>
          <a:custGeom>
            <a:avLst/>
            <a:gdLst/>
            <a:ahLst/>
            <a:cxnLst/>
            <a:rect l="l" t="t" r="r" b="b"/>
            <a:pathLst>
              <a:path w="1655445" h="125094">
                <a:moveTo>
                  <a:pt x="1655064" y="64020"/>
                </a:moveTo>
                <a:lnTo>
                  <a:pt x="1628381" y="48768"/>
                </a:lnTo>
                <a:lnTo>
                  <a:pt x="1548384" y="3048"/>
                </a:lnTo>
                <a:lnTo>
                  <a:pt x="1536192" y="0"/>
                </a:lnTo>
                <a:lnTo>
                  <a:pt x="1533144" y="3048"/>
                </a:lnTo>
                <a:lnTo>
                  <a:pt x="1530096" y="9144"/>
                </a:lnTo>
                <a:lnTo>
                  <a:pt x="1527048" y="18288"/>
                </a:lnTo>
                <a:lnTo>
                  <a:pt x="1536192" y="27444"/>
                </a:lnTo>
                <a:lnTo>
                  <a:pt x="1572171" y="48768"/>
                </a:lnTo>
                <a:lnTo>
                  <a:pt x="0" y="48768"/>
                </a:lnTo>
                <a:lnTo>
                  <a:pt x="0" y="76200"/>
                </a:lnTo>
                <a:lnTo>
                  <a:pt x="1572361" y="79146"/>
                </a:lnTo>
                <a:lnTo>
                  <a:pt x="1536192" y="100596"/>
                </a:lnTo>
                <a:lnTo>
                  <a:pt x="1530096" y="103644"/>
                </a:lnTo>
                <a:lnTo>
                  <a:pt x="1527048" y="106680"/>
                </a:lnTo>
                <a:lnTo>
                  <a:pt x="1530096" y="118872"/>
                </a:lnTo>
                <a:lnTo>
                  <a:pt x="1536192" y="124968"/>
                </a:lnTo>
                <a:lnTo>
                  <a:pt x="1548384" y="124968"/>
                </a:lnTo>
                <a:lnTo>
                  <a:pt x="1628394" y="79248"/>
                </a:lnTo>
                <a:lnTo>
                  <a:pt x="1655064" y="64020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33291" y="404875"/>
            <a:ext cx="808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15">
                <a:solidFill>
                  <a:srgbClr val="FF0000"/>
                </a:solidFill>
                <a:latin typeface="Constantia"/>
                <a:cs typeface="Constantia"/>
              </a:rPr>
              <a:t>Code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3291" y="1011427"/>
            <a:ext cx="10909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10">
                <a:solidFill>
                  <a:srgbClr val="FF0000"/>
                </a:solidFill>
                <a:latin typeface="Constantia"/>
                <a:cs typeface="Constantia"/>
              </a:rPr>
              <a:t>Source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84008" y="969276"/>
            <a:ext cx="1655445" cy="125095"/>
          </a:xfrm>
          <a:custGeom>
            <a:avLst/>
            <a:gdLst/>
            <a:ahLst/>
            <a:cxnLst/>
            <a:rect l="l" t="t" r="r" b="b"/>
            <a:pathLst>
              <a:path w="1655445" h="125094">
                <a:moveTo>
                  <a:pt x="1655064" y="63995"/>
                </a:moveTo>
                <a:lnTo>
                  <a:pt x="1551432" y="3035"/>
                </a:lnTo>
                <a:lnTo>
                  <a:pt x="1542288" y="0"/>
                </a:lnTo>
                <a:lnTo>
                  <a:pt x="1539240" y="0"/>
                </a:lnTo>
                <a:lnTo>
                  <a:pt x="1530096" y="6083"/>
                </a:lnTo>
                <a:lnTo>
                  <a:pt x="1527048" y="15227"/>
                </a:lnTo>
                <a:lnTo>
                  <a:pt x="1536192" y="24371"/>
                </a:lnTo>
                <a:lnTo>
                  <a:pt x="1576184" y="48666"/>
                </a:lnTo>
                <a:lnTo>
                  <a:pt x="0" y="45707"/>
                </a:lnTo>
                <a:lnTo>
                  <a:pt x="0" y="76200"/>
                </a:lnTo>
                <a:lnTo>
                  <a:pt x="1578825" y="76200"/>
                </a:lnTo>
                <a:lnTo>
                  <a:pt x="1536192" y="100571"/>
                </a:lnTo>
                <a:lnTo>
                  <a:pt x="1527048" y="106667"/>
                </a:lnTo>
                <a:lnTo>
                  <a:pt x="1530096" y="118859"/>
                </a:lnTo>
                <a:lnTo>
                  <a:pt x="1539240" y="124955"/>
                </a:lnTo>
                <a:lnTo>
                  <a:pt x="1551432" y="124955"/>
                </a:lnTo>
                <a:lnTo>
                  <a:pt x="1634337" y="76200"/>
                </a:lnTo>
                <a:lnTo>
                  <a:pt x="1655064" y="63995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77859" y="545084"/>
            <a:ext cx="8337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15">
                <a:solidFill>
                  <a:srgbClr val="FF0000"/>
                </a:solidFill>
                <a:latin typeface="Constantia"/>
                <a:cs typeface="Constantia"/>
              </a:rPr>
              <a:t>Suite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4707" y="1151636"/>
            <a:ext cx="7962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-35">
                <a:solidFill>
                  <a:srgbClr val="FF0000"/>
                </a:solidFill>
                <a:latin typeface="Constantia"/>
                <a:cs typeface="Constantia"/>
              </a:rPr>
              <a:t>d’U.L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38928" y="2072639"/>
            <a:ext cx="263652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82259" y="2105660"/>
            <a:ext cx="2162175" cy="10960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6865">
              <a:lnSpc>
                <a:spcPct val="100600"/>
              </a:lnSpc>
              <a:spcBef>
                <a:spcPts val="75"/>
              </a:spcBef>
            </a:pPr>
            <a:r>
              <a:rPr sz="3500" spc="-10">
                <a:solidFill>
                  <a:srgbClr val="FFFFFF"/>
                </a:solidFill>
                <a:latin typeface="Constantia"/>
                <a:cs typeface="Constantia"/>
              </a:rPr>
              <a:t>Analyse  </a:t>
            </a:r>
            <a:r>
              <a:rPr sz="3500" spc="10">
                <a:solidFill>
                  <a:srgbClr val="FFFFFF"/>
                </a:solidFill>
                <a:latin typeface="Constantia"/>
                <a:cs typeface="Constantia"/>
              </a:rPr>
              <a:t>Syntaxique</a:t>
            </a:r>
            <a:endParaRPr sz="3500">
              <a:latin typeface="Constantia"/>
              <a:cs typeface="Constant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47872" y="2657855"/>
            <a:ext cx="5828030" cy="189230"/>
          </a:xfrm>
          <a:custGeom>
            <a:avLst/>
            <a:gdLst/>
            <a:ahLst/>
            <a:cxnLst/>
            <a:rect l="l" t="t" r="r" b="b"/>
            <a:pathLst>
              <a:path w="5828030" h="189230">
                <a:moveTo>
                  <a:pt x="1655064" y="64008"/>
                </a:moveTo>
                <a:lnTo>
                  <a:pt x="1548384" y="3048"/>
                </a:lnTo>
                <a:lnTo>
                  <a:pt x="1536192" y="0"/>
                </a:lnTo>
                <a:lnTo>
                  <a:pt x="1530096" y="9144"/>
                </a:lnTo>
                <a:lnTo>
                  <a:pt x="1527048" y="18288"/>
                </a:lnTo>
                <a:lnTo>
                  <a:pt x="1536192" y="27432"/>
                </a:lnTo>
                <a:lnTo>
                  <a:pt x="1577174" y="51727"/>
                </a:lnTo>
                <a:lnTo>
                  <a:pt x="0" y="48768"/>
                </a:lnTo>
                <a:lnTo>
                  <a:pt x="0" y="76200"/>
                </a:lnTo>
                <a:lnTo>
                  <a:pt x="1572361" y="79146"/>
                </a:lnTo>
                <a:lnTo>
                  <a:pt x="1536192" y="100584"/>
                </a:lnTo>
                <a:lnTo>
                  <a:pt x="1527048" y="109728"/>
                </a:lnTo>
                <a:lnTo>
                  <a:pt x="1530096" y="121920"/>
                </a:lnTo>
                <a:lnTo>
                  <a:pt x="1536192" y="128016"/>
                </a:lnTo>
                <a:lnTo>
                  <a:pt x="1542288" y="128016"/>
                </a:lnTo>
                <a:lnTo>
                  <a:pt x="1548384" y="124968"/>
                </a:lnTo>
                <a:lnTo>
                  <a:pt x="1628394" y="79248"/>
                </a:lnTo>
                <a:lnTo>
                  <a:pt x="1655064" y="64008"/>
                </a:lnTo>
                <a:close/>
              </a:path>
              <a:path w="5828030" h="189230">
                <a:moveTo>
                  <a:pt x="5827776" y="128016"/>
                </a:moveTo>
                <a:lnTo>
                  <a:pt x="5801868" y="112776"/>
                </a:lnTo>
                <a:lnTo>
                  <a:pt x="5724144" y="67056"/>
                </a:lnTo>
                <a:lnTo>
                  <a:pt x="5711952" y="64008"/>
                </a:lnTo>
                <a:lnTo>
                  <a:pt x="5702808" y="70104"/>
                </a:lnTo>
                <a:lnTo>
                  <a:pt x="5699760" y="79248"/>
                </a:lnTo>
                <a:lnTo>
                  <a:pt x="5708904" y="91440"/>
                </a:lnTo>
                <a:lnTo>
                  <a:pt x="5746242" y="112776"/>
                </a:lnTo>
                <a:lnTo>
                  <a:pt x="4172712" y="112776"/>
                </a:lnTo>
                <a:lnTo>
                  <a:pt x="4172712" y="140208"/>
                </a:lnTo>
                <a:lnTo>
                  <a:pt x="5751576" y="140208"/>
                </a:lnTo>
                <a:lnTo>
                  <a:pt x="5708904" y="164592"/>
                </a:lnTo>
                <a:lnTo>
                  <a:pt x="5699760" y="170688"/>
                </a:lnTo>
                <a:lnTo>
                  <a:pt x="5702808" y="182880"/>
                </a:lnTo>
                <a:lnTo>
                  <a:pt x="5711952" y="188976"/>
                </a:lnTo>
                <a:lnTo>
                  <a:pt x="5724144" y="188976"/>
                </a:lnTo>
                <a:lnTo>
                  <a:pt x="5807049" y="140208"/>
                </a:lnTo>
                <a:lnTo>
                  <a:pt x="5827776" y="128016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244331" y="2086152"/>
            <a:ext cx="1733550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>
              <a:lnSpc>
                <a:spcPct val="153100"/>
              </a:lnSpc>
              <a:spcBef>
                <a:spcPts val="100"/>
              </a:spcBef>
            </a:pPr>
            <a:r>
              <a:rPr sz="2600" b="1" i="1" spc="-5">
                <a:solidFill>
                  <a:srgbClr val="FF0000"/>
                </a:solidFill>
                <a:latin typeface="Constantia"/>
                <a:cs typeface="Constantia"/>
              </a:rPr>
              <a:t>Arbre </a:t>
            </a:r>
            <a:r>
              <a:rPr sz="2600" b="1" i="1" spc="25">
                <a:solidFill>
                  <a:srgbClr val="FF0000"/>
                </a:solidFill>
                <a:latin typeface="Constantia"/>
                <a:cs typeface="Constantia"/>
              </a:rPr>
              <a:t>de  </a:t>
            </a:r>
            <a:r>
              <a:rPr sz="2600" b="1" i="1" spc="15">
                <a:solidFill>
                  <a:srgbClr val="FF0000"/>
                </a:solidFill>
                <a:latin typeface="Constantia"/>
                <a:cs typeface="Constantia"/>
              </a:rPr>
              <a:t>Dérivation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91788" y="2218436"/>
            <a:ext cx="8337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15">
                <a:solidFill>
                  <a:srgbClr val="FF0000"/>
                </a:solidFill>
                <a:latin typeface="Constantia"/>
                <a:cs typeface="Constantia"/>
              </a:rPr>
              <a:t>Suite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18635" y="2824987"/>
            <a:ext cx="7962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-35">
                <a:solidFill>
                  <a:srgbClr val="FF0000"/>
                </a:solidFill>
                <a:latin typeface="Constantia"/>
                <a:cs typeface="Constantia"/>
              </a:rPr>
              <a:t>d’U.L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2753" y="3577354"/>
            <a:ext cx="9858756" cy="1324722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600" b="1" spc="-15">
                <a:latin typeface="Constantia"/>
                <a:cs typeface="Constantia"/>
              </a:rPr>
              <a:t>Nous avons déjà étudier les analyseurs</a:t>
            </a:r>
            <a:r>
              <a:rPr lang="fr-FR" sz="3600" b="1" spc="-15">
                <a:latin typeface="Constantia"/>
                <a:cs typeface="Constantia"/>
              </a:rPr>
              <a:t> </a:t>
            </a:r>
            <a:r>
              <a:rPr sz="4000" b="1" spc="-3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Descendants</a:t>
            </a:r>
            <a:r>
              <a:rPr sz="4000" b="1" spc="-15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(</a:t>
            </a:r>
            <a:r>
              <a:rPr sz="3100" b="1" spc="-25">
                <a:solidFill>
                  <a:srgbClr val="996600"/>
                </a:solidFill>
                <a:latin typeface="Constantia"/>
                <a:cs typeface="Constantia"/>
              </a:rPr>
              <a:t>Analyse</a:t>
            </a:r>
            <a:r>
              <a:rPr lang="fr-FR" sz="3100" b="1" spc="-2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30">
                <a:solidFill>
                  <a:srgbClr val="996600"/>
                </a:solidFill>
                <a:latin typeface="Constantia"/>
                <a:cs typeface="Constantia"/>
              </a:rPr>
              <a:t>prédictive</a:t>
            </a:r>
            <a:r>
              <a:rPr sz="3100" b="1" spc="-4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)</a:t>
            </a:r>
            <a:r>
              <a:rPr sz="3100" b="1" spc="10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:	</a:t>
            </a:r>
            <a:r>
              <a:rPr sz="3600" b="1" spc="-15">
                <a:latin typeface="Constantia"/>
                <a:cs typeface="Constantia"/>
              </a:rPr>
              <a:t>utilise</a:t>
            </a:r>
            <a:r>
              <a:rPr lang="fr-FR" sz="3600" b="1" spc="-180">
                <a:latin typeface="Constantia"/>
                <a:cs typeface="Constantia"/>
              </a:rPr>
              <a:t> </a:t>
            </a:r>
            <a:r>
              <a:rPr sz="3600" b="1" spc="-30">
                <a:latin typeface="Constantia"/>
                <a:cs typeface="Constantia"/>
              </a:rPr>
              <a:t>une</a:t>
            </a:r>
            <a:endParaRPr sz="3100">
              <a:latin typeface="Constantia"/>
              <a:cs typeface="Constant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3700" y="5505196"/>
            <a:ext cx="4343400" cy="1358900"/>
            <a:chOff x="1002791" y="5428996"/>
            <a:chExt cx="4343400" cy="1358900"/>
          </a:xfrm>
        </p:grpSpPr>
        <p:sp>
          <p:nvSpPr>
            <p:cNvPr id="41" name="object 41"/>
            <p:cNvSpPr/>
            <p:nvPr/>
          </p:nvSpPr>
          <p:spPr>
            <a:xfrm>
              <a:off x="1014983" y="5440680"/>
              <a:ext cx="4319270" cy="1332230"/>
            </a:xfrm>
            <a:custGeom>
              <a:avLst/>
              <a:gdLst/>
              <a:ahLst/>
              <a:cxnLst/>
              <a:rect l="l" t="t" r="r" b="b"/>
              <a:pathLst>
                <a:path w="4319270" h="1332229">
                  <a:moveTo>
                    <a:pt x="2179320" y="387096"/>
                  </a:moveTo>
                  <a:lnTo>
                    <a:pt x="1865376" y="390144"/>
                  </a:lnTo>
                  <a:lnTo>
                    <a:pt x="1560576" y="405384"/>
                  </a:lnTo>
                  <a:lnTo>
                    <a:pt x="1411223" y="414528"/>
                  </a:lnTo>
                  <a:lnTo>
                    <a:pt x="1267967" y="426720"/>
                  </a:lnTo>
                  <a:lnTo>
                    <a:pt x="1127760" y="441960"/>
                  </a:lnTo>
                  <a:lnTo>
                    <a:pt x="990599" y="460248"/>
                  </a:lnTo>
                  <a:lnTo>
                    <a:pt x="737616" y="502920"/>
                  </a:lnTo>
                  <a:lnTo>
                    <a:pt x="621791" y="527304"/>
                  </a:lnTo>
                  <a:lnTo>
                    <a:pt x="512063" y="554736"/>
                  </a:lnTo>
                  <a:lnTo>
                    <a:pt x="441959" y="573024"/>
                  </a:lnTo>
                  <a:lnTo>
                    <a:pt x="377952" y="591312"/>
                  </a:lnTo>
                  <a:lnTo>
                    <a:pt x="320040" y="612648"/>
                  </a:lnTo>
                  <a:lnTo>
                    <a:pt x="265175" y="630936"/>
                  </a:lnTo>
                  <a:lnTo>
                    <a:pt x="216407" y="652272"/>
                  </a:lnTo>
                  <a:lnTo>
                    <a:pt x="173735" y="673608"/>
                  </a:lnTo>
                  <a:lnTo>
                    <a:pt x="134112" y="694944"/>
                  </a:lnTo>
                  <a:lnTo>
                    <a:pt x="100584" y="716280"/>
                  </a:lnTo>
                  <a:lnTo>
                    <a:pt x="48768" y="762000"/>
                  </a:lnTo>
                  <a:lnTo>
                    <a:pt x="27431" y="783336"/>
                  </a:lnTo>
                  <a:lnTo>
                    <a:pt x="15240" y="804672"/>
                  </a:lnTo>
                  <a:lnTo>
                    <a:pt x="6096" y="829056"/>
                  </a:lnTo>
                  <a:lnTo>
                    <a:pt x="0" y="850392"/>
                  </a:lnTo>
                  <a:lnTo>
                    <a:pt x="3047" y="874776"/>
                  </a:lnTo>
                  <a:lnTo>
                    <a:pt x="18287" y="917448"/>
                  </a:lnTo>
                  <a:lnTo>
                    <a:pt x="51815" y="963168"/>
                  </a:lnTo>
                  <a:lnTo>
                    <a:pt x="106679" y="1005840"/>
                  </a:lnTo>
                  <a:lnTo>
                    <a:pt x="140207" y="1027176"/>
                  </a:lnTo>
                  <a:lnTo>
                    <a:pt x="179831" y="1048512"/>
                  </a:lnTo>
                  <a:lnTo>
                    <a:pt x="225552" y="1069848"/>
                  </a:lnTo>
                  <a:lnTo>
                    <a:pt x="274319" y="1091184"/>
                  </a:lnTo>
                  <a:lnTo>
                    <a:pt x="326135" y="1109472"/>
                  </a:lnTo>
                  <a:lnTo>
                    <a:pt x="384047" y="1130808"/>
                  </a:lnTo>
                  <a:lnTo>
                    <a:pt x="448056" y="1149096"/>
                  </a:lnTo>
                  <a:lnTo>
                    <a:pt x="515112" y="1167384"/>
                  </a:lnTo>
                  <a:lnTo>
                    <a:pt x="588263" y="1185672"/>
                  </a:lnTo>
                  <a:lnTo>
                    <a:pt x="664464" y="1200912"/>
                  </a:lnTo>
                  <a:lnTo>
                    <a:pt x="746760" y="1219200"/>
                  </a:lnTo>
                  <a:lnTo>
                    <a:pt x="917447" y="1246632"/>
                  </a:lnTo>
                  <a:lnTo>
                    <a:pt x="1100328" y="1274064"/>
                  </a:lnTo>
                  <a:lnTo>
                    <a:pt x="1484376" y="1310640"/>
                  </a:lnTo>
                  <a:lnTo>
                    <a:pt x="1883664" y="1328928"/>
                  </a:lnTo>
                  <a:lnTo>
                    <a:pt x="2087879" y="1331976"/>
                  </a:lnTo>
                  <a:lnTo>
                    <a:pt x="2496312" y="1325880"/>
                  </a:lnTo>
                  <a:lnTo>
                    <a:pt x="2889504" y="1301496"/>
                  </a:lnTo>
                  <a:lnTo>
                    <a:pt x="3261360" y="1258824"/>
                  </a:lnTo>
                  <a:lnTo>
                    <a:pt x="3432048" y="1231392"/>
                  </a:lnTo>
                  <a:lnTo>
                    <a:pt x="3593591" y="1200912"/>
                  </a:lnTo>
                  <a:lnTo>
                    <a:pt x="3669791" y="1182624"/>
                  </a:lnTo>
                  <a:lnTo>
                    <a:pt x="3745991" y="1167384"/>
                  </a:lnTo>
                  <a:lnTo>
                    <a:pt x="3813048" y="1146048"/>
                  </a:lnTo>
                  <a:lnTo>
                    <a:pt x="3877055" y="1127760"/>
                  </a:lnTo>
                  <a:lnTo>
                    <a:pt x="3934967" y="1106424"/>
                  </a:lnTo>
                  <a:lnTo>
                    <a:pt x="3989831" y="1088136"/>
                  </a:lnTo>
                  <a:lnTo>
                    <a:pt x="4038600" y="1066800"/>
                  </a:lnTo>
                  <a:lnTo>
                    <a:pt x="4081271" y="1045464"/>
                  </a:lnTo>
                  <a:lnTo>
                    <a:pt x="4120895" y="1024128"/>
                  </a:lnTo>
                  <a:lnTo>
                    <a:pt x="4154424" y="1002792"/>
                  </a:lnTo>
                  <a:lnTo>
                    <a:pt x="4206240" y="957072"/>
                  </a:lnTo>
                  <a:lnTo>
                    <a:pt x="4227576" y="935736"/>
                  </a:lnTo>
                  <a:lnTo>
                    <a:pt x="4239768" y="911352"/>
                  </a:lnTo>
                  <a:lnTo>
                    <a:pt x="4248912" y="890016"/>
                  </a:lnTo>
                  <a:lnTo>
                    <a:pt x="4255008" y="868680"/>
                  </a:lnTo>
                  <a:lnTo>
                    <a:pt x="4251960" y="844296"/>
                  </a:lnTo>
                  <a:lnTo>
                    <a:pt x="4236720" y="798576"/>
                  </a:lnTo>
                  <a:lnTo>
                    <a:pt x="4203192" y="755904"/>
                  </a:lnTo>
                  <a:lnTo>
                    <a:pt x="4148328" y="710184"/>
                  </a:lnTo>
                  <a:lnTo>
                    <a:pt x="4114800" y="688848"/>
                  </a:lnTo>
                  <a:lnTo>
                    <a:pt x="4075176" y="667512"/>
                  </a:lnTo>
                  <a:lnTo>
                    <a:pt x="4029455" y="649224"/>
                  </a:lnTo>
                  <a:lnTo>
                    <a:pt x="3980688" y="627888"/>
                  </a:lnTo>
                  <a:lnTo>
                    <a:pt x="3928871" y="609600"/>
                  </a:lnTo>
                  <a:lnTo>
                    <a:pt x="3870960" y="588264"/>
                  </a:lnTo>
                  <a:lnTo>
                    <a:pt x="3806952" y="569976"/>
                  </a:lnTo>
                  <a:lnTo>
                    <a:pt x="3739895" y="551688"/>
                  </a:lnTo>
                  <a:lnTo>
                    <a:pt x="3666743" y="533400"/>
                  </a:lnTo>
                  <a:lnTo>
                    <a:pt x="3511295" y="502920"/>
                  </a:lnTo>
                  <a:lnTo>
                    <a:pt x="3658154" y="411480"/>
                  </a:lnTo>
                  <a:lnTo>
                    <a:pt x="2804160" y="411480"/>
                  </a:lnTo>
                  <a:lnTo>
                    <a:pt x="2493264" y="393192"/>
                  </a:lnTo>
                  <a:lnTo>
                    <a:pt x="2179320" y="387096"/>
                  </a:lnTo>
                  <a:close/>
                </a:path>
                <a:path w="4319270" h="1332229">
                  <a:moveTo>
                    <a:pt x="4319016" y="0"/>
                  </a:moveTo>
                  <a:lnTo>
                    <a:pt x="2804160" y="411480"/>
                  </a:lnTo>
                  <a:lnTo>
                    <a:pt x="3658154" y="411480"/>
                  </a:lnTo>
                  <a:lnTo>
                    <a:pt x="4319016" y="0"/>
                  </a:lnTo>
                  <a:close/>
                </a:path>
              </a:pathLst>
            </a:custGeom>
            <a:solidFill>
              <a:srgbClr val="C8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02791" y="5428996"/>
              <a:ext cx="4343400" cy="1358900"/>
            </a:xfrm>
            <a:custGeom>
              <a:avLst/>
              <a:gdLst/>
              <a:ahLst/>
              <a:cxnLst/>
              <a:rect l="l" t="t" r="r" b="b"/>
              <a:pathLst>
                <a:path w="4343400" h="1358900">
                  <a:moveTo>
                    <a:pt x="679704" y="1206499"/>
                  </a:moveTo>
                  <a:lnTo>
                    <a:pt x="560832" y="1206499"/>
                  </a:lnTo>
                  <a:lnTo>
                    <a:pt x="597408" y="1219199"/>
                  </a:lnTo>
                  <a:lnTo>
                    <a:pt x="637032" y="1231899"/>
                  </a:lnTo>
                  <a:lnTo>
                    <a:pt x="676656" y="1231899"/>
                  </a:lnTo>
                  <a:lnTo>
                    <a:pt x="755904" y="1257299"/>
                  </a:lnTo>
                  <a:lnTo>
                    <a:pt x="1203960" y="1320799"/>
                  </a:lnTo>
                  <a:lnTo>
                    <a:pt x="1496568" y="1346199"/>
                  </a:lnTo>
                  <a:lnTo>
                    <a:pt x="1694688" y="1358899"/>
                  </a:lnTo>
                  <a:lnTo>
                    <a:pt x="2508504" y="1358899"/>
                  </a:lnTo>
                  <a:lnTo>
                    <a:pt x="2904744" y="1333499"/>
                  </a:lnTo>
                  <a:lnTo>
                    <a:pt x="1898903" y="1333499"/>
                  </a:lnTo>
                  <a:lnTo>
                    <a:pt x="1496568" y="1320799"/>
                  </a:lnTo>
                  <a:lnTo>
                    <a:pt x="1304544" y="1295399"/>
                  </a:lnTo>
                  <a:lnTo>
                    <a:pt x="1207008" y="1295399"/>
                  </a:lnTo>
                  <a:lnTo>
                    <a:pt x="847344" y="1244599"/>
                  </a:lnTo>
                  <a:lnTo>
                    <a:pt x="762000" y="1219199"/>
                  </a:lnTo>
                  <a:lnTo>
                    <a:pt x="719328" y="1219199"/>
                  </a:lnTo>
                  <a:lnTo>
                    <a:pt x="679704" y="1206499"/>
                  </a:lnTo>
                  <a:close/>
                </a:path>
                <a:path w="4343400" h="1358900">
                  <a:moveTo>
                    <a:pt x="3947160" y="609599"/>
                  </a:moveTo>
                  <a:lnTo>
                    <a:pt x="3849624" y="609599"/>
                  </a:lnTo>
                  <a:lnTo>
                    <a:pt x="3880104" y="622299"/>
                  </a:lnTo>
                  <a:lnTo>
                    <a:pt x="3907536" y="634999"/>
                  </a:lnTo>
                  <a:lnTo>
                    <a:pt x="3938016" y="634999"/>
                  </a:lnTo>
                  <a:lnTo>
                    <a:pt x="3965448" y="647699"/>
                  </a:lnTo>
                  <a:lnTo>
                    <a:pt x="4038600" y="685799"/>
                  </a:lnTo>
                  <a:lnTo>
                    <a:pt x="4059936" y="685799"/>
                  </a:lnTo>
                  <a:lnTo>
                    <a:pt x="4102608" y="711199"/>
                  </a:lnTo>
                  <a:lnTo>
                    <a:pt x="4120896" y="723899"/>
                  </a:lnTo>
                  <a:lnTo>
                    <a:pt x="4136136" y="736599"/>
                  </a:lnTo>
                  <a:lnTo>
                    <a:pt x="4154424" y="749299"/>
                  </a:lnTo>
                  <a:lnTo>
                    <a:pt x="4169664" y="749299"/>
                  </a:lnTo>
                  <a:lnTo>
                    <a:pt x="4194048" y="774699"/>
                  </a:lnTo>
                  <a:lnTo>
                    <a:pt x="4224528" y="800099"/>
                  </a:lnTo>
                  <a:lnTo>
                    <a:pt x="4233672" y="812799"/>
                  </a:lnTo>
                  <a:lnTo>
                    <a:pt x="4239768" y="825499"/>
                  </a:lnTo>
                  <a:lnTo>
                    <a:pt x="4242816" y="838199"/>
                  </a:lnTo>
                  <a:lnTo>
                    <a:pt x="4248912" y="850899"/>
                  </a:lnTo>
                  <a:lnTo>
                    <a:pt x="4251960" y="850899"/>
                  </a:lnTo>
                  <a:lnTo>
                    <a:pt x="4251960" y="863599"/>
                  </a:lnTo>
                  <a:lnTo>
                    <a:pt x="4255008" y="876299"/>
                  </a:lnTo>
                  <a:lnTo>
                    <a:pt x="4251960" y="888999"/>
                  </a:lnTo>
                  <a:lnTo>
                    <a:pt x="4251960" y="901699"/>
                  </a:lnTo>
                  <a:lnTo>
                    <a:pt x="4248912" y="901699"/>
                  </a:lnTo>
                  <a:lnTo>
                    <a:pt x="4245864" y="914399"/>
                  </a:lnTo>
                  <a:lnTo>
                    <a:pt x="4227576" y="952499"/>
                  </a:lnTo>
                  <a:lnTo>
                    <a:pt x="4218432" y="952499"/>
                  </a:lnTo>
                  <a:lnTo>
                    <a:pt x="4209288" y="965199"/>
                  </a:lnTo>
                  <a:lnTo>
                    <a:pt x="4187952" y="990599"/>
                  </a:lnTo>
                  <a:lnTo>
                    <a:pt x="4172712" y="1003299"/>
                  </a:lnTo>
                  <a:lnTo>
                    <a:pt x="4160520" y="1015999"/>
                  </a:lnTo>
                  <a:lnTo>
                    <a:pt x="4142232" y="1015999"/>
                  </a:lnTo>
                  <a:lnTo>
                    <a:pt x="4126992" y="1028699"/>
                  </a:lnTo>
                  <a:lnTo>
                    <a:pt x="4108704" y="1041399"/>
                  </a:lnTo>
                  <a:lnTo>
                    <a:pt x="4087368" y="1054099"/>
                  </a:lnTo>
                  <a:lnTo>
                    <a:pt x="4069080" y="1066799"/>
                  </a:lnTo>
                  <a:lnTo>
                    <a:pt x="4044696" y="1066799"/>
                  </a:lnTo>
                  <a:lnTo>
                    <a:pt x="4023360" y="1079499"/>
                  </a:lnTo>
                  <a:lnTo>
                    <a:pt x="3995928" y="1092199"/>
                  </a:lnTo>
                  <a:lnTo>
                    <a:pt x="3971544" y="1104899"/>
                  </a:lnTo>
                  <a:lnTo>
                    <a:pt x="3944112" y="1117599"/>
                  </a:lnTo>
                  <a:lnTo>
                    <a:pt x="3913632" y="1130299"/>
                  </a:lnTo>
                  <a:lnTo>
                    <a:pt x="3886200" y="1130299"/>
                  </a:lnTo>
                  <a:lnTo>
                    <a:pt x="3852672" y="1142999"/>
                  </a:lnTo>
                  <a:lnTo>
                    <a:pt x="3822192" y="1155699"/>
                  </a:lnTo>
                  <a:lnTo>
                    <a:pt x="3788664" y="1155699"/>
                  </a:lnTo>
                  <a:lnTo>
                    <a:pt x="3752088" y="1168399"/>
                  </a:lnTo>
                  <a:lnTo>
                    <a:pt x="3681984" y="1193799"/>
                  </a:lnTo>
                  <a:lnTo>
                    <a:pt x="3444240" y="1231899"/>
                  </a:lnTo>
                  <a:lnTo>
                    <a:pt x="3358896" y="1257299"/>
                  </a:lnTo>
                  <a:lnTo>
                    <a:pt x="3182112" y="1282699"/>
                  </a:lnTo>
                  <a:lnTo>
                    <a:pt x="3090672" y="1282699"/>
                  </a:lnTo>
                  <a:lnTo>
                    <a:pt x="2901696" y="1308099"/>
                  </a:lnTo>
                  <a:lnTo>
                    <a:pt x="2508504" y="1333499"/>
                  </a:lnTo>
                  <a:lnTo>
                    <a:pt x="2904744" y="1333499"/>
                  </a:lnTo>
                  <a:lnTo>
                    <a:pt x="3093720" y="1320799"/>
                  </a:lnTo>
                  <a:lnTo>
                    <a:pt x="3447288" y="1269999"/>
                  </a:lnTo>
                  <a:lnTo>
                    <a:pt x="3611880" y="1231899"/>
                  </a:lnTo>
                  <a:lnTo>
                    <a:pt x="3688080" y="1219199"/>
                  </a:lnTo>
                  <a:lnTo>
                    <a:pt x="3761232" y="1193799"/>
                  </a:lnTo>
                  <a:lnTo>
                    <a:pt x="3895344" y="1155699"/>
                  </a:lnTo>
                  <a:lnTo>
                    <a:pt x="3922776" y="1142999"/>
                  </a:lnTo>
                  <a:lnTo>
                    <a:pt x="3953256" y="1142999"/>
                  </a:lnTo>
                  <a:lnTo>
                    <a:pt x="4008120" y="1117599"/>
                  </a:lnTo>
                  <a:lnTo>
                    <a:pt x="4056888" y="1092199"/>
                  </a:lnTo>
                  <a:lnTo>
                    <a:pt x="4081272" y="1092199"/>
                  </a:lnTo>
                  <a:lnTo>
                    <a:pt x="4102608" y="1079499"/>
                  </a:lnTo>
                  <a:lnTo>
                    <a:pt x="4120896" y="1066799"/>
                  </a:lnTo>
                  <a:lnTo>
                    <a:pt x="4142232" y="1054099"/>
                  </a:lnTo>
                  <a:lnTo>
                    <a:pt x="4160520" y="1041399"/>
                  </a:lnTo>
                  <a:lnTo>
                    <a:pt x="4206240" y="1003299"/>
                  </a:lnTo>
                  <a:lnTo>
                    <a:pt x="4218432" y="1003299"/>
                  </a:lnTo>
                  <a:lnTo>
                    <a:pt x="4242816" y="977899"/>
                  </a:lnTo>
                  <a:lnTo>
                    <a:pt x="4251960" y="965199"/>
                  </a:lnTo>
                  <a:lnTo>
                    <a:pt x="4258056" y="952499"/>
                  </a:lnTo>
                  <a:lnTo>
                    <a:pt x="4267200" y="939799"/>
                  </a:lnTo>
                  <a:lnTo>
                    <a:pt x="4273296" y="927099"/>
                  </a:lnTo>
                  <a:lnTo>
                    <a:pt x="4282440" y="888999"/>
                  </a:lnTo>
                  <a:lnTo>
                    <a:pt x="4282440" y="876299"/>
                  </a:lnTo>
                  <a:lnTo>
                    <a:pt x="4270248" y="825499"/>
                  </a:lnTo>
                  <a:lnTo>
                    <a:pt x="4261104" y="812799"/>
                  </a:lnTo>
                  <a:lnTo>
                    <a:pt x="4255008" y="800099"/>
                  </a:lnTo>
                  <a:lnTo>
                    <a:pt x="4236720" y="774699"/>
                  </a:lnTo>
                  <a:lnTo>
                    <a:pt x="4200144" y="736599"/>
                  </a:lnTo>
                  <a:lnTo>
                    <a:pt x="4184904" y="736599"/>
                  </a:lnTo>
                  <a:lnTo>
                    <a:pt x="4169664" y="723899"/>
                  </a:lnTo>
                  <a:lnTo>
                    <a:pt x="4114800" y="685799"/>
                  </a:lnTo>
                  <a:lnTo>
                    <a:pt x="4072128" y="660399"/>
                  </a:lnTo>
                  <a:lnTo>
                    <a:pt x="4047744" y="660399"/>
                  </a:lnTo>
                  <a:lnTo>
                    <a:pt x="4026408" y="647699"/>
                  </a:lnTo>
                  <a:lnTo>
                    <a:pt x="3998976" y="634999"/>
                  </a:lnTo>
                  <a:lnTo>
                    <a:pt x="3974592" y="622299"/>
                  </a:lnTo>
                  <a:lnTo>
                    <a:pt x="3947160" y="609599"/>
                  </a:lnTo>
                  <a:close/>
                </a:path>
                <a:path w="4343400" h="1358900">
                  <a:moveTo>
                    <a:pt x="2505456" y="393699"/>
                  </a:moveTo>
                  <a:lnTo>
                    <a:pt x="1880615" y="393699"/>
                  </a:lnTo>
                  <a:lnTo>
                    <a:pt x="1725168" y="406399"/>
                  </a:lnTo>
                  <a:lnTo>
                    <a:pt x="1572768" y="406399"/>
                  </a:lnTo>
                  <a:lnTo>
                    <a:pt x="1280160" y="431799"/>
                  </a:lnTo>
                  <a:lnTo>
                    <a:pt x="1210056" y="444499"/>
                  </a:lnTo>
                  <a:lnTo>
                    <a:pt x="1069848" y="457199"/>
                  </a:lnTo>
                  <a:lnTo>
                    <a:pt x="1002791" y="469899"/>
                  </a:lnTo>
                  <a:lnTo>
                    <a:pt x="874776" y="482599"/>
                  </a:lnTo>
                  <a:lnTo>
                    <a:pt x="688847" y="520699"/>
                  </a:lnTo>
                  <a:lnTo>
                    <a:pt x="630935" y="533399"/>
                  </a:lnTo>
                  <a:lnTo>
                    <a:pt x="521208" y="558799"/>
                  </a:lnTo>
                  <a:lnTo>
                    <a:pt x="487680" y="571499"/>
                  </a:lnTo>
                  <a:lnTo>
                    <a:pt x="451104" y="571499"/>
                  </a:lnTo>
                  <a:lnTo>
                    <a:pt x="420624" y="584199"/>
                  </a:lnTo>
                  <a:lnTo>
                    <a:pt x="387096" y="596899"/>
                  </a:lnTo>
                  <a:lnTo>
                    <a:pt x="356616" y="609599"/>
                  </a:lnTo>
                  <a:lnTo>
                    <a:pt x="329184" y="609599"/>
                  </a:lnTo>
                  <a:lnTo>
                    <a:pt x="274320" y="634999"/>
                  </a:lnTo>
                  <a:lnTo>
                    <a:pt x="201168" y="673099"/>
                  </a:lnTo>
                  <a:lnTo>
                    <a:pt x="179832" y="685799"/>
                  </a:lnTo>
                  <a:lnTo>
                    <a:pt x="161544" y="685799"/>
                  </a:lnTo>
                  <a:lnTo>
                    <a:pt x="121920" y="711199"/>
                  </a:lnTo>
                  <a:lnTo>
                    <a:pt x="76200" y="749299"/>
                  </a:lnTo>
                  <a:lnTo>
                    <a:pt x="39624" y="787399"/>
                  </a:lnTo>
                  <a:lnTo>
                    <a:pt x="24384" y="812799"/>
                  </a:lnTo>
                  <a:lnTo>
                    <a:pt x="15240" y="825499"/>
                  </a:lnTo>
                  <a:lnTo>
                    <a:pt x="3048" y="850899"/>
                  </a:lnTo>
                  <a:lnTo>
                    <a:pt x="3048" y="863599"/>
                  </a:lnTo>
                  <a:lnTo>
                    <a:pt x="0" y="888999"/>
                  </a:lnTo>
                  <a:lnTo>
                    <a:pt x="27432" y="952499"/>
                  </a:lnTo>
                  <a:lnTo>
                    <a:pt x="82296" y="1015999"/>
                  </a:lnTo>
                  <a:lnTo>
                    <a:pt x="112776" y="1041399"/>
                  </a:lnTo>
                  <a:lnTo>
                    <a:pt x="149352" y="1066799"/>
                  </a:lnTo>
                  <a:lnTo>
                    <a:pt x="167640" y="1066799"/>
                  </a:lnTo>
                  <a:lnTo>
                    <a:pt x="210312" y="1092199"/>
                  </a:lnTo>
                  <a:lnTo>
                    <a:pt x="234696" y="1104899"/>
                  </a:lnTo>
                  <a:lnTo>
                    <a:pt x="256032" y="1117599"/>
                  </a:lnTo>
                  <a:lnTo>
                    <a:pt x="283464" y="1130299"/>
                  </a:lnTo>
                  <a:lnTo>
                    <a:pt x="307848" y="1130299"/>
                  </a:lnTo>
                  <a:lnTo>
                    <a:pt x="335280" y="1142999"/>
                  </a:lnTo>
                  <a:lnTo>
                    <a:pt x="396240" y="1168399"/>
                  </a:lnTo>
                  <a:lnTo>
                    <a:pt x="457200" y="1181099"/>
                  </a:lnTo>
                  <a:lnTo>
                    <a:pt x="490728" y="1193799"/>
                  </a:lnTo>
                  <a:lnTo>
                    <a:pt x="527304" y="1206499"/>
                  </a:lnTo>
                  <a:lnTo>
                    <a:pt x="643128" y="1206499"/>
                  </a:lnTo>
                  <a:lnTo>
                    <a:pt x="603504" y="1193799"/>
                  </a:lnTo>
                  <a:lnTo>
                    <a:pt x="566928" y="1181099"/>
                  </a:lnTo>
                  <a:lnTo>
                    <a:pt x="432816" y="1142999"/>
                  </a:lnTo>
                  <a:lnTo>
                    <a:pt x="402336" y="1142999"/>
                  </a:lnTo>
                  <a:lnTo>
                    <a:pt x="374904" y="1130299"/>
                  </a:lnTo>
                  <a:lnTo>
                    <a:pt x="344424" y="1117599"/>
                  </a:lnTo>
                  <a:lnTo>
                    <a:pt x="320040" y="1104899"/>
                  </a:lnTo>
                  <a:lnTo>
                    <a:pt x="292608" y="1092199"/>
                  </a:lnTo>
                  <a:lnTo>
                    <a:pt x="268224" y="1092199"/>
                  </a:lnTo>
                  <a:lnTo>
                    <a:pt x="243840" y="1079499"/>
                  </a:lnTo>
                  <a:lnTo>
                    <a:pt x="201168" y="1054099"/>
                  </a:lnTo>
                  <a:lnTo>
                    <a:pt x="182880" y="1041399"/>
                  </a:lnTo>
                  <a:lnTo>
                    <a:pt x="161544" y="1041399"/>
                  </a:lnTo>
                  <a:lnTo>
                    <a:pt x="146304" y="1028699"/>
                  </a:lnTo>
                  <a:lnTo>
                    <a:pt x="128016" y="1015999"/>
                  </a:lnTo>
                  <a:lnTo>
                    <a:pt x="112776" y="1003299"/>
                  </a:lnTo>
                  <a:lnTo>
                    <a:pt x="100584" y="990599"/>
                  </a:lnTo>
                  <a:lnTo>
                    <a:pt x="88392" y="990599"/>
                  </a:lnTo>
                  <a:lnTo>
                    <a:pt x="67056" y="965199"/>
                  </a:lnTo>
                  <a:lnTo>
                    <a:pt x="48768" y="939799"/>
                  </a:lnTo>
                  <a:lnTo>
                    <a:pt x="42671" y="927099"/>
                  </a:lnTo>
                  <a:lnTo>
                    <a:pt x="39624" y="914399"/>
                  </a:lnTo>
                  <a:lnTo>
                    <a:pt x="33528" y="914399"/>
                  </a:lnTo>
                  <a:lnTo>
                    <a:pt x="30480" y="901699"/>
                  </a:lnTo>
                  <a:lnTo>
                    <a:pt x="30480" y="863599"/>
                  </a:lnTo>
                  <a:lnTo>
                    <a:pt x="36576" y="838199"/>
                  </a:lnTo>
                  <a:lnTo>
                    <a:pt x="42671" y="838199"/>
                  </a:lnTo>
                  <a:lnTo>
                    <a:pt x="54864" y="812799"/>
                  </a:lnTo>
                  <a:lnTo>
                    <a:pt x="82296" y="774699"/>
                  </a:lnTo>
                  <a:lnTo>
                    <a:pt x="94488" y="761999"/>
                  </a:lnTo>
                  <a:lnTo>
                    <a:pt x="109728" y="761999"/>
                  </a:lnTo>
                  <a:lnTo>
                    <a:pt x="121920" y="749299"/>
                  </a:lnTo>
                  <a:lnTo>
                    <a:pt x="137160" y="736599"/>
                  </a:lnTo>
                  <a:lnTo>
                    <a:pt x="173736" y="711199"/>
                  </a:lnTo>
                  <a:lnTo>
                    <a:pt x="195072" y="698499"/>
                  </a:lnTo>
                  <a:lnTo>
                    <a:pt x="237744" y="685799"/>
                  </a:lnTo>
                  <a:lnTo>
                    <a:pt x="259080" y="673099"/>
                  </a:lnTo>
                  <a:lnTo>
                    <a:pt x="286512" y="660399"/>
                  </a:lnTo>
                  <a:lnTo>
                    <a:pt x="310896" y="647699"/>
                  </a:lnTo>
                  <a:lnTo>
                    <a:pt x="365760" y="634999"/>
                  </a:lnTo>
                  <a:lnTo>
                    <a:pt x="426720" y="609599"/>
                  </a:lnTo>
                  <a:lnTo>
                    <a:pt x="493776" y="596899"/>
                  </a:lnTo>
                  <a:lnTo>
                    <a:pt x="530352" y="584199"/>
                  </a:lnTo>
                  <a:lnTo>
                    <a:pt x="582168" y="571499"/>
                  </a:lnTo>
                  <a:lnTo>
                    <a:pt x="637032" y="558799"/>
                  </a:lnTo>
                  <a:lnTo>
                    <a:pt x="694944" y="546099"/>
                  </a:lnTo>
                  <a:lnTo>
                    <a:pt x="877824" y="507999"/>
                  </a:lnTo>
                  <a:lnTo>
                    <a:pt x="941832" y="507999"/>
                  </a:lnTo>
                  <a:lnTo>
                    <a:pt x="1143000" y="469899"/>
                  </a:lnTo>
                  <a:lnTo>
                    <a:pt x="1213104" y="469899"/>
                  </a:lnTo>
                  <a:lnTo>
                    <a:pt x="1283208" y="457199"/>
                  </a:lnTo>
                  <a:lnTo>
                    <a:pt x="1426464" y="444499"/>
                  </a:lnTo>
                  <a:lnTo>
                    <a:pt x="1575816" y="444499"/>
                  </a:lnTo>
                  <a:lnTo>
                    <a:pt x="1880615" y="419099"/>
                  </a:lnTo>
                  <a:lnTo>
                    <a:pt x="2813304" y="419099"/>
                  </a:lnTo>
                  <a:lnTo>
                    <a:pt x="2814693" y="418715"/>
                  </a:lnTo>
                  <a:lnTo>
                    <a:pt x="2505456" y="393699"/>
                  </a:lnTo>
                  <a:close/>
                </a:path>
                <a:path w="4343400" h="1358900">
                  <a:moveTo>
                    <a:pt x="3526536" y="507999"/>
                  </a:moveTo>
                  <a:lnTo>
                    <a:pt x="3508248" y="507999"/>
                  </a:lnTo>
                  <a:lnTo>
                    <a:pt x="3508248" y="520699"/>
                  </a:lnTo>
                  <a:lnTo>
                    <a:pt x="3511296" y="520699"/>
                  </a:lnTo>
                  <a:lnTo>
                    <a:pt x="3520440" y="533399"/>
                  </a:lnTo>
                  <a:lnTo>
                    <a:pt x="3563112" y="546099"/>
                  </a:lnTo>
                  <a:lnTo>
                    <a:pt x="3602736" y="546099"/>
                  </a:lnTo>
                  <a:lnTo>
                    <a:pt x="3639312" y="558799"/>
                  </a:lnTo>
                  <a:lnTo>
                    <a:pt x="3678936" y="571499"/>
                  </a:lnTo>
                  <a:lnTo>
                    <a:pt x="3715512" y="571499"/>
                  </a:lnTo>
                  <a:lnTo>
                    <a:pt x="3749040" y="584199"/>
                  </a:lnTo>
                  <a:lnTo>
                    <a:pt x="3785616" y="596899"/>
                  </a:lnTo>
                  <a:lnTo>
                    <a:pt x="3816096" y="609599"/>
                  </a:lnTo>
                  <a:lnTo>
                    <a:pt x="3916680" y="609599"/>
                  </a:lnTo>
                  <a:lnTo>
                    <a:pt x="3889248" y="596899"/>
                  </a:lnTo>
                  <a:lnTo>
                    <a:pt x="3855720" y="584199"/>
                  </a:lnTo>
                  <a:lnTo>
                    <a:pt x="3825240" y="571499"/>
                  </a:lnTo>
                  <a:lnTo>
                    <a:pt x="3758184" y="558799"/>
                  </a:lnTo>
                  <a:lnTo>
                    <a:pt x="3685032" y="533399"/>
                  </a:lnTo>
                  <a:lnTo>
                    <a:pt x="3529584" y="533399"/>
                  </a:lnTo>
                  <a:lnTo>
                    <a:pt x="3526536" y="507999"/>
                  </a:lnTo>
                  <a:close/>
                </a:path>
                <a:path w="4343400" h="1358900">
                  <a:moveTo>
                    <a:pt x="3526536" y="507999"/>
                  </a:moveTo>
                  <a:lnTo>
                    <a:pt x="3529584" y="533399"/>
                  </a:lnTo>
                  <a:lnTo>
                    <a:pt x="3555371" y="517242"/>
                  </a:lnTo>
                  <a:lnTo>
                    <a:pt x="3526536" y="507999"/>
                  </a:lnTo>
                  <a:close/>
                </a:path>
                <a:path w="4343400" h="1358900">
                  <a:moveTo>
                    <a:pt x="3555371" y="517242"/>
                  </a:moveTo>
                  <a:lnTo>
                    <a:pt x="3529584" y="533399"/>
                  </a:lnTo>
                  <a:lnTo>
                    <a:pt x="3645408" y="533399"/>
                  </a:lnTo>
                  <a:lnTo>
                    <a:pt x="3608832" y="520699"/>
                  </a:lnTo>
                  <a:lnTo>
                    <a:pt x="3566160" y="520699"/>
                  </a:lnTo>
                  <a:lnTo>
                    <a:pt x="3555371" y="517242"/>
                  </a:lnTo>
                  <a:close/>
                </a:path>
                <a:path w="4343400" h="1358900">
                  <a:moveTo>
                    <a:pt x="4309432" y="44772"/>
                  </a:moveTo>
                  <a:lnTo>
                    <a:pt x="4244221" y="62302"/>
                  </a:lnTo>
                  <a:lnTo>
                    <a:pt x="3517392" y="507999"/>
                  </a:lnTo>
                  <a:lnTo>
                    <a:pt x="3526536" y="507999"/>
                  </a:lnTo>
                  <a:lnTo>
                    <a:pt x="3555371" y="517242"/>
                  </a:lnTo>
                  <a:lnTo>
                    <a:pt x="4309432" y="44772"/>
                  </a:lnTo>
                  <a:close/>
                </a:path>
                <a:path w="4343400" h="1358900">
                  <a:moveTo>
                    <a:pt x="4337304" y="0"/>
                  </a:moveTo>
                  <a:lnTo>
                    <a:pt x="4328160" y="0"/>
                  </a:lnTo>
                  <a:lnTo>
                    <a:pt x="2814693" y="418715"/>
                  </a:lnTo>
                  <a:lnTo>
                    <a:pt x="2819400" y="419099"/>
                  </a:lnTo>
                  <a:lnTo>
                    <a:pt x="2350008" y="419099"/>
                  </a:lnTo>
                  <a:lnTo>
                    <a:pt x="2505456" y="431799"/>
                  </a:lnTo>
                  <a:lnTo>
                    <a:pt x="2816352" y="444499"/>
                  </a:lnTo>
                  <a:lnTo>
                    <a:pt x="2822448" y="444499"/>
                  </a:lnTo>
                  <a:lnTo>
                    <a:pt x="4244221" y="62302"/>
                  </a:lnTo>
                  <a:lnTo>
                    <a:pt x="4325112" y="12699"/>
                  </a:lnTo>
                  <a:lnTo>
                    <a:pt x="4340352" y="12699"/>
                  </a:lnTo>
                  <a:lnTo>
                    <a:pt x="4337304" y="0"/>
                  </a:lnTo>
                  <a:close/>
                </a:path>
                <a:path w="4343400" h="1358900">
                  <a:moveTo>
                    <a:pt x="2814693" y="418715"/>
                  </a:moveTo>
                  <a:lnTo>
                    <a:pt x="2813304" y="419099"/>
                  </a:lnTo>
                  <a:lnTo>
                    <a:pt x="2819400" y="419099"/>
                  </a:lnTo>
                  <a:lnTo>
                    <a:pt x="2814693" y="418715"/>
                  </a:lnTo>
                  <a:close/>
                </a:path>
                <a:path w="4343400" h="1358900">
                  <a:moveTo>
                    <a:pt x="4325112" y="12699"/>
                  </a:moveTo>
                  <a:lnTo>
                    <a:pt x="4244221" y="62302"/>
                  </a:lnTo>
                  <a:lnTo>
                    <a:pt x="4309432" y="44772"/>
                  </a:lnTo>
                  <a:lnTo>
                    <a:pt x="4331647" y="30853"/>
                  </a:lnTo>
                  <a:lnTo>
                    <a:pt x="4325112" y="12699"/>
                  </a:lnTo>
                  <a:close/>
                </a:path>
                <a:path w="4343400" h="1358900">
                  <a:moveTo>
                    <a:pt x="4331647" y="30853"/>
                  </a:moveTo>
                  <a:lnTo>
                    <a:pt x="4309432" y="44772"/>
                  </a:lnTo>
                  <a:lnTo>
                    <a:pt x="4334256" y="38099"/>
                  </a:lnTo>
                  <a:lnTo>
                    <a:pt x="4331647" y="30853"/>
                  </a:lnTo>
                  <a:close/>
                </a:path>
                <a:path w="4343400" h="1358900">
                  <a:moveTo>
                    <a:pt x="4343400" y="12699"/>
                  </a:moveTo>
                  <a:lnTo>
                    <a:pt x="4325112" y="12699"/>
                  </a:lnTo>
                  <a:lnTo>
                    <a:pt x="4331647" y="30853"/>
                  </a:lnTo>
                  <a:lnTo>
                    <a:pt x="4340352" y="25399"/>
                  </a:lnTo>
                  <a:lnTo>
                    <a:pt x="4343400" y="25399"/>
                  </a:lnTo>
                  <a:lnTo>
                    <a:pt x="4343400" y="12699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23139" y="4829371"/>
            <a:ext cx="5005070" cy="20561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70"/>
              </a:spcBef>
            </a:pPr>
            <a:r>
              <a:rPr sz="3500" b="1" spc="-15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3100" b="1" spc="-15">
                <a:latin typeface="Constantia"/>
                <a:cs typeface="Constantia"/>
              </a:rPr>
              <a:t>able d’</a:t>
            </a:r>
            <a:r>
              <a:rPr sz="3500" b="1" spc="-1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100" b="1" spc="-15">
                <a:latin typeface="Constantia"/>
                <a:cs typeface="Constantia"/>
              </a:rPr>
              <a:t>nalyse </a:t>
            </a:r>
            <a:r>
              <a:rPr sz="3500" b="1" spc="-90">
                <a:solidFill>
                  <a:srgbClr val="FF0000"/>
                </a:solidFill>
                <a:latin typeface="Constantia"/>
                <a:cs typeface="Constantia"/>
              </a:rPr>
              <a:t>TA</a:t>
            </a:r>
            <a:r>
              <a:rPr sz="3500" b="1" spc="-2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500" b="1" spc="15">
                <a:solidFill>
                  <a:srgbClr val="FF0000"/>
                </a:solidFill>
                <a:latin typeface="Constantia"/>
                <a:cs typeface="Constantia"/>
              </a:rPr>
              <a:t>LL(k)</a:t>
            </a:r>
            <a:r>
              <a:rPr sz="3100" b="1" spc="15">
                <a:latin typeface="Constantia"/>
                <a:cs typeface="Constantia"/>
              </a:rPr>
              <a:t>.</a:t>
            </a:r>
            <a:endParaRPr sz="3100">
              <a:latin typeface="Constantia"/>
              <a:cs typeface="Constantia"/>
            </a:endParaRPr>
          </a:p>
          <a:p>
            <a:pPr marL="531495" marR="1725295">
              <a:lnSpc>
                <a:spcPct val="97200"/>
              </a:lnSpc>
              <a:spcBef>
                <a:spcPts val="1939"/>
              </a:spcBef>
            </a:pPr>
            <a:r>
              <a:rPr sz="4000" b="1" spc="-1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3100" b="1" spc="-10">
                <a:solidFill>
                  <a:srgbClr val="FF0000"/>
                </a:solidFill>
                <a:latin typeface="Constantia"/>
                <a:cs typeface="Constantia"/>
              </a:rPr>
              <a:t>eft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most  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derivation</a:t>
            </a:r>
            <a:r>
              <a:rPr sz="3100" b="1" spc="-1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3100" b="1" i="1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3150" b="1" baseline="-19841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281164" y="5201400"/>
            <a:ext cx="1889760" cy="1511935"/>
            <a:chOff x="7092695" y="5434584"/>
            <a:chExt cx="1889760" cy="1511935"/>
          </a:xfrm>
        </p:grpSpPr>
        <p:sp>
          <p:nvSpPr>
            <p:cNvPr id="45" name="object 45"/>
            <p:cNvSpPr/>
            <p:nvPr/>
          </p:nvSpPr>
          <p:spPr>
            <a:xfrm>
              <a:off x="7397495" y="5593080"/>
              <a:ext cx="1572895" cy="1338580"/>
            </a:xfrm>
            <a:custGeom>
              <a:avLst/>
              <a:gdLst/>
              <a:ahLst/>
              <a:cxnLst/>
              <a:rect l="l" t="t" r="r" b="b"/>
              <a:pathLst>
                <a:path w="1572895" h="1338579">
                  <a:moveTo>
                    <a:pt x="786383" y="0"/>
                  </a:moveTo>
                  <a:lnTo>
                    <a:pt x="0" y="1338072"/>
                  </a:lnTo>
                  <a:lnTo>
                    <a:pt x="1572768" y="1338072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82255" y="5577840"/>
              <a:ext cx="1600200" cy="1369060"/>
            </a:xfrm>
            <a:custGeom>
              <a:avLst/>
              <a:gdLst/>
              <a:ahLst/>
              <a:cxnLst/>
              <a:rect l="l" t="t" r="r" b="b"/>
              <a:pathLst>
                <a:path w="1600200" h="1369059">
                  <a:moveTo>
                    <a:pt x="807720" y="0"/>
                  </a:moveTo>
                  <a:lnTo>
                    <a:pt x="792479" y="0"/>
                  </a:lnTo>
                  <a:lnTo>
                    <a:pt x="789432" y="6096"/>
                  </a:lnTo>
                  <a:lnTo>
                    <a:pt x="3048" y="1347216"/>
                  </a:lnTo>
                  <a:lnTo>
                    <a:pt x="0" y="1353312"/>
                  </a:lnTo>
                  <a:lnTo>
                    <a:pt x="6096" y="1365504"/>
                  </a:lnTo>
                  <a:lnTo>
                    <a:pt x="15240" y="1368552"/>
                  </a:lnTo>
                  <a:lnTo>
                    <a:pt x="1588008" y="1368552"/>
                  </a:lnTo>
                  <a:lnTo>
                    <a:pt x="1594103" y="1365504"/>
                  </a:lnTo>
                  <a:lnTo>
                    <a:pt x="1600200" y="1359408"/>
                  </a:lnTo>
                  <a:lnTo>
                    <a:pt x="27432" y="1359408"/>
                  </a:lnTo>
                  <a:lnTo>
                    <a:pt x="15240" y="1338072"/>
                  </a:lnTo>
                  <a:lnTo>
                    <a:pt x="39971" y="1338072"/>
                  </a:lnTo>
                  <a:lnTo>
                    <a:pt x="801624" y="42081"/>
                  </a:lnTo>
                  <a:lnTo>
                    <a:pt x="789432" y="21336"/>
                  </a:lnTo>
                  <a:lnTo>
                    <a:pt x="822752" y="21336"/>
                  </a:lnTo>
                  <a:lnTo>
                    <a:pt x="813816" y="6096"/>
                  </a:lnTo>
                  <a:lnTo>
                    <a:pt x="807720" y="0"/>
                  </a:lnTo>
                  <a:close/>
                </a:path>
                <a:path w="1600200" h="1369059">
                  <a:moveTo>
                    <a:pt x="39971" y="1338072"/>
                  </a:moveTo>
                  <a:lnTo>
                    <a:pt x="15240" y="1338072"/>
                  </a:lnTo>
                  <a:lnTo>
                    <a:pt x="27432" y="1359408"/>
                  </a:lnTo>
                  <a:lnTo>
                    <a:pt x="39971" y="1338072"/>
                  </a:lnTo>
                  <a:close/>
                </a:path>
                <a:path w="1600200" h="1369059">
                  <a:moveTo>
                    <a:pt x="1563276" y="1338072"/>
                  </a:moveTo>
                  <a:lnTo>
                    <a:pt x="39971" y="1338072"/>
                  </a:lnTo>
                  <a:lnTo>
                    <a:pt x="27432" y="1359408"/>
                  </a:lnTo>
                  <a:lnTo>
                    <a:pt x="1575816" y="1359408"/>
                  </a:lnTo>
                  <a:lnTo>
                    <a:pt x="1563276" y="1338072"/>
                  </a:lnTo>
                  <a:close/>
                </a:path>
                <a:path w="1600200" h="1369059">
                  <a:moveTo>
                    <a:pt x="822752" y="21336"/>
                  </a:moveTo>
                  <a:lnTo>
                    <a:pt x="813816" y="21336"/>
                  </a:lnTo>
                  <a:lnTo>
                    <a:pt x="801624" y="42081"/>
                  </a:lnTo>
                  <a:lnTo>
                    <a:pt x="1575816" y="1359408"/>
                  </a:lnTo>
                  <a:lnTo>
                    <a:pt x="1588008" y="1338072"/>
                  </a:lnTo>
                  <a:lnTo>
                    <a:pt x="1594838" y="1338072"/>
                  </a:lnTo>
                  <a:lnTo>
                    <a:pt x="822752" y="21336"/>
                  </a:lnTo>
                  <a:close/>
                </a:path>
                <a:path w="1600200" h="1369059">
                  <a:moveTo>
                    <a:pt x="1594838" y="1338072"/>
                  </a:moveTo>
                  <a:lnTo>
                    <a:pt x="1588008" y="1338072"/>
                  </a:lnTo>
                  <a:lnTo>
                    <a:pt x="1575816" y="1359408"/>
                  </a:lnTo>
                  <a:lnTo>
                    <a:pt x="1600200" y="1359408"/>
                  </a:lnTo>
                  <a:lnTo>
                    <a:pt x="1600200" y="1347216"/>
                  </a:lnTo>
                  <a:lnTo>
                    <a:pt x="1594838" y="1338072"/>
                  </a:lnTo>
                  <a:close/>
                </a:path>
                <a:path w="1600200" h="1369059">
                  <a:moveTo>
                    <a:pt x="813816" y="21336"/>
                  </a:moveTo>
                  <a:lnTo>
                    <a:pt x="789432" y="21336"/>
                  </a:lnTo>
                  <a:lnTo>
                    <a:pt x="801624" y="42081"/>
                  </a:lnTo>
                  <a:lnTo>
                    <a:pt x="813816" y="21336"/>
                  </a:lnTo>
                  <a:close/>
                </a:path>
              </a:pathLst>
            </a:custGeom>
            <a:solidFill>
              <a:srgbClr val="084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92696" y="5434584"/>
              <a:ext cx="186055" cy="1496695"/>
            </a:xfrm>
            <a:custGeom>
              <a:avLst/>
              <a:gdLst/>
              <a:ahLst/>
              <a:cxnLst/>
              <a:rect l="l" t="t" r="r" b="b"/>
              <a:pathLst>
                <a:path w="186054" h="1496695">
                  <a:moveTo>
                    <a:pt x="185928" y="1322832"/>
                  </a:moveTo>
                  <a:lnTo>
                    <a:pt x="182880" y="1313688"/>
                  </a:lnTo>
                  <a:lnTo>
                    <a:pt x="176784" y="1310640"/>
                  </a:lnTo>
                  <a:lnTo>
                    <a:pt x="167640" y="1307592"/>
                  </a:lnTo>
                  <a:lnTo>
                    <a:pt x="161544" y="1307592"/>
                  </a:lnTo>
                  <a:lnTo>
                    <a:pt x="149352" y="1316736"/>
                  </a:lnTo>
                  <a:lnTo>
                    <a:pt x="115824" y="1375410"/>
                  </a:lnTo>
                  <a:lnTo>
                    <a:pt x="115824" y="0"/>
                  </a:lnTo>
                  <a:lnTo>
                    <a:pt x="73152" y="0"/>
                  </a:lnTo>
                  <a:lnTo>
                    <a:pt x="73152" y="1375410"/>
                  </a:lnTo>
                  <a:lnTo>
                    <a:pt x="39624" y="1316736"/>
                  </a:lnTo>
                  <a:lnTo>
                    <a:pt x="24384" y="1307592"/>
                  </a:lnTo>
                  <a:lnTo>
                    <a:pt x="18288" y="1307592"/>
                  </a:lnTo>
                  <a:lnTo>
                    <a:pt x="9144" y="1310640"/>
                  </a:lnTo>
                  <a:lnTo>
                    <a:pt x="0" y="1322832"/>
                  </a:lnTo>
                  <a:lnTo>
                    <a:pt x="0" y="1328928"/>
                  </a:lnTo>
                  <a:lnTo>
                    <a:pt x="3048" y="1338072"/>
                  </a:lnTo>
                  <a:lnTo>
                    <a:pt x="94488" y="1496568"/>
                  </a:lnTo>
                  <a:lnTo>
                    <a:pt x="119100" y="1453896"/>
                  </a:lnTo>
                  <a:lnTo>
                    <a:pt x="185928" y="1338072"/>
                  </a:lnTo>
                  <a:lnTo>
                    <a:pt x="185928" y="13228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222488" y="4728451"/>
            <a:ext cx="294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52209" y="5744210"/>
            <a:ext cx="2073910" cy="15392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2020"/>
              </a:spcBef>
            </a:pPr>
            <a:r>
              <a:rPr sz="40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3900" b="1" spc="-7" baseline="-20299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endParaRPr sz="3900" baseline="-20299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3100" b="1" i="1" spc="-35">
                <a:solidFill>
                  <a:srgbClr val="FF0000"/>
                </a:solidFill>
                <a:latin typeface="Constantia"/>
                <a:cs typeface="Constantia"/>
              </a:rPr>
              <a:t>Terminaux</a:t>
            </a:r>
            <a:endParaRPr sz="3100">
              <a:latin typeface="Constantia"/>
              <a:cs typeface="Constantia"/>
            </a:endParaRPr>
          </a:p>
        </p:txBody>
      </p:sp>
      <p:sp>
        <p:nvSpPr>
          <p:cNvPr id="51" name="object 34"/>
          <p:cNvSpPr txBox="1"/>
          <p:nvPr/>
        </p:nvSpPr>
        <p:spPr>
          <a:xfrm>
            <a:off x="5346700" y="349250"/>
            <a:ext cx="2162175" cy="10801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12700" algn="ctr">
              <a:lnSpc>
                <a:spcPct val="100600"/>
              </a:lnSpc>
              <a:spcBef>
                <a:spcPts val="75"/>
              </a:spcBef>
            </a:pPr>
            <a:r>
              <a:rPr sz="3500" spc="-10">
                <a:solidFill>
                  <a:srgbClr val="FFFFFF"/>
                </a:solidFill>
                <a:latin typeface="Constantia"/>
                <a:cs typeface="Constantia"/>
              </a:rPr>
              <a:t>Analyse  </a:t>
            </a:r>
            <a:r>
              <a:rPr lang="fr-FR" sz="3500" spc="20">
                <a:solidFill>
                  <a:srgbClr val="FFFFFF"/>
                </a:solidFill>
                <a:latin typeface="Constantia"/>
                <a:cs typeface="Constantia"/>
              </a:rPr>
              <a:t>Lexicale</a:t>
            </a:r>
            <a:endParaRPr lang="fr-FR" sz="3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65100" y="-31750"/>
            <a:ext cx="9944735" cy="7335983"/>
          </a:xfrm>
          <a:prstGeom prst="rect">
            <a:avLst/>
          </a:prstGeom>
        </p:spPr>
        <p:txBody>
          <a:bodyPr vert="horz" wrap="square" lIns="0" tIns="94615" rIns="0" bIns="0" rtlCol="0" anchor="t">
            <a:spAutoFit/>
          </a:bodyPr>
          <a:lstStyle/>
          <a:p>
            <a:pPr marL="76200">
              <a:spcBef>
                <a:spcPts val="745"/>
              </a:spcBef>
            </a:pPr>
            <a:r>
              <a:rPr lang="fr-FR" sz="3100" b="1" spc="-20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Algorithme de construction d’une	TA LR </a:t>
            </a:r>
          </a:p>
          <a:p>
            <a:pPr marL="76200">
              <a:lnSpc>
                <a:spcPct val="100000"/>
              </a:lnSpc>
              <a:spcBef>
                <a:spcPts val="745"/>
              </a:spcBef>
            </a:pPr>
            <a:r>
              <a:rPr lang="fr-FR" sz="31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</a:t>
            </a:r>
            <a:r>
              <a:rPr sz="3100" b="1" u="heavy" strike="noStrike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ntrée:</a:t>
            </a:r>
            <a:r>
              <a:rPr sz="3100" b="1" strike="noStrike" spc="-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trike="noStrike" spc="-20">
                <a:latin typeface="Constantia"/>
                <a:cs typeface="Constantia"/>
              </a:rPr>
              <a:t>Collection </a:t>
            </a:r>
            <a:r>
              <a:rPr sz="3100" b="1" strike="noStrike" spc="-25" err="1">
                <a:latin typeface="Constantia"/>
                <a:cs typeface="Constantia"/>
              </a:rPr>
              <a:t>d’articles</a:t>
            </a:r>
            <a:r>
              <a:rPr sz="3100" b="1" strike="noStrike" spc="-25">
                <a:latin typeface="Constantia"/>
                <a:cs typeface="Constantia"/>
              </a:rPr>
              <a:t> </a:t>
            </a:r>
            <a:r>
              <a:rPr sz="3100" b="1" strike="noStrike" spc="-10">
                <a:latin typeface="Constantia"/>
                <a:cs typeface="Constantia"/>
              </a:rPr>
              <a:t>{I</a:t>
            </a:r>
            <a:r>
              <a:rPr sz="3600" b="1" strike="noStrike" spc="-15" baseline="-19675">
                <a:latin typeface="Constantia"/>
                <a:cs typeface="Constantia"/>
              </a:rPr>
              <a:t>0</a:t>
            </a:r>
            <a:r>
              <a:rPr sz="3100" b="1" strike="noStrike" spc="-10">
                <a:latin typeface="Constantia"/>
                <a:cs typeface="Constantia"/>
              </a:rPr>
              <a:t>,I</a:t>
            </a:r>
            <a:r>
              <a:rPr sz="3600" b="1" strike="noStrike" spc="-15" baseline="-19675">
                <a:latin typeface="Constantia"/>
                <a:cs typeface="Constantia"/>
              </a:rPr>
              <a:t>1</a:t>
            </a:r>
            <a:r>
              <a:rPr sz="3100" b="1" strike="noStrike" spc="-10">
                <a:latin typeface="Constantia"/>
                <a:cs typeface="Constantia"/>
              </a:rPr>
              <a:t>,</a:t>
            </a:r>
            <a:r>
              <a:rPr sz="3100" b="1" strike="noStrike" spc="-95">
                <a:latin typeface="Constantia"/>
                <a:cs typeface="Constantia"/>
              </a:rPr>
              <a:t> </a:t>
            </a:r>
            <a:r>
              <a:rPr sz="3100" b="1" strike="noStrike" spc="-10">
                <a:latin typeface="Constantia"/>
                <a:cs typeface="Constantia"/>
              </a:rPr>
              <a:t>I</a:t>
            </a:r>
            <a:r>
              <a:rPr sz="3600" b="1" strike="noStrike" spc="-15" baseline="-19675">
                <a:latin typeface="Constantia"/>
                <a:cs typeface="Constantia"/>
              </a:rPr>
              <a:t>2</a:t>
            </a:r>
            <a:r>
              <a:rPr sz="3100" b="1" strike="noStrike" spc="-10">
                <a:latin typeface="Constantia"/>
                <a:cs typeface="Constantia"/>
              </a:rPr>
              <a:t>,…..I</a:t>
            </a:r>
            <a:r>
              <a:rPr sz="3600" b="1" strike="noStrike" spc="-15" baseline="-19675">
                <a:latin typeface="Constantia"/>
                <a:cs typeface="Constantia"/>
              </a:rPr>
              <a:t>n</a:t>
            </a:r>
            <a:r>
              <a:rPr sz="3100" b="1" strike="noStrike" spc="-10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50"/>
              </a:spcBef>
              <a:tabLst>
                <a:tab pos="2230755" algn="l"/>
              </a:tabLst>
            </a:pPr>
            <a:r>
              <a:rPr sz="31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3100" b="1" spc="-9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pc="-65">
                <a:latin typeface="Constantia"/>
                <a:cs typeface="Constantia"/>
              </a:rPr>
              <a:t>TA	</a:t>
            </a:r>
            <a:r>
              <a:rPr sz="3100" b="1" spc="-15">
                <a:latin typeface="Constantia"/>
                <a:cs typeface="Constantia"/>
              </a:rPr>
              <a:t>LR</a:t>
            </a:r>
            <a:endParaRPr sz="31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50"/>
              </a:spcBef>
            </a:pPr>
            <a:r>
              <a:rPr sz="31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endParaRPr sz="3100">
              <a:latin typeface="Constantia"/>
              <a:cs typeface="Constantia"/>
            </a:endParaRPr>
          </a:p>
          <a:p>
            <a:pPr marL="356235">
              <a:lnSpc>
                <a:spcPct val="100000"/>
              </a:lnSpc>
              <a:spcBef>
                <a:spcPts val="655"/>
              </a:spcBef>
            </a:pPr>
            <a:r>
              <a:rPr sz="3500" b="1" err="1">
                <a:latin typeface="Constantia"/>
                <a:cs typeface="Constantia"/>
              </a:rPr>
              <a:t>Chaque</a:t>
            </a:r>
            <a:r>
              <a:rPr sz="3500" b="1">
                <a:latin typeface="Constantia"/>
                <a:cs typeface="Constantia"/>
              </a:rPr>
              <a:t> </a:t>
            </a:r>
            <a:r>
              <a:rPr sz="3500" b="1" spc="5" err="1">
                <a:solidFill>
                  <a:srgbClr val="996600"/>
                </a:solidFill>
                <a:latin typeface="Constantia"/>
                <a:cs typeface="Constantia"/>
              </a:rPr>
              <a:t>état</a:t>
            </a:r>
            <a:r>
              <a:rPr sz="3500" b="1" spc="5">
                <a:solidFill>
                  <a:srgbClr val="996600"/>
                </a:solidFill>
                <a:latin typeface="Constantia"/>
                <a:cs typeface="Constantia"/>
              </a:rPr>
              <a:t> «</a:t>
            </a:r>
            <a:r>
              <a:rPr sz="3500" b="1" spc="5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500" b="1" spc="5">
                <a:solidFill>
                  <a:srgbClr val="996600"/>
                </a:solidFill>
                <a:latin typeface="Constantia"/>
                <a:cs typeface="Constantia"/>
              </a:rPr>
              <a:t>» </a:t>
            </a:r>
            <a:r>
              <a:rPr sz="3500" b="1" spc="-5">
                <a:latin typeface="Constantia"/>
                <a:cs typeface="Constantia"/>
              </a:rPr>
              <a:t>correspond </a:t>
            </a:r>
            <a:r>
              <a:rPr sz="3500" b="1">
                <a:latin typeface="Constantia"/>
                <a:cs typeface="Constantia"/>
              </a:rPr>
              <a:t>à </a:t>
            </a:r>
            <a:r>
              <a:rPr sz="3500" b="1" spc="-5">
                <a:latin typeface="Constantia"/>
                <a:cs typeface="Constantia"/>
              </a:rPr>
              <a:t>un </a:t>
            </a:r>
            <a:r>
              <a:rPr sz="3500" b="1" spc="-5">
                <a:solidFill>
                  <a:srgbClr val="996600"/>
                </a:solidFill>
                <a:latin typeface="Constantia"/>
                <a:cs typeface="Constantia"/>
              </a:rPr>
              <a:t>article</a:t>
            </a:r>
            <a:r>
              <a:rPr sz="3500" b="1" spc="-43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500" b="1">
                <a:solidFill>
                  <a:srgbClr val="996600"/>
                </a:solidFill>
                <a:latin typeface="Constantia"/>
                <a:cs typeface="Constantia"/>
              </a:rPr>
              <a:t>«</a:t>
            </a:r>
            <a:r>
              <a:rPr sz="35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900" b="1" baseline="-20299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500" b="1">
                <a:solidFill>
                  <a:srgbClr val="996600"/>
                </a:solidFill>
                <a:latin typeface="Constantia"/>
                <a:cs typeface="Constantia"/>
              </a:rPr>
              <a:t>»</a:t>
            </a:r>
            <a:endParaRPr sz="35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85"/>
              </a:spcBef>
              <a:tabLst>
                <a:tab pos="667385" algn="l"/>
                <a:tab pos="2066289" algn="l"/>
              </a:tabLst>
            </a:pP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3100" b="1" u="heavy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	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«</a:t>
            </a:r>
            <a:r>
              <a:rPr sz="3100" b="1" u="heavy" spc="-10">
                <a:solidFill>
                  <a:srgbClr val="9966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Action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»</a:t>
            </a:r>
            <a:endParaRPr sz="3100">
              <a:latin typeface="Constantia"/>
              <a:cs typeface="Constantia"/>
            </a:endParaRPr>
          </a:p>
          <a:p>
            <a:pPr marL="365125">
              <a:lnSpc>
                <a:spcPct val="100000"/>
              </a:lnSpc>
              <a:spcBef>
                <a:spcPts val="680"/>
              </a:spcBef>
            </a:pPr>
            <a:r>
              <a:rPr sz="30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u="heavy" spc="-5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sz="3000" b="1" spc="-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000" b="1" spc="-1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000" b="1" spc="-10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3000" b="1" spc="-1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000" b="1" spc="-10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000" b="1" spc="-10">
                <a:solidFill>
                  <a:srgbClr val="996600"/>
                </a:solidFill>
                <a:latin typeface="Symbol"/>
                <a:cs typeface="Symbol"/>
              </a:rPr>
              <a:t></a:t>
            </a:r>
            <a:r>
              <a:rPr sz="3000" b="1" spc="-1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000" b="1" spc="-1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3000" b="1" spc="-1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000" b="1" spc="-10">
                <a:latin typeface="Symbol"/>
                <a:cs typeface="Symbol"/>
              </a:rPr>
              <a:t></a:t>
            </a:r>
            <a:r>
              <a:rPr sz="3000" b="1" spc="-1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000" b="1" spc="-15" baseline="-19444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3000" b="1" spc="-25">
                <a:latin typeface="Constantia"/>
                <a:cs typeface="Constantia"/>
              </a:rPr>
              <a:t>et </a:t>
            </a:r>
            <a:r>
              <a:rPr sz="3000" b="1" spc="-30" err="1">
                <a:solidFill>
                  <a:srgbClr val="996600"/>
                </a:solidFill>
                <a:latin typeface="Constantia"/>
                <a:cs typeface="Constantia"/>
              </a:rPr>
              <a:t>goto</a:t>
            </a:r>
            <a:r>
              <a:rPr sz="3000" b="1" spc="-30">
                <a:solidFill>
                  <a:srgbClr val="996600"/>
                </a:solidFill>
                <a:latin typeface="Constantia"/>
                <a:cs typeface="Constantia"/>
              </a:rPr>
              <a:t>(</a:t>
            </a:r>
            <a:r>
              <a:rPr sz="3000" b="1" spc="-3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000" b="1" spc="-44" baseline="-19444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000" b="1" spc="-30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a)</a:t>
            </a:r>
            <a:r>
              <a:rPr sz="3000" b="1" spc="-1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3000" b="1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000" b="1" spc="-22" baseline="-19444">
                <a:solidFill>
                  <a:srgbClr val="FF0000"/>
                </a:solidFill>
                <a:latin typeface="Constantia"/>
                <a:cs typeface="Constantia"/>
              </a:rPr>
              <a:t>j </a:t>
            </a:r>
            <a:r>
              <a:rPr sz="3000" b="1" u="heavy" spc="-15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000" b="1" spc="-1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3000" b="1" spc="-20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000" b="1" spc="-2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3000" b="1" spc="-484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000" b="1" spc="-15">
                <a:solidFill>
                  <a:srgbClr val="996600"/>
                </a:solidFill>
                <a:latin typeface="Constantia"/>
                <a:cs typeface="Constantia"/>
              </a:rPr>
              <a:t>a)=</a:t>
            </a:r>
            <a:r>
              <a:rPr sz="3000" b="1" spc="-15" err="1">
                <a:solidFill>
                  <a:srgbClr val="008080"/>
                </a:solidFill>
                <a:latin typeface="Constantia"/>
                <a:cs typeface="Constantia"/>
              </a:rPr>
              <a:t>s</a:t>
            </a:r>
            <a:r>
              <a:rPr sz="3000" b="1" spc="-22" baseline="-19444" err="1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endParaRPr sz="3000" baseline="-19444" err="1">
              <a:latin typeface="Constantia"/>
              <a:cs typeface="Constantia"/>
            </a:endParaRPr>
          </a:p>
          <a:p>
            <a:pPr marL="365125">
              <a:lnSpc>
                <a:spcPts val="3690"/>
              </a:lnSpc>
              <a:spcBef>
                <a:spcPts val="640"/>
              </a:spcBef>
            </a:pPr>
            <a:r>
              <a:rPr sz="3100" spc="7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70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sz="3100" b="1" spc="7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latin typeface="Symbol"/>
                <a:cs typeface="Symbol"/>
              </a:rPr>
              <a:t></a:t>
            </a:r>
            <a:r>
              <a:rPr sz="3100" b="1" spc="-5">
                <a:latin typeface="Times New Roman"/>
                <a:cs typeface="Times New Roman"/>
              </a:rPr>
              <a:t> </a:t>
            </a:r>
            <a:r>
              <a:rPr sz="3000" b="1" spc="-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5">
                <a:latin typeface="Symbol"/>
                <a:cs typeface="Symbol"/>
              </a:rPr>
              <a:t>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3100" b="1" spc="-5">
                <a:latin typeface="Constantia"/>
                <a:cs typeface="Constantia"/>
              </a:rPr>
              <a:t>(A</a:t>
            </a:r>
            <a:r>
              <a:rPr sz="3100" b="1" spc="-5">
                <a:latin typeface="Symbol"/>
                <a:cs typeface="Symbol"/>
              </a:rPr>
              <a:t></a:t>
            </a:r>
            <a:r>
              <a:rPr sz="3100" b="1" spc="-5">
                <a:latin typeface="Constantia"/>
                <a:cs typeface="Constantia"/>
              </a:rPr>
              <a:t>S’)</a:t>
            </a:r>
            <a:r>
              <a:rPr sz="3100" b="1" u="heavy" spc="-5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3100" b="1" spc="-10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, </a:t>
            </a:r>
            <a:r>
              <a:rPr sz="3000" b="1" spc="-1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)=</a:t>
            </a:r>
            <a:r>
              <a:rPr sz="3100" b="1" spc="-10" err="1">
                <a:solidFill>
                  <a:srgbClr val="008080"/>
                </a:solidFill>
                <a:latin typeface="Constantia"/>
                <a:cs typeface="Constantia"/>
              </a:rPr>
              <a:t>r</a:t>
            </a:r>
            <a:r>
              <a:rPr sz="3150" b="1" spc="-15" baseline="-19841" err="1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3150" b="1" spc="-262" baseline="-1984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900" b="1" spc="-35">
                <a:latin typeface="Symbol"/>
                <a:cs typeface="Symbol"/>
              </a:rPr>
              <a:t></a:t>
            </a:r>
            <a:r>
              <a:rPr sz="2900" b="1" spc="-35" err="1">
                <a:latin typeface="Constantia"/>
                <a:cs typeface="Constantia"/>
              </a:rPr>
              <a:t>a</a:t>
            </a:r>
            <a:r>
              <a:rPr sz="2900" b="1" spc="-35" err="1">
                <a:latin typeface="Symbol"/>
                <a:cs typeface="Symbol"/>
              </a:rPr>
              <a:t></a:t>
            </a:r>
            <a:r>
              <a:rPr sz="2900" b="1" spc="-35" err="1">
                <a:latin typeface="Constantia"/>
                <a:cs typeface="Constantia"/>
              </a:rPr>
              <a:t>follow</a:t>
            </a:r>
            <a:endParaRPr sz="2900" err="1">
              <a:latin typeface="Constantia"/>
              <a:cs typeface="Constantia"/>
            </a:endParaRPr>
          </a:p>
          <a:p>
            <a:pPr marL="572770">
              <a:lnSpc>
                <a:spcPts val="3450"/>
              </a:lnSpc>
              <a:tabLst>
                <a:tab pos="1258570" algn="l"/>
              </a:tabLst>
            </a:pPr>
            <a:r>
              <a:rPr sz="2900" b="1" spc="-15">
                <a:latin typeface="Constantia"/>
                <a:cs typeface="Constantia"/>
              </a:rPr>
              <a:t>(A)	</a:t>
            </a:r>
            <a:r>
              <a:rPr sz="2900" b="1" spc="-35">
                <a:latin typeface="Constantia"/>
                <a:cs typeface="Constantia"/>
              </a:rPr>
              <a:t>et </a:t>
            </a:r>
            <a:r>
              <a:rPr sz="2900" b="1">
                <a:latin typeface="Constantia"/>
                <a:cs typeface="Constantia"/>
              </a:rPr>
              <a:t>k </a:t>
            </a:r>
            <a:r>
              <a:rPr sz="2900" b="1" spc="-30">
                <a:latin typeface="Constantia"/>
                <a:cs typeface="Constantia"/>
              </a:rPr>
              <a:t>le </a:t>
            </a:r>
            <a:r>
              <a:rPr sz="2900" b="1" spc="-40" err="1">
                <a:latin typeface="Constantia"/>
                <a:cs typeface="Constantia"/>
              </a:rPr>
              <a:t>numéro</a:t>
            </a:r>
            <a:r>
              <a:rPr sz="2900" b="1" spc="-40">
                <a:latin typeface="Constantia"/>
                <a:cs typeface="Constantia"/>
              </a:rPr>
              <a:t> </a:t>
            </a:r>
            <a:r>
              <a:rPr sz="2900" b="1" spc="-35">
                <a:latin typeface="Constantia"/>
                <a:cs typeface="Constantia"/>
              </a:rPr>
              <a:t>de </a:t>
            </a:r>
            <a:r>
              <a:rPr sz="2900" b="1" spc="-30">
                <a:latin typeface="Constantia"/>
                <a:cs typeface="Constantia"/>
              </a:rPr>
              <a:t>la </a:t>
            </a:r>
            <a:r>
              <a:rPr sz="2900" b="1" spc="-25">
                <a:latin typeface="Constantia"/>
                <a:cs typeface="Constantia"/>
              </a:rPr>
              <a:t>RP</a:t>
            </a:r>
            <a:r>
              <a:rPr sz="2900" b="1" spc="-195">
                <a:latin typeface="Constantia"/>
                <a:cs typeface="Constantia"/>
              </a:rPr>
              <a:t> </a:t>
            </a:r>
            <a:r>
              <a:rPr sz="2600" b="1" spc="15">
                <a:solidFill>
                  <a:srgbClr val="996600"/>
                </a:solidFill>
                <a:latin typeface="Constantia"/>
                <a:cs typeface="Constantia"/>
              </a:rPr>
              <a:t>(A</a:t>
            </a:r>
            <a:r>
              <a:rPr sz="2600" b="1" spc="15">
                <a:solidFill>
                  <a:srgbClr val="996600"/>
                </a:solidFill>
                <a:latin typeface="Symbol"/>
                <a:cs typeface="Symbol"/>
              </a:rPr>
              <a:t></a:t>
            </a:r>
            <a:r>
              <a:rPr sz="2600" b="1" spc="15">
                <a:solidFill>
                  <a:srgbClr val="996600"/>
                </a:solidFill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365125">
              <a:lnSpc>
                <a:spcPct val="100000"/>
              </a:lnSpc>
              <a:spcBef>
                <a:spcPts val="665"/>
              </a:spcBef>
              <a:tabLst>
                <a:tab pos="3108325" algn="l"/>
              </a:tabLst>
            </a:pPr>
            <a:r>
              <a:rPr sz="3100" spc="-5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spc="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00" b="1" u="heavy" spc="-5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sz="3100" b="1" spc="1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3100" b="1">
                <a:solidFill>
                  <a:srgbClr val="FF0000"/>
                </a:solidFill>
                <a:latin typeface="Symbol"/>
                <a:cs typeface="Symbol"/>
                <a:sym typeface="Symbol"/>
              </a:rPr>
              <a:t>,#</a:t>
            </a:r>
            <a:r>
              <a:rPr lang="fr-FR" sz="3100" b="1">
                <a:solidFill>
                  <a:srgbClr val="996600"/>
                </a:solidFill>
                <a:latin typeface="Constantia"/>
                <a:cs typeface="Symbol"/>
              </a:rPr>
              <a:t>]</a:t>
            </a:r>
            <a:r>
              <a:rPr sz="3100" b="1">
                <a:latin typeface="Symbol"/>
                <a:cs typeface="Symbol"/>
              </a:rPr>
              <a:t>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baseline="-19841">
                <a:solidFill>
                  <a:srgbClr val="FF0000"/>
                </a:solidFill>
                <a:latin typeface="Constantia"/>
                <a:cs typeface="Constantia"/>
              </a:rPr>
              <a:t>i	</a:t>
            </a:r>
            <a:r>
              <a:rPr sz="3100" b="1" u="heavy" spc="-20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Action(</a:t>
            </a:r>
            <a:r>
              <a:rPr sz="3100" b="1" spc="-10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#)= </a:t>
            </a:r>
            <a:r>
              <a:rPr sz="3100" b="1" spc="-35">
                <a:solidFill>
                  <a:srgbClr val="008080"/>
                </a:solidFill>
                <a:latin typeface="Constantia"/>
                <a:cs typeface="Constantia"/>
              </a:rPr>
              <a:t>"</a:t>
            </a:r>
            <a:r>
              <a:rPr sz="3100" b="1" spc="-35">
                <a:solidFill>
                  <a:srgbClr val="996600"/>
                </a:solidFill>
                <a:latin typeface="Constantia"/>
                <a:cs typeface="Constantia"/>
              </a:rPr>
              <a:t>Accept</a:t>
            </a:r>
            <a:r>
              <a:rPr sz="3100" b="1" spc="-7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"</a:t>
            </a:r>
            <a:endParaRPr sz="31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50"/>
              </a:spcBef>
              <a:tabLst>
                <a:tab pos="572770" algn="l"/>
                <a:tab pos="1971675" algn="l"/>
              </a:tabLst>
            </a:pP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3100" b="1" u="heavy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	</a:t>
            </a:r>
            <a:r>
              <a:rPr sz="3100" b="1" u="heavy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«</a:t>
            </a:r>
            <a:r>
              <a:rPr sz="3100" b="1" u="heavy" spc="-20">
                <a:solidFill>
                  <a:srgbClr val="9966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Goto</a:t>
            </a:r>
            <a:r>
              <a:rPr sz="3100" b="1" u="heavy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»</a:t>
            </a:r>
            <a:endParaRPr sz="3100">
              <a:latin typeface="Constantia"/>
              <a:cs typeface="Constantia"/>
            </a:endParaRPr>
          </a:p>
          <a:p>
            <a:pPr marL="365125">
              <a:lnSpc>
                <a:spcPct val="100000"/>
              </a:lnSpc>
              <a:spcBef>
                <a:spcPts val="645"/>
              </a:spcBef>
              <a:tabLst>
                <a:tab pos="1834514" algn="l"/>
                <a:tab pos="2322195" algn="l"/>
                <a:tab pos="5891530" algn="l"/>
              </a:tabLst>
            </a:pPr>
            <a:r>
              <a:rPr sz="3100" spc="4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spc="40">
                <a:latin typeface="Symbol"/>
                <a:cs typeface="Symbol"/>
              </a:rPr>
              <a:t></a:t>
            </a:r>
            <a:r>
              <a:rPr sz="3100" b="1" spc="40">
                <a:latin typeface="Constantia"/>
                <a:cs typeface="Constantia"/>
              </a:rPr>
              <a:t>X</a:t>
            </a:r>
            <a:r>
              <a:rPr sz="3100" b="1" spc="40">
                <a:latin typeface="Symbol"/>
                <a:cs typeface="Symbol"/>
              </a:rPr>
              <a:t></a:t>
            </a:r>
            <a:r>
              <a:rPr sz="3100" b="1" spc="40">
                <a:latin typeface="Constantia"/>
                <a:cs typeface="Constantia"/>
              </a:rPr>
              <a:t>V	</a:t>
            </a:r>
            <a:r>
              <a:rPr sz="3100" b="1" u="heavy" spc="-5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3100" b="1" spc="-25" err="1">
                <a:solidFill>
                  <a:srgbClr val="996600"/>
                </a:solidFill>
                <a:latin typeface="Constantia"/>
                <a:cs typeface="Constantia"/>
              </a:rPr>
              <a:t>goto</a:t>
            </a:r>
            <a:r>
              <a:rPr sz="3100" b="1" spc="-25">
                <a:solidFill>
                  <a:srgbClr val="996600"/>
                </a:solidFill>
                <a:latin typeface="Constantia"/>
                <a:cs typeface="Constantia"/>
              </a:rPr>
              <a:t>(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X)</a:t>
            </a:r>
            <a:r>
              <a:rPr sz="3100" b="1" spc="-1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3100" b="1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sz="3150" b="1" spc="247" baseline="-19841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u="heavy" spc="-10" err="1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sz="3100" b="1" spc="-10">
                <a:solidFill>
                  <a:srgbClr val="008080"/>
                </a:solidFill>
                <a:latin typeface="Constantia"/>
                <a:cs typeface="Constantia"/>
              </a:rPr>
              <a:t>	</a:t>
            </a:r>
            <a:r>
              <a:rPr sz="3100" b="1" spc="-25">
                <a:solidFill>
                  <a:srgbClr val="996600"/>
                </a:solidFill>
                <a:latin typeface="Constantia"/>
                <a:cs typeface="Constantia"/>
              </a:rPr>
              <a:t>Goto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(</a:t>
            </a:r>
            <a:r>
              <a:rPr sz="3100" b="1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X) =</a:t>
            </a:r>
            <a:r>
              <a:rPr sz="3100" b="1" spc="-16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endParaRPr sz="31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1280"/>
              </a:spcBef>
              <a:tabLst>
                <a:tab pos="572770" algn="l"/>
              </a:tabLst>
            </a:pPr>
            <a:r>
              <a:rPr sz="2900" b="1" spc="-15">
                <a:solidFill>
                  <a:srgbClr val="FF0000"/>
                </a:solidFill>
                <a:latin typeface="Constantia"/>
                <a:cs typeface="Constantia"/>
              </a:rPr>
              <a:t>3.	</a:t>
            </a:r>
            <a:r>
              <a:rPr sz="2900" b="1" spc="-75" err="1">
                <a:latin typeface="Constantia"/>
                <a:cs typeface="Constantia"/>
              </a:rPr>
              <a:t>Toutes</a:t>
            </a:r>
            <a:r>
              <a:rPr sz="2900" b="1" spc="-75">
                <a:latin typeface="Constantia"/>
                <a:cs typeface="Constantia"/>
              </a:rPr>
              <a:t> </a:t>
            </a:r>
            <a:r>
              <a:rPr sz="2900" b="1" spc="-30">
                <a:latin typeface="Constantia"/>
                <a:cs typeface="Constantia"/>
              </a:rPr>
              <a:t>les </a:t>
            </a:r>
            <a:r>
              <a:rPr sz="2900" b="1" spc="-35" err="1">
                <a:latin typeface="Constantia"/>
                <a:cs typeface="Constantia"/>
              </a:rPr>
              <a:t>autres</a:t>
            </a:r>
            <a:r>
              <a:rPr sz="2900" b="1" spc="-35">
                <a:latin typeface="Constantia"/>
                <a:cs typeface="Constantia"/>
              </a:rPr>
              <a:t> </a:t>
            </a:r>
            <a:r>
              <a:rPr sz="2900" b="1" spc="-40" err="1">
                <a:latin typeface="Constantia"/>
                <a:cs typeface="Constantia"/>
              </a:rPr>
              <a:t>entées</a:t>
            </a:r>
            <a:r>
              <a:rPr sz="2900" b="1" spc="-40">
                <a:latin typeface="Constantia"/>
                <a:cs typeface="Constantia"/>
              </a:rPr>
              <a:t> </a:t>
            </a:r>
            <a:r>
              <a:rPr sz="2900" b="1" spc="-40" err="1">
                <a:latin typeface="Constantia"/>
                <a:cs typeface="Constantia"/>
              </a:rPr>
              <a:t>sont</a:t>
            </a:r>
            <a:r>
              <a:rPr sz="2900" b="1" spc="-40">
                <a:latin typeface="Constantia"/>
                <a:cs typeface="Constantia"/>
              </a:rPr>
              <a:t> </a:t>
            </a:r>
            <a:r>
              <a:rPr sz="2900" b="1" spc="-30">
                <a:latin typeface="Constantia"/>
                <a:cs typeface="Constantia"/>
              </a:rPr>
              <a:t>des</a:t>
            </a:r>
            <a:r>
              <a:rPr sz="2900" b="1" spc="-254">
                <a:latin typeface="Constantia"/>
                <a:cs typeface="Constantia"/>
              </a:rPr>
              <a:t> </a:t>
            </a:r>
            <a:r>
              <a:rPr sz="2900" b="1" spc="-30" err="1">
                <a:latin typeface="Constantia"/>
                <a:cs typeface="Constantia"/>
              </a:rPr>
              <a:t>erreurs</a:t>
            </a:r>
            <a:endParaRPr sz="2900" err="1">
              <a:latin typeface="Constantia"/>
              <a:cs typeface="Constanti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B1CE68-64AB-4E6F-8975-5EC5234F9424}"/>
              </a:ext>
            </a:extLst>
          </p:cNvPr>
          <p:cNvSpPr txBox="1"/>
          <p:nvPr/>
        </p:nvSpPr>
        <p:spPr>
          <a:xfrm>
            <a:off x="3975100" y="35496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1D393-A6ED-4D58-8412-462E6EE1F681}"/>
              </a:ext>
            </a:extLst>
          </p:cNvPr>
          <p:cNvSpPr txBox="1"/>
          <p:nvPr/>
        </p:nvSpPr>
        <p:spPr>
          <a:xfrm>
            <a:off x="4117975" y="36925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C0BD09-BE91-4DB0-8954-EA635DFFAAB0}"/>
              </a:ext>
            </a:extLst>
          </p:cNvPr>
          <p:cNvSpPr txBox="1"/>
          <p:nvPr/>
        </p:nvSpPr>
        <p:spPr>
          <a:xfrm>
            <a:off x="4260850" y="3835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64C1F0-B020-4001-8783-D3668803FABB}"/>
              </a:ext>
            </a:extLst>
          </p:cNvPr>
          <p:cNvSpPr txBox="1"/>
          <p:nvPr/>
        </p:nvSpPr>
        <p:spPr>
          <a:xfrm>
            <a:off x="4403725" y="39782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A970D6-8CB4-4951-89D4-F11AAC1B7F65}"/>
              </a:ext>
            </a:extLst>
          </p:cNvPr>
          <p:cNvSpPr txBox="1"/>
          <p:nvPr/>
        </p:nvSpPr>
        <p:spPr>
          <a:xfrm>
            <a:off x="4546600" y="41211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A8E9A0-418E-43B6-BEE7-AD0BE5B4549B}"/>
              </a:ext>
            </a:extLst>
          </p:cNvPr>
          <p:cNvSpPr txBox="1"/>
          <p:nvPr/>
        </p:nvSpPr>
        <p:spPr>
          <a:xfrm>
            <a:off x="4689475" y="42640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7119" y="1624583"/>
            <a:ext cx="1057655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23831" y="1627632"/>
            <a:ext cx="755903" cy="24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3928" y="2182367"/>
            <a:ext cx="149351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47431" y="2106167"/>
            <a:ext cx="170688" cy="222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3064" y="2133600"/>
            <a:ext cx="149351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8216" y="2118360"/>
            <a:ext cx="137159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5143" y="2118360"/>
            <a:ext cx="210311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911" y="2618232"/>
            <a:ext cx="152400" cy="146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295" y="3124200"/>
            <a:ext cx="103631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1007" y="3627120"/>
            <a:ext cx="134112" cy="1432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1007" y="4130040"/>
            <a:ext cx="134112" cy="207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4911" y="4636008"/>
            <a:ext cx="15544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47104" y="5141976"/>
            <a:ext cx="128016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4911" y="5580888"/>
            <a:ext cx="152400" cy="207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1007" y="6150864"/>
            <a:ext cx="140208" cy="195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7959" y="6593840"/>
            <a:ext cx="146304" cy="203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7959" y="7153656"/>
            <a:ext cx="152400" cy="2072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358128" y="1487424"/>
          <a:ext cx="3933821" cy="5980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1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30">
                          <a:solidFill>
                            <a:srgbClr val="FF33CC"/>
                          </a:solidFill>
                          <a:latin typeface="Constantia"/>
                          <a:cs typeface="Constantia"/>
                        </a:rPr>
                        <a:t>Accept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7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5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8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7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9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30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80924" y="0"/>
            <a:ext cx="6588125" cy="38449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819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1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S)</a:t>
            </a:r>
            <a:r>
              <a:rPr sz="2600" b="1" spc="5">
                <a:latin typeface="Constantia"/>
                <a:cs typeface="Constantia"/>
              </a:rPr>
              <a:t>= </a:t>
            </a:r>
            <a:r>
              <a:rPr sz="2600" b="1" spc="25">
                <a:latin typeface="Constantia"/>
                <a:cs typeface="Constantia"/>
              </a:rPr>
              <a:t>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600" b="1" spc="-20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600" b="1" spc="10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2600" b="1" spc="1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63500" marR="55880" algn="just">
              <a:lnSpc>
                <a:spcPct val="123100"/>
              </a:lnSpc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2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15">
                <a:solidFill>
                  <a:srgbClr val="FF0000"/>
                </a:solidFill>
                <a:latin typeface="Constantia"/>
                <a:cs typeface="Constantia"/>
              </a:rPr>
              <a:t>A)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; </a:t>
            </a: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a)  </a:t>
            </a: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3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b)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= </a:t>
            </a:r>
            <a:r>
              <a:rPr sz="2600" b="1" spc="25">
                <a:latin typeface="Constantia"/>
                <a:cs typeface="Constantia"/>
              </a:rPr>
              <a:t>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</a:t>
            </a:r>
            <a:r>
              <a:rPr sz="2600" b="1" spc="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sz="2600" b="1" spc="10">
                <a:latin typeface="Constantia"/>
                <a:cs typeface="Constantia"/>
              </a:rPr>
              <a:t>}  </a:t>
            </a: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5 </a:t>
            </a:r>
            <a:r>
              <a:rPr sz="2600" b="1" spc="-5">
                <a:latin typeface="Constantia"/>
                <a:cs typeface="Constantia"/>
              </a:rPr>
              <a:t>=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spc="-7" baseline="-2006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1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 spc="10">
                <a:latin typeface="Constantia"/>
                <a:cs typeface="Constantia"/>
              </a:rPr>
              <a:t>= </a:t>
            </a:r>
            <a:r>
              <a:rPr sz="2600" b="1" spc="25">
                <a:latin typeface="Constantia"/>
                <a:cs typeface="Constantia"/>
              </a:rPr>
              <a:t>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</a:t>
            </a:r>
            <a:r>
              <a:rPr sz="2600" b="1" spc="-1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2600" b="1" spc="1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63500" algn="just">
              <a:lnSpc>
                <a:spcPct val="100000"/>
              </a:lnSpc>
              <a:spcBef>
                <a:spcPts val="720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6 </a:t>
            </a:r>
            <a:r>
              <a:rPr sz="2600" b="1" spc="-5">
                <a:latin typeface="Constantia"/>
                <a:cs typeface="Constantia"/>
              </a:rPr>
              <a:t>=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spc="-7" baseline="-2006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6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600" b="1" spc="-6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endParaRPr sz="2600">
              <a:latin typeface="Constantia"/>
              <a:cs typeface="Constantia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</a:pPr>
            <a:r>
              <a:rPr sz="2600" b="1" spc="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7" baseline="-20061">
                <a:solidFill>
                  <a:srgbClr val="FF33CC"/>
                </a:solidFill>
                <a:latin typeface="Constantia"/>
                <a:cs typeface="Constantia"/>
              </a:rPr>
              <a:t>7 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2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r>
              <a:rPr sz="2600" b="1">
                <a:latin typeface="Constantia"/>
                <a:cs typeface="Constantia"/>
              </a:rPr>
              <a:t>=</a:t>
            </a:r>
            <a:r>
              <a:rPr sz="2600" b="1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baseline="-20061">
                <a:solidFill>
                  <a:srgbClr val="FF0000"/>
                </a:solidFill>
                <a:latin typeface="Constantia"/>
                <a:cs typeface="Constantia"/>
              </a:rPr>
              <a:t>6 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25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r>
              <a:rPr sz="2600" b="1" spc="25">
                <a:latin typeface="Constantia"/>
                <a:cs typeface="Constantia"/>
              </a:rPr>
              <a:t>={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600" b="1" spc="2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2600" b="1" spc="2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5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600" b="1" spc="30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600" b="1" spc="10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sz="2600" b="1" spc="1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63500" marR="1995805">
              <a:lnSpc>
                <a:spcPct val="102299"/>
              </a:lnSpc>
              <a:spcBef>
                <a:spcPts val="650"/>
              </a:spcBef>
            </a:pPr>
            <a:r>
              <a:rPr sz="26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-7" baseline="-20061">
                <a:solidFill>
                  <a:srgbClr val="FF33CC"/>
                </a:solidFill>
                <a:latin typeface="Constantia"/>
                <a:cs typeface="Constantia"/>
              </a:rPr>
              <a:t>8</a:t>
            </a:r>
            <a:r>
              <a:rPr sz="2600" b="1" spc="-5">
                <a:latin typeface="Constantia"/>
                <a:cs typeface="Constantia"/>
              </a:rPr>
              <a:t>=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spc="-7" baseline="-20061">
                <a:solidFill>
                  <a:srgbClr val="FF0000"/>
                </a:solidFill>
                <a:latin typeface="Constantia"/>
                <a:cs typeface="Constantia"/>
              </a:rPr>
              <a:t>3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2600" b="1" spc="1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 spc="10">
                <a:latin typeface="Constantia"/>
                <a:cs typeface="Constantia"/>
              </a:rPr>
              <a:t>= </a:t>
            </a:r>
            <a:r>
              <a:rPr sz="2600" b="1" spc="20">
                <a:latin typeface="Constantia"/>
                <a:cs typeface="Constantia"/>
              </a:rPr>
              <a:t>{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600" b="1" spc="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2600" b="1" spc="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,a/b]</a:t>
            </a:r>
            <a:r>
              <a:rPr sz="2600" b="1" spc="20">
                <a:latin typeface="Constantia"/>
                <a:cs typeface="Constantia"/>
              </a:rPr>
              <a:t>}  </a:t>
            </a:r>
            <a:r>
              <a:rPr sz="26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2700" b="1" spc="-7" baseline="-20061">
                <a:solidFill>
                  <a:srgbClr val="FF33CC"/>
                </a:solidFill>
                <a:latin typeface="Constantia"/>
                <a:cs typeface="Constantia"/>
              </a:rPr>
              <a:t>9</a:t>
            </a:r>
            <a:r>
              <a:rPr sz="2600" b="1" spc="-5">
                <a:latin typeface="Constantia"/>
                <a:cs typeface="Constantia"/>
              </a:rPr>
              <a:t>=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2700" b="1" spc="-7" baseline="-20061">
                <a:solidFill>
                  <a:srgbClr val="FF0000"/>
                </a:solidFill>
                <a:latin typeface="Constantia"/>
                <a:cs typeface="Constantia"/>
              </a:rPr>
              <a:t>6</a:t>
            </a:r>
            <a:r>
              <a:rPr sz="2600" b="1" spc="-5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600" b="1" spc="9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spc="20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2600" b="1" spc="20">
                <a:latin typeface="Constantia"/>
                <a:cs typeface="Constantia"/>
              </a:rPr>
              <a:t>={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600" b="1" spc="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2600" b="1" spc="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600" b="1" spc="20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sz="2600" b="1" spc="2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0DDB7BD-82D6-4EC5-9463-F6916AC3494C}"/>
              </a:ext>
            </a:extLst>
          </p:cNvPr>
          <p:cNvSpPr txBox="1"/>
          <p:nvPr/>
        </p:nvSpPr>
        <p:spPr>
          <a:xfrm>
            <a:off x="3975100" y="35496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16"/>
          <p:cNvGrpSpPr/>
          <p:nvPr/>
        </p:nvGrpSpPr>
        <p:grpSpPr>
          <a:xfrm>
            <a:off x="6515609" y="3702050"/>
            <a:ext cx="1892935" cy="1511935"/>
            <a:chOff x="7406640" y="4251959"/>
            <a:chExt cx="1892935" cy="1511935"/>
          </a:xfrm>
        </p:grpSpPr>
        <p:sp>
          <p:nvSpPr>
            <p:cNvPr id="17" name="object 17"/>
            <p:cNvSpPr/>
            <p:nvPr/>
          </p:nvSpPr>
          <p:spPr>
            <a:xfrm>
              <a:off x="7711440" y="4410455"/>
              <a:ext cx="1576070" cy="1338580"/>
            </a:xfrm>
            <a:custGeom>
              <a:avLst/>
              <a:gdLst/>
              <a:ahLst/>
              <a:cxnLst/>
              <a:rect l="l" t="t" r="r" b="b"/>
              <a:pathLst>
                <a:path w="1576070" h="1338579">
                  <a:moveTo>
                    <a:pt x="786383" y="0"/>
                  </a:moveTo>
                  <a:lnTo>
                    <a:pt x="0" y="1338072"/>
                  </a:lnTo>
                  <a:lnTo>
                    <a:pt x="1575815" y="1338072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6200" y="4398263"/>
              <a:ext cx="1603375" cy="1365885"/>
            </a:xfrm>
            <a:custGeom>
              <a:avLst/>
              <a:gdLst/>
              <a:ahLst/>
              <a:cxnLst/>
              <a:rect l="l" t="t" r="r" b="b"/>
              <a:pathLst>
                <a:path w="1603375" h="1365885">
                  <a:moveTo>
                    <a:pt x="807720" y="0"/>
                  </a:moveTo>
                  <a:lnTo>
                    <a:pt x="795527" y="0"/>
                  </a:lnTo>
                  <a:lnTo>
                    <a:pt x="789431" y="6096"/>
                  </a:lnTo>
                  <a:lnTo>
                    <a:pt x="3048" y="1344168"/>
                  </a:lnTo>
                  <a:lnTo>
                    <a:pt x="0" y="1350264"/>
                  </a:lnTo>
                  <a:lnTo>
                    <a:pt x="3048" y="1359408"/>
                  </a:lnTo>
                  <a:lnTo>
                    <a:pt x="6096" y="1362456"/>
                  </a:lnTo>
                  <a:lnTo>
                    <a:pt x="15240" y="1365504"/>
                  </a:lnTo>
                  <a:lnTo>
                    <a:pt x="1591055" y="1365504"/>
                  </a:lnTo>
                  <a:lnTo>
                    <a:pt x="1603248" y="1359408"/>
                  </a:lnTo>
                  <a:lnTo>
                    <a:pt x="27431" y="1359408"/>
                  </a:lnTo>
                  <a:lnTo>
                    <a:pt x="15240" y="1338072"/>
                  </a:lnTo>
                  <a:lnTo>
                    <a:pt x="39971" y="1338072"/>
                  </a:lnTo>
                  <a:lnTo>
                    <a:pt x="801647" y="42041"/>
                  </a:lnTo>
                  <a:lnTo>
                    <a:pt x="789431" y="21336"/>
                  </a:lnTo>
                  <a:lnTo>
                    <a:pt x="822807" y="21336"/>
                  </a:lnTo>
                  <a:lnTo>
                    <a:pt x="813816" y="6096"/>
                  </a:lnTo>
                  <a:lnTo>
                    <a:pt x="807720" y="0"/>
                  </a:lnTo>
                  <a:close/>
                </a:path>
                <a:path w="1603375" h="1365885">
                  <a:moveTo>
                    <a:pt x="39971" y="1338072"/>
                  </a:moveTo>
                  <a:lnTo>
                    <a:pt x="15240" y="1338072"/>
                  </a:lnTo>
                  <a:lnTo>
                    <a:pt x="27431" y="1359408"/>
                  </a:lnTo>
                  <a:lnTo>
                    <a:pt x="39971" y="1338072"/>
                  </a:lnTo>
                  <a:close/>
                </a:path>
                <a:path w="1603375" h="1365885">
                  <a:moveTo>
                    <a:pt x="1566276" y="1338072"/>
                  </a:moveTo>
                  <a:lnTo>
                    <a:pt x="39971" y="1338072"/>
                  </a:lnTo>
                  <a:lnTo>
                    <a:pt x="27431" y="1359408"/>
                  </a:lnTo>
                  <a:lnTo>
                    <a:pt x="1578864" y="1359408"/>
                  </a:lnTo>
                  <a:lnTo>
                    <a:pt x="1566276" y="1338072"/>
                  </a:lnTo>
                  <a:close/>
                </a:path>
                <a:path w="1603375" h="1365885">
                  <a:moveTo>
                    <a:pt x="822807" y="21336"/>
                  </a:moveTo>
                  <a:lnTo>
                    <a:pt x="813816" y="21336"/>
                  </a:lnTo>
                  <a:lnTo>
                    <a:pt x="801647" y="42041"/>
                  </a:lnTo>
                  <a:lnTo>
                    <a:pt x="1578864" y="1359408"/>
                  </a:lnTo>
                  <a:lnTo>
                    <a:pt x="1591055" y="1338072"/>
                  </a:lnTo>
                  <a:lnTo>
                    <a:pt x="1599651" y="1338072"/>
                  </a:lnTo>
                  <a:lnTo>
                    <a:pt x="822807" y="21336"/>
                  </a:lnTo>
                  <a:close/>
                </a:path>
                <a:path w="1603375" h="1365885">
                  <a:moveTo>
                    <a:pt x="1599651" y="1338072"/>
                  </a:moveTo>
                  <a:lnTo>
                    <a:pt x="1591055" y="1338072"/>
                  </a:lnTo>
                  <a:lnTo>
                    <a:pt x="1578864" y="1359408"/>
                  </a:lnTo>
                  <a:lnTo>
                    <a:pt x="1603248" y="1359408"/>
                  </a:lnTo>
                  <a:lnTo>
                    <a:pt x="1603248" y="1344168"/>
                  </a:lnTo>
                  <a:lnTo>
                    <a:pt x="1599651" y="1338072"/>
                  </a:lnTo>
                  <a:close/>
                </a:path>
                <a:path w="1603375" h="1365885">
                  <a:moveTo>
                    <a:pt x="813816" y="21336"/>
                  </a:moveTo>
                  <a:lnTo>
                    <a:pt x="789431" y="21336"/>
                  </a:lnTo>
                  <a:lnTo>
                    <a:pt x="801647" y="42041"/>
                  </a:lnTo>
                  <a:lnTo>
                    <a:pt x="813816" y="21336"/>
                  </a:lnTo>
                  <a:close/>
                </a:path>
              </a:pathLst>
            </a:custGeom>
            <a:solidFill>
              <a:srgbClr val="084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6640" y="4251959"/>
              <a:ext cx="186055" cy="1496695"/>
            </a:xfrm>
            <a:custGeom>
              <a:avLst/>
              <a:gdLst/>
              <a:ahLst/>
              <a:cxnLst/>
              <a:rect l="l" t="t" r="r" b="b"/>
              <a:pathLst>
                <a:path w="186054" h="1496695">
                  <a:moveTo>
                    <a:pt x="185928" y="158496"/>
                  </a:moveTo>
                  <a:lnTo>
                    <a:pt x="119100" y="42684"/>
                  </a:lnTo>
                  <a:lnTo>
                    <a:pt x="94488" y="0"/>
                  </a:lnTo>
                  <a:lnTo>
                    <a:pt x="3048" y="158496"/>
                  </a:lnTo>
                  <a:lnTo>
                    <a:pt x="0" y="164592"/>
                  </a:lnTo>
                  <a:lnTo>
                    <a:pt x="0" y="173736"/>
                  </a:lnTo>
                  <a:lnTo>
                    <a:pt x="3048" y="179832"/>
                  </a:lnTo>
                  <a:lnTo>
                    <a:pt x="12192" y="185928"/>
                  </a:lnTo>
                  <a:lnTo>
                    <a:pt x="24384" y="185928"/>
                  </a:lnTo>
                  <a:lnTo>
                    <a:pt x="39624" y="179832"/>
                  </a:lnTo>
                  <a:lnTo>
                    <a:pt x="73317" y="122275"/>
                  </a:lnTo>
                  <a:lnTo>
                    <a:pt x="76200" y="1496568"/>
                  </a:lnTo>
                  <a:lnTo>
                    <a:pt x="118872" y="1496568"/>
                  </a:lnTo>
                  <a:lnTo>
                    <a:pt x="115989" y="122847"/>
                  </a:lnTo>
                  <a:lnTo>
                    <a:pt x="149352" y="179832"/>
                  </a:lnTo>
                  <a:lnTo>
                    <a:pt x="161544" y="185928"/>
                  </a:lnTo>
                  <a:lnTo>
                    <a:pt x="179832" y="185928"/>
                  </a:lnTo>
                  <a:lnTo>
                    <a:pt x="185928" y="170688"/>
                  </a:lnTo>
                  <a:lnTo>
                    <a:pt x="185928" y="1584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20610" y="3244850"/>
            <a:ext cx="294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40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9700" y="4220210"/>
            <a:ext cx="2073910" cy="15392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833119">
              <a:lnSpc>
                <a:spcPct val="100000"/>
              </a:lnSpc>
              <a:spcBef>
                <a:spcPts val="2020"/>
              </a:spcBef>
            </a:pPr>
            <a:r>
              <a:rPr sz="4000" b="1" i="1" spc="-5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sz="3900" b="1" spc="-7" baseline="-20299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endParaRPr sz="3900" baseline="-20299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3100" b="1" i="1" spc="-35">
                <a:solidFill>
                  <a:srgbClr val="FF0000"/>
                </a:solidFill>
                <a:latin typeface="Constantia"/>
                <a:cs typeface="Constantia"/>
              </a:rPr>
              <a:t>Terminaux</a:t>
            </a:r>
            <a:endParaRPr sz="3100">
              <a:latin typeface="Constantia"/>
              <a:cs typeface="Constantia"/>
            </a:endParaRPr>
          </a:p>
        </p:txBody>
      </p:sp>
      <p:sp>
        <p:nvSpPr>
          <p:cNvPr id="28" name="object 39"/>
          <p:cNvSpPr txBox="1"/>
          <p:nvPr/>
        </p:nvSpPr>
        <p:spPr>
          <a:xfrm>
            <a:off x="393700" y="1766570"/>
            <a:ext cx="8229600" cy="1324722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lang="fr-FR" sz="3600" b="1" spc="-15">
                <a:latin typeface="Constantia"/>
                <a:cs typeface="Constantia"/>
              </a:rPr>
              <a:t>Reste </a:t>
            </a:r>
            <a:r>
              <a:rPr sz="3600" b="1" spc="-15">
                <a:latin typeface="Constantia"/>
                <a:cs typeface="Constantia"/>
              </a:rPr>
              <a:t>à étudier les analyseurs</a:t>
            </a:r>
            <a:r>
              <a:rPr lang="fr-FR" sz="3600" b="1" spc="-15">
                <a:latin typeface="Constantia"/>
                <a:cs typeface="Constantia"/>
              </a:rPr>
              <a:t> </a:t>
            </a:r>
            <a:r>
              <a:rPr lang="fr-FR" sz="4000" b="1" u="heavy" spc="-35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Ascendants</a:t>
            </a:r>
            <a:r>
              <a:rPr lang="fr-FR" sz="4000" b="1" spc="-114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lang="fr-FR" sz="4000" b="1" spc="-25">
                <a:latin typeface="Constantia"/>
                <a:cs typeface="Constantia"/>
              </a:rPr>
              <a:t>(</a:t>
            </a:r>
            <a:r>
              <a:rPr lang="fr-FR" sz="3200" b="1" spc="-5">
                <a:solidFill>
                  <a:srgbClr val="996600"/>
                </a:solidFill>
                <a:latin typeface="Constantia"/>
                <a:cs typeface="Constantia"/>
              </a:rPr>
              <a:t>canonique</a:t>
            </a:r>
            <a:r>
              <a:rPr lang="fr-FR" sz="4000" b="1" spc="-5">
                <a:latin typeface="Constantia"/>
                <a:cs typeface="Constantia"/>
              </a:rPr>
              <a:t>):  </a:t>
            </a:r>
            <a:r>
              <a:rPr lang="fr-FR" sz="3600" b="1" spc="-15">
                <a:latin typeface="Constantia"/>
                <a:cs typeface="Constantia"/>
              </a:rPr>
              <a:t>utilise</a:t>
            </a:r>
            <a:r>
              <a:rPr lang="fr-FR" sz="3600" b="1" spc="-180">
                <a:latin typeface="Constantia"/>
                <a:cs typeface="Constantia"/>
              </a:rPr>
              <a:t>  </a:t>
            </a:r>
            <a:r>
              <a:rPr lang="fr-FR" sz="3600" b="1" spc="-15">
                <a:latin typeface="Constantia"/>
                <a:cs typeface="Constantia"/>
              </a:rPr>
              <a:t>une</a:t>
            </a:r>
            <a:endParaRPr sz="3100">
              <a:latin typeface="Constantia"/>
              <a:cs typeface="Constantia"/>
            </a:endParaRPr>
          </a:p>
        </p:txBody>
      </p:sp>
      <p:grpSp>
        <p:nvGrpSpPr>
          <p:cNvPr id="29" name="object 40"/>
          <p:cNvGrpSpPr/>
          <p:nvPr/>
        </p:nvGrpSpPr>
        <p:grpSpPr>
          <a:xfrm>
            <a:off x="143384" y="3768275"/>
            <a:ext cx="4343400" cy="1358900"/>
            <a:chOff x="1002791" y="5428996"/>
            <a:chExt cx="4343400" cy="1358900"/>
          </a:xfrm>
        </p:grpSpPr>
        <p:sp>
          <p:nvSpPr>
            <p:cNvPr id="30" name="object 41"/>
            <p:cNvSpPr/>
            <p:nvPr/>
          </p:nvSpPr>
          <p:spPr>
            <a:xfrm>
              <a:off x="1014983" y="5440680"/>
              <a:ext cx="4319270" cy="1332230"/>
            </a:xfrm>
            <a:custGeom>
              <a:avLst/>
              <a:gdLst/>
              <a:ahLst/>
              <a:cxnLst/>
              <a:rect l="l" t="t" r="r" b="b"/>
              <a:pathLst>
                <a:path w="4319270" h="1332229">
                  <a:moveTo>
                    <a:pt x="2179320" y="387096"/>
                  </a:moveTo>
                  <a:lnTo>
                    <a:pt x="1865376" y="390144"/>
                  </a:lnTo>
                  <a:lnTo>
                    <a:pt x="1560576" y="405384"/>
                  </a:lnTo>
                  <a:lnTo>
                    <a:pt x="1411223" y="414528"/>
                  </a:lnTo>
                  <a:lnTo>
                    <a:pt x="1267967" y="426720"/>
                  </a:lnTo>
                  <a:lnTo>
                    <a:pt x="1127760" y="441960"/>
                  </a:lnTo>
                  <a:lnTo>
                    <a:pt x="990599" y="460248"/>
                  </a:lnTo>
                  <a:lnTo>
                    <a:pt x="737616" y="502920"/>
                  </a:lnTo>
                  <a:lnTo>
                    <a:pt x="621791" y="527304"/>
                  </a:lnTo>
                  <a:lnTo>
                    <a:pt x="512063" y="554736"/>
                  </a:lnTo>
                  <a:lnTo>
                    <a:pt x="441959" y="573024"/>
                  </a:lnTo>
                  <a:lnTo>
                    <a:pt x="377952" y="591312"/>
                  </a:lnTo>
                  <a:lnTo>
                    <a:pt x="320040" y="612648"/>
                  </a:lnTo>
                  <a:lnTo>
                    <a:pt x="265175" y="630936"/>
                  </a:lnTo>
                  <a:lnTo>
                    <a:pt x="216407" y="652272"/>
                  </a:lnTo>
                  <a:lnTo>
                    <a:pt x="173735" y="673608"/>
                  </a:lnTo>
                  <a:lnTo>
                    <a:pt x="134112" y="694944"/>
                  </a:lnTo>
                  <a:lnTo>
                    <a:pt x="100584" y="716280"/>
                  </a:lnTo>
                  <a:lnTo>
                    <a:pt x="48768" y="762000"/>
                  </a:lnTo>
                  <a:lnTo>
                    <a:pt x="27431" y="783336"/>
                  </a:lnTo>
                  <a:lnTo>
                    <a:pt x="15240" y="804672"/>
                  </a:lnTo>
                  <a:lnTo>
                    <a:pt x="6096" y="829056"/>
                  </a:lnTo>
                  <a:lnTo>
                    <a:pt x="0" y="850392"/>
                  </a:lnTo>
                  <a:lnTo>
                    <a:pt x="3047" y="874776"/>
                  </a:lnTo>
                  <a:lnTo>
                    <a:pt x="18287" y="917448"/>
                  </a:lnTo>
                  <a:lnTo>
                    <a:pt x="51815" y="963168"/>
                  </a:lnTo>
                  <a:lnTo>
                    <a:pt x="106679" y="1005840"/>
                  </a:lnTo>
                  <a:lnTo>
                    <a:pt x="140207" y="1027176"/>
                  </a:lnTo>
                  <a:lnTo>
                    <a:pt x="179831" y="1048512"/>
                  </a:lnTo>
                  <a:lnTo>
                    <a:pt x="225552" y="1069848"/>
                  </a:lnTo>
                  <a:lnTo>
                    <a:pt x="274319" y="1091184"/>
                  </a:lnTo>
                  <a:lnTo>
                    <a:pt x="326135" y="1109472"/>
                  </a:lnTo>
                  <a:lnTo>
                    <a:pt x="384047" y="1130808"/>
                  </a:lnTo>
                  <a:lnTo>
                    <a:pt x="448056" y="1149096"/>
                  </a:lnTo>
                  <a:lnTo>
                    <a:pt x="515112" y="1167384"/>
                  </a:lnTo>
                  <a:lnTo>
                    <a:pt x="588263" y="1185672"/>
                  </a:lnTo>
                  <a:lnTo>
                    <a:pt x="664464" y="1200912"/>
                  </a:lnTo>
                  <a:lnTo>
                    <a:pt x="746760" y="1219200"/>
                  </a:lnTo>
                  <a:lnTo>
                    <a:pt x="917447" y="1246632"/>
                  </a:lnTo>
                  <a:lnTo>
                    <a:pt x="1100328" y="1274064"/>
                  </a:lnTo>
                  <a:lnTo>
                    <a:pt x="1484376" y="1310640"/>
                  </a:lnTo>
                  <a:lnTo>
                    <a:pt x="1883664" y="1328928"/>
                  </a:lnTo>
                  <a:lnTo>
                    <a:pt x="2087879" y="1331976"/>
                  </a:lnTo>
                  <a:lnTo>
                    <a:pt x="2496312" y="1325880"/>
                  </a:lnTo>
                  <a:lnTo>
                    <a:pt x="2889504" y="1301496"/>
                  </a:lnTo>
                  <a:lnTo>
                    <a:pt x="3261360" y="1258824"/>
                  </a:lnTo>
                  <a:lnTo>
                    <a:pt x="3432048" y="1231392"/>
                  </a:lnTo>
                  <a:lnTo>
                    <a:pt x="3593591" y="1200912"/>
                  </a:lnTo>
                  <a:lnTo>
                    <a:pt x="3669791" y="1182624"/>
                  </a:lnTo>
                  <a:lnTo>
                    <a:pt x="3745991" y="1167384"/>
                  </a:lnTo>
                  <a:lnTo>
                    <a:pt x="3813048" y="1146048"/>
                  </a:lnTo>
                  <a:lnTo>
                    <a:pt x="3877055" y="1127760"/>
                  </a:lnTo>
                  <a:lnTo>
                    <a:pt x="3934967" y="1106424"/>
                  </a:lnTo>
                  <a:lnTo>
                    <a:pt x="3989831" y="1088136"/>
                  </a:lnTo>
                  <a:lnTo>
                    <a:pt x="4038600" y="1066800"/>
                  </a:lnTo>
                  <a:lnTo>
                    <a:pt x="4081271" y="1045464"/>
                  </a:lnTo>
                  <a:lnTo>
                    <a:pt x="4120895" y="1024128"/>
                  </a:lnTo>
                  <a:lnTo>
                    <a:pt x="4154424" y="1002792"/>
                  </a:lnTo>
                  <a:lnTo>
                    <a:pt x="4206240" y="957072"/>
                  </a:lnTo>
                  <a:lnTo>
                    <a:pt x="4227576" y="935736"/>
                  </a:lnTo>
                  <a:lnTo>
                    <a:pt x="4239768" y="911352"/>
                  </a:lnTo>
                  <a:lnTo>
                    <a:pt x="4248912" y="890016"/>
                  </a:lnTo>
                  <a:lnTo>
                    <a:pt x="4255008" y="868680"/>
                  </a:lnTo>
                  <a:lnTo>
                    <a:pt x="4251960" y="844296"/>
                  </a:lnTo>
                  <a:lnTo>
                    <a:pt x="4236720" y="798576"/>
                  </a:lnTo>
                  <a:lnTo>
                    <a:pt x="4203192" y="755904"/>
                  </a:lnTo>
                  <a:lnTo>
                    <a:pt x="4148328" y="710184"/>
                  </a:lnTo>
                  <a:lnTo>
                    <a:pt x="4114800" y="688848"/>
                  </a:lnTo>
                  <a:lnTo>
                    <a:pt x="4075176" y="667512"/>
                  </a:lnTo>
                  <a:lnTo>
                    <a:pt x="4029455" y="649224"/>
                  </a:lnTo>
                  <a:lnTo>
                    <a:pt x="3980688" y="627888"/>
                  </a:lnTo>
                  <a:lnTo>
                    <a:pt x="3928871" y="609600"/>
                  </a:lnTo>
                  <a:lnTo>
                    <a:pt x="3870960" y="588264"/>
                  </a:lnTo>
                  <a:lnTo>
                    <a:pt x="3806952" y="569976"/>
                  </a:lnTo>
                  <a:lnTo>
                    <a:pt x="3739895" y="551688"/>
                  </a:lnTo>
                  <a:lnTo>
                    <a:pt x="3666743" y="533400"/>
                  </a:lnTo>
                  <a:lnTo>
                    <a:pt x="3511295" y="502920"/>
                  </a:lnTo>
                  <a:lnTo>
                    <a:pt x="3658154" y="411480"/>
                  </a:lnTo>
                  <a:lnTo>
                    <a:pt x="2804160" y="411480"/>
                  </a:lnTo>
                  <a:lnTo>
                    <a:pt x="2493264" y="393192"/>
                  </a:lnTo>
                  <a:lnTo>
                    <a:pt x="2179320" y="387096"/>
                  </a:lnTo>
                  <a:close/>
                </a:path>
                <a:path w="4319270" h="1332229">
                  <a:moveTo>
                    <a:pt x="4319016" y="0"/>
                  </a:moveTo>
                  <a:lnTo>
                    <a:pt x="2804160" y="411480"/>
                  </a:lnTo>
                  <a:lnTo>
                    <a:pt x="3658154" y="411480"/>
                  </a:lnTo>
                  <a:lnTo>
                    <a:pt x="4319016" y="0"/>
                  </a:lnTo>
                  <a:close/>
                </a:path>
              </a:pathLst>
            </a:custGeom>
            <a:solidFill>
              <a:srgbClr val="C8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2"/>
            <p:cNvSpPr/>
            <p:nvPr/>
          </p:nvSpPr>
          <p:spPr>
            <a:xfrm>
              <a:off x="1002791" y="5428996"/>
              <a:ext cx="4343400" cy="1358900"/>
            </a:xfrm>
            <a:custGeom>
              <a:avLst/>
              <a:gdLst/>
              <a:ahLst/>
              <a:cxnLst/>
              <a:rect l="l" t="t" r="r" b="b"/>
              <a:pathLst>
                <a:path w="4343400" h="1358900">
                  <a:moveTo>
                    <a:pt x="679704" y="1206499"/>
                  </a:moveTo>
                  <a:lnTo>
                    <a:pt x="560832" y="1206499"/>
                  </a:lnTo>
                  <a:lnTo>
                    <a:pt x="597408" y="1219199"/>
                  </a:lnTo>
                  <a:lnTo>
                    <a:pt x="637032" y="1231899"/>
                  </a:lnTo>
                  <a:lnTo>
                    <a:pt x="676656" y="1231899"/>
                  </a:lnTo>
                  <a:lnTo>
                    <a:pt x="755904" y="1257299"/>
                  </a:lnTo>
                  <a:lnTo>
                    <a:pt x="1203960" y="1320799"/>
                  </a:lnTo>
                  <a:lnTo>
                    <a:pt x="1496568" y="1346199"/>
                  </a:lnTo>
                  <a:lnTo>
                    <a:pt x="1694688" y="1358899"/>
                  </a:lnTo>
                  <a:lnTo>
                    <a:pt x="2508504" y="1358899"/>
                  </a:lnTo>
                  <a:lnTo>
                    <a:pt x="2904744" y="1333499"/>
                  </a:lnTo>
                  <a:lnTo>
                    <a:pt x="1898903" y="1333499"/>
                  </a:lnTo>
                  <a:lnTo>
                    <a:pt x="1496568" y="1320799"/>
                  </a:lnTo>
                  <a:lnTo>
                    <a:pt x="1304544" y="1295399"/>
                  </a:lnTo>
                  <a:lnTo>
                    <a:pt x="1207008" y="1295399"/>
                  </a:lnTo>
                  <a:lnTo>
                    <a:pt x="847344" y="1244599"/>
                  </a:lnTo>
                  <a:lnTo>
                    <a:pt x="762000" y="1219199"/>
                  </a:lnTo>
                  <a:lnTo>
                    <a:pt x="719328" y="1219199"/>
                  </a:lnTo>
                  <a:lnTo>
                    <a:pt x="679704" y="1206499"/>
                  </a:lnTo>
                  <a:close/>
                </a:path>
                <a:path w="4343400" h="1358900">
                  <a:moveTo>
                    <a:pt x="3947160" y="609599"/>
                  </a:moveTo>
                  <a:lnTo>
                    <a:pt x="3849624" y="609599"/>
                  </a:lnTo>
                  <a:lnTo>
                    <a:pt x="3880104" y="622299"/>
                  </a:lnTo>
                  <a:lnTo>
                    <a:pt x="3907536" y="634999"/>
                  </a:lnTo>
                  <a:lnTo>
                    <a:pt x="3938016" y="634999"/>
                  </a:lnTo>
                  <a:lnTo>
                    <a:pt x="3965448" y="647699"/>
                  </a:lnTo>
                  <a:lnTo>
                    <a:pt x="4038600" y="685799"/>
                  </a:lnTo>
                  <a:lnTo>
                    <a:pt x="4059936" y="685799"/>
                  </a:lnTo>
                  <a:lnTo>
                    <a:pt x="4102608" y="711199"/>
                  </a:lnTo>
                  <a:lnTo>
                    <a:pt x="4120896" y="723899"/>
                  </a:lnTo>
                  <a:lnTo>
                    <a:pt x="4136136" y="736599"/>
                  </a:lnTo>
                  <a:lnTo>
                    <a:pt x="4154424" y="749299"/>
                  </a:lnTo>
                  <a:lnTo>
                    <a:pt x="4169664" y="749299"/>
                  </a:lnTo>
                  <a:lnTo>
                    <a:pt x="4194048" y="774699"/>
                  </a:lnTo>
                  <a:lnTo>
                    <a:pt x="4224528" y="800099"/>
                  </a:lnTo>
                  <a:lnTo>
                    <a:pt x="4233672" y="812799"/>
                  </a:lnTo>
                  <a:lnTo>
                    <a:pt x="4239768" y="825499"/>
                  </a:lnTo>
                  <a:lnTo>
                    <a:pt x="4242816" y="838199"/>
                  </a:lnTo>
                  <a:lnTo>
                    <a:pt x="4248912" y="850899"/>
                  </a:lnTo>
                  <a:lnTo>
                    <a:pt x="4251960" y="850899"/>
                  </a:lnTo>
                  <a:lnTo>
                    <a:pt x="4251960" y="863599"/>
                  </a:lnTo>
                  <a:lnTo>
                    <a:pt x="4255008" y="876299"/>
                  </a:lnTo>
                  <a:lnTo>
                    <a:pt x="4251960" y="888999"/>
                  </a:lnTo>
                  <a:lnTo>
                    <a:pt x="4251960" y="901699"/>
                  </a:lnTo>
                  <a:lnTo>
                    <a:pt x="4248912" y="901699"/>
                  </a:lnTo>
                  <a:lnTo>
                    <a:pt x="4245864" y="914399"/>
                  </a:lnTo>
                  <a:lnTo>
                    <a:pt x="4227576" y="952499"/>
                  </a:lnTo>
                  <a:lnTo>
                    <a:pt x="4218432" y="952499"/>
                  </a:lnTo>
                  <a:lnTo>
                    <a:pt x="4209288" y="965199"/>
                  </a:lnTo>
                  <a:lnTo>
                    <a:pt x="4187952" y="990599"/>
                  </a:lnTo>
                  <a:lnTo>
                    <a:pt x="4172712" y="1003299"/>
                  </a:lnTo>
                  <a:lnTo>
                    <a:pt x="4160520" y="1015999"/>
                  </a:lnTo>
                  <a:lnTo>
                    <a:pt x="4142232" y="1015999"/>
                  </a:lnTo>
                  <a:lnTo>
                    <a:pt x="4126992" y="1028699"/>
                  </a:lnTo>
                  <a:lnTo>
                    <a:pt x="4108704" y="1041399"/>
                  </a:lnTo>
                  <a:lnTo>
                    <a:pt x="4087368" y="1054099"/>
                  </a:lnTo>
                  <a:lnTo>
                    <a:pt x="4069080" y="1066799"/>
                  </a:lnTo>
                  <a:lnTo>
                    <a:pt x="4044696" y="1066799"/>
                  </a:lnTo>
                  <a:lnTo>
                    <a:pt x="4023360" y="1079499"/>
                  </a:lnTo>
                  <a:lnTo>
                    <a:pt x="3995928" y="1092199"/>
                  </a:lnTo>
                  <a:lnTo>
                    <a:pt x="3971544" y="1104899"/>
                  </a:lnTo>
                  <a:lnTo>
                    <a:pt x="3944112" y="1117599"/>
                  </a:lnTo>
                  <a:lnTo>
                    <a:pt x="3913632" y="1130299"/>
                  </a:lnTo>
                  <a:lnTo>
                    <a:pt x="3886200" y="1130299"/>
                  </a:lnTo>
                  <a:lnTo>
                    <a:pt x="3852672" y="1142999"/>
                  </a:lnTo>
                  <a:lnTo>
                    <a:pt x="3822192" y="1155699"/>
                  </a:lnTo>
                  <a:lnTo>
                    <a:pt x="3788664" y="1155699"/>
                  </a:lnTo>
                  <a:lnTo>
                    <a:pt x="3752088" y="1168399"/>
                  </a:lnTo>
                  <a:lnTo>
                    <a:pt x="3681984" y="1193799"/>
                  </a:lnTo>
                  <a:lnTo>
                    <a:pt x="3444240" y="1231899"/>
                  </a:lnTo>
                  <a:lnTo>
                    <a:pt x="3358896" y="1257299"/>
                  </a:lnTo>
                  <a:lnTo>
                    <a:pt x="3182112" y="1282699"/>
                  </a:lnTo>
                  <a:lnTo>
                    <a:pt x="3090672" y="1282699"/>
                  </a:lnTo>
                  <a:lnTo>
                    <a:pt x="2901696" y="1308099"/>
                  </a:lnTo>
                  <a:lnTo>
                    <a:pt x="2508504" y="1333499"/>
                  </a:lnTo>
                  <a:lnTo>
                    <a:pt x="2904744" y="1333499"/>
                  </a:lnTo>
                  <a:lnTo>
                    <a:pt x="3093720" y="1320799"/>
                  </a:lnTo>
                  <a:lnTo>
                    <a:pt x="3447288" y="1269999"/>
                  </a:lnTo>
                  <a:lnTo>
                    <a:pt x="3611880" y="1231899"/>
                  </a:lnTo>
                  <a:lnTo>
                    <a:pt x="3688080" y="1219199"/>
                  </a:lnTo>
                  <a:lnTo>
                    <a:pt x="3761232" y="1193799"/>
                  </a:lnTo>
                  <a:lnTo>
                    <a:pt x="3895344" y="1155699"/>
                  </a:lnTo>
                  <a:lnTo>
                    <a:pt x="3922776" y="1142999"/>
                  </a:lnTo>
                  <a:lnTo>
                    <a:pt x="3953256" y="1142999"/>
                  </a:lnTo>
                  <a:lnTo>
                    <a:pt x="4008120" y="1117599"/>
                  </a:lnTo>
                  <a:lnTo>
                    <a:pt x="4056888" y="1092199"/>
                  </a:lnTo>
                  <a:lnTo>
                    <a:pt x="4081272" y="1092199"/>
                  </a:lnTo>
                  <a:lnTo>
                    <a:pt x="4102608" y="1079499"/>
                  </a:lnTo>
                  <a:lnTo>
                    <a:pt x="4120896" y="1066799"/>
                  </a:lnTo>
                  <a:lnTo>
                    <a:pt x="4142232" y="1054099"/>
                  </a:lnTo>
                  <a:lnTo>
                    <a:pt x="4160520" y="1041399"/>
                  </a:lnTo>
                  <a:lnTo>
                    <a:pt x="4206240" y="1003299"/>
                  </a:lnTo>
                  <a:lnTo>
                    <a:pt x="4218432" y="1003299"/>
                  </a:lnTo>
                  <a:lnTo>
                    <a:pt x="4242816" y="977899"/>
                  </a:lnTo>
                  <a:lnTo>
                    <a:pt x="4251960" y="965199"/>
                  </a:lnTo>
                  <a:lnTo>
                    <a:pt x="4258056" y="952499"/>
                  </a:lnTo>
                  <a:lnTo>
                    <a:pt x="4267200" y="939799"/>
                  </a:lnTo>
                  <a:lnTo>
                    <a:pt x="4273296" y="927099"/>
                  </a:lnTo>
                  <a:lnTo>
                    <a:pt x="4282440" y="888999"/>
                  </a:lnTo>
                  <a:lnTo>
                    <a:pt x="4282440" y="876299"/>
                  </a:lnTo>
                  <a:lnTo>
                    <a:pt x="4270248" y="825499"/>
                  </a:lnTo>
                  <a:lnTo>
                    <a:pt x="4261104" y="812799"/>
                  </a:lnTo>
                  <a:lnTo>
                    <a:pt x="4255008" y="800099"/>
                  </a:lnTo>
                  <a:lnTo>
                    <a:pt x="4236720" y="774699"/>
                  </a:lnTo>
                  <a:lnTo>
                    <a:pt x="4200144" y="736599"/>
                  </a:lnTo>
                  <a:lnTo>
                    <a:pt x="4184904" y="736599"/>
                  </a:lnTo>
                  <a:lnTo>
                    <a:pt x="4169664" y="723899"/>
                  </a:lnTo>
                  <a:lnTo>
                    <a:pt x="4114800" y="685799"/>
                  </a:lnTo>
                  <a:lnTo>
                    <a:pt x="4072128" y="660399"/>
                  </a:lnTo>
                  <a:lnTo>
                    <a:pt x="4047744" y="660399"/>
                  </a:lnTo>
                  <a:lnTo>
                    <a:pt x="4026408" y="647699"/>
                  </a:lnTo>
                  <a:lnTo>
                    <a:pt x="3998976" y="634999"/>
                  </a:lnTo>
                  <a:lnTo>
                    <a:pt x="3974592" y="622299"/>
                  </a:lnTo>
                  <a:lnTo>
                    <a:pt x="3947160" y="609599"/>
                  </a:lnTo>
                  <a:close/>
                </a:path>
                <a:path w="4343400" h="1358900">
                  <a:moveTo>
                    <a:pt x="2505456" y="393699"/>
                  </a:moveTo>
                  <a:lnTo>
                    <a:pt x="1880615" y="393699"/>
                  </a:lnTo>
                  <a:lnTo>
                    <a:pt x="1725168" y="406399"/>
                  </a:lnTo>
                  <a:lnTo>
                    <a:pt x="1572768" y="406399"/>
                  </a:lnTo>
                  <a:lnTo>
                    <a:pt x="1280160" y="431799"/>
                  </a:lnTo>
                  <a:lnTo>
                    <a:pt x="1210056" y="444499"/>
                  </a:lnTo>
                  <a:lnTo>
                    <a:pt x="1069848" y="457199"/>
                  </a:lnTo>
                  <a:lnTo>
                    <a:pt x="1002791" y="469899"/>
                  </a:lnTo>
                  <a:lnTo>
                    <a:pt x="874776" y="482599"/>
                  </a:lnTo>
                  <a:lnTo>
                    <a:pt x="688847" y="520699"/>
                  </a:lnTo>
                  <a:lnTo>
                    <a:pt x="630935" y="533399"/>
                  </a:lnTo>
                  <a:lnTo>
                    <a:pt x="521208" y="558799"/>
                  </a:lnTo>
                  <a:lnTo>
                    <a:pt x="487680" y="571499"/>
                  </a:lnTo>
                  <a:lnTo>
                    <a:pt x="451104" y="571499"/>
                  </a:lnTo>
                  <a:lnTo>
                    <a:pt x="420624" y="584199"/>
                  </a:lnTo>
                  <a:lnTo>
                    <a:pt x="387096" y="596899"/>
                  </a:lnTo>
                  <a:lnTo>
                    <a:pt x="356616" y="609599"/>
                  </a:lnTo>
                  <a:lnTo>
                    <a:pt x="329184" y="609599"/>
                  </a:lnTo>
                  <a:lnTo>
                    <a:pt x="274320" y="634999"/>
                  </a:lnTo>
                  <a:lnTo>
                    <a:pt x="201168" y="673099"/>
                  </a:lnTo>
                  <a:lnTo>
                    <a:pt x="179832" y="685799"/>
                  </a:lnTo>
                  <a:lnTo>
                    <a:pt x="161544" y="685799"/>
                  </a:lnTo>
                  <a:lnTo>
                    <a:pt x="121920" y="711199"/>
                  </a:lnTo>
                  <a:lnTo>
                    <a:pt x="76200" y="749299"/>
                  </a:lnTo>
                  <a:lnTo>
                    <a:pt x="39624" y="787399"/>
                  </a:lnTo>
                  <a:lnTo>
                    <a:pt x="24384" y="812799"/>
                  </a:lnTo>
                  <a:lnTo>
                    <a:pt x="15240" y="825499"/>
                  </a:lnTo>
                  <a:lnTo>
                    <a:pt x="3048" y="850899"/>
                  </a:lnTo>
                  <a:lnTo>
                    <a:pt x="3048" y="863599"/>
                  </a:lnTo>
                  <a:lnTo>
                    <a:pt x="0" y="888999"/>
                  </a:lnTo>
                  <a:lnTo>
                    <a:pt x="27432" y="952499"/>
                  </a:lnTo>
                  <a:lnTo>
                    <a:pt x="82296" y="1015999"/>
                  </a:lnTo>
                  <a:lnTo>
                    <a:pt x="112776" y="1041399"/>
                  </a:lnTo>
                  <a:lnTo>
                    <a:pt x="149352" y="1066799"/>
                  </a:lnTo>
                  <a:lnTo>
                    <a:pt x="167640" y="1066799"/>
                  </a:lnTo>
                  <a:lnTo>
                    <a:pt x="210312" y="1092199"/>
                  </a:lnTo>
                  <a:lnTo>
                    <a:pt x="234696" y="1104899"/>
                  </a:lnTo>
                  <a:lnTo>
                    <a:pt x="256032" y="1117599"/>
                  </a:lnTo>
                  <a:lnTo>
                    <a:pt x="283464" y="1130299"/>
                  </a:lnTo>
                  <a:lnTo>
                    <a:pt x="307848" y="1130299"/>
                  </a:lnTo>
                  <a:lnTo>
                    <a:pt x="335280" y="1142999"/>
                  </a:lnTo>
                  <a:lnTo>
                    <a:pt x="396240" y="1168399"/>
                  </a:lnTo>
                  <a:lnTo>
                    <a:pt x="457200" y="1181099"/>
                  </a:lnTo>
                  <a:lnTo>
                    <a:pt x="490728" y="1193799"/>
                  </a:lnTo>
                  <a:lnTo>
                    <a:pt x="527304" y="1206499"/>
                  </a:lnTo>
                  <a:lnTo>
                    <a:pt x="643128" y="1206499"/>
                  </a:lnTo>
                  <a:lnTo>
                    <a:pt x="603504" y="1193799"/>
                  </a:lnTo>
                  <a:lnTo>
                    <a:pt x="566928" y="1181099"/>
                  </a:lnTo>
                  <a:lnTo>
                    <a:pt x="432816" y="1142999"/>
                  </a:lnTo>
                  <a:lnTo>
                    <a:pt x="402336" y="1142999"/>
                  </a:lnTo>
                  <a:lnTo>
                    <a:pt x="374904" y="1130299"/>
                  </a:lnTo>
                  <a:lnTo>
                    <a:pt x="344424" y="1117599"/>
                  </a:lnTo>
                  <a:lnTo>
                    <a:pt x="320040" y="1104899"/>
                  </a:lnTo>
                  <a:lnTo>
                    <a:pt x="292608" y="1092199"/>
                  </a:lnTo>
                  <a:lnTo>
                    <a:pt x="268224" y="1092199"/>
                  </a:lnTo>
                  <a:lnTo>
                    <a:pt x="243840" y="1079499"/>
                  </a:lnTo>
                  <a:lnTo>
                    <a:pt x="201168" y="1054099"/>
                  </a:lnTo>
                  <a:lnTo>
                    <a:pt x="182880" y="1041399"/>
                  </a:lnTo>
                  <a:lnTo>
                    <a:pt x="161544" y="1041399"/>
                  </a:lnTo>
                  <a:lnTo>
                    <a:pt x="146304" y="1028699"/>
                  </a:lnTo>
                  <a:lnTo>
                    <a:pt x="128016" y="1015999"/>
                  </a:lnTo>
                  <a:lnTo>
                    <a:pt x="112776" y="1003299"/>
                  </a:lnTo>
                  <a:lnTo>
                    <a:pt x="100584" y="990599"/>
                  </a:lnTo>
                  <a:lnTo>
                    <a:pt x="88392" y="990599"/>
                  </a:lnTo>
                  <a:lnTo>
                    <a:pt x="67056" y="965199"/>
                  </a:lnTo>
                  <a:lnTo>
                    <a:pt x="48768" y="939799"/>
                  </a:lnTo>
                  <a:lnTo>
                    <a:pt x="42671" y="927099"/>
                  </a:lnTo>
                  <a:lnTo>
                    <a:pt x="39624" y="914399"/>
                  </a:lnTo>
                  <a:lnTo>
                    <a:pt x="33528" y="914399"/>
                  </a:lnTo>
                  <a:lnTo>
                    <a:pt x="30480" y="901699"/>
                  </a:lnTo>
                  <a:lnTo>
                    <a:pt x="30480" y="863599"/>
                  </a:lnTo>
                  <a:lnTo>
                    <a:pt x="36576" y="838199"/>
                  </a:lnTo>
                  <a:lnTo>
                    <a:pt x="42671" y="838199"/>
                  </a:lnTo>
                  <a:lnTo>
                    <a:pt x="54864" y="812799"/>
                  </a:lnTo>
                  <a:lnTo>
                    <a:pt x="82296" y="774699"/>
                  </a:lnTo>
                  <a:lnTo>
                    <a:pt x="94488" y="761999"/>
                  </a:lnTo>
                  <a:lnTo>
                    <a:pt x="109728" y="761999"/>
                  </a:lnTo>
                  <a:lnTo>
                    <a:pt x="121920" y="749299"/>
                  </a:lnTo>
                  <a:lnTo>
                    <a:pt x="137160" y="736599"/>
                  </a:lnTo>
                  <a:lnTo>
                    <a:pt x="173736" y="711199"/>
                  </a:lnTo>
                  <a:lnTo>
                    <a:pt x="195072" y="698499"/>
                  </a:lnTo>
                  <a:lnTo>
                    <a:pt x="237744" y="685799"/>
                  </a:lnTo>
                  <a:lnTo>
                    <a:pt x="259080" y="673099"/>
                  </a:lnTo>
                  <a:lnTo>
                    <a:pt x="286512" y="660399"/>
                  </a:lnTo>
                  <a:lnTo>
                    <a:pt x="310896" y="647699"/>
                  </a:lnTo>
                  <a:lnTo>
                    <a:pt x="365760" y="634999"/>
                  </a:lnTo>
                  <a:lnTo>
                    <a:pt x="426720" y="609599"/>
                  </a:lnTo>
                  <a:lnTo>
                    <a:pt x="493776" y="596899"/>
                  </a:lnTo>
                  <a:lnTo>
                    <a:pt x="530352" y="584199"/>
                  </a:lnTo>
                  <a:lnTo>
                    <a:pt x="582168" y="571499"/>
                  </a:lnTo>
                  <a:lnTo>
                    <a:pt x="637032" y="558799"/>
                  </a:lnTo>
                  <a:lnTo>
                    <a:pt x="694944" y="546099"/>
                  </a:lnTo>
                  <a:lnTo>
                    <a:pt x="877824" y="507999"/>
                  </a:lnTo>
                  <a:lnTo>
                    <a:pt x="941832" y="507999"/>
                  </a:lnTo>
                  <a:lnTo>
                    <a:pt x="1143000" y="469899"/>
                  </a:lnTo>
                  <a:lnTo>
                    <a:pt x="1213104" y="469899"/>
                  </a:lnTo>
                  <a:lnTo>
                    <a:pt x="1283208" y="457199"/>
                  </a:lnTo>
                  <a:lnTo>
                    <a:pt x="1426464" y="444499"/>
                  </a:lnTo>
                  <a:lnTo>
                    <a:pt x="1575816" y="444499"/>
                  </a:lnTo>
                  <a:lnTo>
                    <a:pt x="1880615" y="419099"/>
                  </a:lnTo>
                  <a:lnTo>
                    <a:pt x="2813304" y="419099"/>
                  </a:lnTo>
                  <a:lnTo>
                    <a:pt x="2814693" y="418715"/>
                  </a:lnTo>
                  <a:lnTo>
                    <a:pt x="2505456" y="393699"/>
                  </a:lnTo>
                  <a:close/>
                </a:path>
                <a:path w="4343400" h="1358900">
                  <a:moveTo>
                    <a:pt x="3526536" y="507999"/>
                  </a:moveTo>
                  <a:lnTo>
                    <a:pt x="3508248" y="507999"/>
                  </a:lnTo>
                  <a:lnTo>
                    <a:pt x="3508248" y="520699"/>
                  </a:lnTo>
                  <a:lnTo>
                    <a:pt x="3511296" y="520699"/>
                  </a:lnTo>
                  <a:lnTo>
                    <a:pt x="3520440" y="533399"/>
                  </a:lnTo>
                  <a:lnTo>
                    <a:pt x="3563112" y="546099"/>
                  </a:lnTo>
                  <a:lnTo>
                    <a:pt x="3602736" y="546099"/>
                  </a:lnTo>
                  <a:lnTo>
                    <a:pt x="3639312" y="558799"/>
                  </a:lnTo>
                  <a:lnTo>
                    <a:pt x="3678936" y="571499"/>
                  </a:lnTo>
                  <a:lnTo>
                    <a:pt x="3715512" y="571499"/>
                  </a:lnTo>
                  <a:lnTo>
                    <a:pt x="3749040" y="584199"/>
                  </a:lnTo>
                  <a:lnTo>
                    <a:pt x="3785616" y="596899"/>
                  </a:lnTo>
                  <a:lnTo>
                    <a:pt x="3816096" y="609599"/>
                  </a:lnTo>
                  <a:lnTo>
                    <a:pt x="3916680" y="609599"/>
                  </a:lnTo>
                  <a:lnTo>
                    <a:pt x="3889248" y="596899"/>
                  </a:lnTo>
                  <a:lnTo>
                    <a:pt x="3855720" y="584199"/>
                  </a:lnTo>
                  <a:lnTo>
                    <a:pt x="3825240" y="571499"/>
                  </a:lnTo>
                  <a:lnTo>
                    <a:pt x="3758184" y="558799"/>
                  </a:lnTo>
                  <a:lnTo>
                    <a:pt x="3685032" y="533399"/>
                  </a:lnTo>
                  <a:lnTo>
                    <a:pt x="3529584" y="533399"/>
                  </a:lnTo>
                  <a:lnTo>
                    <a:pt x="3526536" y="507999"/>
                  </a:lnTo>
                  <a:close/>
                </a:path>
                <a:path w="4343400" h="1358900">
                  <a:moveTo>
                    <a:pt x="3526536" y="507999"/>
                  </a:moveTo>
                  <a:lnTo>
                    <a:pt x="3529584" y="533399"/>
                  </a:lnTo>
                  <a:lnTo>
                    <a:pt x="3555371" y="517242"/>
                  </a:lnTo>
                  <a:lnTo>
                    <a:pt x="3526536" y="507999"/>
                  </a:lnTo>
                  <a:close/>
                </a:path>
                <a:path w="4343400" h="1358900">
                  <a:moveTo>
                    <a:pt x="3555371" y="517242"/>
                  </a:moveTo>
                  <a:lnTo>
                    <a:pt x="3529584" y="533399"/>
                  </a:lnTo>
                  <a:lnTo>
                    <a:pt x="3645408" y="533399"/>
                  </a:lnTo>
                  <a:lnTo>
                    <a:pt x="3608832" y="520699"/>
                  </a:lnTo>
                  <a:lnTo>
                    <a:pt x="3566160" y="520699"/>
                  </a:lnTo>
                  <a:lnTo>
                    <a:pt x="3555371" y="517242"/>
                  </a:lnTo>
                  <a:close/>
                </a:path>
                <a:path w="4343400" h="1358900">
                  <a:moveTo>
                    <a:pt x="4309432" y="44772"/>
                  </a:moveTo>
                  <a:lnTo>
                    <a:pt x="4244221" y="62302"/>
                  </a:lnTo>
                  <a:lnTo>
                    <a:pt x="3517392" y="507999"/>
                  </a:lnTo>
                  <a:lnTo>
                    <a:pt x="3526536" y="507999"/>
                  </a:lnTo>
                  <a:lnTo>
                    <a:pt x="3555371" y="517242"/>
                  </a:lnTo>
                  <a:lnTo>
                    <a:pt x="4309432" y="44772"/>
                  </a:lnTo>
                  <a:close/>
                </a:path>
                <a:path w="4343400" h="1358900">
                  <a:moveTo>
                    <a:pt x="4337304" y="0"/>
                  </a:moveTo>
                  <a:lnTo>
                    <a:pt x="4328160" y="0"/>
                  </a:lnTo>
                  <a:lnTo>
                    <a:pt x="2814693" y="418715"/>
                  </a:lnTo>
                  <a:lnTo>
                    <a:pt x="2819400" y="419099"/>
                  </a:lnTo>
                  <a:lnTo>
                    <a:pt x="2350008" y="419099"/>
                  </a:lnTo>
                  <a:lnTo>
                    <a:pt x="2505456" y="431799"/>
                  </a:lnTo>
                  <a:lnTo>
                    <a:pt x="2816352" y="444499"/>
                  </a:lnTo>
                  <a:lnTo>
                    <a:pt x="2822448" y="444499"/>
                  </a:lnTo>
                  <a:lnTo>
                    <a:pt x="4244221" y="62302"/>
                  </a:lnTo>
                  <a:lnTo>
                    <a:pt x="4325112" y="12699"/>
                  </a:lnTo>
                  <a:lnTo>
                    <a:pt x="4340352" y="12699"/>
                  </a:lnTo>
                  <a:lnTo>
                    <a:pt x="4337304" y="0"/>
                  </a:lnTo>
                  <a:close/>
                </a:path>
                <a:path w="4343400" h="1358900">
                  <a:moveTo>
                    <a:pt x="2814693" y="418715"/>
                  </a:moveTo>
                  <a:lnTo>
                    <a:pt x="2813304" y="419099"/>
                  </a:lnTo>
                  <a:lnTo>
                    <a:pt x="2819400" y="419099"/>
                  </a:lnTo>
                  <a:lnTo>
                    <a:pt x="2814693" y="418715"/>
                  </a:lnTo>
                  <a:close/>
                </a:path>
                <a:path w="4343400" h="1358900">
                  <a:moveTo>
                    <a:pt x="4325112" y="12699"/>
                  </a:moveTo>
                  <a:lnTo>
                    <a:pt x="4244221" y="62302"/>
                  </a:lnTo>
                  <a:lnTo>
                    <a:pt x="4309432" y="44772"/>
                  </a:lnTo>
                  <a:lnTo>
                    <a:pt x="4331647" y="30853"/>
                  </a:lnTo>
                  <a:lnTo>
                    <a:pt x="4325112" y="12699"/>
                  </a:lnTo>
                  <a:close/>
                </a:path>
                <a:path w="4343400" h="1358900">
                  <a:moveTo>
                    <a:pt x="4331647" y="30853"/>
                  </a:moveTo>
                  <a:lnTo>
                    <a:pt x="4309432" y="44772"/>
                  </a:lnTo>
                  <a:lnTo>
                    <a:pt x="4334256" y="38099"/>
                  </a:lnTo>
                  <a:lnTo>
                    <a:pt x="4331647" y="30853"/>
                  </a:lnTo>
                  <a:close/>
                </a:path>
                <a:path w="4343400" h="1358900">
                  <a:moveTo>
                    <a:pt x="4343400" y="12699"/>
                  </a:moveTo>
                  <a:lnTo>
                    <a:pt x="4325112" y="12699"/>
                  </a:lnTo>
                  <a:lnTo>
                    <a:pt x="4331647" y="30853"/>
                  </a:lnTo>
                  <a:lnTo>
                    <a:pt x="4340352" y="25399"/>
                  </a:lnTo>
                  <a:lnTo>
                    <a:pt x="4343400" y="25399"/>
                  </a:lnTo>
                  <a:lnTo>
                    <a:pt x="4343400" y="12699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43"/>
          <p:cNvSpPr txBox="1"/>
          <p:nvPr/>
        </p:nvSpPr>
        <p:spPr>
          <a:xfrm>
            <a:off x="393700" y="3092450"/>
            <a:ext cx="5005070" cy="20561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70"/>
              </a:spcBef>
            </a:pPr>
            <a:r>
              <a:rPr sz="3500" b="1" spc="-15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3100" b="1" spc="-15">
                <a:latin typeface="Constantia"/>
                <a:cs typeface="Constantia"/>
              </a:rPr>
              <a:t>able d’</a:t>
            </a:r>
            <a:r>
              <a:rPr sz="3500" b="1" spc="-15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3100" b="1" spc="-15">
                <a:latin typeface="Constantia"/>
                <a:cs typeface="Constantia"/>
              </a:rPr>
              <a:t>nalyse </a:t>
            </a:r>
            <a:r>
              <a:rPr sz="3500" b="1" spc="-90">
                <a:solidFill>
                  <a:srgbClr val="FF0000"/>
                </a:solidFill>
                <a:latin typeface="Constantia"/>
                <a:cs typeface="Constantia"/>
              </a:rPr>
              <a:t>TA</a:t>
            </a:r>
            <a:r>
              <a:rPr sz="3500" b="1" spc="-28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500" b="1" spc="15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lang="fr-FR" sz="3500" b="1" spc="15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3500" b="1" spc="15">
                <a:solidFill>
                  <a:srgbClr val="FF0000"/>
                </a:solidFill>
                <a:latin typeface="Constantia"/>
                <a:cs typeface="Constantia"/>
              </a:rPr>
              <a:t>(k)</a:t>
            </a:r>
            <a:r>
              <a:rPr sz="3100" b="1" spc="15">
                <a:latin typeface="Constantia"/>
                <a:cs typeface="Constantia"/>
              </a:rPr>
              <a:t>.</a:t>
            </a:r>
            <a:endParaRPr sz="3100">
              <a:latin typeface="Constantia"/>
              <a:cs typeface="Constantia"/>
            </a:endParaRPr>
          </a:p>
          <a:p>
            <a:pPr marL="531495" marR="1725295">
              <a:lnSpc>
                <a:spcPct val="97200"/>
              </a:lnSpc>
              <a:spcBef>
                <a:spcPts val="1939"/>
              </a:spcBef>
            </a:pPr>
            <a:r>
              <a:rPr lang="fr-FR" sz="4000" b="1" spc="-1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lang="fr-FR" sz="3100" b="1" spc="-10">
                <a:solidFill>
                  <a:srgbClr val="FF0000"/>
                </a:solidFill>
                <a:latin typeface="Constantia"/>
                <a:cs typeface="Constantia"/>
              </a:rPr>
              <a:t>ight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most  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derivation</a:t>
            </a:r>
            <a:r>
              <a:rPr sz="3100" b="1" spc="-1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3100" b="1" i="1">
                <a:solidFill>
                  <a:srgbClr val="FF0000"/>
                </a:solidFill>
                <a:latin typeface="Monotype Corsiva"/>
                <a:cs typeface="Monotype Corsiva"/>
              </a:rPr>
              <a:t>D</a:t>
            </a:r>
            <a:r>
              <a:rPr lang="fr-FR" sz="3150" b="1" baseline="-19841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2599944" y="4940808"/>
            <a:ext cx="5367528" cy="2612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415" y="-31750"/>
            <a:ext cx="1007808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-10">
                <a:solidFill>
                  <a:srgbClr val="FF0000"/>
                </a:solidFill>
                <a:uFill>
                  <a:solidFill>
                    <a:srgbClr val="75EFF6"/>
                  </a:solidFill>
                </a:uFill>
                <a:latin typeface="Wingdings"/>
                <a:cs typeface="Wingdings"/>
              </a:rPr>
              <a:t></a:t>
            </a:r>
            <a:r>
              <a:rPr sz="5300" b="1" spc="-10">
                <a:solidFill>
                  <a:srgbClr val="FF0000"/>
                </a:solidFill>
                <a:latin typeface="Calibri"/>
                <a:cs typeface="Calibri"/>
              </a:rPr>
              <a:t>Analyse LR:</a:t>
            </a:r>
            <a:r>
              <a:rPr sz="5300" b="1" spc="-4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i="1" spc="-55">
                <a:solidFill>
                  <a:srgbClr val="7E7E7E"/>
                </a:solidFill>
                <a:latin typeface="Calibri"/>
                <a:cs typeface="Calibri"/>
              </a:rPr>
              <a:t>analyse canonique par Table d’Analyse LR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05459" y="1124204"/>
            <a:ext cx="170688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1480" algn="l"/>
              </a:tabLst>
            </a:pPr>
            <a:r>
              <a:rPr sz="2600" b="1" spc="5">
                <a:solidFill>
                  <a:srgbClr val="CC9900"/>
                </a:solidFill>
                <a:latin typeface="Constantia"/>
                <a:cs typeface="Constantia"/>
              </a:rPr>
              <a:t>1</a:t>
            </a:r>
            <a:r>
              <a:rPr sz="2600" b="1" spc="-5">
                <a:solidFill>
                  <a:srgbClr val="CC9900"/>
                </a:solidFill>
                <a:latin typeface="Constantia"/>
                <a:cs typeface="Constantia"/>
              </a:rPr>
              <a:t>.</a:t>
            </a:r>
            <a:r>
              <a:rPr sz="2600" b="1">
                <a:solidFill>
                  <a:srgbClr val="CC9900"/>
                </a:solidFill>
                <a:latin typeface="Constantia"/>
                <a:cs typeface="Constantia"/>
              </a:rPr>
              <a:t>	</a:t>
            </a:r>
            <a:r>
              <a:rPr sz="2600" b="1" u="heavy" spc="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Modèle: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26408" y="893063"/>
            <a:ext cx="2633472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3371" y="923036"/>
            <a:ext cx="1946910" cy="10960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07390" marR="5080" indent="-695325">
              <a:lnSpc>
                <a:spcPct val="100600"/>
              </a:lnSpc>
              <a:spcBef>
                <a:spcPts val="75"/>
              </a:spcBef>
            </a:pPr>
            <a:r>
              <a:rPr sz="3500" spc="-10">
                <a:solidFill>
                  <a:srgbClr val="FFFFFF"/>
                </a:solidFill>
                <a:latin typeface="Constantia"/>
                <a:cs typeface="Constantia"/>
              </a:rPr>
              <a:t>Analyseur  </a:t>
            </a:r>
            <a:r>
              <a:rPr sz="3500" spc="20">
                <a:solidFill>
                  <a:srgbClr val="FFFFFF"/>
                </a:solidFill>
                <a:latin typeface="Constantia"/>
                <a:cs typeface="Constantia"/>
              </a:rPr>
              <a:t>LR</a:t>
            </a:r>
            <a:endParaRPr sz="3500">
              <a:latin typeface="Constantia"/>
              <a:cs typeface="Constant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35352" y="1478279"/>
            <a:ext cx="5828030" cy="189230"/>
          </a:xfrm>
          <a:custGeom>
            <a:avLst/>
            <a:gdLst/>
            <a:ahLst/>
            <a:cxnLst/>
            <a:rect l="l" t="t" r="r" b="b"/>
            <a:pathLst>
              <a:path w="5828030" h="189230">
                <a:moveTo>
                  <a:pt x="1655064" y="64008"/>
                </a:moveTo>
                <a:lnTo>
                  <a:pt x="1628394" y="48768"/>
                </a:lnTo>
                <a:lnTo>
                  <a:pt x="1548384" y="3048"/>
                </a:lnTo>
                <a:lnTo>
                  <a:pt x="1542288" y="0"/>
                </a:lnTo>
                <a:lnTo>
                  <a:pt x="1536192" y="0"/>
                </a:lnTo>
                <a:lnTo>
                  <a:pt x="1530096" y="6096"/>
                </a:lnTo>
                <a:lnTo>
                  <a:pt x="1527048" y="15240"/>
                </a:lnTo>
                <a:lnTo>
                  <a:pt x="1530096" y="21336"/>
                </a:lnTo>
                <a:lnTo>
                  <a:pt x="1536192" y="27432"/>
                </a:lnTo>
                <a:lnTo>
                  <a:pt x="1572196" y="48768"/>
                </a:lnTo>
                <a:lnTo>
                  <a:pt x="0" y="48768"/>
                </a:lnTo>
                <a:lnTo>
                  <a:pt x="0" y="76200"/>
                </a:lnTo>
                <a:lnTo>
                  <a:pt x="1577340" y="76200"/>
                </a:lnTo>
                <a:lnTo>
                  <a:pt x="1536192" y="100584"/>
                </a:lnTo>
                <a:lnTo>
                  <a:pt x="1530096" y="103632"/>
                </a:lnTo>
                <a:lnTo>
                  <a:pt x="1527048" y="106680"/>
                </a:lnTo>
                <a:lnTo>
                  <a:pt x="1530096" y="118872"/>
                </a:lnTo>
                <a:lnTo>
                  <a:pt x="1536192" y="124968"/>
                </a:lnTo>
                <a:lnTo>
                  <a:pt x="1548384" y="124968"/>
                </a:lnTo>
                <a:lnTo>
                  <a:pt x="1633728" y="76200"/>
                </a:lnTo>
                <a:lnTo>
                  <a:pt x="1655064" y="64008"/>
                </a:lnTo>
                <a:close/>
              </a:path>
              <a:path w="5828030" h="189230">
                <a:moveTo>
                  <a:pt x="5827776" y="124968"/>
                </a:moveTo>
                <a:lnTo>
                  <a:pt x="5724144" y="64008"/>
                </a:lnTo>
                <a:lnTo>
                  <a:pt x="5711952" y="60960"/>
                </a:lnTo>
                <a:lnTo>
                  <a:pt x="5702808" y="70104"/>
                </a:lnTo>
                <a:lnTo>
                  <a:pt x="5699760" y="79248"/>
                </a:lnTo>
                <a:lnTo>
                  <a:pt x="5708904" y="88392"/>
                </a:lnTo>
                <a:lnTo>
                  <a:pt x="5749887" y="112687"/>
                </a:lnTo>
                <a:lnTo>
                  <a:pt x="4172712" y="109728"/>
                </a:lnTo>
                <a:lnTo>
                  <a:pt x="4172712" y="137160"/>
                </a:lnTo>
                <a:lnTo>
                  <a:pt x="5745073" y="140106"/>
                </a:lnTo>
                <a:lnTo>
                  <a:pt x="5708904" y="161544"/>
                </a:lnTo>
                <a:lnTo>
                  <a:pt x="5699760" y="170688"/>
                </a:lnTo>
                <a:lnTo>
                  <a:pt x="5702808" y="182880"/>
                </a:lnTo>
                <a:lnTo>
                  <a:pt x="5708904" y="188976"/>
                </a:lnTo>
                <a:lnTo>
                  <a:pt x="5715000" y="188976"/>
                </a:lnTo>
                <a:lnTo>
                  <a:pt x="5721096" y="185928"/>
                </a:lnTo>
                <a:lnTo>
                  <a:pt x="5801106" y="140208"/>
                </a:lnTo>
                <a:lnTo>
                  <a:pt x="5827776" y="124968"/>
                </a:lnTo>
                <a:close/>
              </a:path>
            </a:pathLst>
          </a:custGeom>
          <a:solidFill>
            <a:srgbClr val="0F6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98868" y="1115060"/>
            <a:ext cx="134556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-5">
                <a:solidFill>
                  <a:srgbClr val="FF0000"/>
                </a:solidFill>
                <a:latin typeface="Constantia"/>
                <a:cs typeface="Constantia"/>
              </a:rPr>
              <a:t>Arbre</a:t>
            </a:r>
            <a:r>
              <a:rPr sz="2600" b="1" i="1" spc="-4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i="1" spc="25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28764" y="1721612"/>
            <a:ext cx="173355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15">
                <a:solidFill>
                  <a:srgbClr val="FF0000"/>
                </a:solidFill>
                <a:latin typeface="Constantia"/>
                <a:cs typeface="Constantia"/>
              </a:rPr>
              <a:t>Dérivation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6220" y="1035812"/>
            <a:ext cx="8337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15">
                <a:solidFill>
                  <a:srgbClr val="FF0000"/>
                </a:solidFill>
                <a:latin typeface="Constantia"/>
                <a:cs typeface="Constantia"/>
              </a:rPr>
              <a:t>Suite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3067" y="1642363"/>
            <a:ext cx="7962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-35">
                <a:solidFill>
                  <a:srgbClr val="FF0000"/>
                </a:solidFill>
                <a:latin typeface="Constantia"/>
                <a:cs typeface="Constantia"/>
              </a:rPr>
              <a:t>d’U.L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26956" y="1450339"/>
            <a:ext cx="2171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i="1" spc="-5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99652" y="1148587"/>
            <a:ext cx="9201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500" b="1" i="1" spc="-5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4000" b="1" i="1">
                <a:solidFill>
                  <a:srgbClr val="FF0000"/>
                </a:solidFill>
                <a:latin typeface="Monotype Corsiva"/>
                <a:cs typeface="Monotype Corsiva"/>
              </a:rPr>
              <a:t>D	</a:t>
            </a:r>
            <a:r>
              <a:rPr sz="3500" b="1" i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35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053584" y="2737104"/>
            <a:ext cx="2499360" cy="844550"/>
            <a:chOff x="5053584" y="2737104"/>
            <a:chExt cx="2499360" cy="844550"/>
          </a:xfrm>
        </p:grpSpPr>
        <p:sp>
          <p:nvSpPr>
            <p:cNvPr id="42" name="object 42"/>
            <p:cNvSpPr/>
            <p:nvPr/>
          </p:nvSpPr>
          <p:spPr>
            <a:xfrm>
              <a:off x="5053584" y="2737104"/>
              <a:ext cx="2499360" cy="844550"/>
            </a:xfrm>
            <a:custGeom>
              <a:avLst/>
              <a:gdLst/>
              <a:ahLst/>
              <a:cxnLst/>
              <a:rect l="l" t="t" r="r" b="b"/>
              <a:pathLst>
                <a:path w="2499359" h="844550">
                  <a:moveTo>
                    <a:pt x="2487167" y="0"/>
                  </a:moveTo>
                  <a:lnTo>
                    <a:pt x="12191" y="0"/>
                  </a:lnTo>
                  <a:lnTo>
                    <a:pt x="0" y="12192"/>
                  </a:lnTo>
                  <a:lnTo>
                    <a:pt x="0" y="829056"/>
                  </a:lnTo>
                  <a:lnTo>
                    <a:pt x="6095" y="838200"/>
                  </a:lnTo>
                  <a:lnTo>
                    <a:pt x="12191" y="841248"/>
                  </a:lnTo>
                  <a:lnTo>
                    <a:pt x="21336" y="844296"/>
                  </a:lnTo>
                  <a:lnTo>
                    <a:pt x="2481071" y="844296"/>
                  </a:lnTo>
                  <a:lnTo>
                    <a:pt x="2493264" y="838200"/>
                  </a:lnTo>
                  <a:lnTo>
                    <a:pt x="2496312" y="829056"/>
                  </a:lnTo>
                  <a:lnTo>
                    <a:pt x="2499360" y="822960"/>
                  </a:lnTo>
                  <a:lnTo>
                    <a:pt x="21336" y="822960"/>
                  </a:lnTo>
                  <a:lnTo>
                    <a:pt x="21336" y="21336"/>
                  </a:lnTo>
                  <a:lnTo>
                    <a:pt x="2499360" y="21336"/>
                  </a:lnTo>
                  <a:lnTo>
                    <a:pt x="2496312" y="12192"/>
                  </a:lnTo>
                  <a:lnTo>
                    <a:pt x="2493264" y="6096"/>
                  </a:lnTo>
                  <a:lnTo>
                    <a:pt x="2487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74920" y="2758440"/>
              <a:ext cx="2459990" cy="802005"/>
            </a:xfrm>
            <a:custGeom>
              <a:avLst/>
              <a:gdLst/>
              <a:ahLst/>
              <a:cxnLst/>
              <a:rect l="l" t="t" r="r" b="b"/>
              <a:pathLst>
                <a:path w="2459990" h="802004">
                  <a:moveTo>
                    <a:pt x="2459735" y="0"/>
                  </a:moveTo>
                  <a:lnTo>
                    <a:pt x="0" y="0"/>
                  </a:lnTo>
                  <a:lnTo>
                    <a:pt x="0" y="801624"/>
                  </a:lnTo>
                  <a:lnTo>
                    <a:pt x="2459735" y="801624"/>
                  </a:lnTo>
                  <a:lnTo>
                    <a:pt x="2459735" y="0"/>
                  </a:lnTo>
                  <a:close/>
                </a:path>
              </a:pathLst>
            </a:custGeom>
            <a:solidFill>
              <a:srgbClr val="A5C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53584" y="2737104"/>
              <a:ext cx="2499360" cy="844550"/>
            </a:xfrm>
            <a:custGeom>
              <a:avLst/>
              <a:gdLst/>
              <a:ahLst/>
              <a:cxnLst/>
              <a:rect l="l" t="t" r="r" b="b"/>
              <a:pathLst>
                <a:path w="2499359" h="844550">
                  <a:moveTo>
                    <a:pt x="2487167" y="0"/>
                  </a:moveTo>
                  <a:lnTo>
                    <a:pt x="12191" y="0"/>
                  </a:lnTo>
                  <a:lnTo>
                    <a:pt x="0" y="12192"/>
                  </a:lnTo>
                  <a:lnTo>
                    <a:pt x="0" y="829056"/>
                  </a:lnTo>
                  <a:lnTo>
                    <a:pt x="6095" y="838200"/>
                  </a:lnTo>
                  <a:lnTo>
                    <a:pt x="12191" y="841248"/>
                  </a:lnTo>
                  <a:lnTo>
                    <a:pt x="21336" y="844296"/>
                  </a:lnTo>
                  <a:lnTo>
                    <a:pt x="2481071" y="844296"/>
                  </a:lnTo>
                  <a:lnTo>
                    <a:pt x="2493264" y="838200"/>
                  </a:lnTo>
                  <a:lnTo>
                    <a:pt x="2496312" y="829056"/>
                  </a:lnTo>
                  <a:lnTo>
                    <a:pt x="2499360" y="822960"/>
                  </a:lnTo>
                  <a:lnTo>
                    <a:pt x="42671" y="822960"/>
                  </a:lnTo>
                  <a:lnTo>
                    <a:pt x="21336" y="801624"/>
                  </a:lnTo>
                  <a:lnTo>
                    <a:pt x="42671" y="801624"/>
                  </a:lnTo>
                  <a:lnTo>
                    <a:pt x="42671" y="42672"/>
                  </a:lnTo>
                  <a:lnTo>
                    <a:pt x="21336" y="42672"/>
                  </a:lnTo>
                  <a:lnTo>
                    <a:pt x="42671" y="21336"/>
                  </a:lnTo>
                  <a:lnTo>
                    <a:pt x="2499360" y="21336"/>
                  </a:lnTo>
                  <a:lnTo>
                    <a:pt x="2496312" y="12192"/>
                  </a:lnTo>
                  <a:lnTo>
                    <a:pt x="2493264" y="6096"/>
                  </a:lnTo>
                  <a:lnTo>
                    <a:pt x="2487167" y="0"/>
                  </a:lnTo>
                  <a:close/>
                </a:path>
                <a:path w="2499359" h="844550">
                  <a:moveTo>
                    <a:pt x="42671" y="801624"/>
                  </a:moveTo>
                  <a:lnTo>
                    <a:pt x="21336" y="801624"/>
                  </a:lnTo>
                  <a:lnTo>
                    <a:pt x="42671" y="822960"/>
                  </a:lnTo>
                  <a:lnTo>
                    <a:pt x="42671" y="801624"/>
                  </a:lnTo>
                  <a:close/>
                </a:path>
                <a:path w="2499359" h="844550">
                  <a:moveTo>
                    <a:pt x="2459736" y="801624"/>
                  </a:moveTo>
                  <a:lnTo>
                    <a:pt x="42671" y="801624"/>
                  </a:lnTo>
                  <a:lnTo>
                    <a:pt x="42671" y="822960"/>
                  </a:lnTo>
                  <a:lnTo>
                    <a:pt x="2459736" y="822960"/>
                  </a:lnTo>
                  <a:lnTo>
                    <a:pt x="2459736" y="801624"/>
                  </a:lnTo>
                  <a:close/>
                </a:path>
                <a:path w="2499359" h="844550">
                  <a:moveTo>
                    <a:pt x="2459736" y="21336"/>
                  </a:moveTo>
                  <a:lnTo>
                    <a:pt x="2459736" y="822960"/>
                  </a:lnTo>
                  <a:lnTo>
                    <a:pt x="2481071" y="801624"/>
                  </a:lnTo>
                  <a:lnTo>
                    <a:pt x="2499360" y="801624"/>
                  </a:lnTo>
                  <a:lnTo>
                    <a:pt x="2499360" y="42672"/>
                  </a:lnTo>
                  <a:lnTo>
                    <a:pt x="2481071" y="42672"/>
                  </a:lnTo>
                  <a:lnTo>
                    <a:pt x="2459736" y="21336"/>
                  </a:lnTo>
                  <a:close/>
                </a:path>
                <a:path w="2499359" h="844550">
                  <a:moveTo>
                    <a:pt x="2499360" y="801624"/>
                  </a:moveTo>
                  <a:lnTo>
                    <a:pt x="2481071" y="801624"/>
                  </a:lnTo>
                  <a:lnTo>
                    <a:pt x="2459736" y="822960"/>
                  </a:lnTo>
                  <a:lnTo>
                    <a:pt x="2499360" y="822960"/>
                  </a:lnTo>
                  <a:lnTo>
                    <a:pt x="2499360" y="801624"/>
                  </a:lnTo>
                  <a:close/>
                </a:path>
                <a:path w="2499359" h="844550">
                  <a:moveTo>
                    <a:pt x="42671" y="21336"/>
                  </a:moveTo>
                  <a:lnTo>
                    <a:pt x="21336" y="42672"/>
                  </a:lnTo>
                  <a:lnTo>
                    <a:pt x="42671" y="42672"/>
                  </a:lnTo>
                  <a:lnTo>
                    <a:pt x="42671" y="21336"/>
                  </a:lnTo>
                  <a:close/>
                </a:path>
                <a:path w="2499359" h="844550">
                  <a:moveTo>
                    <a:pt x="2459736" y="21336"/>
                  </a:moveTo>
                  <a:lnTo>
                    <a:pt x="42671" y="21336"/>
                  </a:lnTo>
                  <a:lnTo>
                    <a:pt x="42671" y="42672"/>
                  </a:lnTo>
                  <a:lnTo>
                    <a:pt x="2459736" y="42672"/>
                  </a:lnTo>
                  <a:lnTo>
                    <a:pt x="2459736" y="21336"/>
                  </a:lnTo>
                  <a:close/>
                </a:path>
                <a:path w="2499359" h="844550">
                  <a:moveTo>
                    <a:pt x="2499360" y="21336"/>
                  </a:moveTo>
                  <a:lnTo>
                    <a:pt x="2459736" y="21336"/>
                  </a:lnTo>
                  <a:lnTo>
                    <a:pt x="2481071" y="42672"/>
                  </a:lnTo>
                  <a:lnTo>
                    <a:pt x="2499360" y="42672"/>
                  </a:lnTo>
                  <a:lnTo>
                    <a:pt x="2499360" y="21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74920" y="2758439"/>
            <a:ext cx="2459990" cy="8020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48385" marR="224790" indent="-822960">
              <a:lnSpc>
                <a:spcPct val="100000"/>
              </a:lnSpc>
              <a:spcBef>
                <a:spcPts val="365"/>
              </a:spcBef>
            </a:pPr>
            <a:r>
              <a:rPr sz="2200" b="1" spc="-35">
                <a:solidFill>
                  <a:srgbClr val="FFFFFF"/>
                </a:solidFill>
                <a:latin typeface="Constantia"/>
                <a:cs typeface="Constantia"/>
              </a:rPr>
              <a:t>Table</a:t>
            </a:r>
            <a:r>
              <a:rPr sz="2200" b="1" spc="-1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b="1" spc="-35">
                <a:solidFill>
                  <a:srgbClr val="FFFFFF"/>
                </a:solidFill>
                <a:latin typeface="Constantia"/>
                <a:cs typeface="Constantia"/>
              </a:rPr>
              <a:t>d’Analyse  </a:t>
            </a:r>
            <a:r>
              <a:rPr sz="2200" b="1">
                <a:solidFill>
                  <a:srgbClr val="FFFFFF"/>
                </a:solidFill>
                <a:latin typeface="Constantia"/>
                <a:cs typeface="Constantia"/>
              </a:rPr>
              <a:t>LR</a:t>
            </a:r>
            <a:endParaRPr sz="2200">
              <a:latin typeface="Constantia"/>
              <a:cs typeface="Constant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087623" y="2103120"/>
            <a:ext cx="3261360" cy="1536700"/>
            <a:chOff x="3087623" y="2103120"/>
            <a:chExt cx="3261360" cy="1536700"/>
          </a:xfrm>
        </p:grpSpPr>
        <p:sp>
          <p:nvSpPr>
            <p:cNvPr id="47" name="object 47"/>
            <p:cNvSpPr/>
            <p:nvPr/>
          </p:nvSpPr>
          <p:spPr>
            <a:xfrm>
              <a:off x="3617976" y="2103119"/>
              <a:ext cx="2731135" cy="619125"/>
            </a:xfrm>
            <a:custGeom>
              <a:avLst/>
              <a:gdLst/>
              <a:ahLst/>
              <a:cxnLst/>
              <a:rect l="l" t="t" r="r" b="b"/>
              <a:pathLst>
                <a:path w="2731135" h="619125">
                  <a:moveTo>
                    <a:pt x="798576" y="85344"/>
                  </a:moveTo>
                  <a:lnTo>
                    <a:pt x="790943" y="70104"/>
                  </a:lnTo>
                  <a:lnTo>
                    <a:pt x="755904" y="0"/>
                  </a:lnTo>
                  <a:lnTo>
                    <a:pt x="713232" y="85344"/>
                  </a:lnTo>
                  <a:lnTo>
                    <a:pt x="740664" y="85344"/>
                  </a:lnTo>
                  <a:lnTo>
                    <a:pt x="740664" y="283464"/>
                  </a:lnTo>
                  <a:lnTo>
                    <a:pt x="42672" y="283464"/>
                  </a:lnTo>
                  <a:lnTo>
                    <a:pt x="30480" y="286512"/>
                  </a:lnTo>
                  <a:lnTo>
                    <a:pt x="27432" y="298704"/>
                  </a:lnTo>
                  <a:lnTo>
                    <a:pt x="27432" y="512064"/>
                  </a:lnTo>
                  <a:lnTo>
                    <a:pt x="0" y="512064"/>
                  </a:lnTo>
                  <a:lnTo>
                    <a:pt x="42672" y="594360"/>
                  </a:lnTo>
                  <a:lnTo>
                    <a:pt x="76415" y="524256"/>
                  </a:lnTo>
                  <a:lnTo>
                    <a:pt x="82296" y="512064"/>
                  </a:lnTo>
                  <a:lnTo>
                    <a:pt x="54864" y="512064"/>
                  </a:lnTo>
                  <a:lnTo>
                    <a:pt x="54864" y="310896"/>
                  </a:lnTo>
                  <a:lnTo>
                    <a:pt x="755904" y="310896"/>
                  </a:lnTo>
                  <a:lnTo>
                    <a:pt x="765048" y="304800"/>
                  </a:lnTo>
                  <a:lnTo>
                    <a:pt x="771144" y="298704"/>
                  </a:lnTo>
                  <a:lnTo>
                    <a:pt x="771144" y="283464"/>
                  </a:lnTo>
                  <a:lnTo>
                    <a:pt x="771144" y="85344"/>
                  </a:lnTo>
                  <a:lnTo>
                    <a:pt x="798576" y="85344"/>
                  </a:lnTo>
                  <a:close/>
                </a:path>
                <a:path w="2731135" h="619125">
                  <a:moveTo>
                    <a:pt x="2731008" y="109728"/>
                  </a:moveTo>
                  <a:lnTo>
                    <a:pt x="2723388" y="94488"/>
                  </a:lnTo>
                  <a:lnTo>
                    <a:pt x="2688336" y="24384"/>
                  </a:lnTo>
                  <a:lnTo>
                    <a:pt x="2645664" y="109728"/>
                  </a:lnTo>
                  <a:lnTo>
                    <a:pt x="2673096" y="109728"/>
                  </a:lnTo>
                  <a:lnTo>
                    <a:pt x="2673096" y="536448"/>
                  </a:lnTo>
                  <a:lnTo>
                    <a:pt x="2645664" y="536448"/>
                  </a:lnTo>
                  <a:lnTo>
                    <a:pt x="2685288" y="618744"/>
                  </a:lnTo>
                  <a:lnTo>
                    <a:pt x="2721635" y="548640"/>
                  </a:lnTo>
                  <a:lnTo>
                    <a:pt x="2727960" y="536448"/>
                  </a:lnTo>
                  <a:lnTo>
                    <a:pt x="2700604" y="536448"/>
                  </a:lnTo>
                  <a:lnTo>
                    <a:pt x="2703461" y="109728"/>
                  </a:lnTo>
                  <a:lnTo>
                    <a:pt x="2731008" y="109728"/>
                  </a:lnTo>
                  <a:close/>
                </a:path>
              </a:pathLst>
            </a:custGeom>
            <a:solidFill>
              <a:srgbClr val="0F6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87623" y="2749296"/>
              <a:ext cx="1167384" cy="890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84708" y="3765256"/>
            <a:ext cx="9766300" cy="1137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518159" algn="l"/>
                <a:tab pos="2121535" algn="l"/>
              </a:tabLst>
            </a:pPr>
            <a:r>
              <a:rPr sz="2600" b="1">
                <a:solidFill>
                  <a:srgbClr val="CC9900"/>
                </a:solidFill>
                <a:latin typeface="Constantia"/>
                <a:cs typeface="Constantia"/>
              </a:rPr>
              <a:t>2.	</a:t>
            </a:r>
            <a:r>
              <a:rPr sz="2600" b="1" u="heavy" spc="1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Principe</a:t>
            </a:r>
            <a:r>
              <a:rPr sz="2600" b="1" spc="10">
                <a:solidFill>
                  <a:srgbClr val="008080"/>
                </a:solidFill>
                <a:latin typeface="Constantia"/>
                <a:cs typeface="Constantia"/>
              </a:rPr>
              <a:t>:	</a:t>
            </a:r>
            <a:r>
              <a:rPr sz="2000" b="1" spc="-15">
                <a:latin typeface="Constantia"/>
                <a:cs typeface="Constantia"/>
              </a:rPr>
              <a:t>soit </a:t>
            </a:r>
            <a:r>
              <a:rPr sz="2600" b="1" i="1" spc="-10">
                <a:solidFill>
                  <a:srgbClr val="996600"/>
                </a:solidFill>
                <a:latin typeface="Monotype Corsiva"/>
                <a:cs typeface="Monotype Corsiva"/>
              </a:rPr>
              <a:t>G </a:t>
            </a:r>
            <a:r>
              <a:rPr sz="2000" b="1" spc="-10">
                <a:solidFill>
                  <a:srgbClr val="996600"/>
                </a:solidFill>
                <a:latin typeface="Bell MT"/>
                <a:cs typeface="Bell MT"/>
              </a:rPr>
              <a:t>= </a:t>
            </a:r>
            <a:r>
              <a:rPr sz="2000" b="1" spc="5">
                <a:solidFill>
                  <a:srgbClr val="996600"/>
                </a:solidFill>
                <a:latin typeface="Arial Unicode MS"/>
                <a:cs typeface="Arial Unicode MS"/>
              </a:rPr>
              <a:t>(X </a:t>
            </a:r>
            <a:r>
              <a:rPr sz="2000" b="1" spc="-5">
                <a:solidFill>
                  <a:srgbClr val="996600"/>
                </a:solidFill>
                <a:latin typeface="Arial Unicode MS"/>
                <a:cs typeface="Arial Unicode MS"/>
              </a:rPr>
              <a:t>, </a:t>
            </a:r>
            <a:r>
              <a:rPr sz="2000" b="1" spc="-10">
                <a:solidFill>
                  <a:srgbClr val="996600"/>
                </a:solidFill>
                <a:latin typeface="Arial Unicode MS"/>
                <a:cs typeface="Arial Unicode MS"/>
              </a:rPr>
              <a:t>V </a:t>
            </a:r>
            <a:r>
              <a:rPr sz="2000" b="1" spc="-5">
                <a:solidFill>
                  <a:srgbClr val="996600"/>
                </a:solidFill>
                <a:latin typeface="Arial Unicode MS"/>
                <a:cs typeface="Arial Unicode MS"/>
              </a:rPr>
              <a:t>, </a:t>
            </a:r>
            <a:r>
              <a:rPr sz="2000" b="1" spc="-10">
                <a:solidFill>
                  <a:srgbClr val="996600"/>
                </a:solidFill>
                <a:latin typeface="Arial Unicode MS"/>
                <a:cs typeface="Arial Unicode MS"/>
              </a:rPr>
              <a:t>S </a:t>
            </a:r>
            <a:r>
              <a:rPr sz="2000" b="1" spc="-5">
                <a:solidFill>
                  <a:srgbClr val="996600"/>
                </a:solidFill>
                <a:latin typeface="Arial Unicode MS"/>
                <a:cs typeface="Arial Unicode MS"/>
              </a:rPr>
              <a:t>, </a:t>
            </a:r>
            <a:r>
              <a:rPr sz="2000" b="1">
                <a:solidFill>
                  <a:srgbClr val="996600"/>
                </a:solidFill>
                <a:latin typeface="Arial Unicode MS"/>
                <a:cs typeface="Arial Unicode MS"/>
              </a:rPr>
              <a:t>P) </a:t>
            </a:r>
            <a:r>
              <a:rPr sz="2000" b="1" spc="-15">
                <a:latin typeface="Constantia"/>
                <a:cs typeface="Constantia"/>
              </a:rPr>
              <a:t>une </a:t>
            </a:r>
            <a:r>
              <a:rPr sz="2000" b="1" spc="-20">
                <a:latin typeface="Constantia"/>
                <a:cs typeface="Constantia"/>
              </a:rPr>
              <a:t>grammaire de </a:t>
            </a:r>
            <a:r>
              <a:rPr sz="2000" b="1" spc="-15">
                <a:latin typeface="Constantia"/>
                <a:cs typeface="Constantia"/>
              </a:rPr>
              <a:t>type</a:t>
            </a:r>
            <a:r>
              <a:rPr sz="2000" b="1" spc="-265">
                <a:latin typeface="Constantia"/>
                <a:cs typeface="Constantia"/>
              </a:rPr>
              <a:t> </a:t>
            </a:r>
            <a:r>
              <a:rPr sz="2000" b="1" spc="-5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  <a:p>
            <a:pPr marL="622300">
              <a:lnSpc>
                <a:spcPct val="100000"/>
              </a:lnSpc>
              <a:spcBef>
                <a:spcPts val="160"/>
              </a:spcBef>
            </a:pPr>
            <a:r>
              <a:rPr sz="2000" spc="-5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r>
              <a:rPr sz="2000" spc="-5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200" b="1" spc="-5">
                <a:latin typeface="Constantia"/>
                <a:cs typeface="Constantia"/>
              </a:rPr>
              <a:t>Lecture </a:t>
            </a:r>
            <a:r>
              <a:rPr sz="2200" b="1" spc="-15">
                <a:latin typeface="Constantia"/>
                <a:cs typeface="Constantia"/>
              </a:rPr>
              <a:t>de la </a:t>
            </a:r>
            <a:r>
              <a:rPr sz="2200" b="1" spc="-10">
                <a:latin typeface="Constantia"/>
                <a:cs typeface="Constantia"/>
              </a:rPr>
              <a:t>suite </a:t>
            </a:r>
            <a:r>
              <a:rPr sz="2200" b="1">
                <a:latin typeface="Constantia"/>
                <a:cs typeface="Constantia"/>
              </a:rPr>
              <a:t>d’UL </a:t>
            </a:r>
            <a:r>
              <a:rPr sz="2200" b="1" spc="-15">
                <a:latin typeface="Constantia"/>
                <a:cs typeface="Constantia"/>
              </a:rPr>
              <a:t>de </a:t>
            </a:r>
            <a:r>
              <a:rPr sz="2200" b="1" spc="-5">
                <a:latin typeface="Constantia"/>
                <a:cs typeface="Constantia"/>
              </a:rPr>
              <a:t>gauche </a:t>
            </a:r>
            <a:r>
              <a:rPr sz="2200" b="1" spc="-15">
                <a:latin typeface="Constantia"/>
                <a:cs typeface="Constantia"/>
              </a:rPr>
              <a:t>vers la droite et</a:t>
            </a:r>
            <a:r>
              <a:rPr sz="2200" b="1" spc="-245">
                <a:latin typeface="Constantia"/>
                <a:cs typeface="Constantia"/>
              </a:rPr>
              <a:t> </a:t>
            </a:r>
            <a:r>
              <a:rPr sz="2200" b="1" spc="-5">
                <a:latin typeface="Constantia"/>
                <a:cs typeface="Constantia"/>
              </a:rPr>
              <a:t>symbole/symbole</a:t>
            </a:r>
            <a:endParaRPr sz="2200">
              <a:latin typeface="Constantia"/>
              <a:cs typeface="Constantia"/>
            </a:endParaRPr>
          </a:p>
          <a:p>
            <a:pPr marL="622300">
              <a:lnSpc>
                <a:spcPct val="100000"/>
              </a:lnSpc>
              <a:spcBef>
                <a:spcPts val="25"/>
              </a:spcBef>
            </a:pPr>
            <a:r>
              <a:rPr sz="220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r>
              <a:rPr sz="220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latin typeface="Constantia"/>
                <a:cs typeface="Constantia"/>
              </a:rPr>
              <a:t>Utilisation </a:t>
            </a:r>
            <a:r>
              <a:rPr sz="2200" b="1" spc="-10">
                <a:latin typeface="Constantia"/>
                <a:cs typeface="Constantia"/>
              </a:rPr>
              <a:t>d‘une </a:t>
            </a:r>
            <a:r>
              <a:rPr sz="2200" b="1" spc="-30">
                <a:solidFill>
                  <a:srgbClr val="996600"/>
                </a:solidFill>
                <a:latin typeface="Constantia"/>
                <a:cs typeface="Constantia"/>
              </a:rPr>
              <a:t>TA</a:t>
            </a:r>
            <a:r>
              <a:rPr sz="2200" b="1" spc="15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200" b="1">
                <a:solidFill>
                  <a:srgbClr val="996600"/>
                </a:solidFill>
                <a:latin typeface="Constantia"/>
                <a:cs typeface="Constantia"/>
              </a:rPr>
              <a:t>LR</a:t>
            </a:r>
            <a:endParaRPr sz="2200">
              <a:latin typeface="Constantia"/>
              <a:cs typeface="Constant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64990" y="4968240"/>
            <a:ext cx="4505453" cy="791210"/>
            <a:chOff x="3364990" y="4968240"/>
            <a:chExt cx="4505453" cy="791210"/>
          </a:xfrm>
        </p:grpSpPr>
        <p:sp>
          <p:nvSpPr>
            <p:cNvPr id="51" name="object 51"/>
            <p:cNvSpPr/>
            <p:nvPr/>
          </p:nvSpPr>
          <p:spPr>
            <a:xfrm>
              <a:off x="3380231" y="4968240"/>
              <a:ext cx="2204085" cy="436245"/>
            </a:xfrm>
            <a:custGeom>
              <a:avLst/>
              <a:gdLst/>
              <a:ahLst/>
              <a:cxnLst/>
              <a:rect l="l" t="t" r="r" b="b"/>
              <a:pathLst>
                <a:path w="2204085" h="436245">
                  <a:moveTo>
                    <a:pt x="2203704" y="0"/>
                  </a:moveTo>
                  <a:lnTo>
                    <a:pt x="0" y="0"/>
                  </a:lnTo>
                  <a:lnTo>
                    <a:pt x="0" y="435863"/>
                  </a:lnTo>
                  <a:lnTo>
                    <a:pt x="2203704" y="435863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7327" y="5017008"/>
              <a:ext cx="1408176" cy="3322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63183" y="4983480"/>
              <a:ext cx="2207260" cy="436245"/>
            </a:xfrm>
            <a:custGeom>
              <a:avLst/>
              <a:gdLst/>
              <a:ahLst/>
              <a:cxnLst/>
              <a:rect l="l" t="t" r="r" b="b"/>
              <a:pathLst>
                <a:path w="2207259" h="436245">
                  <a:moveTo>
                    <a:pt x="2206752" y="0"/>
                  </a:moveTo>
                  <a:lnTo>
                    <a:pt x="0" y="0"/>
                  </a:lnTo>
                  <a:lnTo>
                    <a:pt x="0" y="435864"/>
                  </a:lnTo>
                  <a:lnTo>
                    <a:pt x="2206752" y="435864"/>
                  </a:lnTo>
                  <a:lnTo>
                    <a:pt x="2206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63639" y="5035296"/>
              <a:ext cx="1008888" cy="3322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80231" y="5428488"/>
              <a:ext cx="2204085" cy="317500"/>
            </a:xfrm>
            <a:custGeom>
              <a:avLst/>
              <a:gdLst/>
              <a:ahLst/>
              <a:cxnLst/>
              <a:rect l="l" t="t" r="r" b="b"/>
              <a:pathLst>
                <a:path w="2204085" h="317500">
                  <a:moveTo>
                    <a:pt x="2203704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2203704" y="316992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64990" y="5416296"/>
              <a:ext cx="2124000" cy="343154"/>
            </a:xfrm>
            <a:custGeom>
              <a:avLst/>
              <a:gdLst/>
              <a:ahLst/>
              <a:cxnLst/>
              <a:rect l="l" t="t" r="r" b="b"/>
              <a:pathLst>
                <a:path w="2234565" h="341629">
                  <a:moveTo>
                    <a:pt x="2218944" y="0"/>
                  </a:moveTo>
                  <a:lnTo>
                    <a:pt x="15240" y="0"/>
                  </a:lnTo>
                  <a:lnTo>
                    <a:pt x="3048" y="3047"/>
                  </a:lnTo>
                  <a:lnTo>
                    <a:pt x="0" y="6095"/>
                  </a:lnTo>
                  <a:lnTo>
                    <a:pt x="0" y="332231"/>
                  </a:lnTo>
                  <a:lnTo>
                    <a:pt x="3048" y="335279"/>
                  </a:lnTo>
                  <a:lnTo>
                    <a:pt x="15240" y="341375"/>
                  </a:lnTo>
                  <a:lnTo>
                    <a:pt x="2218944" y="341375"/>
                  </a:lnTo>
                  <a:lnTo>
                    <a:pt x="2228088" y="335279"/>
                  </a:lnTo>
                  <a:lnTo>
                    <a:pt x="2234184" y="329183"/>
                  </a:lnTo>
                  <a:lnTo>
                    <a:pt x="30480" y="329183"/>
                  </a:lnTo>
                  <a:lnTo>
                    <a:pt x="15240" y="313943"/>
                  </a:lnTo>
                  <a:lnTo>
                    <a:pt x="30480" y="313943"/>
                  </a:lnTo>
                  <a:lnTo>
                    <a:pt x="30480" y="27431"/>
                  </a:lnTo>
                  <a:lnTo>
                    <a:pt x="15240" y="27431"/>
                  </a:lnTo>
                  <a:lnTo>
                    <a:pt x="30480" y="12191"/>
                  </a:lnTo>
                  <a:lnTo>
                    <a:pt x="2234184" y="12191"/>
                  </a:lnTo>
                  <a:lnTo>
                    <a:pt x="2228088" y="3047"/>
                  </a:lnTo>
                  <a:lnTo>
                    <a:pt x="2218944" y="0"/>
                  </a:lnTo>
                  <a:close/>
                </a:path>
                <a:path w="2234565" h="341629">
                  <a:moveTo>
                    <a:pt x="30480" y="313943"/>
                  </a:moveTo>
                  <a:lnTo>
                    <a:pt x="15240" y="313943"/>
                  </a:lnTo>
                  <a:lnTo>
                    <a:pt x="30480" y="329183"/>
                  </a:lnTo>
                  <a:lnTo>
                    <a:pt x="30480" y="313943"/>
                  </a:lnTo>
                  <a:close/>
                </a:path>
                <a:path w="2234565" h="341629">
                  <a:moveTo>
                    <a:pt x="2206752" y="313943"/>
                  </a:moveTo>
                  <a:lnTo>
                    <a:pt x="30480" y="313943"/>
                  </a:lnTo>
                  <a:lnTo>
                    <a:pt x="30480" y="329183"/>
                  </a:lnTo>
                  <a:lnTo>
                    <a:pt x="2206752" y="329183"/>
                  </a:lnTo>
                  <a:lnTo>
                    <a:pt x="2206752" y="313943"/>
                  </a:lnTo>
                  <a:close/>
                </a:path>
                <a:path w="2234565" h="341629">
                  <a:moveTo>
                    <a:pt x="2206752" y="12191"/>
                  </a:moveTo>
                  <a:lnTo>
                    <a:pt x="2206752" y="329183"/>
                  </a:lnTo>
                  <a:lnTo>
                    <a:pt x="2218944" y="313943"/>
                  </a:lnTo>
                  <a:lnTo>
                    <a:pt x="2234184" y="313943"/>
                  </a:lnTo>
                  <a:lnTo>
                    <a:pt x="2234184" y="27431"/>
                  </a:lnTo>
                  <a:lnTo>
                    <a:pt x="2218944" y="27431"/>
                  </a:lnTo>
                  <a:lnTo>
                    <a:pt x="2206752" y="12191"/>
                  </a:lnTo>
                  <a:close/>
                </a:path>
                <a:path w="2234565" h="341629">
                  <a:moveTo>
                    <a:pt x="2234184" y="313943"/>
                  </a:moveTo>
                  <a:lnTo>
                    <a:pt x="2218944" y="313943"/>
                  </a:lnTo>
                  <a:lnTo>
                    <a:pt x="2206752" y="329183"/>
                  </a:lnTo>
                  <a:lnTo>
                    <a:pt x="2234184" y="329183"/>
                  </a:lnTo>
                  <a:lnTo>
                    <a:pt x="2234184" y="313943"/>
                  </a:lnTo>
                  <a:close/>
                </a:path>
                <a:path w="2234565" h="341629">
                  <a:moveTo>
                    <a:pt x="30480" y="12191"/>
                  </a:moveTo>
                  <a:lnTo>
                    <a:pt x="15240" y="27431"/>
                  </a:lnTo>
                  <a:lnTo>
                    <a:pt x="30480" y="27431"/>
                  </a:lnTo>
                  <a:lnTo>
                    <a:pt x="30480" y="12191"/>
                  </a:lnTo>
                  <a:close/>
                </a:path>
                <a:path w="2234565" h="341629">
                  <a:moveTo>
                    <a:pt x="2206752" y="12191"/>
                  </a:moveTo>
                  <a:lnTo>
                    <a:pt x="30480" y="12191"/>
                  </a:lnTo>
                  <a:lnTo>
                    <a:pt x="30480" y="27431"/>
                  </a:lnTo>
                  <a:lnTo>
                    <a:pt x="2206752" y="27431"/>
                  </a:lnTo>
                  <a:lnTo>
                    <a:pt x="2206752" y="12191"/>
                  </a:lnTo>
                  <a:close/>
                </a:path>
                <a:path w="2234565" h="341629">
                  <a:moveTo>
                    <a:pt x="2234184" y="12191"/>
                  </a:moveTo>
                  <a:lnTo>
                    <a:pt x="2206752" y="12191"/>
                  </a:lnTo>
                  <a:lnTo>
                    <a:pt x="2218944" y="27431"/>
                  </a:lnTo>
                  <a:lnTo>
                    <a:pt x="2234184" y="27431"/>
                  </a:lnTo>
                  <a:lnTo>
                    <a:pt x="2234184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380232" y="5391404"/>
            <a:ext cx="2118868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105"/>
              </a:spcBef>
            </a:pPr>
            <a:r>
              <a:rPr sz="2200" b="1" spc="5">
                <a:latin typeface="Constantia"/>
                <a:cs typeface="Constantia"/>
              </a:rPr>
              <a:t>x</a:t>
            </a:r>
            <a:r>
              <a:rPr sz="2200" b="1" spc="5">
                <a:latin typeface="Symbol"/>
                <a:cs typeface="Symbol"/>
              </a:rPr>
              <a:t></a:t>
            </a:r>
            <a:r>
              <a:rPr sz="2200" b="1" spc="5">
                <a:latin typeface="Constantia"/>
                <a:cs typeface="Constantia"/>
              </a:rPr>
              <a:t>X</a:t>
            </a:r>
            <a:r>
              <a:rPr sz="2200" b="1" spc="5">
                <a:latin typeface="Symbol"/>
                <a:cs typeface="Symbol"/>
              </a:rPr>
              <a:t></a:t>
            </a:r>
            <a:r>
              <a:rPr sz="2200" b="1" spc="5">
                <a:latin typeface="Constantia"/>
                <a:cs typeface="Constantia"/>
              </a:rPr>
              <a:t>{#}</a:t>
            </a:r>
            <a:endParaRPr sz="2200">
              <a:latin typeface="Constantia"/>
              <a:cs typeface="Constant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650991" y="5458967"/>
            <a:ext cx="2231390" cy="304800"/>
            <a:chOff x="5650991" y="5458967"/>
            <a:chExt cx="2231390" cy="304800"/>
          </a:xfrm>
        </p:grpSpPr>
        <p:sp>
          <p:nvSpPr>
            <p:cNvPr id="59" name="object 59"/>
            <p:cNvSpPr/>
            <p:nvPr/>
          </p:nvSpPr>
          <p:spPr>
            <a:xfrm>
              <a:off x="5663183" y="5471159"/>
              <a:ext cx="2207260" cy="277495"/>
            </a:xfrm>
            <a:custGeom>
              <a:avLst/>
              <a:gdLst/>
              <a:ahLst/>
              <a:cxnLst/>
              <a:rect l="l" t="t" r="r" b="b"/>
              <a:pathLst>
                <a:path w="2207259" h="277495">
                  <a:moveTo>
                    <a:pt x="2206752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2206752" y="277368"/>
                  </a:lnTo>
                  <a:lnTo>
                    <a:pt x="2206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50991" y="5458967"/>
              <a:ext cx="2231390" cy="304800"/>
            </a:xfrm>
            <a:custGeom>
              <a:avLst/>
              <a:gdLst/>
              <a:ahLst/>
              <a:cxnLst/>
              <a:rect l="l" t="t" r="r" b="b"/>
              <a:pathLst>
                <a:path w="2231390" h="304800">
                  <a:moveTo>
                    <a:pt x="2218943" y="0"/>
                  </a:moveTo>
                  <a:lnTo>
                    <a:pt x="12192" y="0"/>
                  </a:lnTo>
                  <a:lnTo>
                    <a:pt x="3048" y="3047"/>
                  </a:lnTo>
                  <a:lnTo>
                    <a:pt x="0" y="12191"/>
                  </a:lnTo>
                  <a:lnTo>
                    <a:pt x="0" y="289559"/>
                  </a:lnTo>
                  <a:lnTo>
                    <a:pt x="3048" y="298703"/>
                  </a:lnTo>
                  <a:lnTo>
                    <a:pt x="12192" y="304799"/>
                  </a:lnTo>
                  <a:lnTo>
                    <a:pt x="2218943" y="304799"/>
                  </a:lnTo>
                  <a:lnTo>
                    <a:pt x="2225040" y="298703"/>
                  </a:lnTo>
                  <a:lnTo>
                    <a:pt x="2231136" y="289559"/>
                  </a:lnTo>
                  <a:lnTo>
                    <a:pt x="27432" y="289559"/>
                  </a:lnTo>
                  <a:lnTo>
                    <a:pt x="12192" y="277367"/>
                  </a:lnTo>
                  <a:lnTo>
                    <a:pt x="27432" y="277367"/>
                  </a:lnTo>
                  <a:lnTo>
                    <a:pt x="27432" y="27431"/>
                  </a:lnTo>
                  <a:lnTo>
                    <a:pt x="12192" y="27431"/>
                  </a:lnTo>
                  <a:lnTo>
                    <a:pt x="27432" y="12191"/>
                  </a:lnTo>
                  <a:lnTo>
                    <a:pt x="2231136" y="12191"/>
                  </a:lnTo>
                  <a:lnTo>
                    <a:pt x="2225040" y="3047"/>
                  </a:lnTo>
                  <a:lnTo>
                    <a:pt x="2218943" y="0"/>
                  </a:lnTo>
                  <a:close/>
                </a:path>
                <a:path w="2231390" h="304800">
                  <a:moveTo>
                    <a:pt x="27432" y="277367"/>
                  </a:moveTo>
                  <a:lnTo>
                    <a:pt x="12192" y="277367"/>
                  </a:lnTo>
                  <a:lnTo>
                    <a:pt x="27432" y="289559"/>
                  </a:lnTo>
                  <a:lnTo>
                    <a:pt x="27432" y="277367"/>
                  </a:lnTo>
                  <a:close/>
                </a:path>
                <a:path w="2231390" h="304800">
                  <a:moveTo>
                    <a:pt x="2203704" y="277367"/>
                  </a:moveTo>
                  <a:lnTo>
                    <a:pt x="27432" y="277367"/>
                  </a:lnTo>
                  <a:lnTo>
                    <a:pt x="27432" y="289559"/>
                  </a:lnTo>
                  <a:lnTo>
                    <a:pt x="2203704" y="289559"/>
                  </a:lnTo>
                  <a:lnTo>
                    <a:pt x="2203704" y="277367"/>
                  </a:lnTo>
                  <a:close/>
                </a:path>
                <a:path w="2231390" h="304800">
                  <a:moveTo>
                    <a:pt x="2203704" y="12191"/>
                  </a:moveTo>
                  <a:lnTo>
                    <a:pt x="2203704" y="289559"/>
                  </a:lnTo>
                  <a:lnTo>
                    <a:pt x="2218943" y="277367"/>
                  </a:lnTo>
                  <a:lnTo>
                    <a:pt x="2231136" y="277367"/>
                  </a:lnTo>
                  <a:lnTo>
                    <a:pt x="2231136" y="27431"/>
                  </a:lnTo>
                  <a:lnTo>
                    <a:pt x="2218943" y="27431"/>
                  </a:lnTo>
                  <a:lnTo>
                    <a:pt x="2203704" y="12191"/>
                  </a:lnTo>
                  <a:close/>
                </a:path>
                <a:path w="2231390" h="304800">
                  <a:moveTo>
                    <a:pt x="2231136" y="277367"/>
                  </a:moveTo>
                  <a:lnTo>
                    <a:pt x="2218943" y="277367"/>
                  </a:lnTo>
                  <a:lnTo>
                    <a:pt x="2203704" y="289559"/>
                  </a:lnTo>
                  <a:lnTo>
                    <a:pt x="2231136" y="289559"/>
                  </a:lnTo>
                  <a:lnTo>
                    <a:pt x="2231136" y="277367"/>
                  </a:lnTo>
                  <a:close/>
                </a:path>
                <a:path w="2231390" h="304800">
                  <a:moveTo>
                    <a:pt x="27432" y="12191"/>
                  </a:moveTo>
                  <a:lnTo>
                    <a:pt x="12192" y="27431"/>
                  </a:lnTo>
                  <a:lnTo>
                    <a:pt x="27432" y="27431"/>
                  </a:lnTo>
                  <a:lnTo>
                    <a:pt x="27432" y="12191"/>
                  </a:lnTo>
                  <a:close/>
                </a:path>
                <a:path w="2231390" h="304800">
                  <a:moveTo>
                    <a:pt x="2203704" y="12191"/>
                  </a:moveTo>
                  <a:lnTo>
                    <a:pt x="27432" y="12191"/>
                  </a:lnTo>
                  <a:lnTo>
                    <a:pt x="27432" y="27431"/>
                  </a:lnTo>
                  <a:lnTo>
                    <a:pt x="2203704" y="27431"/>
                  </a:lnTo>
                  <a:lnTo>
                    <a:pt x="2203704" y="12191"/>
                  </a:lnTo>
                  <a:close/>
                </a:path>
                <a:path w="2231390" h="304800">
                  <a:moveTo>
                    <a:pt x="2231136" y="12191"/>
                  </a:moveTo>
                  <a:lnTo>
                    <a:pt x="2203704" y="12191"/>
                  </a:lnTo>
                  <a:lnTo>
                    <a:pt x="2218943" y="27431"/>
                  </a:lnTo>
                  <a:lnTo>
                    <a:pt x="2231136" y="27431"/>
                  </a:lnTo>
                  <a:lnTo>
                    <a:pt x="2231136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663184" y="5412740"/>
            <a:ext cx="22040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b="1" spc="5">
                <a:latin typeface="Constantia"/>
                <a:cs typeface="Constantia"/>
              </a:rPr>
              <a:t>A</a:t>
            </a:r>
            <a:r>
              <a:rPr sz="2200" b="1" spc="5">
                <a:latin typeface="Symbol"/>
                <a:cs typeface="Symbol"/>
              </a:rPr>
              <a:t></a:t>
            </a:r>
            <a:r>
              <a:rPr sz="2200" b="1" spc="5">
                <a:latin typeface="Constantia"/>
                <a:cs typeface="Constantia"/>
              </a:rPr>
              <a:t>V</a:t>
            </a:r>
            <a:endParaRPr sz="2200">
              <a:latin typeface="Constantia"/>
              <a:cs typeface="Constant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79700" y="5835650"/>
            <a:ext cx="2819400" cy="1507108"/>
            <a:chOff x="2654807" y="5800344"/>
            <a:chExt cx="2941320" cy="1694814"/>
          </a:xfrm>
        </p:grpSpPr>
        <p:sp>
          <p:nvSpPr>
            <p:cNvPr id="63" name="object 63"/>
            <p:cNvSpPr/>
            <p:nvPr/>
          </p:nvSpPr>
          <p:spPr>
            <a:xfrm>
              <a:off x="2654807" y="5806440"/>
              <a:ext cx="710565" cy="1667510"/>
            </a:xfrm>
            <a:custGeom>
              <a:avLst/>
              <a:gdLst/>
              <a:ahLst/>
              <a:cxnLst/>
              <a:rect l="l" t="t" r="r" b="b"/>
              <a:pathLst>
                <a:path w="710564" h="1667509">
                  <a:moveTo>
                    <a:pt x="710183" y="0"/>
                  </a:moveTo>
                  <a:lnTo>
                    <a:pt x="0" y="0"/>
                  </a:lnTo>
                  <a:lnTo>
                    <a:pt x="0" y="1667256"/>
                  </a:lnTo>
                  <a:lnTo>
                    <a:pt x="710183" y="1667256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46831" y="6123432"/>
              <a:ext cx="323215" cy="1039494"/>
            </a:xfrm>
            <a:custGeom>
              <a:avLst/>
              <a:gdLst/>
              <a:ahLst/>
              <a:cxnLst/>
              <a:rect l="l" t="t" r="r" b="b"/>
              <a:pathLst>
                <a:path w="323214" h="1039495">
                  <a:moveTo>
                    <a:pt x="20227" y="567482"/>
                  </a:moveTo>
                  <a:lnTo>
                    <a:pt x="15240" y="569976"/>
                  </a:lnTo>
                  <a:lnTo>
                    <a:pt x="15240" y="573024"/>
                  </a:lnTo>
                  <a:lnTo>
                    <a:pt x="6095" y="582168"/>
                  </a:lnTo>
                  <a:lnTo>
                    <a:pt x="0" y="594360"/>
                  </a:lnTo>
                  <a:lnTo>
                    <a:pt x="0" y="621792"/>
                  </a:lnTo>
                  <a:lnTo>
                    <a:pt x="3048" y="633984"/>
                  </a:lnTo>
                  <a:lnTo>
                    <a:pt x="9143" y="664464"/>
                  </a:lnTo>
                  <a:lnTo>
                    <a:pt x="12192" y="664464"/>
                  </a:lnTo>
                  <a:lnTo>
                    <a:pt x="18287" y="667512"/>
                  </a:lnTo>
                  <a:lnTo>
                    <a:pt x="27431" y="667512"/>
                  </a:lnTo>
                  <a:lnTo>
                    <a:pt x="33528" y="661416"/>
                  </a:lnTo>
                  <a:lnTo>
                    <a:pt x="21336" y="661416"/>
                  </a:lnTo>
                  <a:lnTo>
                    <a:pt x="15240" y="655320"/>
                  </a:lnTo>
                  <a:lnTo>
                    <a:pt x="20116" y="655320"/>
                  </a:lnTo>
                  <a:lnTo>
                    <a:pt x="18287" y="646176"/>
                  </a:lnTo>
                  <a:lnTo>
                    <a:pt x="12192" y="621792"/>
                  </a:lnTo>
                  <a:lnTo>
                    <a:pt x="12192" y="597408"/>
                  </a:lnTo>
                  <a:lnTo>
                    <a:pt x="18287" y="588264"/>
                  </a:lnTo>
                  <a:lnTo>
                    <a:pt x="15240" y="588264"/>
                  </a:lnTo>
                  <a:lnTo>
                    <a:pt x="24384" y="579120"/>
                  </a:lnTo>
                  <a:lnTo>
                    <a:pt x="27431" y="579120"/>
                  </a:lnTo>
                  <a:lnTo>
                    <a:pt x="33528" y="576072"/>
                  </a:lnTo>
                  <a:lnTo>
                    <a:pt x="33528" y="573024"/>
                  </a:lnTo>
                  <a:lnTo>
                    <a:pt x="24384" y="573024"/>
                  </a:lnTo>
                  <a:lnTo>
                    <a:pt x="20227" y="567482"/>
                  </a:lnTo>
                  <a:close/>
                </a:path>
                <a:path w="323214" h="1039495">
                  <a:moveTo>
                    <a:pt x="20116" y="655320"/>
                  </a:moveTo>
                  <a:lnTo>
                    <a:pt x="15240" y="655320"/>
                  </a:lnTo>
                  <a:lnTo>
                    <a:pt x="21336" y="661416"/>
                  </a:lnTo>
                  <a:lnTo>
                    <a:pt x="20116" y="655320"/>
                  </a:lnTo>
                  <a:close/>
                </a:path>
                <a:path w="323214" h="1039495">
                  <a:moveTo>
                    <a:pt x="21336" y="655320"/>
                  </a:moveTo>
                  <a:lnTo>
                    <a:pt x="20116" y="655320"/>
                  </a:lnTo>
                  <a:lnTo>
                    <a:pt x="21336" y="661416"/>
                  </a:lnTo>
                  <a:lnTo>
                    <a:pt x="21336" y="655320"/>
                  </a:lnTo>
                  <a:close/>
                </a:path>
                <a:path w="323214" h="1039495">
                  <a:moveTo>
                    <a:pt x="195072" y="624840"/>
                  </a:moveTo>
                  <a:lnTo>
                    <a:pt x="33528" y="624840"/>
                  </a:lnTo>
                  <a:lnTo>
                    <a:pt x="30480" y="627888"/>
                  </a:lnTo>
                  <a:lnTo>
                    <a:pt x="27431" y="627888"/>
                  </a:lnTo>
                  <a:lnTo>
                    <a:pt x="27431" y="630936"/>
                  </a:lnTo>
                  <a:lnTo>
                    <a:pt x="24384" y="633984"/>
                  </a:lnTo>
                  <a:lnTo>
                    <a:pt x="24384" y="637032"/>
                  </a:lnTo>
                  <a:lnTo>
                    <a:pt x="21336" y="640080"/>
                  </a:lnTo>
                  <a:lnTo>
                    <a:pt x="21336" y="661416"/>
                  </a:lnTo>
                  <a:lnTo>
                    <a:pt x="24384" y="655320"/>
                  </a:lnTo>
                  <a:lnTo>
                    <a:pt x="33528" y="655320"/>
                  </a:lnTo>
                  <a:lnTo>
                    <a:pt x="33528" y="643128"/>
                  </a:lnTo>
                  <a:lnTo>
                    <a:pt x="35052" y="643128"/>
                  </a:lnTo>
                  <a:lnTo>
                    <a:pt x="36575" y="640080"/>
                  </a:lnTo>
                  <a:lnTo>
                    <a:pt x="33528" y="640080"/>
                  </a:lnTo>
                  <a:lnTo>
                    <a:pt x="36575" y="637032"/>
                  </a:lnTo>
                  <a:lnTo>
                    <a:pt x="42672" y="637032"/>
                  </a:lnTo>
                  <a:lnTo>
                    <a:pt x="51816" y="633984"/>
                  </a:lnTo>
                  <a:lnTo>
                    <a:pt x="170687" y="633984"/>
                  </a:lnTo>
                  <a:lnTo>
                    <a:pt x="182880" y="630936"/>
                  </a:lnTo>
                  <a:lnTo>
                    <a:pt x="185928" y="630936"/>
                  </a:lnTo>
                  <a:lnTo>
                    <a:pt x="195072" y="624840"/>
                  </a:lnTo>
                  <a:close/>
                </a:path>
                <a:path w="323214" h="1039495">
                  <a:moveTo>
                    <a:pt x="33528" y="655320"/>
                  </a:moveTo>
                  <a:lnTo>
                    <a:pt x="24384" y="655320"/>
                  </a:lnTo>
                  <a:lnTo>
                    <a:pt x="21336" y="661416"/>
                  </a:lnTo>
                  <a:lnTo>
                    <a:pt x="33528" y="661416"/>
                  </a:lnTo>
                  <a:lnTo>
                    <a:pt x="33528" y="655320"/>
                  </a:lnTo>
                  <a:close/>
                </a:path>
                <a:path w="323214" h="1039495">
                  <a:moveTo>
                    <a:pt x="35052" y="643128"/>
                  </a:moveTo>
                  <a:lnTo>
                    <a:pt x="33528" y="643128"/>
                  </a:lnTo>
                  <a:lnTo>
                    <a:pt x="33528" y="646176"/>
                  </a:lnTo>
                  <a:lnTo>
                    <a:pt x="35052" y="643128"/>
                  </a:lnTo>
                  <a:close/>
                </a:path>
                <a:path w="323214" h="1039495">
                  <a:moveTo>
                    <a:pt x="39624" y="637032"/>
                  </a:moveTo>
                  <a:lnTo>
                    <a:pt x="36575" y="637032"/>
                  </a:lnTo>
                  <a:lnTo>
                    <a:pt x="36575" y="640080"/>
                  </a:lnTo>
                  <a:lnTo>
                    <a:pt x="39624" y="637032"/>
                  </a:lnTo>
                  <a:close/>
                </a:path>
                <a:path w="323214" h="1039495">
                  <a:moveTo>
                    <a:pt x="167640" y="633984"/>
                  </a:moveTo>
                  <a:lnTo>
                    <a:pt x="60960" y="633984"/>
                  </a:lnTo>
                  <a:lnTo>
                    <a:pt x="152400" y="637032"/>
                  </a:lnTo>
                  <a:lnTo>
                    <a:pt x="167640" y="633984"/>
                  </a:lnTo>
                  <a:close/>
                </a:path>
                <a:path w="323214" h="1039495">
                  <a:moveTo>
                    <a:pt x="60960" y="621792"/>
                  </a:moveTo>
                  <a:lnTo>
                    <a:pt x="51816" y="621792"/>
                  </a:lnTo>
                  <a:lnTo>
                    <a:pt x="42672" y="624840"/>
                  </a:lnTo>
                  <a:lnTo>
                    <a:pt x="152400" y="624840"/>
                  </a:lnTo>
                  <a:lnTo>
                    <a:pt x="60960" y="621792"/>
                  </a:lnTo>
                  <a:close/>
                </a:path>
                <a:path w="323214" h="1039495">
                  <a:moveTo>
                    <a:pt x="167640" y="621792"/>
                  </a:moveTo>
                  <a:lnTo>
                    <a:pt x="152400" y="624840"/>
                  </a:lnTo>
                  <a:lnTo>
                    <a:pt x="167640" y="624840"/>
                  </a:lnTo>
                  <a:lnTo>
                    <a:pt x="167640" y="621792"/>
                  </a:lnTo>
                  <a:close/>
                </a:path>
                <a:path w="323214" h="1039495">
                  <a:moveTo>
                    <a:pt x="179831" y="618744"/>
                  </a:moveTo>
                  <a:lnTo>
                    <a:pt x="167640" y="624840"/>
                  </a:lnTo>
                  <a:lnTo>
                    <a:pt x="198119" y="624840"/>
                  </a:lnTo>
                  <a:lnTo>
                    <a:pt x="201168" y="621792"/>
                  </a:lnTo>
                  <a:lnTo>
                    <a:pt x="179831" y="621792"/>
                  </a:lnTo>
                  <a:lnTo>
                    <a:pt x="179831" y="618744"/>
                  </a:lnTo>
                  <a:close/>
                </a:path>
                <a:path w="323214" h="1039495">
                  <a:moveTo>
                    <a:pt x="201168" y="454152"/>
                  </a:moveTo>
                  <a:lnTo>
                    <a:pt x="198119" y="457200"/>
                  </a:lnTo>
                  <a:lnTo>
                    <a:pt x="179831" y="463296"/>
                  </a:lnTo>
                  <a:lnTo>
                    <a:pt x="195072" y="463296"/>
                  </a:lnTo>
                  <a:lnTo>
                    <a:pt x="201168" y="469392"/>
                  </a:lnTo>
                  <a:lnTo>
                    <a:pt x="197781" y="470520"/>
                  </a:lnTo>
                  <a:lnTo>
                    <a:pt x="204216" y="487680"/>
                  </a:lnTo>
                  <a:lnTo>
                    <a:pt x="210312" y="509016"/>
                  </a:lnTo>
                  <a:lnTo>
                    <a:pt x="213360" y="530352"/>
                  </a:lnTo>
                  <a:lnTo>
                    <a:pt x="213360" y="569976"/>
                  </a:lnTo>
                  <a:lnTo>
                    <a:pt x="210312" y="585216"/>
                  </a:lnTo>
                  <a:lnTo>
                    <a:pt x="204216" y="597408"/>
                  </a:lnTo>
                  <a:lnTo>
                    <a:pt x="207263" y="597408"/>
                  </a:lnTo>
                  <a:lnTo>
                    <a:pt x="188975" y="615696"/>
                  </a:lnTo>
                  <a:lnTo>
                    <a:pt x="179831" y="621792"/>
                  </a:lnTo>
                  <a:lnTo>
                    <a:pt x="201168" y="621792"/>
                  </a:lnTo>
                  <a:lnTo>
                    <a:pt x="207263" y="615696"/>
                  </a:lnTo>
                  <a:lnTo>
                    <a:pt x="216407" y="603504"/>
                  </a:lnTo>
                  <a:lnTo>
                    <a:pt x="222504" y="588264"/>
                  </a:lnTo>
                  <a:lnTo>
                    <a:pt x="225551" y="569976"/>
                  </a:lnTo>
                  <a:lnTo>
                    <a:pt x="225551" y="530352"/>
                  </a:lnTo>
                  <a:lnTo>
                    <a:pt x="222504" y="505968"/>
                  </a:lnTo>
                  <a:lnTo>
                    <a:pt x="213360" y="484632"/>
                  </a:lnTo>
                  <a:lnTo>
                    <a:pt x="204216" y="460248"/>
                  </a:lnTo>
                  <a:lnTo>
                    <a:pt x="201168" y="454152"/>
                  </a:lnTo>
                  <a:close/>
                </a:path>
                <a:path w="323214" h="1039495">
                  <a:moveTo>
                    <a:pt x="27431" y="579120"/>
                  </a:moveTo>
                  <a:lnTo>
                    <a:pt x="24384" y="579120"/>
                  </a:lnTo>
                  <a:lnTo>
                    <a:pt x="21336" y="582168"/>
                  </a:lnTo>
                  <a:lnTo>
                    <a:pt x="27431" y="579120"/>
                  </a:lnTo>
                  <a:close/>
                </a:path>
                <a:path w="323214" h="1039495">
                  <a:moveTo>
                    <a:pt x="109728" y="573024"/>
                  </a:moveTo>
                  <a:lnTo>
                    <a:pt x="39624" y="573024"/>
                  </a:lnTo>
                  <a:lnTo>
                    <a:pt x="42672" y="576072"/>
                  </a:lnTo>
                  <a:lnTo>
                    <a:pt x="109728" y="576072"/>
                  </a:lnTo>
                  <a:lnTo>
                    <a:pt x="109728" y="573024"/>
                  </a:lnTo>
                  <a:close/>
                </a:path>
                <a:path w="323214" h="1039495">
                  <a:moveTo>
                    <a:pt x="106680" y="475488"/>
                  </a:moveTo>
                  <a:lnTo>
                    <a:pt x="115824" y="493776"/>
                  </a:lnTo>
                  <a:lnTo>
                    <a:pt x="118872" y="515112"/>
                  </a:lnTo>
                  <a:lnTo>
                    <a:pt x="121919" y="539496"/>
                  </a:lnTo>
                  <a:lnTo>
                    <a:pt x="124968" y="569976"/>
                  </a:lnTo>
                  <a:lnTo>
                    <a:pt x="124968" y="573024"/>
                  </a:lnTo>
                  <a:lnTo>
                    <a:pt x="131063" y="576072"/>
                  </a:lnTo>
                  <a:lnTo>
                    <a:pt x="158495" y="576072"/>
                  </a:lnTo>
                  <a:lnTo>
                    <a:pt x="176784" y="569976"/>
                  </a:lnTo>
                  <a:lnTo>
                    <a:pt x="137160" y="569976"/>
                  </a:lnTo>
                  <a:lnTo>
                    <a:pt x="131063" y="563880"/>
                  </a:lnTo>
                  <a:lnTo>
                    <a:pt x="136550" y="563880"/>
                  </a:lnTo>
                  <a:lnTo>
                    <a:pt x="134112" y="539496"/>
                  </a:lnTo>
                  <a:lnTo>
                    <a:pt x="131063" y="512064"/>
                  </a:lnTo>
                  <a:lnTo>
                    <a:pt x="128016" y="490728"/>
                  </a:lnTo>
                  <a:lnTo>
                    <a:pt x="121920" y="478536"/>
                  </a:lnTo>
                  <a:lnTo>
                    <a:pt x="109728" y="478536"/>
                  </a:lnTo>
                  <a:lnTo>
                    <a:pt x="106680" y="475488"/>
                  </a:lnTo>
                  <a:close/>
                </a:path>
                <a:path w="323214" h="1039495">
                  <a:moveTo>
                    <a:pt x="27431" y="563880"/>
                  </a:moveTo>
                  <a:lnTo>
                    <a:pt x="20227" y="567482"/>
                  </a:lnTo>
                  <a:lnTo>
                    <a:pt x="24384" y="573024"/>
                  </a:lnTo>
                  <a:lnTo>
                    <a:pt x="27431" y="563880"/>
                  </a:lnTo>
                  <a:close/>
                </a:path>
                <a:path w="323214" h="1039495">
                  <a:moveTo>
                    <a:pt x="31699" y="563880"/>
                  </a:moveTo>
                  <a:lnTo>
                    <a:pt x="27431" y="563880"/>
                  </a:lnTo>
                  <a:lnTo>
                    <a:pt x="24384" y="573024"/>
                  </a:lnTo>
                  <a:lnTo>
                    <a:pt x="33528" y="573024"/>
                  </a:lnTo>
                  <a:lnTo>
                    <a:pt x="33528" y="566928"/>
                  </a:lnTo>
                  <a:lnTo>
                    <a:pt x="31699" y="563880"/>
                  </a:lnTo>
                  <a:close/>
                </a:path>
                <a:path w="323214" h="1039495">
                  <a:moveTo>
                    <a:pt x="64007" y="512064"/>
                  </a:moveTo>
                  <a:lnTo>
                    <a:pt x="36575" y="512064"/>
                  </a:lnTo>
                  <a:lnTo>
                    <a:pt x="30480" y="524256"/>
                  </a:lnTo>
                  <a:lnTo>
                    <a:pt x="30480" y="527304"/>
                  </a:lnTo>
                  <a:lnTo>
                    <a:pt x="27431" y="539496"/>
                  </a:lnTo>
                  <a:lnTo>
                    <a:pt x="27431" y="542544"/>
                  </a:lnTo>
                  <a:lnTo>
                    <a:pt x="30480" y="557784"/>
                  </a:lnTo>
                  <a:lnTo>
                    <a:pt x="36575" y="573024"/>
                  </a:lnTo>
                  <a:lnTo>
                    <a:pt x="112775" y="573024"/>
                  </a:lnTo>
                  <a:lnTo>
                    <a:pt x="112775" y="569976"/>
                  </a:lnTo>
                  <a:lnTo>
                    <a:pt x="103631" y="569976"/>
                  </a:lnTo>
                  <a:lnTo>
                    <a:pt x="103631" y="566928"/>
                  </a:lnTo>
                  <a:lnTo>
                    <a:pt x="48768" y="566928"/>
                  </a:lnTo>
                  <a:lnTo>
                    <a:pt x="42672" y="563880"/>
                  </a:lnTo>
                  <a:lnTo>
                    <a:pt x="47548" y="563880"/>
                  </a:lnTo>
                  <a:lnTo>
                    <a:pt x="43891" y="554736"/>
                  </a:lnTo>
                  <a:lnTo>
                    <a:pt x="42672" y="554736"/>
                  </a:lnTo>
                  <a:lnTo>
                    <a:pt x="40233" y="542544"/>
                  </a:lnTo>
                  <a:lnTo>
                    <a:pt x="39624" y="542544"/>
                  </a:lnTo>
                  <a:lnTo>
                    <a:pt x="39624" y="539496"/>
                  </a:lnTo>
                  <a:lnTo>
                    <a:pt x="40233" y="539496"/>
                  </a:lnTo>
                  <a:lnTo>
                    <a:pt x="42672" y="527304"/>
                  </a:lnTo>
                  <a:lnTo>
                    <a:pt x="44196" y="527304"/>
                  </a:lnTo>
                  <a:lnTo>
                    <a:pt x="47243" y="521208"/>
                  </a:lnTo>
                  <a:lnTo>
                    <a:pt x="45719" y="521208"/>
                  </a:lnTo>
                  <a:lnTo>
                    <a:pt x="51816" y="515112"/>
                  </a:lnTo>
                  <a:lnTo>
                    <a:pt x="54863" y="515112"/>
                  </a:lnTo>
                  <a:lnTo>
                    <a:pt x="64007" y="512064"/>
                  </a:lnTo>
                  <a:close/>
                </a:path>
                <a:path w="323214" h="1039495">
                  <a:moveTo>
                    <a:pt x="82295" y="499872"/>
                  </a:moveTo>
                  <a:lnTo>
                    <a:pt x="60960" y="499872"/>
                  </a:lnTo>
                  <a:lnTo>
                    <a:pt x="51816" y="502920"/>
                  </a:lnTo>
                  <a:lnTo>
                    <a:pt x="45719" y="505968"/>
                  </a:lnTo>
                  <a:lnTo>
                    <a:pt x="42672" y="505968"/>
                  </a:lnTo>
                  <a:lnTo>
                    <a:pt x="39624" y="512064"/>
                  </a:lnTo>
                  <a:lnTo>
                    <a:pt x="79248" y="512064"/>
                  </a:lnTo>
                  <a:lnTo>
                    <a:pt x="91440" y="518160"/>
                  </a:lnTo>
                  <a:lnTo>
                    <a:pt x="97536" y="530352"/>
                  </a:lnTo>
                  <a:lnTo>
                    <a:pt x="100584" y="539496"/>
                  </a:lnTo>
                  <a:lnTo>
                    <a:pt x="103631" y="554736"/>
                  </a:lnTo>
                  <a:lnTo>
                    <a:pt x="103631" y="569976"/>
                  </a:lnTo>
                  <a:lnTo>
                    <a:pt x="109728" y="563880"/>
                  </a:lnTo>
                  <a:lnTo>
                    <a:pt x="115824" y="563880"/>
                  </a:lnTo>
                  <a:lnTo>
                    <a:pt x="115824" y="551688"/>
                  </a:lnTo>
                  <a:lnTo>
                    <a:pt x="109728" y="527304"/>
                  </a:lnTo>
                  <a:lnTo>
                    <a:pt x="106680" y="518160"/>
                  </a:lnTo>
                  <a:lnTo>
                    <a:pt x="103631" y="515112"/>
                  </a:lnTo>
                  <a:lnTo>
                    <a:pt x="100584" y="509016"/>
                  </a:lnTo>
                  <a:lnTo>
                    <a:pt x="97536" y="509016"/>
                  </a:lnTo>
                  <a:lnTo>
                    <a:pt x="91440" y="502920"/>
                  </a:lnTo>
                  <a:lnTo>
                    <a:pt x="82295" y="499872"/>
                  </a:lnTo>
                  <a:close/>
                </a:path>
                <a:path w="323214" h="1039495">
                  <a:moveTo>
                    <a:pt x="115824" y="563880"/>
                  </a:moveTo>
                  <a:lnTo>
                    <a:pt x="109728" y="563880"/>
                  </a:lnTo>
                  <a:lnTo>
                    <a:pt x="103631" y="569976"/>
                  </a:lnTo>
                  <a:lnTo>
                    <a:pt x="115824" y="569976"/>
                  </a:lnTo>
                  <a:lnTo>
                    <a:pt x="115824" y="563880"/>
                  </a:lnTo>
                  <a:close/>
                </a:path>
                <a:path w="323214" h="1039495">
                  <a:moveTo>
                    <a:pt x="136550" y="563880"/>
                  </a:moveTo>
                  <a:lnTo>
                    <a:pt x="131063" y="563880"/>
                  </a:lnTo>
                  <a:lnTo>
                    <a:pt x="137160" y="569976"/>
                  </a:lnTo>
                  <a:lnTo>
                    <a:pt x="136550" y="563880"/>
                  </a:lnTo>
                  <a:close/>
                </a:path>
                <a:path w="323214" h="1039495">
                  <a:moveTo>
                    <a:pt x="195072" y="463296"/>
                  </a:moveTo>
                  <a:lnTo>
                    <a:pt x="173736" y="463296"/>
                  </a:lnTo>
                  <a:lnTo>
                    <a:pt x="176784" y="469392"/>
                  </a:lnTo>
                  <a:lnTo>
                    <a:pt x="182880" y="499872"/>
                  </a:lnTo>
                  <a:lnTo>
                    <a:pt x="185928" y="512064"/>
                  </a:lnTo>
                  <a:lnTo>
                    <a:pt x="185928" y="533400"/>
                  </a:lnTo>
                  <a:lnTo>
                    <a:pt x="182880" y="542544"/>
                  </a:lnTo>
                  <a:lnTo>
                    <a:pt x="176784" y="554736"/>
                  </a:lnTo>
                  <a:lnTo>
                    <a:pt x="164592" y="560832"/>
                  </a:lnTo>
                  <a:lnTo>
                    <a:pt x="155448" y="563880"/>
                  </a:lnTo>
                  <a:lnTo>
                    <a:pt x="136550" y="563880"/>
                  </a:lnTo>
                  <a:lnTo>
                    <a:pt x="137160" y="569976"/>
                  </a:lnTo>
                  <a:lnTo>
                    <a:pt x="176784" y="569976"/>
                  </a:lnTo>
                  <a:lnTo>
                    <a:pt x="176784" y="566928"/>
                  </a:lnTo>
                  <a:lnTo>
                    <a:pt x="185928" y="563880"/>
                  </a:lnTo>
                  <a:lnTo>
                    <a:pt x="185928" y="560832"/>
                  </a:lnTo>
                  <a:lnTo>
                    <a:pt x="188975" y="554736"/>
                  </a:lnTo>
                  <a:lnTo>
                    <a:pt x="192024" y="554736"/>
                  </a:lnTo>
                  <a:lnTo>
                    <a:pt x="198119" y="536448"/>
                  </a:lnTo>
                  <a:lnTo>
                    <a:pt x="198119" y="509016"/>
                  </a:lnTo>
                  <a:lnTo>
                    <a:pt x="195072" y="496824"/>
                  </a:lnTo>
                  <a:lnTo>
                    <a:pt x="190804" y="475488"/>
                  </a:lnTo>
                  <a:lnTo>
                    <a:pt x="182880" y="475488"/>
                  </a:lnTo>
                  <a:lnTo>
                    <a:pt x="188975" y="466344"/>
                  </a:lnTo>
                  <a:lnTo>
                    <a:pt x="196215" y="466344"/>
                  </a:lnTo>
                  <a:lnTo>
                    <a:pt x="195072" y="463296"/>
                  </a:lnTo>
                  <a:close/>
                </a:path>
                <a:path w="323214" h="1039495">
                  <a:moveTo>
                    <a:pt x="51816" y="448056"/>
                  </a:moveTo>
                  <a:lnTo>
                    <a:pt x="24384" y="448056"/>
                  </a:lnTo>
                  <a:lnTo>
                    <a:pt x="15240" y="457200"/>
                  </a:lnTo>
                  <a:lnTo>
                    <a:pt x="3048" y="481584"/>
                  </a:lnTo>
                  <a:lnTo>
                    <a:pt x="0" y="496824"/>
                  </a:lnTo>
                  <a:lnTo>
                    <a:pt x="0" y="530352"/>
                  </a:lnTo>
                  <a:lnTo>
                    <a:pt x="6095" y="542544"/>
                  </a:lnTo>
                  <a:lnTo>
                    <a:pt x="6095" y="545592"/>
                  </a:lnTo>
                  <a:lnTo>
                    <a:pt x="12192" y="557784"/>
                  </a:lnTo>
                  <a:lnTo>
                    <a:pt x="15240" y="560832"/>
                  </a:lnTo>
                  <a:lnTo>
                    <a:pt x="20227" y="567482"/>
                  </a:lnTo>
                  <a:lnTo>
                    <a:pt x="27431" y="563880"/>
                  </a:lnTo>
                  <a:lnTo>
                    <a:pt x="31699" y="563880"/>
                  </a:lnTo>
                  <a:lnTo>
                    <a:pt x="26212" y="554736"/>
                  </a:lnTo>
                  <a:lnTo>
                    <a:pt x="24384" y="554736"/>
                  </a:lnTo>
                  <a:lnTo>
                    <a:pt x="13411" y="527304"/>
                  </a:lnTo>
                  <a:lnTo>
                    <a:pt x="12192" y="527304"/>
                  </a:lnTo>
                  <a:lnTo>
                    <a:pt x="12192" y="496824"/>
                  </a:lnTo>
                  <a:lnTo>
                    <a:pt x="12801" y="496824"/>
                  </a:lnTo>
                  <a:lnTo>
                    <a:pt x="15240" y="484632"/>
                  </a:lnTo>
                  <a:lnTo>
                    <a:pt x="16764" y="484632"/>
                  </a:lnTo>
                  <a:lnTo>
                    <a:pt x="21336" y="475488"/>
                  </a:lnTo>
                  <a:lnTo>
                    <a:pt x="18287" y="475488"/>
                  </a:lnTo>
                  <a:lnTo>
                    <a:pt x="27431" y="466344"/>
                  </a:lnTo>
                  <a:lnTo>
                    <a:pt x="24384" y="466344"/>
                  </a:lnTo>
                  <a:lnTo>
                    <a:pt x="33528" y="457200"/>
                  </a:lnTo>
                  <a:lnTo>
                    <a:pt x="42672" y="451104"/>
                  </a:lnTo>
                  <a:lnTo>
                    <a:pt x="45719" y="451104"/>
                  </a:lnTo>
                  <a:lnTo>
                    <a:pt x="51816" y="448056"/>
                  </a:lnTo>
                  <a:close/>
                </a:path>
                <a:path w="323214" h="1039495">
                  <a:moveTo>
                    <a:pt x="47548" y="563880"/>
                  </a:moveTo>
                  <a:lnTo>
                    <a:pt x="42672" y="563880"/>
                  </a:lnTo>
                  <a:lnTo>
                    <a:pt x="48768" y="566928"/>
                  </a:lnTo>
                  <a:lnTo>
                    <a:pt x="47548" y="563880"/>
                  </a:lnTo>
                  <a:close/>
                </a:path>
                <a:path w="323214" h="1039495">
                  <a:moveTo>
                    <a:pt x="103631" y="563880"/>
                  </a:moveTo>
                  <a:lnTo>
                    <a:pt x="47548" y="563880"/>
                  </a:lnTo>
                  <a:lnTo>
                    <a:pt x="48768" y="566928"/>
                  </a:lnTo>
                  <a:lnTo>
                    <a:pt x="103631" y="566928"/>
                  </a:lnTo>
                  <a:lnTo>
                    <a:pt x="103631" y="563880"/>
                  </a:lnTo>
                  <a:close/>
                </a:path>
                <a:path w="323214" h="1039495">
                  <a:moveTo>
                    <a:pt x="24384" y="551688"/>
                  </a:moveTo>
                  <a:lnTo>
                    <a:pt x="24384" y="554736"/>
                  </a:lnTo>
                  <a:lnTo>
                    <a:pt x="26212" y="554736"/>
                  </a:lnTo>
                  <a:lnTo>
                    <a:pt x="24384" y="551688"/>
                  </a:lnTo>
                  <a:close/>
                </a:path>
                <a:path w="323214" h="1039495">
                  <a:moveTo>
                    <a:pt x="42672" y="551688"/>
                  </a:moveTo>
                  <a:lnTo>
                    <a:pt x="42672" y="554736"/>
                  </a:lnTo>
                  <a:lnTo>
                    <a:pt x="43891" y="554736"/>
                  </a:lnTo>
                  <a:lnTo>
                    <a:pt x="42672" y="551688"/>
                  </a:lnTo>
                  <a:close/>
                </a:path>
                <a:path w="323214" h="1039495">
                  <a:moveTo>
                    <a:pt x="39624" y="539496"/>
                  </a:moveTo>
                  <a:lnTo>
                    <a:pt x="39624" y="542544"/>
                  </a:lnTo>
                  <a:lnTo>
                    <a:pt x="39928" y="541020"/>
                  </a:lnTo>
                  <a:lnTo>
                    <a:pt x="39624" y="539496"/>
                  </a:lnTo>
                  <a:close/>
                </a:path>
                <a:path w="323214" h="1039495">
                  <a:moveTo>
                    <a:pt x="39928" y="541020"/>
                  </a:moveTo>
                  <a:lnTo>
                    <a:pt x="39624" y="542544"/>
                  </a:lnTo>
                  <a:lnTo>
                    <a:pt x="40233" y="542544"/>
                  </a:lnTo>
                  <a:lnTo>
                    <a:pt x="39928" y="541020"/>
                  </a:lnTo>
                  <a:close/>
                </a:path>
                <a:path w="323214" h="1039495">
                  <a:moveTo>
                    <a:pt x="40233" y="539496"/>
                  </a:moveTo>
                  <a:lnTo>
                    <a:pt x="39624" y="539496"/>
                  </a:lnTo>
                  <a:lnTo>
                    <a:pt x="39928" y="541020"/>
                  </a:lnTo>
                  <a:lnTo>
                    <a:pt x="40233" y="539496"/>
                  </a:lnTo>
                  <a:close/>
                </a:path>
                <a:path w="323214" h="1039495">
                  <a:moveTo>
                    <a:pt x="44196" y="527304"/>
                  </a:moveTo>
                  <a:lnTo>
                    <a:pt x="42672" y="527304"/>
                  </a:lnTo>
                  <a:lnTo>
                    <a:pt x="42672" y="530352"/>
                  </a:lnTo>
                  <a:lnTo>
                    <a:pt x="44196" y="527304"/>
                  </a:lnTo>
                  <a:close/>
                </a:path>
                <a:path w="323214" h="1039495">
                  <a:moveTo>
                    <a:pt x="12192" y="524256"/>
                  </a:moveTo>
                  <a:lnTo>
                    <a:pt x="12192" y="527304"/>
                  </a:lnTo>
                  <a:lnTo>
                    <a:pt x="13411" y="527304"/>
                  </a:lnTo>
                  <a:lnTo>
                    <a:pt x="12192" y="524256"/>
                  </a:lnTo>
                  <a:close/>
                </a:path>
                <a:path w="323214" h="1039495">
                  <a:moveTo>
                    <a:pt x="48768" y="518160"/>
                  </a:moveTo>
                  <a:lnTo>
                    <a:pt x="45719" y="521208"/>
                  </a:lnTo>
                  <a:lnTo>
                    <a:pt x="47243" y="521208"/>
                  </a:lnTo>
                  <a:lnTo>
                    <a:pt x="48768" y="518160"/>
                  </a:lnTo>
                  <a:close/>
                </a:path>
                <a:path w="323214" h="1039495">
                  <a:moveTo>
                    <a:pt x="57912" y="515112"/>
                  </a:moveTo>
                  <a:lnTo>
                    <a:pt x="51816" y="515112"/>
                  </a:lnTo>
                  <a:lnTo>
                    <a:pt x="51816" y="518160"/>
                  </a:lnTo>
                  <a:lnTo>
                    <a:pt x="57912" y="515112"/>
                  </a:lnTo>
                  <a:close/>
                </a:path>
                <a:path w="323214" h="1039495">
                  <a:moveTo>
                    <a:pt x="12801" y="496824"/>
                  </a:moveTo>
                  <a:lnTo>
                    <a:pt x="12192" y="496824"/>
                  </a:lnTo>
                  <a:lnTo>
                    <a:pt x="12192" y="499872"/>
                  </a:lnTo>
                  <a:lnTo>
                    <a:pt x="12801" y="496824"/>
                  </a:lnTo>
                  <a:close/>
                </a:path>
                <a:path w="323214" h="1039495">
                  <a:moveTo>
                    <a:pt x="16764" y="484632"/>
                  </a:moveTo>
                  <a:lnTo>
                    <a:pt x="15240" y="484632"/>
                  </a:lnTo>
                  <a:lnTo>
                    <a:pt x="15240" y="487680"/>
                  </a:lnTo>
                  <a:lnTo>
                    <a:pt x="16764" y="484632"/>
                  </a:lnTo>
                  <a:close/>
                </a:path>
                <a:path w="323214" h="1039495">
                  <a:moveTo>
                    <a:pt x="64007" y="435864"/>
                  </a:moveTo>
                  <a:lnTo>
                    <a:pt x="48768" y="435864"/>
                  </a:lnTo>
                  <a:lnTo>
                    <a:pt x="48768" y="438912"/>
                  </a:lnTo>
                  <a:lnTo>
                    <a:pt x="36575" y="441960"/>
                  </a:lnTo>
                  <a:lnTo>
                    <a:pt x="27431" y="448056"/>
                  </a:lnTo>
                  <a:lnTo>
                    <a:pt x="76200" y="448056"/>
                  </a:lnTo>
                  <a:lnTo>
                    <a:pt x="91440" y="454152"/>
                  </a:lnTo>
                  <a:lnTo>
                    <a:pt x="88392" y="454152"/>
                  </a:lnTo>
                  <a:lnTo>
                    <a:pt x="100584" y="463296"/>
                  </a:lnTo>
                  <a:lnTo>
                    <a:pt x="109728" y="478536"/>
                  </a:lnTo>
                  <a:lnTo>
                    <a:pt x="121920" y="478536"/>
                  </a:lnTo>
                  <a:lnTo>
                    <a:pt x="118872" y="472440"/>
                  </a:lnTo>
                  <a:lnTo>
                    <a:pt x="118872" y="469392"/>
                  </a:lnTo>
                  <a:lnTo>
                    <a:pt x="109728" y="457200"/>
                  </a:lnTo>
                  <a:lnTo>
                    <a:pt x="109728" y="454152"/>
                  </a:lnTo>
                  <a:lnTo>
                    <a:pt x="97536" y="445008"/>
                  </a:lnTo>
                  <a:lnTo>
                    <a:pt x="94487" y="445008"/>
                  </a:lnTo>
                  <a:lnTo>
                    <a:pt x="82295" y="438912"/>
                  </a:lnTo>
                  <a:lnTo>
                    <a:pt x="79248" y="438912"/>
                  </a:lnTo>
                  <a:lnTo>
                    <a:pt x="64007" y="435864"/>
                  </a:lnTo>
                  <a:close/>
                </a:path>
                <a:path w="323214" h="1039495">
                  <a:moveTo>
                    <a:pt x="188975" y="466344"/>
                  </a:moveTo>
                  <a:lnTo>
                    <a:pt x="182880" y="475488"/>
                  </a:lnTo>
                  <a:lnTo>
                    <a:pt x="190309" y="473011"/>
                  </a:lnTo>
                  <a:lnTo>
                    <a:pt x="188975" y="466344"/>
                  </a:lnTo>
                  <a:close/>
                </a:path>
                <a:path w="323214" h="1039495">
                  <a:moveTo>
                    <a:pt x="190309" y="473011"/>
                  </a:moveTo>
                  <a:lnTo>
                    <a:pt x="182880" y="475488"/>
                  </a:lnTo>
                  <a:lnTo>
                    <a:pt x="190804" y="475488"/>
                  </a:lnTo>
                  <a:lnTo>
                    <a:pt x="190309" y="473011"/>
                  </a:lnTo>
                  <a:close/>
                </a:path>
                <a:path w="323214" h="1039495">
                  <a:moveTo>
                    <a:pt x="196215" y="466344"/>
                  </a:moveTo>
                  <a:lnTo>
                    <a:pt x="188975" y="466344"/>
                  </a:lnTo>
                  <a:lnTo>
                    <a:pt x="190309" y="473011"/>
                  </a:lnTo>
                  <a:lnTo>
                    <a:pt x="197781" y="470520"/>
                  </a:lnTo>
                  <a:lnTo>
                    <a:pt x="196215" y="466344"/>
                  </a:lnTo>
                  <a:close/>
                </a:path>
                <a:path w="323214" h="1039495">
                  <a:moveTo>
                    <a:pt x="195072" y="463296"/>
                  </a:moveTo>
                  <a:lnTo>
                    <a:pt x="197781" y="470520"/>
                  </a:lnTo>
                  <a:lnTo>
                    <a:pt x="201168" y="469392"/>
                  </a:lnTo>
                  <a:lnTo>
                    <a:pt x="195072" y="463296"/>
                  </a:lnTo>
                  <a:close/>
                </a:path>
                <a:path w="323214" h="1039495">
                  <a:moveTo>
                    <a:pt x="45719" y="451104"/>
                  </a:moveTo>
                  <a:lnTo>
                    <a:pt x="42672" y="451104"/>
                  </a:lnTo>
                  <a:lnTo>
                    <a:pt x="39624" y="454152"/>
                  </a:lnTo>
                  <a:lnTo>
                    <a:pt x="45719" y="451104"/>
                  </a:lnTo>
                  <a:close/>
                </a:path>
                <a:path w="323214" h="1039495">
                  <a:moveTo>
                    <a:pt x="76200" y="448056"/>
                  </a:moveTo>
                  <a:lnTo>
                    <a:pt x="64007" y="448056"/>
                  </a:lnTo>
                  <a:lnTo>
                    <a:pt x="79248" y="451104"/>
                  </a:lnTo>
                  <a:lnTo>
                    <a:pt x="76200" y="448056"/>
                  </a:lnTo>
                  <a:close/>
                </a:path>
                <a:path w="323214" h="1039495">
                  <a:moveTo>
                    <a:pt x="85343" y="1036320"/>
                  </a:moveTo>
                  <a:lnTo>
                    <a:pt x="57912" y="1036320"/>
                  </a:lnTo>
                  <a:lnTo>
                    <a:pt x="73151" y="1039368"/>
                  </a:lnTo>
                  <a:lnTo>
                    <a:pt x="85343" y="1036320"/>
                  </a:lnTo>
                  <a:close/>
                </a:path>
                <a:path w="323214" h="1039495">
                  <a:moveTo>
                    <a:pt x="45719" y="1021080"/>
                  </a:moveTo>
                  <a:lnTo>
                    <a:pt x="30480" y="1021080"/>
                  </a:lnTo>
                  <a:lnTo>
                    <a:pt x="42672" y="1030224"/>
                  </a:lnTo>
                  <a:lnTo>
                    <a:pt x="54863" y="1036320"/>
                  </a:lnTo>
                  <a:lnTo>
                    <a:pt x="94487" y="1036320"/>
                  </a:lnTo>
                  <a:lnTo>
                    <a:pt x="94487" y="1033272"/>
                  </a:lnTo>
                  <a:lnTo>
                    <a:pt x="103631" y="1030224"/>
                  </a:lnTo>
                  <a:lnTo>
                    <a:pt x="108204" y="1027176"/>
                  </a:lnTo>
                  <a:lnTo>
                    <a:pt x="73151" y="1027176"/>
                  </a:lnTo>
                  <a:lnTo>
                    <a:pt x="57912" y="1024128"/>
                  </a:lnTo>
                  <a:lnTo>
                    <a:pt x="60960" y="1024128"/>
                  </a:lnTo>
                  <a:lnTo>
                    <a:pt x="45719" y="1021080"/>
                  </a:lnTo>
                  <a:close/>
                </a:path>
                <a:path w="323214" h="1039495">
                  <a:moveTo>
                    <a:pt x="189820" y="983331"/>
                  </a:moveTo>
                  <a:lnTo>
                    <a:pt x="152400" y="996696"/>
                  </a:lnTo>
                  <a:lnTo>
                    <a:pt x="146304" y="996696"/>
                  </a:lnTo>
                  <a:lnTo>
                    <a:pt x="146304" y="1002792"/>
                  </a:lnTo>
                  <a:lnTo>
                    <a:pt x="149351" y="1014984"/>
                  </a:lnTo>
                  <a:lnTo>
                    <a:pt x="155448" y="1018032"/>
                  </a:lnTo>
                  <a:lnTo>
                    <a:pt x="179831" y="1024128"/>
                  </a:lnTo>
                  <a:lnTo>
                    <a:pt x="207263" y="1030224"/>
                  </a:lnTo>
                  <a:lnTo>
                    <a:pt x="210312" y="1027176"/>
                  </a:lnTo>
                  <a:lnTo>
                    <a:pt x="216407" y="1027176"/>
                  </a:lnTo>
                  <a:lnTo>
                    <a:pt x="217627" y="1021080"/>
                  </a:lnTo>
                  <a:lnTo>
                    <a:pt x="204216" y="1021080"/>
                  </a:lnTo>
                  <a:lnTo>
                    <a:pt x="205258" y="1016909"/>
                  </a:lnTo>
                  <a:lnTo>
                    <a:pt x="182880" y="1011936"/>
                  </a:lnTo>
                  <a:lnTo>
                    <a:pt x="161544" y="1011936"/>
                  </a:lnTo>
                  <a:lnTo>
                    <a:pt x="155448" y="1005840"/>
                  </a:lnTo>
                  <a:lnTo>
                    <a:pt x="158495" y="999744"/>
                  </a:lnTo>
                  <a:lnTo>
                    <a:pt x="176783" y="999744"/>
                  </a:lnTo>
                  <a:lnTo>
                    <a:pt x="198119" y="993648"/>
                  </a:lnTo>
                  <a:lnTo>
                    <a:pt x="198119" y="990600"/>
                  </a:lnTo>
                  <a:lnTo>
                    <a:pt x="201168" y="987552"/>
                  </a:lnTo>
                  <a:lnTo>
                    <a:pt x="188975" y="987552"/>
                  </a:lnTo>
                  <a:lnTo>
                    <a:pt x="189820" y="983331"/>
                  </a:lnTo>
                  <a:close/>
                </a:path>
                <a:path w="323214" h="1039495">
                  <a:moveTo>
                    <a:pt x="82295" y="1024128"/>
                  </a:moveTo>
                  <a:lnTo>
                    <a:pt x="73151" y="1027176"/>
                  </a:lnTo>
                  <a:lnTo>
                    <a:pt x="82295" y="1027176"/>
                  </a:lnTo>
                  <a:lnTo>
                    <a:pt x="82295" y="1024128"/>
                  </a:lnTo>
                  <a:close/>
                </a:path>
                <a:path w="323214" h="1039495">
                  <a:moveTo>
                    <a:pt x="97536" y="1018032"/>
                  </a:moveTo>
                  <a:lnTo>
                    <a:pt x="88392" y="1024128"/>
                  </a:lnTo>
                  <a:lnTo>
                    <a:pt x="91440" y="1024128"/>
                  </a:lnTo>
                  <a:lnTo>
                    <a:pt x="82295" y="1027176"/>
                  </a:lnTo>
                  <a:lnTo>
                    <a:pt x="108204" y="1027176"/>
                  </a:lnTo>
                  <a:lnTo>
                    <a:pt x="112775" y="1024128"/>
                  </a:lnTo>
                  <a:lnTo>
                    <a:pt x="112775" y="1021080"/>
                  </a:lnTo>
                  <a:lnTo>
                    <a:pt x="97536" y="1021080"/>
                  </a:lnTo>
                  <a:lnTo>
                    <a:pt x="97536" y="1018032"/>
                  </a:lnTo>
                  <a:close/>
                </a:path>
                <a:path w="323214" h="1039495">
                  <a:moveTo>
                    <a:pt x="21336" y="856488"/>
                  </a:moveTo>
                  <a:lnTo>
                    <a:pt x="15240" y="856488"/>
                  </a:lnTo>
                  <a:lnTo>
                    <a:pt x="15240" y="859536"/>
                  </a:lnTo>
                  <a:lnTo>
                    <a:pt x="3048" y="896112"/>
                  </a:lnTo>
                  <a:lnTo>
                    <a:pt x="0" y="917448"/>
                  </a:lnTo>
                  <a:lnTo>
                    <a:pt x="0" y="957072"/>
                  </a:lnTo>
                  <a:lnTo>
                    <a:pt x="3048" y="975360"/>
                  </a:lnTo>
                  <a:lnTo>
                    <a:pt x="9143" y="993648"/>
                  </a:lnTo>
                  <a:lnTo>
                    <a:pt x="18287" y="1008888"/>
                  </a:lnTo>
                  <a:lnTo>
                    <a:pt x="27431" y="1021080"/>
                  </a:lnTo>
                  <a:lnTo>
                    <a:pt x="48768" y="1021080"/>
                  </a:lnTo>
                  <a:lnTo>
                    <a:pt x="36575" y="1011936"/>
                  </a:lnTo>
                  <a:lnTo>
                    <a:pt x="27431" y="1002792"/>
                  </a:lnTo>
                  <a:lnTo>
                    <a:pt x="22555" y="990600"/>
                  </a:lnTo>
                  <a:lnTo>
                    <a:pt x="21336" y="990600"/>
                  </a:lnTo>
                  <a:lnTo>
                    <a:pt x="15240" y="972312"/>
                  </a:lnTo>
                  <a:lnTo>
                    <a:pt x="12192" y="954024"/>
                  </a:lnTo>
                  <a:lnTo>
                    <a:pt x="12192" y="917448"/>
                  </a:lnTo>
                  <a:lnTo>
                    <a:pt x="15240" y="899160"/>
                  </a:lnTo>
                  <a:lnTo>
                    <a:pt x="21336" y="880872"/>
                  </a:lnTo>
                  <a:lnTo>
                    <a:pt x="25625" y="870147"/>
                  </a:lnTo>
                  <a:lnTo>
                    <a:pt x="18287" y="868680"/>
                  </a:lnTo>
                  <a:lnTo>
                    <a:pt x="27431" y="865632"/>
                  </a:lnTo>
                  <a:lnTo>
                    <a:pt x="65531" y="865632"/>
                  </a:lnTo>
                  <a:lnTo>
                    <a:pt x="51816" y="862584"/>
                  </a:lnTo>
                  <a:lnTo>
                    <a:pt x="21336" y="856488"/>
                  </a:lnTo>
                  <a:close/>
                </a:path>
                <a:path w="323214" h="1039495">
                  <a:moveTo>
                    <a:pt x="179831" y="908304"/>
                  </a:moveTo>
                  <a:lnTo>
                    <a:pt x="161544" y="908304"/>
                  </a:lnTo>
                  <a:lnTo>
                    <a:pt x="152400" y="914400"/>
                  </a:lnTo>
                  <a:lnTo>
                    <a:pt x="146304" y="923544"/>
                  </a:lnTo>
                  <a:lnTo>
                    <a:pt x="140207" y="935736"/>
                  </a:lnTo>
                  <a:lnTo>
                    <a:pt x="128016" y="969264"/>
                  </a:lnTo>
                  <a:lnTo>
                    <a:pt x="124968" y="984504"/>
                  </a:lnTo>
                  <a:lnTo>
                    <a:pt x="118872" y="996696"/>
                  </a:lnTo>
                  <a:lnTo>
                    <a:pt x="109728" y="1005840"/>
                  </a:lnTo>
                  <a:lnTo>
                    <a:pt x="112775" y="1005840"/>
                  </a:lnTo>
                  <a:lnTo>
                    <a:pt x="97536" y="1021080"/>
                  </a:lnTo>
                  <a:lnTo>
                    <a:pt x="112775" y="1021080"/>
                  </a:lnTo>
                  <a:lnTo>
                    <a:pt x="121919" y="1014984"/>
                  </a:lnTo>
                  <a:lnTo>
                    <a:pt x="121919" y="1011936"/>
                  </a:lnTo>
                  <a:lnTo>
                    <a:pt x="128016" y="1002792"/>
                  </a:lnTo>
                  <a:lnTo>
                    <a:pt x="134112" y="990600"/>
                  </a:lnTo>
                  <a:lnTo>
                    <a:pt x="140207" y="975360"/>
                  </a:lnTo>
                  <a:lnTo>
                    <a:pt x="152400" y="938784"/>
                  </a:lnTo>
                  <a:lnTo>
                    <a:pt x="158495" y="929640"/>
                  </a:lnTo>
                  <a:lnTo>
                    <a:pt x="155448" y="929640"/>
                  </a:lnTo>
                  <a:lnTo>
                    <a:pt x="161544" y="923544"/>
                  </a:lnTo>
                  <a:lnTo>
                    <a:pt x="167640" y="920496"/>
                  </a:lnTo>
                  <a:lnTo>
                    <a:pt x="195071" y="920496"/>
                  </a:lnTo>
                  <a:lnTo>
                    <a:pt x="192024" y="917448"/>
                  </a:lnTo>
                  <a:lnTo>
                    <a:pt x="192024" y="914400"/>
                  </a:lnTo>
                  <a:lnTo>
                    <a:pt x="188975" y="911352"/>
                  </a:lnTo>
                  <a:lnTo>
                    <a:pt x="185928" y="911352"/>
                  </a:lnTo>
                  <a:lnTo>
                    <a:pt x="179831" y="908304"/>
                  </a:lnTo>
                  <a:close/>
                </a:path>
                <a:path w="323214" h="1039495">
                  <a:moveTo>
                    <a:pt x="205258" y="1016909"/>
                  </a:moveTo>
                  <a:lnTo>
                    <a:pt x="204216" y="1021080"/>
                  </a:lnTo>
                  <a:lnTo>
                    <a:pt x="210312" y="1018032"/>
                  </a:lnTo>
                  <a:lnTo>
                    <a:pt x="205258" y="1016909"/>
                  </a:lnTo>
                  <a:close/>
                </a:path>
                <a:path w="323214" h="1039495">
                  <a:moveTo>
                    <a:pt x="190282" y="882613"/>
                  </a:moveTo>
                  <a:lnTo>
                    <a:pt x="198119" y="893064"/>
                  </a:lnTo>
                  <a:lnTo>
                    <a:pt x="204216" y="905256"/>
                  </a:lnTo>
                  <a:lnTo>
                    <a:pt x="210312" y="920496"/>
                  </a:lnTo>
                  <a:lnTo>
                    <a:pt x="213360" y="938784"/>
                  </a:lnTo>
                  <a:lnTo>
                    <a:pt x="213360" y="993648"/>
                  </a:lnTo>
                  <a:lnTo>
                    <a:pt x="207263" y="1008888"/>
                  </a:lnTo>
                  <a:lnTo>
                    <a:pt x="205258" y="1016909"/>
                  </a:lnTo>
                  <a:lnTo>
                    <a:pt x="210312" y="1018032"/>
                  </a:lnTo>
                  <a:lnTo>
                    <a:pt x="204216" y="1021080"/>
                  </a:lnTo>
                  <a:lnTo>
                    <a:pt x="217627" y="1021080"/>
                  </a:lnTo>
                  <a:lnTo>
                    <a:pt x="219456" y="1011936"/>
                  </a:lnTo>
                  <a:lnTo>
                    <a:pt x="225551" y="993648"/>
                  </a:lnTo>
                  <a:lnTo>
                    <a:pt x="225551" y="935736"/>
                  </a:lnTo>
                  <a:lnTo>
                    <a:pt x="222504" y="917448"/>
                  </a:lnTo>
                  <a:lnTo>
                    <a:pt x="216407" y="902208"/>
                  </a:lnTo>
                  <a:lnTo>
                    <a:pt x="216407" y="899160"/>
                  </a:lnTo>
                  <a:lnTo>
                    <a:pt x="210312" y="886968"/>
                  </a:lnTo>
                  <a:lnTo>
                    <a:pt x="207263" y="883920"/>
                  </a:lnTo>
                  <a:lnTo>
                    <a:pt x="192024" y="883920"/>
                  </a:lnTo>
                  <a:lnTo>
                    <a:pt x="190282" y="882613"/>
                  </a:lnTo>
                  <a:close/>
                </a:path>
                <a:path w="323214" h="1039495">
                  <a:moveTo>
                    <a:pt x="155448" y="1005840"/>
                  </a:moveTo>
                  <a:lnTo>
                    <a:pt x="161544" y="1011936"/>
                  </a:lnTo>
                  <a:lnTo>
                    <a:pt x="160288" y="1006915"/>
                  </a:lnTo>
                  <a:lnTo>
                    <a:pt x="155448" y="1005840"/>
                  </a:lnTo>
                  <a:close/>
                </a:path>
                <a:path w="323214" h="1039495">
                  <a:moveTo>
                    <a:pt x="160288" y="1006915"/>
                  </a:moveTo>
                  <a:lnTo>
                    <a:pt x="161544" y="1011936"/>
                  </a:lnTo>
                  <a:lnTo>
                    <a:pt x="182880" y="1011936"/>
                  </a:lnTo>
                  <a:lnTo>
                    <a:pt x="160288" y="1006915"/>
                  </a:lnTo>
                  <a:close/>
                </a:path>
                <a:path w="323214" h="1039495">
                  <a:moveTo>
                    <a:pt x="159715" y="1004620"/>
                  </a:moveTo>
                  <a:lnTo>
                    <a:pt x="155448" y="1005840"/>
                  </a:lnTo>
                  <a:lnTo>
                    <a:pt x="160288" y="1006915"/>
                  </a:lnTo>
                  <a:lnTo>
                    <a:pt x="159715" y="1004620"/>
                  </a:lnTo>
                  <a:close/>
                </a:path>
                <a:path w="323214" h="1039495">
                  <a:moveTo>
                    <a:pt x="158495" y="999744"/>
                  </a:moveTo>
                  <a:lnTo>
                    <a:pt x="155448" y="1005840"/>
                  </a:lnTo>
                  <a:lnTo>
                    <a:pt x="159715" y="1004620"/>
                  </a:lnTo>
                  <a:lnTo>
                    <a:pt x="158495" y="999744"/>
                  </a:lnTo>
                  <a:close/>
                </a:path>
                <a:path w="323214" h="1039495">
                  <a:moveTo>
                    <a:pt x="176783" y="999744"/>
                  </a:moveTo>
                  <a:lnTo>
                    <a:pt x="158495" y="999744"/>
                  </a:lnTo>
                  <a:lnTo>
                    <a:pt x="159715" y="1004620"/>
                  </a:lnTo>
                  <a:lnTo>
                    <a:pt x="176783" y="999744"/>
                  </a:lnTo>
                  <a:close/>
                </a:path>
                <a:path w="323214" h="1039495">
                  <a:moveTo>
                    <a:pt x="21336" y="987552"/>
                  </a:moveTo>
                  <a:lnTo>
                    <a:pt x="21336" y="990600"/>
                  </a:lnTo>
                  <a:lnTo>
                    <a:pt x="22555" y="990600"/>
                  </a:lnTo>
                  <a:lnTo>
                    <a:pt x="21336" y="987552"/>
                  </a:lnTo>
                  <a:close/>
                </a:path>
                <a:path w="323214" h="1039495">
                  <a:moveTo>
                    <a:pt x="195072" y="981456"/>
                  </a:moveTo>
                  <a:lnTo>
                    <a:pt x="189820" y="983331"/>
                  </a:lnTo>
                  <a:lnTo>
                    <a:pt x="188975" y="987552"/>
                  </a:lnTo>
                  <a:lnTo>
                    <a:pt x="195072" y="981456"/>
                  </a:lnTo>
                  <a:close/>
                </a:path>
                <a:path w="323214" h="1039495">
                  <a:moveTo>
                    <a:pt x="202692" y="981456"/>
                  </a:moveTo>
                  <a:lnTo>
                    <a:pt x="195072" y="981456"/>
                  </a:lnTo>
                  <a:lnTo>
                    <a:pt x="188975" y="987552"/>
                  </a:lnTo>
                  <a:lnTo>
                    <a:pt x="201168" y="987552"/>
                  </a:lnTo>
                  <a:lnTo>
                    <a:pt x="202692" y="981456"/>
                  </a:lnTo>
                  <a:close/>
                </a:path>
                <a:path w="323214" h="1039495">
                  <a:moveTo>
                    <a:pt x="64007" y="981456"/>
                  </a:moveTo>
                  <a:lnTo>
                    <a:pt x="45719" y="981456"/>
                  </a:lnTo>
                  <a:lnTo>
                    <a:pt x="48768" y="984504"/>
                  </a:lnTo>
                  <a:lnTo>
                    <a:pt x="54863" y="984504"/>
                  </a:lnTo>
                  <a:lnTo>
                    <a:pt x="64007" y="981456"/>
                  </a:lnTo>
                  <a:close/>
                </a:path>
                <a:path w="323214" h="1039495">
                  <a:moveTo>
                    <a:pt x="199339" y="926592"/>
                  </a:moveTo>
                  <a:lnTo>
                    <a:pt x="185928" y="926592"/>
                  </a:lnTo>
                  <a:lnTo>
                    <a:pt x="192024" y="941832"/>
                  </a:lnTo>
                  <a:lnTo>
                    <a:pt x="192024" y="972312"/>
                  </a:lnTo>
                  <a:lnTo>
                    <a:pt x="189820" y="983331"/>
                  </a:lnTo>
                  <a:lnTo>
                    <a:pt x="195072" y="981456"/>
                  </a:lnTo>
                  <a:lnTo>
                    <a:pt x="202692" y="981456"/>
                  </a:lnTo>
                  <a:lnTo>
                    <a:pt x="204216" y="975360"/>
                  </a:lnTo>
                  <a:lnTo>
                    <a:pt x="204216" y="938784"/>
                  </a:lnTo>
                  <a:lnTo>
                    <a:pt x="199339" y="926592"/>
                  </a:lnTo>
                  <a:close/>
                </a:path>
                <a:path w="323214" h="1039495">
                  <a:moveTo>
                    <a:pt x="71979" y="882278"/>
                  </a:moveTo>
                  <a:lnTo>
                    <a:pt x="30480" y="896112"/>
                  </a:lnTo>
                  <a:lnTo>
                    <a:pt x="27431" y="896112"/>
                  </a:lnTo>
                  <a:lnTo>
                    <a:pt x="24384" y="899160"/>
                  </a:lnTo>
                  <a:lnTo>
                    <a:pt x="21336" y="914400"/>
                  </a:lnTo>
                  <a:lnTo>
                    <a:pt x="21336" y="954024"/>
                  </a:lnTo>
                  <a:lnTo>
                    <a:pt x="24384" y="954024"/>
                  </a:lnTo>
                  <a:lnTo>
                    <a:pt x="27431" y="969264"/>
                  </a:lnTo>
                  <a:lnTo>
                    <a:pt x="30480" y="969264"/>
                  </a:lnTo>
                  <a:lnTo>
                    <a:pt x="33528" y="975360"/>
                  </a:lnTo>
                  <a:lnTo>
                    <a:pt x="39624" y="978408"/>
                  </a:lnTo>
                  <a:lnTo>
                    <a:pt x="39624" y="981456"/>
                  </a:lnTo>
                  <a:lnTo>
                    <a:pt x="67056" y="981456"/>
                  </a:lnTo>
                  <a:lnTo>
                    <a:pt x="76200" y="975360"/>
                  </a:lnTo>
                  <a:lnTo>
                    <a:pt x="79247" y="972312"/>
                  </a:lnTo>
                  <a:lnTo>
                    <a:pt x="51816" y="972312"/>
                  </a:lnTo>
                  <a:lnTo>
                    <a:pt x="45719" y="969264"/>
                  </a:lnTo>
                  <a:lnTo>
                    <a:pt x="39624" y="963168"/>
                  </a:lnTo>
                  <a:lnTo>
                    <a:pt x="33528" y="950976"/>
                  </a:lnTo>
                  <a:lnTo>
                    <a:pt x="33528" y="917448"/>
                  </a:lnTo>
                  <a:lnTo>
                    <a:pt x="35356" y="908304"/>
                  </a:lnTo>
                  <a:lnTo>
                    <a:pt x="33528" y="908304"/>
                  </a:lnTo>
                  <a:lnTo>
                    <a:pt x="36575" y="902208"/>
                  </a:lnTo>
                  <a:lnTo>
                    <a:pt x="53035" y="902208"/>
                  </a:lnTo>
                  <a:lnTo>
                    <a:pt x="82295" y="893064"/>
                  </a:lnTo>
                  <a:lnTo>
                    <a:pt x="82295" y="886968"/>
                  </a:lnTo>
                  <a:lnTo>
                    <a:pt x="73151" y="886968"/>
                  </a:lnTo>
                  <a:lnTo>
                    <a:pt x="71979" y="882278"/>
                  </a:lnTo>
                  <a:close/>
                </a:path>
                <a:path w="323214" h="1039495">
                  <a:moveTo>
                    <a:pt x="64007" y="969264"/>
                  </a:moveTo>
                  <a:lnTo>
                    <a:pt x="54863" y="972312"/>
                  </a:lnTo>
                  <a:lnTo>
                    <a:pt x="60960" y="972312"/>
                  </a:lnTo>
                  <a:lnTo>
                    <a:pt x="64007" y="969264"/>
                  </a:lnTo>
                  <a:close/>
                </a:path>
                <a:path w="323214" h="1039495">
                  <a:moveTo>
                    <a:pt x="170687" y="859536"/>
                  </a:moveTo>
                  <a:lnTo>
                    <a:pt x="143256" y="859536"/>
                  </a:lnTo>
                  <a:lnTo>
                    <a:pt x="124968" y="865632"/>
                  </a:lnTo>
                  <a:lnTo>
                    <a:pt x="121919" y="865632"/>
                  </a:lnTo>
                  <a:lnTo>
                    <a:pt x="106680" y="880872"/>
                  </a:lnTo>
                  <a:lnTo>
                    <a:pt x="100584" y="890016"/>
                  </a:lnTo>
                  <a:lnTo>
                    <a:pt x="94487" y="902208"/>
                  </a:lnTo>
                  <a:lnTo>
                    <a:pt x="91440" y="914400"/>
                  </a:lnTo>
                  <a:lnTo>
                    <a:pt x="82295" y="938784"/>
                  </a:lnTo>
                  <a:lnTo>
                    <a:pt x="79248" y="950976"/>
                  </a:lnTo>
                  <a:lnTo>
                    <a:pt x="73151" y="957072"/>
                  </a:lnTo>
                  <a:lnTo>
                    <a:pt x="70104" y="963168"/>
                  </a:lnTo>
                  <a:lnTo>
                    <a:pt x="67056" y="966216"/>
                  </a:lnTo>
                  <a:lnTo>
                    <a:pt x="70104" y="966216"/>
                  </a:lnTo>
                  <a:lnTo>
                    <a:pt x="60960" y="972312"/>
                  </a:lnTo>
                  <a:lnTo>
                    <a:pt x="79247" y="972312"/>
                  </a:lnTo>
                  <a:lnTo>
                    <a:pt x="82295" y="969264"/>
                  </a:lnTo>
                  <a:lnTo>
                    <a:pt x="85343" y="963168"/>
                  </a:lnTo>
                  <a:lnTo>
                    <a:pt x="100584" y="917448"/>
                  </a:lnTo>
                  <a:lnTo>
                    <a:pt x="106680" y="905256"/>
                  </a:lnTo>
                  <a:lnTo>
                    <a:pt x="116840" y="890016"/>
                  </a:lnTo>
                  <a:lnTo>
                    <a:pt x="115824" y="890016"/>
                  </a:lnTo>
                  <a:lnTo>
                    <a:pt x="124968" y="880872"/>
                  </a:lnTo>
                  <a:lnTo>
                    <a:pt x="121919" y="880872"/>
                  </a:lnTo>
                  <a:lnTo>
                    <a:pt x="131063" y="877824"/>
                  </a:lnTo>
                  <a:lnTo>
                    <a:pt x="137160" y="871728"/>
                  </a:lnTo>
                  <a:lnTo>
                    <a:pt x="194056" y="871728"/>
                  </a:lnTo>
                  <a:lnTo>
                    <a:pt x="185928" y="865632"/>
                  </a:lnTo>
                  <a:lnTo>
                    <a:pt x="170687" y="859536"/>
                  </a:lnTo>
                  <a:close/>
                </a:path>
                <a:path w="323214" h="1039495">
                  <a:moveTo>
                    <a:pt x="195071" y="920496"/>
                  </a:moveTo>
                  <a:lnTo>
                    <a:pt x="179831" y="920496"/>
                  </a:lnTo>
                  <a:lnTo>
                    <a:pt x="185928" y="923544"/>
                  </a:lnTo>
                  <a:lnTo>
                    <a:pt x="182880" y="923544"/>
                  </a:lnTo>
                  <a:lnTo>
                    <a:pt x="185928" y="929640"/>
                  </a:lnTo>
                  <a:lnTo>
                    <a:pt x="185928" y="926592"/>
                  </a:lnTo>
                  <a:lnTo>
                    <a:pt x="199339" y="926592"/>
                  </a:lnTo>
                  <a:lnTo>
                    <a:pt x="198119" y="923544"/>
                  </a:lnTo>
                  <a:lnTo>
                    <a:pt x="195071" y="920496"/>
                  </a:lnTo>
                  <a:close/>
                </a:path>
                <a:path w="323214" h="1039495">
                  <a:moveTo>
                    <a:pt x="36575" y="902208"/>
                  </a:moveTo>
                  <a:lnTo>
                    <a:pt x="33528" y="908304"/>
                  </a:lnTo>
                  <a:lnTo>
                    <a:pt x="35478" y="907694"/>
                  </a:lnTo>
                  <a:lnTo>
                    <a:pt x="36575" y="902208"/>
                  </a:lnTo>
                  <a:close/>
                </a:path>
                <a:path w="323214" h="1039495">
                  <a:moveTo>
                    <a:pt x="35478" y="907694"/>
                  </a:moveTo>
                  <a:lnTo>
                    <a:pt x="33528" y="908304"/>
                  </a:lnTo>
                  <a:lnTo>
                    <a:pt x="35356" y="908304"/>
                  </a:lnTo>
                  <a:lnTo>
                    <a:pt x="35478" y="907694"/>
                  </a:lnTo>
                  <a:close/>
                </a:path>
                <a:path w="323214" h="1039495">
                  <a:moveTo>
                    <a:pt x="53035" y="902208"/>
                  </a:moveTo>
                  <a:lnTo>
                    <a:pt x="36575" y="902208"/>
                  </a:lnTo>
                  <a:lnTo>
                    <a:pt x="35478" y="907694"/>
                  </a:lnTo>
                  <a:lnTo>
                    <a:pt x="53035" y="902208"/>
                  </a:lnTo>
                  <a:close/>
                </a:path>
                <a:path w="323214" h="1039495">
                  <a:moveTo>
                    <a:pt x="118872" y="886968"/>
                  </a:moveTo>
                  <a:lnTo>
                    <a:pt x="115824" y="890016"/>
                  </a:lnTo>
                  <a:lnTo>
                    <a:pt x="116840" y="890016"/>
                  </a:lnTo>
                  <a:lnTo>
                    <a:pt x="118872" y="886968"/>
                  </a:lnTo>
                  <a:close/>
                </a:path>
                <a:path w="323214" h="1039495">
                  <a:moveTo>
                    <a:pt x="76200" y="880872"/>
                  </a:moveTo>
                  <a:lnTo>
                    <a:pt x="71979" y="882278"/>
                  </a:lnTo>
                  <a:lnTo>
                    <a:pt x="73151" y="886968"/>
                  </a:lnTo>
                  <a:lnTo>
                    <a:pt x="76200" y="880872"/>
                  </a:lnTo>
                  <a:close/>
                </a:path>
                <a:path w="323214" h="1039495">
                  <a:moveTo>
                    <a:pt x="82295" y="874776"/>
                  </a:moveTo>
                  <a:lnTo>
                    <a:pt x="70104" y="874776"/>
                  </a:lnTo>
                  <a:lnTo>
                    <a:pt x="76200" y="880872"/>
                  </a:lnTo>
                  <a:lnTo>
                    <a:pt x="73151" y="886968"/>
                  </a:lnTo>
                  <a:lnTo>
                    <a:pt x="82295" y="886968"/>
                  </a:lnTo>
                  <a:lnTo>
                    <a:pt x="85343" y="883920"/>
                  </a:lnTo>
                  <a:lnTo>
                    <a:pt x="82295" y="874776"/>
                  </a:lnTo>
                  <a:close/>
                </a:path>
                <a:path w="323214" h="1039495">
                  <a:moveTo>
                    <a:pt x="188975" y="880872"/>
                  </a:moveTo>
                  <a:lnTo>
                    <a:pt x="190282" y="882613"/>
                  </a:lnTo>
                  <a:lnTo>
                    <a:pt x="192024" y="883920"/>
                  </a:lnTo>
                  <a:lnTo>
                    <a:pt x="188975" y="880872"/>
                  </a:lnTo>
                  <a:close/>
                </a:path>
                <a:path w="323214" h="1039495">
                  <a:moveTo>
                    <a:pt x="204216" y="880872"/>
                  </a:moveTo>
                  <a:lnTo>
                    <a:pt x="188975" y="880872"/>
                  </a:lnTo>
                  <a:lnTo>
                    <a:pt x="192024" y="883920"/>
                  </a:lnTo>
                  <a:lnTo>
                    <a:pt x="207263" y="883920"/>
                  </a:lnTo>
                  <a:lnTo>
                    <a:pt x="204216" y="880872"/>
                  </a:lnTo>
                  <a:close/>
                </a:path>
                <a:path w="323214" h="1039495">
                  <a:moveTo>
                    <a:pt x="194056" y="871728"/>
                  </a:moveTo>
                  <a:lnTo>
                    <a:pt x="167640" y="871728"/>
                  </a:lnTo>
                  <a:lnTo>
                    <a:pt x="179831" y="874776"/>
                  </a:lnTo>
                  <a:lnTo>
                    <a:pt x="190282" y="882613"/>
                  </a:lnTo>
                  <a:lnTo>
                    <a:pt x="188975" y="880872"/>
                  </a:lnTo>
                  <a:lnTo>
                    <a:pt x="204216" y="880872"/>
                  </a:lnTo>
                  <a:lnTo>
                    <a:pt x="198119" y="874776"/>
                  </a:lnTo>
                  <a:lnTo>
                    <a:pt x="194056" y="871728"/>
                  </a:lnTo>
                  <a:close/>
                </a:path>
                <a:path w="323214" h="1039495">
                  <a:moveTo>
                    <a:pt x="71359" y="879796"/>
                  </a:moveTo>
                  <a:lnTo>
                    <a:pt x="71979" y="882278"/>
                  </a:lnTo>
                  <a:lnTo>
                    <a:pt x="76200" y="880872"/>
                  </a:lnTo>
                  <a:lnTo>
                    <a:pt x="71359" y="879796"/>
                  </a:lnTo>
                  <a:close/>
                </a:path>
                <a:path w="323214" h="1039495">
                  <a:moveTo>
                    <a:pt x="70104" y="874776"/>
                  </a:moveTo>
                  <a:lnTo>
                    <a:pt x="71359" y="879796"/>
                  </a:lnTo>
                  <a:lnTo>
                    <a:pt x="76200" y="880872"/>
                  </a:lnTo>
                  <a:lnTo>
                    <a:pt x="70104" y="874776"/>
                  </a:lnTo>
                  <a:close/>
                </a:path>
                <a:path w="323214" h="1039495">
                  <a:moveTo>
                    <a:pt x="65531" y="865632"/>
                  </a:moveTo>
                  <a:lnTo>
                    <a:pt x="27431" y="865632"/>
                  </a:lnTo>
                  <a:lnTo>
                    <a:pt x="25625" y="870147"/>
                  </a:lnTo>
                  <a:lnTo>
                    <a:pt x="48768" y="874776"/>
                  </a:lnTo>
                  <a:lnTo>
                    <a:pt x="71359" y="879796"/>
                  </a:lnTo>
                  <a:lnTo>
                    <a:pt x="70104" y="874776"/>
                  </a:lnTo>
                  <a:lnTo>
                    <a:pt x="82295" y="874776"/>
                  </a:lnTo>
                  <a:lnTo>
                    <a:pt x="79248" y="868680"/>
                  </a:lnTo>
                  <a:lnTo>
                    <a:pt x="65531" y="865632"/>
                  </a:lnTo>
                  <a:close/>
                </a:path>
                <a:path w="323214" h="1039495">
                  <a:moveTo>
                    <a:pt x="146304" y="871728"/>
                  </a:moveTo>
                  <a:lnTo>
                    <a:pt x="137160" y="871728"/>
                  </a:lnTo>
                  <a:lnTo>
                    <a:pt x="137160" y="874776"/>
                  </a:lnTo>
                  <a:lnTo>
                    <a:pt x="146304" y="871728"/>
                  </a:lnTo>
                  <a:close/>
                </a:path>
                <a:path w="323214" h="1039495">
                  <a:moveTo>
                    <a:pt x="27431" y="865632"/>
                  </a:moveTo>
                  <a:lnTo>
                    <a:pt x="18287" y="868680"/>
                  </a:lnTo>
                  <a:lnTo>
                    <a:pt x="25625" y="870147"/>
                  </a:lnTo>
                  <a:lnTo>
                    <a:pt x="27431" y="865632"/>
                  </a:lnTo>
                  <a:close/>
                </a:path>
                <a:path w="323214" h="1039495">
                  <a:moveTo>
                    <a:pt x="30480" y="719328"/>
                  </a:moveTo>
                  <a:lnTo>
                    <a:pt x="12192" y="719328"/>
                  </a:lnTo>
                  <a:lnTo>
                    <a:pt x="9143" y="728472"/>
                  </a:lnTo>
                  <a:lnTo>
                    <a:pt x="6095" y="728472"/>
                  </a:lnTo>
                  <a:lnTo>
                    <a:pt x="6095" y="731520"/>
                  </a:lnTo>
                  <a:lnTo>
                    <a:pt x="3048" y="740664"/>
                  </a:lnTo>
                  <a:lnTo>
                    <a:pt x="3048" y="743712"/>
                  </a:lnTo>
                  <a:lnTo>
                    <a:pt x="0" y="755904"/>
                  </a:lnTo>
                  <a:lnTo>
                    <a:pt x="0" y="786384"/>
                  </a:lnTo>
                  <a:lnTo>
                    <a:pt x="3048" y="804672"/>
                  </a:lnTo>
                  <a:lnTo>
                    <a:pt x="9143" y="819912"/>
                  </a:lnTo>
                  <a:lnTo>
                    <a:pt x="18287" y="838200"/>
                  </a:lnTo>
                  <a:lnTo>
                    <a:pt x="24384" y="841248"/>
                  </a:lnTo>
                  <a:lnTo>
                    <a:pt x="36575" y="841248"/>
                  </a:lnTo>
                  <a:lnTo>
                    <a:pt x="42672" y="835152"/>
                  </a:lnTo>
                  <a:lnTo>
                    <a:pt x="30480" y="835152"/>
                  </a:lnTo>
                  <a:lnTo>
                    <a:pt x="29971" y="832104"/>
                  </a:lnTo>
                  <a:lnTo>
                    <a:pt x="27431" y="832104"/>
                  </a:lnTo>
                  <a:lnTo>
                    <a:pt x="21336" y="829056"/>
                  </a:lnTo>
                  <a:lnTo>
                    <a:pt x="26212" y="829056"/>
                  </a:lnTo>
                  <a:lnTo>
                    <a:pt x="15240" y="801624"/>
                  </a:lnTo>
                  <a:lnTo>
                    <a:pt x="12192" y="786384"/>
                  </a:lnTo>
                  <a:lnTo>
                    <a:pt x="12192" y="755904"/>
                  </a:lnTo>
                  <a:lnTo>
                    <a:pt x="15240" y="743712"/>
                  </a:lnTo>
                  <a:lnTo>
                    <a:pt x="16002" y="743712"/>
                  </a:lnTo>
                  <a:lnTo>
                    <a:pt x="18287" y="734568"/>
                  </a:lnTo>
                  <a:lnTo>
                    <a:pt x="24384" y="725424"/>
                  </a:lnTo>
                  <a:lnTo>
                    <a:pt x="26416" y="725424"/>
                  </a:lnTo>
                  <a:lnTo>
                    <a:pt x="28448" y="722376"/>
                  </a:lnTo>
                  <a:lnTo>
                    <a:pt x="27431" y="722376"/>
                  </a:lnTo>
                  <a:lnTo>
                    <a:pt x="30480" y="719328"/>
                  </a:lnTo>
                  <a:close/>
                </a:path>
                <a:path w="323214" h="1039495">
                  <a:moveTo>
                    <a:pt x="182880" y="771144"/>
                  </a:moveTo>
                  <a:lnTo>
                    <a:pt x="182880" y="835152"/>
                  </a:lnTo>
                  <a:lnTo>
                    <a:pt x="188975" y="838200"/>
                  </a:lnTo>
                  <a:lnTo>
                    <a:pt x="213360" y="838200"/>
                  </a:lnTo>
                  <a:lnTo>
                    <a:pt x="219456" y="832104"/>
                  </a:lnTo>
                  <a:lnTo>
                    <a:pt x="195072" y="832104"/>
                  </a:lnTo>
                  <a:lnTo>
                    <a:pt x="188975" y="826008"/>
                  </a:lnTo>
                  <a:lnTo>
                    <a:pt x="195072" y="826008"/>
                  </a:lnTo>
                  <a:lnTo>
                    <a:pt x="195072" y="777240"/>
                  </a:lnTo>
                  <a:lnTo>
                    <a:pt x="188975" y="777240"/>
                  </a:lnTo>
                  <a:lnTo>
                    <a:pt x="182880" y="771144"/>
                  </a:lnTo>
                  <a:close/>
                </a:path>
                <a:path w="323214" h="1039495">
                  <a:moveTo>
                    <a:pt x="182880" y="771144"/>
                  </a:moveTo>
                  <a:lnTo>
                    <a:pt x="36575" y="771144"/>
                  </a:lnTo>
                  <a:lnTo>
                    <a:pt x="30480" y="783336"/>
                  </a:lnTo>
                  <a:lnTo>
                    <a:pt x="27431" y="792480"/>
                  </a:lnTo>
                  <a:lnTo>
                    <a:pt x="27431" y="816864"/>
                  </a:lnTo>
                  <a:lnTo>
                    <a:pt x="30480" y="835152"/>
                  </a:lnTo>
                  <a:lnTo>
                    <a:pt x="36575" y="829056"/>
                  </a:lnTo>
                  <a:lnTo>
                    <a:pt x="41656" y="829056"/>
                  </a:lnTo>
                  <a:lnTo>
                    <a:pt x="39624" y="816864"/>
                  </a:lnTo>
                  <a:lnTo>
                    <a:pt x="39624" y="792480"/>
                  </a:lnTo>
                  <a:lnTo>
                    <a:pt x="40640" y="792480"/>
                  </a:lnTo>
                  <a:lnTo>
                    <a:pt x="42672" y="786384"/>
                  </a:lnTo>
                  <a:lnTo>
                    <a:pt x="44196" y="786384"/>
                  </a:lnTo>
                  <a:lnTo>
                    <a:pt x="45719" y="783336"/>
                  </a:lnTo>
                  <a:lnTo>
                    <a:pt x="42672" y="783336"/>
                  </a:lnTo>
                  <a:lnTo>
                    <a:pt x="45719" y="780288"/>
                  </a:lnTo>
                  <a:lnTo>
                    <a:pt x="51816" y="777240"/>
                  </a:lnTo>
                  <a:lnTo>
                    <a:pt x="54863" y="777240"/>
                  </a:lnTo>
                  <a:lnTo>
                    <a:pt x="64007" y="774192"/>
                  </a:lnTo>
                  <a:lnTo>
                    <a:pt x="182880" y="774192"/>
                  </a:lnTo>
                  <a:lnTo>
                    <a:pt x="182880" y="771144"/>
                  </a:lnTo>
                  <a:close/>
                </a:path>
                <a:path w="323214" h="1039495">
                  <a:moveTo>
                    <a:pt x="41656" y="829056"/>
                  </a:moveTo>
                  <a:lnTo>
                    <a:pt x="36575" y="829056"/>
                  </a:lnTo>
                  <a:lnTo>
                    <a:pt x="30480" y="835152"/>
                  </a:lnTo>
                  <a:lnTo>
                    <a:pt x="42672" y="835152"/>
                  </a:lnTo>
                  <a:lnTo>
                    <a:pt x="41656" y="829056"/>
                  </a:lnTo>
                  <a:close/>
                </a:path>
                <a:path w="323214" h="1039495">
                  <a:moveTo>
                    <a:pt x="26212" y="829056"/>
                  </a:moveTo>
                  <a:lnTo>
                    <a:pt x="21336" y="829056"/>
                  </a:lnTo>
                  <a:lnTo>
                    <a:pt x="27431" y="832104"/>
                  </a:lnTo>
                  <a:lnTo>
                    <a:pt x="26212" y="829056"/>
                  </a:lnTo>
                  <a:close/>
                </a:path>
                <a:path w="323214" h="1039495">
                  <a:moveTo>
                    <a:pt x="29463" y="829056"/>
                  </a:moveTo>
                  <a:lnTo>
                    <a:pt x="26212" y="829056"/>
                  </a:lnTo>
                  <a:lnTo>
                    <a:pt x="27431" y="832104"/>
                  </a:lnTo>
                  <a:lnTo>
                    <a:pt x="29971" y="832104"/>
                  </a:lnTo>
                  <a:lnTo>
                    <a:pt x="29463" y="829056"/>
                  </a:lnTo>
                  <a:close/>
                </a:path>
                <a:path w="323214" h="1039495">
                  <a:moveTo>
                    <a:pt x="195072" y="826008"/>
                  </a:moveTo>
                  <a:lnTo>
                    <a:pt x="188975" y="826008"/>
                  </a:lnTo>
                  <a:lnTo>
                    <a:pt x="195072" y="832104"/>
                  </a:lnTo>
                  <a:lnTo>
                    <a:pt x="195072" y="826008"/>
                  </a:lnTo>
                  <a:close/>
                </a:path>
                <a:path w="323214" h="1039495">
                  <a:moveTo>
                    <a:pt x="207263" y="826008"/>
                  </a:moveTo>
                  <a:lnTo>
                    <a:pt x="195072" y="826008"/>
                  </a:lnTo>
                  <a:lnTo>
                    <a:pt x="195072" y="832104"/>
                  </a:lnTo>
                  <a:lnTo>
                    <a:pt x="207263" y="832104"/>
                  </a:lnTo>
                  <a:lnTo>
                    <a:pt x="207263" y="826008"/>
                  </a:lnTo>
                  <a:close/>
                </a:path>
                <a:path w="323214" h="1039495">
                  <a:moveTo>
                    <a:pt x="264566" y="765048"/>
                  </a:moveTo>
                  <a:lnTo>
                    <a:pt x="207263" y="765048"/>
                  </a:lnTo>
                  <a:lnTo>
                    <a:pt x="207263" y="832104"/>
                  </a:lnTo>
                  <a:lnTo>
                    <a:pt x="213360" y="826008"/>
                  </a:lnTo>
                  <a:lnTo>
                    <a:pt x="219456" y="826008"/>
                  </a:lnTo>
                  <a:lnTo>
                    <a:pt x="219456" y="777240"/>
                  </a:lnTo>
                  <a:lnTo>
                    <a:pt x="213360" y="777240"/>
                  </a:lnTo>
                  <a:lnTo>
                    <a:pt x="219456" y="771144"/>
                  </a:lnTo>
                  <a:lnTo>
                    <a:pt x="277368" y="771144"/>
                  </a:lnTo>
                  <a:lnTo>
                    <a:pt x="277368" y="768096"/>
                  </a:lnTo>
                  <a:lnTo>
                    <a:pt x="262128" y="768096"/>
                  </a:lnTo>
                  <a:lnTo>
                    <a:pt x="264668" y="765556"/>
                  </a:lnTo>
                  <a:lnTo>
                    <a:pt x="264566" y="765048"/>
                  </a:lnTo>
                  <a:close/>
                </a:path>
                <a:path w="323214" h="1039495">
                  <a:moveTo>
                    <a:pt x="219456" y="826008"/>
                  </a:moveTo>
                  <a:lnTo>
                    <a:pt x="213360" y="826008"/>
                  </a:lnTo>
                  <a:lnTo>
                    <a:pt x="207263" y="832104"/>
                  </a:lnTo>
                  <a:lnTo>
                    <a:pt x="219456" y="832104"/>
                  </a:lnTo>
                  <a:lnTo>
                    <a:pt x="219456" y="826008"/>
                  </a:lnTo>
                  <a:close/>
                </a:path>
                <a:path w="323214" h="1039495">
                  <a:moveTo>
                    <a:pt x="40640" y="792480"/>
                  </a:moveTo>
                  <a:lnTo>
                    <a:pt x="39624" y="792480"/>
                  </a:lnTo>
                  <a:lnTo>
                    <a:pt x="39624" y="795528"/>
                  </a:lnTo>
                  <a:lnTo>
                    <a:pt x="40640" y="792480"/>
                  </a:lnTo>
                  <a:close/>
                </a:path>
                <a:path w="323214" h="1039495">
                  <a:moveTo>
                    <a:pt x="44196" y="786384"/>
                  </a:moveTo>
                  <a:lnTo>
                    <a:pt x="42672" y="786384"/>
                  </a:lnTo>
                  <a:lnTo>
                    <a:pt x="42672" y="789432"/>
                  </a:lnTo>
                  <a:lnTo>
                    <a:pt x="44196" y="786384"/>
                  </a:lnTo>
                  <a:close/>
                </a:path>
                <a:path w="323214" h="1039495">
                  <a:moveTo>
                    <a:pt x="182880" y="774192"/>
                  </a:moveTo>
                  <a:lnTo>
                    <a:pt x="124968" y="774192"/>
                  </a:lnTo>
                  <a:lnTo>
                    <a:pt x="155448" y="777240"/>
                  </a:lnTo>
                  <a:lnTo>
                    <a:pt x="182880" y="777240"/>
                  </a:lnTo>
                  <a:lnTo>
                    <a:pt x="182880" y="774192"/>
                  </a:lnTo>
                  <a:close/>
                </a:path>
                <a:path w="323214" h="1039495">
                  <a:moveTo>
                    <a:pt x="124968" y="762000"/>
                  </a:moveTo>
                  <a:lnTo>
                    <a:pt x="64007" y="762000"/>
                  </a:lnTo>
                  <a:lnTo>
                    <a:pt x="45719" y="768096"/>
                  </a:lnTo>
                  <a:lnTo>
                    <a:pt x="39624" y="771144"/>
                  </a:lnTo>
                  <a:lnTo>
                    <a:pt x="182880" y="771144"/>
                  </a:lnTo>
                  <a:lnTo>
                    <a:pt x="188975" y="777240"/>
                  </a:lnTo>
                  <a:lnTo>
                    <a:pt x="195072" y="777240"/>
                  </a:lnTo>
                  <a:lnTo>
                    <a:pt x="195072" y="771144"/>
                  </a:lnTo>
                  <a:lnTo>
                    <a:pt x="192024" y="765048"/>
                  </a:lnTo>
                  <a:lnTo>
                    <a:pt x="155448" y="765048"/>
                  </a:lnTo>
                  <a:lnTo>
                    <a:pt x="124968" y="762000"/>
                  </a:lnTo>
                  <a:close/>
                </a:path>
                <a:path w="323214" h="1039495">
                  <a:moveTo>
                    <a:pt x="219456" y="771144"/>
                  </a:moveTo>
                  <a:lnTo>
                    <a:pt x="213360" y="777240"/>
                  </a:lnTo>
                  <a:lnTo>
                    <a:pt x="219456" y="777240"/>
                  </a:lnTo>
                  <a:lnTo>
                    <a:pt x="219456" y="771144"/>
                  </a:lnTo>
                  <a:close/>
                </a:path>
                <a:path w="323214" h="1039495">
                  <a:moveTo>
                    <a:pt x="277368" y="771144"/>
                  </a:moveTo>
                  <a:lnTo>
                    <a:pt x="219456" y="771144"/>
                  </a:lnTo>
                  <a:lnTo>
                    <a:pt x="219456" y="777240"/>
                  </a:lnTo>
                  <a:lnTo>
                    <a:pt x="268224" y="777240"/>
                  </a:lnTo>
                  <a:lnTo>
                    <a:pt x="271272" y="774192"/>
                  </a:lnTo>
                  <a:lnTo>
                    <a:pt x="274319" y="774192"/>
                  </a:lnTo>
                  <a:lnTo>
                    <a:pt x="277368" y="771144"/>
                  </a:lnTo>
                  <a:close/>
                </a:path>
                <a:path w="323214" h="1039495">
                  <a:moveTo>
                    <a:pt x="264668" y="765556"/>
                  </a:moveTo>
                  <a:lnTo>
                    <a:pt x="262128" y="768096"/>
                  </a:lnTo>
                  <a:lnTo>
                    <a:pt x="264898" y="766710"/>
                  </a:lnTo>
                  <a:lnTo>
                    <a:pt x="264668" y="765556"/>
                  </a:lnTo>
                  <a:close/>
                </a:path>
                <a:path w="323214" h="1039495">
                  <a:moveTo>
                    <a:pt x="264898" y="766710"/>
                  </a:moveTo>
                  <a:lnTo>
                    <a:pt x="262128" y="768096"/>
                  </a:lnTo>
                  <a:lnTo>
                    <a:pt x="265175" y="768096"/>
                  </a:lnTo>
                  <a:lnTo>
                    <a:pt x="264898" y="766710"/>
                  </a:lnTo>
                  <a:close/>
                </a:path>
                <a:path w="323214" h="1039495">
                  <a:moveTo>
                    <a:pt x="265175" y="766572"/>
                  </a:moveTo>
                  <a:lnTo>
                    <a:pt x="264898" y="766710"/>
                  </a:lnTo>
                  <a:lnTo>
                    <a:pt x="265175" y="768096"/>
                  </a:lnTo>
                  <a:lnTo>
                    <a:pt x="265175" y="766572"/>
                  </a:lnTo>
                  <a:close/>
                </a:path>
                <a:path w="323214" h="1039495">
                  <a:moveTo>
                    <a:pt x="276860" y="765048"/>
                  </a:moveTo>
                  <a:lnTo>
                    <a:pt x="268224" y="765048"/>
                  </a:lnTo>
                  <a:lnTo>
                    <a:pt x="265175" y="766572"/>
                  </a:lnTo>
                  <a:lnTo>
                    <a:pt x="265175" y="768096"/>
                  </a:lnTo>
                  <a:lnTo>
                    <a:pt x="277368" y="768096"/>
                  </a:lnTo>
                  <a:lnTo>
                    <a:pt x="276860" y="765048"/>
                  </a:lnTo>
                  <a:close/>
                </a:path>
                <a:path w="323214" h="1039495">
                  <a:moveTo>
                    <a:pt x="265175" y="765048"/>
                  </a:moveTo>
                  <a:lnTo>
                    <a:pt x="264668" y="765556"/>
                  </a:lnTo>
                  <a:lnTo>
                    <a:pt x="264898" y="766710"/>
                  </a:lnTo>
                  <a:lnTo>
                    <a:pt x="265175" y="766572"/>
                  </a:lnTo>
                  <a:lnTo>
                    <a:pt x="265175" y="765048"/>
                  </a:lnTo>
                  <a:close/>
                </a:path>
                <a:path w="323214" h="1039495">
                  <a:moveTo>
                    <a:pt x="268224" y="765048"/>
                  </a:moveTo>
                  <a:lnTo>
                    <a:pt x="265175" y="765048"/>
                  </a:lnTo>
                  <a:lnTo>
                    <a:pt x="265175" y="766572"/>
                  </a:lnTo>
                  <a:lnTo>
                    <a:pt x="268224" y="765048"/>
                  </a:lnTo>
                  <a:close/>
                </a:path>
                <a:path w="323214" h="1039495">
                  <a:moveTo>
                    <a:pt x="259946" y="739765"/>
                  </a:moveTo>
                  <a:lnTo>
                    <a:pt x="262128" y="752856"/>
                  </a:lnTo>
                  <a:lnTo>
                    <a:pt x="264668" y="765556"/>
                  </a:lnTo>
                  <a:lnTo>
                    <a:pt x="265175" y="765048"/>
                  </a:lnTo>
                  <a:lnTo>
                    <a:pt x="276860" y="765048"/>
                  </a:lnTo>
                  <a:lnTo>
                    <a:pt x="272796" y="740664"/>
                  </a:lnTo>
                  <a:lnTo>
                    <a:pt x="262128" y="740664"/>
                  </a:lnTo>
                  <a:lnTo>
                    <a:pt x="259946" y="739765"/>
                  </a:lnTo>
                  <a:close/>
                </a:path>
                <a:path w="323214" h="1039495">
                  <a:moveTo>
                    <a:pt x="16002" y="743712"/>
                  </a:moveTo>
                  <a:lnTo>
                    <a:pt x="15240" y="743712"/>
                  </a:lnTo>
                  <a:lnTo>
                    <a:pt x="15240" y="746760"/>
                  </a:lnTo>
                  <a:lnTo>
                    <a:pt x="16002" y="743712"/>
                  </a:lnTo>
                  <a:close/>
                </a:path>
                <a:path w="323214" h="1039495">
                  <a:moveTo>
                    <a:pt x="259080" y="734568"/>
                  </a:moveTo>
                  <a:lnTo>
                    <a:pt x="259946" y="739765"/>
                  </a:lnTo>
                  <a:lnTo>
                    <a:pt x="262128" y="740664"/>
                  </a:lnTo>
                  <a:lnTo>
                    <a:pt x="259080" y="734568"/>
                  </a:lnTo>
                  <a:close/>
                </a:path>
                <a:path w="323214" h="1039495">
                  <a:moveTo>
                    <a:pt x="271780" y="734568"/>
                  </a:moveTo>
                  <a:lnTo>
                    <a:pt x="259080" y="734568"/>
                  </a:lnTo>
                  <a:lnTo>
                    <a:pt x="262128" y="740664"/>
                  </a:lnTo>
                  <a:lnTo>
                    <a:pt x="272796" y="740664"/>
                  </a:lnTo>
                  <a:lnTo>
                    <a:pt x="271780" y="734568"/>
                  </a:lnTo>
                  <a:close/>
                </a:path>
                <a:path w="323214" h="1039495">
                  <a:moveTo>
                    <a:pt x="216407" y="676656"/>
                  </a:moveTo>
                  <a:lnTo>
                    <a:pt x="204216" y="676656"/>
                  </a:lnTo>
                  <a:lnTo>
                    <a:pt x="210312" y="682752"/>
                  </a:lnTo>
                  <a:lnTo>
                    <a:pt x="204838" y="684120"/>
                  </a:lnTo>
                  <a:lnTo>
                    <a:pt x="207263" y="713232"/>
                  </a:lnTo>
                  <a:lnTo>
                    <a:pt x="207263" y="716280"/>
                  </a:lnTo>
                  <a:lnTo>
                    <a:pt x="210312" y="719328"/>
                  </a:lnTo>
                  <a:lnTo>
                    <a:pt x="259946" y="739765"/>
                  </a:lnTo>
                  <a:lnTo>
                    <a:pt x="259080" y="734568"/>
                  </a:lnTo>
                  <a:lnTo>
                    <a:pt x="271780" y="734568"/>
                  </a:lnTo>
                  <a:lnTo>
                    <a:pt x="271272" y="731520"/>
                  </a:lnTo>
                  <a:lnTo>
                    <a:pt x="268224" y="728472"/>
                  </a:lnTo>
                  <a:lnTo>
                    <a:pt x="265175" y="728472"/>
                  </a:lnTo>
                  <a:lnTo>
                    <a:pt x="230341" y="713232"/>
                  </a:lnTo>
                  <a:lnTo>
                    <a:pt x="219456" y="713232"/>
                  </a:lnTo>
                  <a:lnTo>
                    <a:pt x="216407" y="707136"/>
                  </a:lnTo>
                  <a:lnTo>
                    <a:pt x="218947" y="707136"/>
                  </a:lnTo>
                  <a:lnTo>
                    <a:pt x="216407" y="676656"/>
                  </a:lnTo>
                  <a:close/>
                </a:path>
                <a:path w="323214" h="1039495">
                  <a:moveTo>
                    <a:pt x="26416" y="725424"/>
                  </a:moveTo>
                  <a:lnTo>
                    <a:pt x="24384" y="725424"/>
                  </a:lnTo>
                  <a:lnTo>
                    <a:pt x="24384" y="728472"/>
                  </a:lnTo>
                  <a:lnTo>
                    <a:pt x="26416" y="725424"/>
                  </a:lnTo>
                  <a:close/>
                </a:path>
                <a:path w="323214" h="1039495">
                  <a:moveTo>
                    <a:pt x="30480" y="719328"/>
                  </a:moveTo>
                  <a:lnTo>
                    <a:pt x="27431" y="722376"/>
                  </a:lnTo>
                  <a:lnTo>
                    <a:pt x="29260" y="721156"/>
                  </a:lnTo>
                  <a:lnTo>
                    <a:pt x="30480" y="719328"/>
                  </a:lnTo>
                  <a:close/>
                </a:path>
                <a:path w="323214" h="1039495">
                  <a:moveTo>
                    <a:pt x="29260" y="721156"/>
                  </a:moveTo>
                  <a:lnTo>
                    <a:pt x="27431" y="722376"/>
                  </a:lnTo>
                  <a:lnTo>
                    <a:pt x="28448" y="722376"/>
                  </a:lnTo>
                  <a:lnTo>
                    <a:pt x="29260" y="721156"/>
                  </a:lnTo>
                  <a:close/>
                </a:path>
                <a:path w="323214" h="1039495">
                  <a:moveTo>
                    <a:pt x="184708" y="701040"/>
                  </a:moveTo>
                  <a:lnTo>
                    <a:pt x="42672" y="701040"/>
                  </a:lnTo>
                  <a:lnTo>
                    <a:pt x="33528" y="704088"/>
                  </a:lnTo>
                  <a:lnTo>
                    <a:pt x="30480" y="704088"/>
                  </a:lnTo>
                  <a:lnTo>
                    <a:pt x="30480" y="707136"/>
                  </a:lnTo>
                  <a:lnTo>
                    <a:pt x="21336" y="710184"/>
                  </a:lnTo>
                  <a:lnTo>
                    <a:pt x="21336" y="713232"/>
                  </a:lnTo>
                  <a:lnTo>
                    <a:pt x="15240" y="719328"/>
                  </a:lnTo>
                  <a:lnTo>
                    <a:pt x="30480" y="719328"/>
                  </a:lnTo>
                  <a:lnTo>
                    <a:pt x="29260" y="721156"/>
                  </a:lnTo>
                  <a:lnTo>
                    <a:pt x="36575" y="716280"/>
                  </a:lnTo>
                  <a:lnTo>
                    <a:pt x="45719" y="713232"/>
                  </a:lnTo>
                  <a:lnTo>
                    <a:pt x="188975" y="713232"/>
                  </a:lnTo>
                  <a:lnTo>
                    <a:pt x="192024" y="710184"/>
                  </a:lnTo>
                  <a:lnTo>
                    <a:pt x="195072" y="710184"/>
                  </a:lnTo>
                  <a:lnTo>
                    <a:pt x="195986" y="707136"/>
                  </a:lnTo>
                  <a:lnTo>
                    <a:pt x="182880" y="707136"/>
                  </a:lnTo>
                  <a:lnTo>
                    <a:pt x="184708" y="701040"/>
                  </a:lnTo>
                  <a:close/>
                </a:path>
                <a:path w="323214" h="1039495">
                  <a:moveTo>
                    <a:pt x="216407" y="707136"/>
                  </a:moveTo>
                  <a:lnTo>
                    <a:pt x="219456" y="713232"/>
                  </a:lnTo>
                  <a:lnTo>
                    <a:pt x="219044" y="708289"/>
                  </a:lnTo>
                  <a:lnTo>
                    <a:pt x="216407" y="707136"/>
                  </a:lnTo>
                  <a:close/>
                </a:path>
                <a:path w="323214" h="1039495">
                  <a:moveTo>
                    <a:pt x="219044" y="708289"/>
                  </a:moveTo>
                  <a:lnTo>
                    <a:pt x="219456" y="713232"/>
                  </a:lnTo>
                  <a:lnTo>
                    <a:pt x="230341" y="713232"/>
                  </a:lnTo>
                  <a:lnTo>
                    <a:pt x="219044" y="708289"/>
                  </a:lnTo>
                  <a:close/>
                </a:path>
                <a:path w="323214" h="1039495">
                  <a:moveTo>
                    <a:pt x="218947" y="707136"/>
                  </a:moveTo>
                  <a:lnTo>
                    <a:pt x="216407" y="707136"/>
                  </a:lnTo>
                  <a:lnTo>
                    <a:pt x="219044" y="708289"/>
                  </a:lnTo>
                  <a:lnTo>
                    <a:pt x="218947" y="707136"/>
                  </a:lnTo>
                  <a:close/>
                </a:path>
                <a:path w="323214" h="1039495">
                  <a:moveTo>
                    <a:pt x="213360" y="670560"/>
                  </a:moveTo>
                  <a:lnTo>
                    <a:pt x="207263" y="670560"/>
                  </a:lnTo>
                  <a:lnTo>
                    <a:pt x="198119" y="673608"/>
                  </a:lnTo>
                  <a:lnTo>
                    <a:pt x="192024" y="673608"/>
                  </a:lnTo>
                  <a:lnTo>
                    <a:pt x="192024" y="676656"/>
                  </a:lnTo>
                  <a:lnTo>
                    <a:pt x="182880" y="707136"/>
                  </a:lnTo>
                  <a:lnTo>
                    <a:pt x="188975" y="701040"/>
                  </a:lnTo>
                  <a:lnTo>
                    <a:pt x="197815" y="701040"/>
                  </a:lnTo>
                  <a:lnTo>
                    <a:pt x="202387" y="685800"/>
                  </a:lnTo>
                  <a:lnTo>
                    <a:pt x="198119" y="685800"/>
                  </a:lnTo>
                  <a:lnTo>
                    <a:pt x="204216" y="679704"/>
                  </a:lnTo>
                  <a:lnTo>
                    <a:pt x="204470" y="679704"/>
                  </a:lnTo>
                  <a:lnTo>
                    <a:pt x="204216" y="676656"/>
                  </a:lnTo>
                  <a:lnTo>
                    <a:pt x="216407" y="676656"/>
                  </a:lnTo>
                  <a:lnTo>
                    <a:pt x="213360" y="673608"/>
                  </a:lnTo>
                  <a:lnTo>
                    <a:pt x="213360" y="670560"/>
                  </a:lnTo>
                  <a:close/>
                </a:path>
                <a:path w="323214" h="1039495">
                  <a:moveTo>
                    <a:pt x="197815" y="701040"/>
                  </a:moveTo>
                  <a:lnTo>
                    <a:pt x="188975" y="701040"/>
                  </a:lnTo>
                  <a:lnTo>
                    <a:pt x="182880" y="707136"/>
                  </a:lnTo>
                  <a:lnTo>
                    <a:pt x="195986" y="707136"/>
                  </a:lnTo>
                  <a:lnTo>
                    <a:pt x="197815" y="701040"/>
                  </a:lnTo>
                  <a:close/>
                </a:path>
                <a:path w="323214" h="1039495">
                  <a:moveTo>
                    <a:pt x="204216" y="679704"/>
                  </a:moveTo>
                  <a:lnTo>
                    <a:pt x="198119" y="685800"/>
                  </a:lnTo>
                  <a:lnTo>
                    <a:pt x="202733" y="684646"/>
                  </a:lnTo>
                  <a:lnTo>
                    <a:pt x="204216" y="679704"/>
                  </a:lnTo>
                  <a:close/>
                </a:path>
                <a:path w="323214" h="1039495">
                  <a:moveTo>
                    <a:pt x="202733" y="684646"/>
                  </a:moveTo>
                  <a:lnTo>
                    <a:pt x="198119" y="685800"/>
                  </a:lnTo>
                  <a:lnTo>
                    <a:pt x="202387" y="685800"/>
                  </a:lnTo>
                  <a:lnTo>
                    <a:pt x="202733" y="684646"/>
                  </a:lnTo>
                  <a:close/>
                </a:path>
                <a:path w="323214" h="1039495">
                  <a:moveTo>
                    <a:pt x="204470" y="679704"/>
                  </a:moveTo>
                  <a:lnTo>
                    <a:pt x="204216" y="679704"/>
                  </a:lnTo>
                  <a:lnTo>
                    <a:pt x="202733" y="684646"/>
                  </a:lnTo>
                  <a:lnTo>
                    <a:pt x="204838" y="684120"/>
                  </a:lnTo>
                  <a:lnTo>
                    <a:pt x="204470" y="679704"/>
                  </a:lnTo>
                  <a:close/>
                </a:path>
                <a:path w="323214" h="1039495">
                  <a:moveTo>
                    <a:pt x="204216" y="676656"/>
                  </a:moveTo>
                  <a:lnTo>
                    <a:pt x="204838" y="684120"/>
                  </a:lnTo>
                  <a:lnTo>
                    <a:pt x="210312" y="682752"/>
                  </a:lnTo>
                  <a:lnTo>
                    <a:pt x="204216" y="676656"/>
                  </a:lnTo>
                  <a:close/>
                </a:path>
                <a:path w="323214" h="1039495">
                  <a:moveTo>
                    <a:pt x="30480" y="304800"/>
                  </a:moveTo>
                  <a:lnTo>
                    <a:pt x="12192" y="304800"/>
                  </a:lnTo>
                  <a:lnTo>
                    <a:pt x="9143" y="313944"/>
                  </a:lnTo>
                  <a:lnTo>
                    <a:pt x="6095" y="313944"/>
                  </a:lnTo>
                  <a:lnTo>
                    <a:pt x="6095" y="316992"/>
                  </a:lnTo>
                  <a:lnTo>
                    <a:pt x="3048" y="326136"/>
                  </a:lnTo>
                  <a:lnTo>
                    <a:pt x="3048" y="329184"/>
                  </a:lnTo>
                  <a:lnTo>
                    <a:pt x="0" y="341376"/>
                  </a:lnTo>
                  <a:lnTo>
                    <a:pt x="0" y="371856"/>
                  </a:lnTo>
                  <a:lnTo>
                    <a:pt x="3048" y="390144"/>
                  </a:lnTo>
                  <a:lnTo>
                    <a:pt x="9143" y="405384"/>
                  </a:lnTo>
                  <a:lnTo>
                    <a:pt x="18287" y="423672"/>
                  </a:lnTo>
                  <a:lnTo>
                    <a:pt x="24384" y="426720"/>
                  </a:lnTo>
                  <a:lnTo>
                    <a:pt x="36575" y="426720"/>
                  </a:lnTo>
                  <a:lnTo>
                    <a:pt x="42672" y="420624"/>
                  </a:lnTo>
                  <a:lnTo>
                    <a:pt x="30480" y="420624"/>
                  </a:lnTo>
                  <a:lnTo>
                    <a:pt x="29972" y="417576"/>
                  </a:lnTo>
                  <a:lnTo>
                    <a:pt x="27431" y="417576"/>
                  </a:lnTo>
                  <a:lnTo>
                    <a:pt x="21336" y="414528"/>
                  </a:lnTo>
                  <a:lnTo>
                    <a:pt x="26212" y="414528"/>
                  </a:lnTo>
                  <a:lnTo>
                    <a:pt x="15240" y="387096"/>
                  </a:lnTo>
                  <a:lnTo>
                    <a:pt x="12192" y="371856"/>
                  </a:lnTo>
                  <a:lnTo>
                    <a:pt x="12192" y="341376"/>
                  </a:lnTo>
                  <a:lnTo>
                    <a:pt x="15240" y="329184"/>
                  </a:lnTo>
                  <a:lnTo>
                    <a:pt x="16002" y="329184"/>
                  </a:lnTo>
                  <a:lnTo>
                    <a:pt x="18287" y="320040"/>
                  </a:lnTo>
                  <a:lnTo>
                    <a:pt x="24384" y="310896"/>
                  </a:lnTo>
                  <a:lnTo>
                    <a:pt x="26416" y="310896"/>
                  </a:lnTo>
                  <a:lnTo>
                    <a:pt x="28448" y="307848"/>
                  </a:lnTo>
                  <a:lnTo>
                    <a:pt x="27431" y="307848"/>
                  </a:lnTo>
                  <a:lnTo>
                    <a:pt x="30480" y="304800"/>
                  </a:lnTo>
                  <a:close/>
                </a:path>
                <a:path w="323214" h="1039495">
                  <a:moveTo>
                    <a:pt x="182880" y="356616"/>
                  </a:moveTo>
                  <a:lnTo>
                    <a:pt x="182880" y="420624"/>
                  </a:lnTo>
                  <a:lnTo>
                    <a:pt x="188975" y="423672"/>
                  </a:lnTo>
                  <a:lnTo>
                    <a:pt x="213360" y="423672"/>
                  </a:lnTo>
                  <a:lnTo>
                    <a:pt x="219456" y="417576"/>
                  </a:lnTo>
                  <a:lnTo>
                    <a:pt x="195072" y="417576"/>
                  </a:lnTo>
                  <a:lnTo>
                    <a:pt x="188975" y="411480"/>
                  </a:lnTo>
                  <a:lnTo>
                    <a:pt x="195072" y="411480"/>
                  </a:lnTo>
                  <a:lnTo>
                    <a:pt x="195072" y="362712"/>
                  </a:lnTo>
                  <a:lnTo>
                    <a:pt x="188975" y="362712"/>
                  </a:lnTo>
                  <a:lnTo>
                    <a:pt x="182880" y="356616"/>
                  </a:lnTo>
                  <a:close/>
                </a:path>
                <a:path w="323214" h="1039495">
                  <a:moveTo>
                    <a:pt x="182880" y="356616"/>
                  </a:moveTo>
                  <a:lnTo>
                    <a:pt x="36575" y="356616"/>
                  </a:lnTo>
                  <a:lnTo>
                    <a:pt x="30480" y="368808"/>
                  </a:lnTo>
                  <a:lnTo>
                    <a:pt x="27431" y="377952"/>
                  </a:lnTo>
                  <a:lnTo>
                    <a:pt x="27431" y="402336"/>
                  </a:lnTo>
                  <a:lnTo>
                    <a:pt x="30480" y="420624"/>
                  </a:lnTo>
                  <a:lnTo>
                    <a:pt x="36575" y="414528"/>
                  </a:lnTo>
                  <a:lnTo>
                    <a:pt x="41656" y="414528"/>
                  </a:lnTo>
                  <a:lnTo>
                    <a:pt x="39624" y="402336"/>
                  </a:lnTo>
                  <a:lnTo>
                    <a:pt x="39624" y="377952"/>
                  </a:lnTo>
                  <a:lnTo>
                    <a:pt x="40640" y="377952"/>
                  </a:lnTo>
                  <a:lnTo>
                    <a:pt x="42672" y="371856"/>
                  </a:lnTo>
                  <a:lnTo>
                    <a:pt x="44196" y="371856"/>
                  </a:lnTo>
                  <a:lnTo>
                    <a:pt x="45719" y="368808"/>
                  </a:lnTo>
                  <a:lnTo>
                    <a:pt x="42672" y="368808"/>
                  </a:lnTo>
                  <a:lnTo>
                    <a:pt x="45719" y="365760"/>
                  </a:lnTo>
                  <a:lnTo>
                    <a:pt x="51816" y="362712"/>
                  </a:lnTo>
                  <a:lnTo>
                    <a:pt x="54863" y="362712"/>
                  </a:lnTo>
                  <a:lnTo>
                    <a:pt x="64007" y="359664"/>
                  </a:lnTo>
                  <a:lnTo>
                    <a:pt x="182880" y="359664"/>
                  </a:lnTo>
                  <a:lnTo>
                    <a:pt x="182880" y="356616"/>
                  </a:lnTo>
                  <a:close/>
                </a:path>
                <a:path w="323214" h="1039495">
                  <a:moveTo>
                    <a:pt x="41656" y="414528"/>
                  </a:moveTo>
                  <a:lnTo>
                    <a:pt x="36575" y="414528"/>
                  </a:lnTo>
                  <a:lnTo>
                    <a:pt x="30480" y="420624"/>
                  </a:lnTo>
                  <a:lnTo>
                    <a:pt x="42672" y="420624"/>
                  </a:lnTo>
                  <a:lnTo>
                    <a:pt x="41656" y="414528"/>
                  </a:lnTo>
                  <a:close/>
                </a:path>
                <a:path w="323214" h="1039495">
                  <a:moveTo>
                    <a:pt x="26212" y="414528"/>
                  </a:moveTo>
                  <a:lnTo>
                    <a:pt x="21336" y="414528"/>
                  </a:lnTo>
                  <a:lnTo>
                    <a:pt x="27431" y="417576"/>
                  </a:lnTo>
                  <a:lnTo>
                    <a:pt x="26212" y="414528"/>
                  </a:lnTo>
                  <a:close/>
                </a:path>
                <a:path w="323214" h="1039495">
                  <a:moveTo>
                    <a:pt x="29463" y="414528"/>
                  </a:moveTo>
                  <a:lnTo>
                    <a:pt x="26212" y="414528"/>
                  </a:lnTo>
                  <a:lnTo>
                    <a:pt x="27431" y="417576"/>
                  </a:lnTo>
                  <a:lnTo>
                    <a:pt x="29972" y="417576"/>
                  </a:lnTo>
                  <a:lnTo>
                    <a:pt x="29463" y="414528"/>
                  </a:lnTo>
                  <a:close/>
                </a:path>
                <a:path w="323214" h="1039495">
                  <a:moveTo>
                    <a:pt x="195072" y="411480"/>
                  </a:moveTo>
                  <a:lnTo>
                    <a:pt x="188975" y="411480"/>
                  </a:lnTo>
                  <a:lnTo>
                    <a:pt x="195072" y="417576"/>
                  </a:lnTo>
                  <a:lnTo>
                    <a:pt x="195072" y="411480"/>
                  </a:lnTo>
                  <a:close/>
                </a:path>
                <a:path w="323214" h="1039495">
                  <a:moveTo>
                    <a:pt x="207263" y="411480"/>
                  </a:moveTo>
                  <a:lnTo>
                    <a:pt x="195072" y="411480"/>
                  </a:lnTo>
                  <a:lnTo>
                    <a:pt x="195072" y="417576"/>
                  </a:lnTo>
                  <a:lnTo>
                    <a:pt x="207263" y="417576"/>
                  </a:lnTo>
                  <a:lnTo>
                    <a:pt x="207263" y="411480"/>
                  </a:lnTo>
                  <a:close/>
                </a:path>
                <a:path w="323214" h="1039495">
                  <a:moveTo>
                    <a:pt x="264566" y="350520"/>
                  </a:moveTo>
                  <a:lnTo>
                    <a:pt x="207263" y="350520"/>
                  </a:lnTo>
                  <a:lnTo>
                    <a:pt x="207263" y="417576"/>
                  </a:lnTo>
                  <a:lnTo>
                    <a:pt x="213360" y="411480"/>
                  </a:lnTo>
                  <a:lnTo>
                    <a:pt x="219456" y="411480"/>
                  </a:lnTo>
                  <a:lnTo>
                    <a:pt x="219456" y="362712"/>
                  </a:lnTo>
                  <a:lnTo>
                    <a:pt x="213360" y="362712"/>
                  </a:lnTo>
                  <a:lnTo>
                    <a:pt x="219456" y="356616"/>
                  </a:lnTo>
                  <a:lnTo>
                    <a:pt x="277368" y="356616"/>
                  </a:lnTo>
                  <a:lnTo>
                    <a:pt x="277368" y="353568"/>
                  </a:lnTo>
                  <a:lnTo>
                    <a:pt x="262128" y="353568"/>
                  </a:lnTo>
                  <a:lnTo>
                    <a:pt x="264668" y="351028"/>
                  </a:lnTo>
                  <a:lnTo>
                    <a:pt x="264566" y="350520"/>
                  </a:lnTo>
                  <a:close/>
                </a:path>
                <a:path w="323214" h="1039495">
                  <a:moveTo>
                    <a:pt x="219456" y="411480"/>
                  </a:moveTo>
                  <a:lnTo>
                    <a:pt x="213360" y="411480"/>
                  </a:lnTo>
                  <a:lnTo>
                    <a:pt x="207263" y="417576"/>
                  </a:lnTo>
                  <a:lnTo>
                    <a:pt x="219456" y="417576"/>
                  </a:lnTo>
                  <a:lnTo>
                    <a:pt x="219456" y="411480"/>
                  </a:lnTo>
                  <a:close/>
                </a:path>
                <a:path w="323214" h="1039495">
                  <a:moveTo>
                    <a:pt x="40640" y="377952"/>
                  </a:moveTo>
                  <a:lnTo>
                    <a:pt x="39624" y="377952"/>
                  </a:lnTo>
                  <a:lnTo>
                    <a:pt x="39624" y="381000"/>
                  </a:lnTo>
                  <a:lnTo>
                    <a:pt x="40640" y="377952"/>
                  </a:lnTo>
                  <a:close/>
                </a:path>
                <a:path w="323214" h="1039495">
                  <a:moveTo>
                    <a:pt x="44196" y="371856"/>
                  </a:moveTo>
                  <a:lnTo>
                    <a:pt x="42672" y="371856"/>
                  </a:lnTo>
                  <a:lnTo>
                    <a:pt x="42672" y="374904"/>
                  </a:lnTo>
                  <a:lnTo>
                    <a:pt x="44196" y="371856"/>
                  </a:lnTo>
                  <a:close/>
                </a:path>
                <a:path w="323214" h="1039495">
                  <a:moveTo>
                    <a:pt x="182880" y="359664"/>
                  </a:moveTo>
                  <a:lnTo>
                    <a:pt x="124968" y="359664"/>
                  </a:lnTo>
                  <a:lnTo>
                    <a:pt x="155448" y="362712"/>
                  </a:lnTo>
                  <a:lnTo>
                    <a:pt x="182880" y="362712"/>
                  </a:lnTo>
                  <a:lnTo>
                    <a:pt x="182880" y="359664"/>
                  </a:lnTo>
                  <a:close/>
                </a:path>
                <a:path w="323214" h="1039495">
                  <a:moveTo>
                    <a:pt x="124968" y="347472"/>
                  </a:moveTo>
                  <a:lnTo>
                    <a:pt x="64007" y="347472"/>
                  </a:lnTo>
                  <a:lnTo>
                    <a:pt x="45719" y="353568"/>
                  </a:lnTo>
                  <a:lnTo>
                    <a:pt x="39624" y="356616"/>
                  </a:lnTo>
                  <a:lnTo>
                    <a:pt x="182880" y="356616"/>
                  </a:lnTo>
                  <a:lnTo>
                    <a:pt x="188975" y="362712"/>
                  </a:lnTo>
                  <a:lnTo>
                    <a:pt x="195072" y="362712"/>
                  </a:lnTo>
                  <a:lnTo>
                    <a:pt x="195072" y="356616"/>
                  </a:lnTo>
                  <a:lnTo>
                    <a:pt x="192024" y="350520"/>
                  </a:lnTo>
                  <a:lnTo>
                    <a:pt x="155448" y="350520"/>
                  </a:lnTo>
                  <a:lnTo>
                    <a:pt x="124968" y="347472"/>
                  </a:lnTo>
                  <a:close/>
                </a:path>
                <a:path w="323214" h="1039495">
                  <a:moveTo>
                    <a:pt x="219456" y="356616"/>
                  </a:moveTo>
                  <a:lnTo>
                    <a:pt x="213360" y="362712"/>
                  </a:lnTo>
                  <a:lnTo>
                    <a:pt x="219456" y="362712"/>
                  </a:lnTo>
                  <a:lnTo>
                    <a:pt x="219456" y="356616"/>
                  </a:lnTo>
                  <a:close/>
                </a:path>
                <a:path w="323214" h="1039495">
                  <a:moveTo>
                    <a:pt x="277368" y="356616"/>
                  </a:moveTo>
                  <a:lnTo>
                    <a:pt x="219456" y="356616"/>
                  </a:lnTo>
                  <a:lnTo>
                    <a:pt x="219456" y="362712"/>
                  </a:lnTo>
                  <a:lnTo>
                    <a:pt x="268224" y="362712"/>
                  </a:lnTo>
                  <a:lnTo>
                    <a:pt x="271272" y="359664"/>
                  </a:lnTo>
                  <a:lnTo>
                    <a:pt x="274319" y="359664"/>
                  </a:lnTo>
                  <a:lnTo>
                    <a:pt x="277368" y="356616"/>
                  </a:lnTo>
                  <a:close/>
                </a:path>
                <a:path w="323214" h="1039495">
                  <a:moveTo>
                    <a:pt x="264668" y="351028"/>
                  </a:moveTo>
                  <a:lnTo>
                    <a:pt x="262128" y="353568"/>
                  </a:lnTo>
                  <a:lnTo>
                    <a:pt x="264898" y="352182"/>
                  </a:lnTo>
                  <a:lnTo>
                    <a:pt x="264668" y="351028"/>
                  </a:lnTo>
                  <a:close/>
                </a:path>
                <a:path w="323214" h="1039495">
                  <a:moveTo>
                    <a:pt x="264898" y="352182"/>
                  </a:moveTo>
                  <a:lnTo>
                    <a:pt x="262128" y="353568"/>
                  </a:lnTo>
                  <a:lnTo>
                    <a:pt x="265175" y="353568"/>
                  </a:lnTo>
                  <a:lnTo>
                    <a:pt x="264898" y="352182"/>
                  </a:lnTo>
                  <a:close/>
                </a:path>
                <a:path w="323214" h="1039495">
                  <a:moveTo>
                    <a:pt x="265175" y="352044"/>
                  </a:moveTo>
                  <a:lnTo>
                    <a:pt x="264898" y="352182"/>
                  </a:lnTo>
                  <a:lnTo>
                    <a:pt x="265175" y="353568"/>
                  </a:lnTo>
                  <a:lnTo>
                    <a:pt x="265175" y="352044"/>
                  </a:lnTo>
                  <a:close/>
                </a:path>
                <a:path w="323214" h="1039495">
                  <a:moveTo>
                    <a:pt x="276860" y="350520"/>
                  </a:moveTo>
                  <a:lnTo>
                    <a:pt x="268224" y="350520"/>
                  </a:lnTo>
                  <a:lnTo>
                    <a:pt x="265175" y="352044"/>
                  </a:lnTo>
                  <a:lnTo>
                    <a:pt x="265175" y="353568"/>
                  </a:lnTo>
                  <a:lnTo>
                    <a:pt x="277368" y="353568"/>
                  </a:lnTo>
                  <a:lnTo>
                    <a:pt x="276860" y="350520"/>
                  </a:lnTo>
                  <a:close/>
                </a:path>
                <a:path w="323214" h="1039495">
                  <a:moveTo>
                    <a:pt x="265175" y="350520"/>
                  </a:moveTo>
                  <a:lnTo>
                    <a:pt x="264668" y="351028"/>
                  </a:lnTo>
                  <a:lnTo>
                    <a:pt x="264898" y="352182"/>
                  </a:lnTo>
                  <a:lnTo>
                    <a:pt x="265175" y="352044"/>
                  </a:lnTo>
                  <a:lnTo>
                    <a:pt x="265175" y="350520"/>
                  </a:lnTo>
                  <a:close/>
                </a:path>
                <a:path w="323214" h="1039495">
                  <a:moveTo>
                    <a:pt x="268224" y="350520"/>
                  </a:moveTo>
                  <a:lnTo>
                    <a:pt x="265175" y="350520"/>
                  </a:lnTo>
                  <a:lnTo>
                    <a:pt x="265175" y="352044"/>
                  </a:lnTo>
                  <a:lnTo>
                    <a:pt x="268224" y="350520"/>
                  </a:lnTo>
                  <a:close/>
                </a:path>
                <a:path w="323214" h="1039495">
                  <a:moveTo>
                    <a:pt x="259946" y="325237"/>
                  </a:moveTo>
                  <a:lnTo>
                    <a:pt x="262128" y="338328"/>
                  </a:lnTo>
                  <a:lnTo>
                    <a:pt x="264668" y="351028"/>
                  </a:lnTo>
                  <a:lnTo>
                    <a:pt x="265175" y="350520"/>
                  </a:lnTo>
                  <a:lnTo>
                    <a:pt x="276860" y="350520"/>
                  </a:lnTo>
                  <a:lnTo>
                    <a:pt x="272796" y="326136"/>
                  </a:lnTo>
                  <a:lnTo>
                    <a:pt x="262128" y="326136"/>
                  </a:lnTo>
                  <a:lnTo>
                    <a:pt x="259946" y="325237"/>
                  </a:lnTo>
                  <a:close/>
                </a:path>
                <a:path w="323214" h="1039495">
                  <a:moveTo>
                    <a:pt x="16002" y="329184"/>
                  </a:moveTo>
                  <a:lnTo>
                    <a:pt x="15240" y="329184"/>
                  </a:lnTo>
                  <a:lnTo>
                    <a:pt x="15240" y="332232"/>
                  </a:lnTo>
                  <a:lnTo>
                    <a:pt x="16002" y="329184"/>
                  </a:lnTo>
                  <a:close/>
                </a:path>
                <a:path w="323214" h="1039495">
                  <a:moveTo>
                    <a:pt x="259080" y="320040"/>
                  </a:moveTo>
                  <a:lnTo>
                    <a:pt x="259946" y="325237"/>
                  </a:lnTo>
                  <a:lnTo>
                    <a:pt x="262128" y="326136"/>
                  </a:lnTo>
                  <a:lnTo>
                    <a:pt x="259080" y="320040"/>
                  </a:lnTo>
                  <a:close/>
                </a:path>
                <a:path w="323214" h="1039495">
                  <a:moveTo>
                    <a:pt x="271780" y="320040"/>
                  </a:moveTo>
                  <a:lnTo>
                    <a:pt x="259080" y="320040"/>
                  </a:lnTo>
                  <a:lnTo>
                    <a:pt x="262128" y="326136"/>
                  </a:lnTo>
                  <a:lnTo>
                    <a:pt x="272796" y="326136"/>
                  </a:lnTo>
                  <a:lnTo>
                    <a:pt x="271780" y="320040"/>
                  </a:lnTo>
                  <a:close/>
                </a:path>
                <a:path w="323214" h="1039495">
                  <a:moveTo>
                    <a:pt x="216407" y="262128"/>
                  </a:moveTo>
                  <a:lnTo>
                    <a:pt x="204216" y="262128"/>
                  </a:lnTo>
                  <a:lnTo>
                    <a:pt x="210312" y="268224"/>
                  </a:lnTo>
                  <a:lnTo>
                    <a:pt x="204838" y="269592"/>
                  </a:lnTo>
                  <a:lnTo>
                    <a:pt x="207263" y="298704"/>
                  </a:lnTo>
                  <a:lnTo>
                    <a:pt x="207263" y="301752"/>
                  </a:lnTo>
                  <a:lnTo>
                    <a:pt x="210312" y="304800"/>
                  </a:lnTo>
                  <a:lnTo>
                    <a:pt x="259946" y="325237"/>
                  </a:lnTo>
                  <a:lnTo>
                    <a:pt x="259080" y="320040"/>
                  </a:lnTo>
                  <a:lnTo>
                    <a:pt x="271780" y="320040"/>
                  </a:lnTo>
                  <a:lnTo>
                    <a:pt x="271272" y="316992"/>
                  </a:lnTo>
                  <a:lnTo>
                    <a:pt x="268224" y="313944"/>
                  </a:lnTo>
                  <a:lnTo>
                    <a:pt x="265175" y="313944"/>
                  </a:lnTo>
                  <a:lnTo>
                    <a:pt x="230341" y="298704"/>
                  </a:lnTo>
                  <a:lnTo>
                    <a:pt x="219456" y="298704"/>
                  </a:lnTo>
                  <a:lnTo>
                    <a:pt x="216407" y="292608"/>
                  </a:lnTo>
                  <a:lnTo>
                    <a:pt x="218947" y="292608"/>
                  </a:lnTo>
                  <a:lnTo>
                    <a:pt x="216407" y="262128"/>
                  </a:lnTo>
                  <a:close/>
                </a:path>
                <a:path w="323214" h="1039495">
                  <a:moveTo>
                    <a:pt x="26416" y="310896"/>
                  </a:moveTo>
                  <a:lnTo>
                    <a:pt x="24384" y="310896"/>
                  </a:lnTo>
                  <a:lnTo>
                    <a:pt x="24384" y="313944"/>
                  </a:lnTo>
                  <a:lnTo>
                    <a:pt x="26416" y="310896"/>
                  </a:lnTo>
                  <a:close/>
                </a:path>
                <a:path w="323214" h="1039495">
                  <a:moveTo>
                    <a:pt x="30480" y="304800"/>
                  </a:moveTo>
                  <a:lnTo>
                    <a:pt x="27431" y="307848"/>
                  </a:lnTo>
                  <a:lnTo>
                    <a:pt x="29260" y="306628"/>
                  </a:lnTo>
                  <a:lnTo>
                    <a:pt x="30480" y="304800"/>
                  </a:lnTo>
                  <a:close/>
                </a:path>
                <a:path w="323214" h="1039495">
                  <a:moveTo>
                    <a:pt x="29260" y="306628"/>
                  </a:moveTo>
                  <a:lnTo>
                    <a:pt x="27431" y="307848"/>
                  </a:lnTo>
                  <a:lnTo>
                    <a:pt x="28448" y="307848"/>
                  </a:lnTo>
                  <a:lnTo>
                    <a:pt x="29260" y="306628"/>
                  </a:lnTo>
                  <a:close/>
                </a:path>
                <a:path w="323214" h="1039495">
                  <a:moveTo>
                    <a:pt x="184708" y="286512"/>
                  </a:moveTo>
                  <a:lnTo>
                    <a:pt x="42672" y="286512"/>
                  </a:lnTo>
                  <a:lnTo>
                    <a:pt x="33528" y="289560"/>
                  </a:lnTo>
                  <a:lnTo>
                    <a:pt x="30480" y="289560"/>
                  </a:lnTo>
                  <a:lnTo>
                    <a:pt x="30480" y="292608"/>
                  </a:lnTo>
                  <a:lnTo>
                    <a:pt x="21336" y="295656"/>
                  </a:lnTo>
                  <a:lnTo>
                    <a:pt x="21336" y="298704"/>
                  </a:lnTo>
                  <a:lnTo>
                    <a:pt x="15240" y="304800"/>
                  </a:lnTo>
                  <a:lnTo>
                    <a:pt x="30480" y="304800"/>
                  </a:lnTo>
                  <a:lnTo>
                    <a:pt x="29260" y="306628"/>
                  </a:lnTo>
                  <a:lnTo>
                    <a:pt x="36575" y="301752"/>
                  </a:lnTo>
                  <a:lnTo>
                    <a:pt x="45719" y="298704"/>
                  </a:lnTo>
                  <a:lnTo>
                    <a:pt x="188975" y="298704"/>
                  </a:lnTo>
                  <a:lnTo>
                    <a:pt x="192024" y="295656"/>
                  </a:lnTo>
                  <a:lnTo>
                    <a:pt x="195072" y="295656"/>
                  </a:lnTo>
                  <a:lnTo>
                    <a:pt x="195986" y="292608"/>
                  </a:lnTo>
                  <a:lnTo>
                    <a:pt x="182880" y="292608"/>
                  </a:lnTo>
                  <a:lnTo>
                    <a:pt x="184708" y="286512"/>
                  </a:lnTo>
                  <a:close/>
                </a:path>
                <a:path w="323214" h="1039495">
                  <a:moveTo>
                    <a:pt x="216407" y="292608"/>
                  </a:moveTo>
                  <a:lnTo>
                    <a:pt x="219456" y="298704"/>
                  </a:lnTo>
                  <a:lnTo>
                    <a:pt x="219044" y="293761"/>
                  </a:lnTo>
                  <a:lnTo>
                    <a:pt x="216407" y="292608"/>
                  </a:lnTo>
                  <a:close/>
                </a:path>
                <a:path w="323214" h="1039495">
                  <a:moveTo>
                    <a:pt x="219044" y="293761"/>
                  </a:moveTo>
                  <a:lnTo>
                    <a:pt x="219456" y="298704"/>
                  </a:lnTo>
                  <a:lnTo>
                    <a:pt x="230341" y="298704"/>
                  </a:lnTo>
                  <a:lnTo>
                    <a:pt x="219044" y="293761"/>
                  </a:lnTo>
                  <a:close/>
                </a:path>
                <a:path w="323214" h="1039495">
                  <a:moveTo>
                    <a:pt x="218947" y="292608"/>
                  </a:moveTo>
                  <a:lnTo>
                    <a:pt x="216407" y="292608"/>
                  </a:lnTo>
                  <a:lnTo>
                    <a:pt x="219044" y="293761"/>
                  </a:lnTo>
                  <a:lnTo>
                    <a:pt x="218947" y="292608"/>
                  </a:lnTo>
                  <a:close/>
                </a:path>
                <a:path w="323214" h="1039495">
                  <a:moveTo>
                    <a:pt x="213360" y="256032"/>
                  </a:moveTo>
                  <a:lnTo>
                    <a:pt x="207263" y="256032"/>
                  </a:lnTo>
                  <a:lnTo>
                    <a:pt x="198119" y="259080"/>
                  </a:lnTo>
                  <a:lnTo>
                    <a:pt x="192024" y="259080"/>
                  </a:lnTo>
                  <a:lnTo>
                    <a:pt x="192024" y="262128"/>
                  </a:lnTo>
                  <a:lnTo>
                    <a:pt x="182880" y="292608"/>
                  </a:lnTo>
                  <a:lnTo>
                    <a:pt x="188975" y="286512"/>
                  </a:lnTo>
                  <a:lnTo>
                    <a:pt x="197815" y="286512"/>
                  </a:lnTo>
                  <a:lnTo>
                    <a:pt x="202387" y="271272"/>
                  </a:lnTo>
                  <a:lnTo>
                    <a:pt x="198119" y="271272"/>
                  </a:lnTo>
                  <a:lnTo>
                    <a:pt x="204216" y="265176"/>
                  </a:lnTo>
                  <a:lnTo>
                    <a:pt x="204470" y="265176"/>
                  </a:lnTo>
                  <a:lnTo>
                    <a:pt x="204216" y="262128"/>
                  </a:lnTo>
                  <a:lnTo>
                    <a:pt x="216407" y="262128"/>
                  </a:lnTo>
                  <a:lnTo>
                    <a:pt x="213360" y="259080"/>
                  </a:lnTo>
                  <a:lnTo>
                    <a:pt x="213360" y="256032"/>
                  </a:lnTo>
                  <a:close/>
                </a:path>
                <a:path w="323214" h="1039495">
                  <a:moveTo>
                    <a:pt x="197815" y="286512"/>
                  </a:moveTo>
                  <a:lnTo>
                    <a:pt x="188975" y="286512"/>
                  </a:lnTo>
                  <a:lnTo>
                    <a:pt x="182880" y="292608"/>
                  </a:lnTo>
                  <a:lnTo>
                    <a:pt x="195986" y="292608"/>
                  </a:lnTo>
                  <a:lnTo>
                    <a:pt x="197815" y="286512"/>
                  </a:lnTo>
                  <a:close/>
                </a:path>
                <a:path w="323214" h="1039495">
                  <a:moveTo>
                    <a:pt x="204216" y="265176"/>
                  </a:moveTo>
                  <a:lnTo>
                    <a:pt x="198119" y="271272"/>
                  </a:lnTo>
                  <a:lnTo>
                    <a:pt x="202733" y="270118"/>
                  </a:lnTo>
                  <a:lnTo>
                    <a:pt x="204216" y="265176"/>
                  </a:lnTo>
                  <a:close/>
                </a:path>
                <a:path w="323214" h="1039495">
                  <a:moveTo>
                    <a:pt x="202733" y="270118"/>
                  </a:moveTo>
                  <a:lnTo>
                    <a:pt x="198119" y="271272"/>
                  </a:lnTo>
                  <a:lnTo>
                    <a:pt x="202387" y="271272"/>
                  </a:lnTo>
                  <a:lnTo>
                    <a:pt x="202733" y="270118"/>
                  </a:lnTo>
                  <a:close/>
                </a:path>
                <a:path w="323214" h="1039495">
                  <a:moveTo>
                    <a:pt x="204470" y="265176"/>
                  </a:moveTo>
                  <a:lnTo>
                    <a:pt x="204216" y="265176"/>
                  </a:lnTo>
                  <a:lnTo>
                    <a:pt x="202733" y="270118"/>
                  </a:lnTo>
                  <a:lnTo>
                    <a:pt x="204838" y="269592"/>
                  </a:lnTo>
                  <a:lnTo>
                    <a:pt x="204470" y="265176"/>
                  </a:lnTo>
                  <a:close/>
                </a:path>
                <a:path w="323214" h="1039495">
                  <a:moveTo>
                    <a:pt x="204216" y="262128"/>
                  </a:moveTo>
                  <a:lnTo>
                    <a:pt x="204838" y="269592"/>
                  </a:lnTo>
                  <a:lnTo>
                    <a:pt x="210312" y="268224"/>
                  </a:lnTo>
                  <a:lnTo>
                    <a:pt x="204216" y="262128"/>
                  </a:lnTo>
                  <a:close/>
                </a:path>
                <a:path w="323214" h="1039495">
                  <a:moveTo>
                    <a:pt x="97536" y="237744"/>
                  </a:moveTo>
                  <a:lnTo>
                    <a:pt x="12192" y="237744"/>
                  </a:lnTo>
                  <a:lnTo>
                    <a:pt x="94487" y="243840"/>
                  </a:lnTo>
                  <a:lnTo>
                    <a:pt x="94487" y="240792"/>
                  </a:lnTo>
                  <a:lnTo>
                    <a:pt x="97536" y="240792"/>
                  </a:lnTo>
                  <a:lnTo>
                    <a:pt x="97536" y="237744"/>
                  </a:lnTo>
                  <a:close/>
                </a:path>
                <a:path w="323214" h="1039495">
                  <a:moveTo>
                    <a:pt x="24384" y="0"/>
                  </a:moveTo>
                  <a:lnTo>
                    <a:pt x="21336" y="0"/>
                  </a:lnTo>
                  <a:lnTo>
                    <a:pt x="9143" y="3048"/>
                  </a:lnTo>
                  <a:lnTo>
                    <a:pt x="6095" y="3048"/>
                  </a:lnTo>
                  <a:lnTo>
                    <a:pt x="6095" y="234696"/>
                  </a:lnTo>
                  <a:lnTo>
                    <a:pt x="9143" y="237744"/>
                  </a:lnTo>
                  <a:lnTo>
                    <a:pt x="88392" y="237744"/>
                  </a:lnTo>
                  <a:lnTo>
                    <a:pt x="86868" y="231648"/>
                  </a:lnTo>
                  <a:lnTo>
                    <a:pt x="18287" y="231648"/>
                  </a:lnTo>
                  <a:lnTo>
                    <a:pt x="16256" y="227584"/>
                  </a:lnTo>
                  <a:lnTo>
                    <a:pt x="12192" y="225552"/>
                  </a:lnTo>
                  <a:lnTo>
                    <a:pt x="18287" y="225552"/>
                  </a:lnTo>
                  <a:lnTo>
                    <a:pt x="18287" y="19304"/>
                  </a:lnTo>
                  <a:lnTo>
                    <a:pt x="17068" y="15240"/>
                  </a:lnTo>
                  <a:lnTo>
                    <a:pt x="12192" y="15240"/>
                  </a:lnTo>
                  <a:lnTo>
                    <a:pt x="15943" y="11488"/>
                  </a:lnTo>
                  <a:lnTo>
                    <a:pt x="15240" y="9144"/>
                  </a:lnTo>
                  <a:lnTo>
                    <a:pt x="28346" y="9144"/>
                  </a:lnTo>
                  <a:lnTo>
                    <a:pt x="27431" y="6096"/>
                  </a:lnTo>
                  <a:lnTo>
                    <a:pt x="24384" y="0"/>
                  </a:lnTo>
                  <a:close/>
                </a:path>
                <a:path w="323214" h="1039495">
                  <a:moveTo>
                    <a:pt x="86724" y="231072"/>
                  </a:moveTo>
                  <a:lnTo>
                    <a:pt x="88392" y="237744"/>
                  </a:lnTo>
                  <a:lnTo>
                    <a:pt x="94487" y="231648"/>
                  </a:lnTo>
                  <a:lnTo>
                    <a:pt x="86724" y="231072"/>
                  </a:lnTo>
                  <a:close/>
                </a:path>
                <a:path w="323214" h="1039495">
                  <a:moveTo>
                    <a:pt x="85779" y="227293"/>
                  </a:moveTo>
                  <a:lnTo>
                    <a:pt x="86724" y="231072"/>
                  </a:lnTo>
                  <a:lnTo>
                    <a:pt x="94487" y="231648"/>
                  </a:lnTo>
                  <a:lnTo>
                    <a:pt x="88392" y="237744"/>
                  </a:lnTo>
                  <a:lnTo>
                    <a:pt x="100584" y="237744"/>
                  </a:lnTo>
                  <a:lnTo>
                    <a:pt x="98755" y="228600"/>
                  </a:lnTo>
                  <a:lnTo>
                    <a:pt x="88392" y="228600"/>
                  </a:lnTo>
                  <a:lnTo>
                    <a:pt x="85779" y="227293"/>
                  </a:lnTo>
                  <a:close/>
                </a:path>
                <a:path w="323214" h="1039495">
                  <a:moveTo>
                    <a:pt x="289560" y="189693"/>
                  </a:moveTo>
                  <a:lnTo>
                    <a:pt x="240792" y="201168"/>
                  </a:lnTo>
                  <a:lnTo>
                    <a:pt x="234695" y="201168"/>
                  </a:lnTo>
                  <a:lnTo>
                    <a:pt x="234695" y="207264"/>
                  </a:lnTo>
                  <a:lnTo>
                    <a:pt x="237744" y="219456"/>
                  </a:lnTo>
                  <a:lnTo>
                    <a:pt x="237744" y="222504"/>
                  </a:lnTo>
                  <a:lnTo>
                    <a:pt x="240792" y="225552"/>
                  </a:lnTo>
                  <a:lnTo>
                    <a:pt x="313944" y="237744"/>
                  </a:lnTo>
                  <a:lnTo>
                    <a:pt x="320040" y="237744"/>
                  </a:lnTo>
                  <a:lnTo>
                    <a:pt x="323088" y="234696"/>
                  </a:lnTo>
                  <a:lnTo>
                    <a:pt x="323088" y="231648"/>
                  </a:lnTo>
                  <a:lnTo>
                    <a:pt x="310895" y="231648"/>
                  </a:lnTo>
                  <a:lnTo>
                    <a:pt x="310895" y="224536"/>
                  </a:lnTo>
                  <a:lnTo>
                    <a:pt x="280415" y="219456"/>
                  </a:lnTo>
                  <a:lnTo>
                    <a:pt x="249936" y="219456"/>
                  </a:lnTo>
                  <a:lnTo>
                    <a:pt x="243840" y="213360"/>
                  </a:lnTo>
                  <a:lnTo>
                    <a:pt x="246887" y="207264"/>
                  </a:lnTo>
                  <a:lnTo>
                    <a:pt x="264566" y="207264"/>
                  </a:lnTo>
                  <a:lnTo>
                    <a:pt x="295656" y="198120"/>
                  </a:lnTo>
                  <a:lnTo>
                    <a:pt x="301751" y="192024"/>
                  </a:lnTo>
                  <a:lnTo>
                    <a:pt x="289560" y="192024"/>
                  </a:lnTo>
                  <a:lnTo>
                    <a:pt x="289560" y="189693"/>
                  </a:lnTo>
                  <a:close/>
                </a:path>
                <a:path w="323214" h="1039495">
                  <a:moveTo>
                    <a:pt x="16256" y="227584"/>
                  </a:moveTo>
                  <a:lnTo>
                    <a:pt x="18287" y="231648"/>
                  </a:lnTo>
                  <a:lnTo>
                    <a:pt x="18287" y="228600"/>
                  </a:lnTo>
                  <a:lnTo>
                    <a:pt x="16256" y="227584"/>
                  </a:lnTo>
                  <a:close/>
                </a:path>
                <a:path w="323214" h="1039495">
                  <a:moveTo>
                    <a:pt x="18287" y="226003"/>
                  </a:moveTo>
                  <a:lnTo>
                    <a:pt x="18287" y="231648"/>
                  </a:lnTo>
                  <a:lnTo>
                    <a:pt x="86868" y="231648"/>
                  </a:lnTo>
                  <a:lnTo>
                    <a:pt x="86724" y="231072"/>
                  </a:lnTo>
                  <a:lnTo>
                    <a:pt x="18287" y="226003"/>
                  </a:lnTo>
                  <a:close/>
                </a:path>
                <a:path w="323214" h="1039495">
                  <a:moveTo>
                    <a:pt x="312927" y="227584"/>
                  </a:moveTo>
                  <a:lnTo>
                    <a:pt x="310895" y="228600"/>
                  </a:lnTo>
                  <a:lnTo>
                    <a:pt x="310895" y="231648"/>
                  </a:lnTo>
                  <a:lnTo>
                    <a:pt x="312927" y="227584"/>
                  </a:lnTo>
                  <a:close/>
                </a:path>
                <a:path w="323214" h="1039495">
                  <a:moveTo>
                    <a:pt x="323088" y="6096"/>
                  </a:moveTo>
                  <a:lnTo>
                    <a:pt x="310895" y="6096"/>
                  </a:lnTo>
                  <a:lnTo>
                    <a:pt x="316991" y="12192"/>
                  </a:lnTo>
                  <a:lnTo>
                    <a:pt x="312589" y="13659"/>
                  </a:lnTo>
                  <a:lnTo>
                    <a:pt x="310895" y="19304"/>
                  </a:lnTo>
                  <a:lnTo>
                    <a:pt x="310895" y="224536"/>
                  </a:lnTo>
                  <a:lnTo>
                    <a:pt x="316992" y="225552"/>
                  </a:lnTo>
                  <a:lnTo>
                    <a:pt x="312927" y="227584"/>
                  </a:lnTo>
                  <a:lnTo>
                    <a:pt x="310895" y="231648"/>
                  </a:lnTo>
                  <a:lnTo>
                    <a:pt x="323088" y="231648"/>
                  </a:lnTo>
                  <a:lnTo>
                    <a:pt x="323088" y="6096"/>
                  </a:lnTo>
                  <a:close/>
                </a:path>
                <a:path w="323214" h="1039495">
                  <a:moveTo>
                    <a:pt x="15357" y="225786"/>
                  </a:moveTo>
                  <a:lnTo>
                    <a:pt x="16256" y="227584"/>
                  </a:lnTo>
                  <a:lnTo>
                    <a:pt x="18287" y="228600"/>
                  </a:lnTo>
                  <a:lnTo>
                    <a:pt x="15483" y="225795"/>
                  </a:lnTo>
                  <a:close/>
                </a:path>
                <a:path w="323214" h="1039495">
                  <a:moveTo>
                    <a:pt x="15483" y="225795"/>
                  </a:moveTo>
                  <a:lnTo>
                    <a:pt x="18287" y="228600"/>
                  </a:lnTo>
                  <a:lnTo>
                    <a:pt x="18287" y="226003"/>
                  </a:lnTo>
                  <a:lnTo>
                    <a:pt x="15483" y="225795"/>
                  </a:lnTo>
                  <a:close/>
                </a:path>
                <a:path w="323214" h="1039495">
                  <a:moveTo>
                    <a:pt x="85343" y="225552"/>
                  </a:moveTo>
                  <a:lnTo>
                    <a:pt x="85779" y="227293"/>
                  </a:lnTo>
                  <a:lnTo>
                    <a:pt x="88392" y="228600"/>
                  </a:lnTo>
                  <a:lnTo>
                    <a:pt x="85343" y="225552"/>
                  </a:lnTo>
                  <a:close/>
                </a:path>
                <a:path w="323214" h="1039495">
                  <a:moveTo>
                    <a:pt x="98145" y="225552"/>
                  </a:moveTo>
                  <a:lnTo>
                    <a:pt x="85343" y="225552"/>
                  </a:lnTo>
                  <a:lnTo>
                    <a:pt x="88392" y="228600"/>
                  </a:lnTo>
                  <a:lnTo>
                    <a:pt x="98755" y="228600"/>
                  </a:lnTo>
                  <a:lnTo>
                    <a:pt x="98145" y="225552"/>
                  </a:lnTo>
                  <a:close/>
                </a:path>
                <a:path w="323214" h="1039495">
                  <a:moveTo>
                    <a:pt x="310895" y="224536"/>
                  </a:moveTo>
                  <a:lnTo>
                    <a:pt x="310895" y="228600"/>
                  </a:lnTo>
                  <a:lnTo>
                    <a:pt x="313944" y="225552"/>
                  </a:lnTo>
                  <a:lnTo>
                    <a:pt x="316992" y="225552"/>
                  </a:lnTo>
                  <a:lnTo>
                    <a:pt x="310895" y="224536"/>
                  </a:lnTo>
                  <a:close/>
                </a:path>
                <a:path w="323214" h="1039495">
                  <a:moveTo>
                    <a:pt x="313944" y="225552"/>
                  </a:moveTo>
                  <a:lnTo>
                    <a:pt x="310895" y="228600"/>
                  </a:lnTo>
                  <a:lnTo>
                    <a:pt x="312927" y="227584"/>
                  </a:lnTo>
                  <a:lnTo>
                    <a:pt x="313944" y="225552"/>
                  </a:lnTo>
                  <a:close/>
                </a:path>
                <a:path w="323214" h="1039495">
                  <a:moveTo>
                    <a:pt x="12192" y="225552"/>
                  </a:moveTo>
                  <a:lnTo>
                    <a:pt x="16256" y="227584"/>
                  </a:lnTo>
                  <a:lnTo>
                    <a:pt x="15357" y="225786"/>
                  </a:lnTo>
                  <a:lnTo>
                    <a:pt x="12192" y="225552"/>
                  </a:lnTo>
                  <a:close/>
                </a:path>
                <a:path w="323214" h="1039495">
                  <a:moveTo>
                    <a:pt x="316992" y="225552"/>
                  </a:moveTo>
                  <a:lnTo>
                    <a:pt x="313944" y="225552"/>
                  </a:lnTo>
                  <a:lnTo>
                    <a:pt x="312927" y="227584"/>
                  </a:lnTo>
                  <a:lnTo>
                    <a:pt x="316992" y="225552"/>
                  </a:lnTo>
                  <a:close/>
                </a:path>
                <a:path w="323214" h="1039495">
                  <a:moveTo>
                    <a:pt x="161544" y="103632"/>
                  </a:moveTo>
                  <a:lnTo>
                    <a:pt x="27431" y="103632"/>
                  </a:lnTo>
                  <a:lnTo>
                    <a:pt x="27431" y="198120"/>
                  </a:lnTo>
                  <a:lnTo>
                    <a:pt x="85779" y="227293"/>
                  </a:lnTo>
                  <a:lnTo>
                    <a:pt x="85343" y="225552"/>
                  </a:lnTo>
                  <a:lnTo>
                    <a:pt x="98145" y="225552"/>
                  </a:lnTo>
                  <a:lnTo>
                    <a:pt x="97536" y="222504"/>
                  </a:lnTo>
                  <a:lnTo>
                    <a:pt x="94487" y="219456"/>
                  </a:lnTo>
                  <a:lnTo>
                    <a:pt x="49445" y="198120"/>
                  </a:lnTo>
                  <a:lnTo>
                    <a:pt x="39624" y="198120"/>
                  </a:lnTo>
                  <a:lnTo>
                    <a:pt x="36575" y="192024"/>
                  </a:lnTo>
                  <a:lnTo>
                    <a:pt x="39624" y="192024"/>
                  </a:lnTo>
                  <a:lnTo>
                    <a:pt x="39624" y="115824"/>
                  </a:lnTo>
                  <a:lnTo>
                    <a:pt x="33528" y="115824"/>
                  </a:lnTo>
                  <a:lnTo>
                    <a:pt x="39624" y="109728"/>
                  </a:lnTo>
                  <a:lnTo>
                    <a:pt x="164592" y="109728"/>
                  </a:lnTo>
                  <a:lnTo>
                    <a:pt x="161544" y="103632"/>
                  </a:lnTo>
                  <a:close/>
                </a:path>
                <a:path w="323214" h="1039495">
                  <a:moveTo>
                    <a:pt x="18287" y="225552"/>
                  </a:moveTo>
                  <a:lnTo>
                    <a:pt x="15240" y="225552"/>
                  </a:lnTo>
                  <a:lnTo>
                    <a:pt x="15483" y="225795"/>
                  </a:lnTo>
                  <a:lnTo>
                    <a:pt x="18287" y="226003"/>
                  </a:lnTo>
                  <a:lnTo>
                    <a:pt x="18287" y="225552"/>
                  </a:lnTo>
                  <a:close/>
                </a:path>
                <a:path w="323214" h="1039495">
                  <a:moveTo>
                    <a:pt x="15240" y="225552"/>
                  </a:moveTo>
                  <a:lnTo>
                    <a:pt x="15357" y="225786"/>
                  </a:lnTo>
                  <a:lnTo>
                    <a:pt x="15240" y="225552"/>
                  </a:lnTo>
                  <a:close/>
                </a:path>
                <a:path w="323214" h="1039495">
                  <a:moveTo>
                    <a:pt x="15240" y="225552"/>
                  </a:moveTo>
                  <a:lnTo>
                    <a:pt x="12192" y="225552"/>
                  </a:lnTo>
                  <a:lnTo>
                    <a:pt x="15357" y="225786"/>
                  </a:lnTo>
                  <a:lnTo>
                    <a:pt x="15240" y="225552"/>
                  </a:lnTo>
                  <a:close/>
                </a:path>
                <a:path w="323214" h="1039495">
                  <a:moveTo>
                    <a:pt x="243840" y="213360"/>
                  </a:moveTo>
                  <a:lnTo>
                    <a:pt x="249936" y="219456"/>
                  </a:lnTo>
                  <a:lnTo>
                    <a:pt x="248610" y="214155"/>
                  </a:lnTo>
                  <a:lnTo>
                    <a:pt x="243840" y="213360"/>
                  </a:lnTo>
                  <a:close/>
                </a:path>
                <a:path w="323214" h="1039495">
                  <a:moveTo>
                    <a:pt x="248610" y="214155"/>
                  </a:moveTo>
                  <a:lnTo>
                    <a:pt x="249936" y="219456"/>
                  </a:lnTo>
                  <a:lnTo>
                    <a:pt x="280415" y="219456"/>
                  </a:lnTo>
                  <a:lnTo>
                    <a:pt x="248610" y="214155"/>
                  </a:lnTo>
                  <a:close/>
                </a:path>
                <a:path w="323214" h="1039495">
                  <a:moveTo>
                    <a:pt x="248098" y="212107"/>
                  </a:moveTo>
                  <a:lnTo>
                    <a:pt x="243840" y="213360"/>
                  </a:lnTo>
                  <a:lnTo>
                    <a:pt x="248610" y="214155"/>
                  </a:lnTo>
                  <a:lnTo>
                    <a:pt x="248098" y="212107"/>
                  </a:lnTo>
                  <a:close/>
                </a:path>
                <a:path w="323214" h="1039495">
                  <a:moveTo>
                    <a:pt x="246887" y="207264"/>
                  </a:moveTo>
                  <a:lnTo>
                    <a:pt x="243840" y="213360"/>
                  </a:lnTo>
                  <a:lnTo>
                    <a:pt x="248098" y="212107"/>
                  </a:lnTo>
                  <a:lnTo>
                    <a:pt x="246887" y="207264"/>
                  </a:lnTo>
                  <a:close/>
                </a:path>
                <a:path w="323214" h="1039495">
                  <a:moveTo>
                    <a:pt x="264566" y="207264"/>
                  </a:moveTo>
                  <a:lnTo>
                    <a:pt x="246887" y="207264"/>
                  </a:lnTo>
                  <a:lnTo>
                    <a:pt x="248098" y="212107"/>
                  </a:lnTo>
                  <a:lnTo>
                    <a:pt x="264566" y="207264"/>
                  </a:lnTo>
                  <a:close/>
                </a:path>
                <a:path w="323214" h="1039495">
                  <a:moveTo>
                    <a:pt x="36575" y="192024"/>
                  </a:moveTo>
                  <a:lnTo>
                    <a:pt x="39624" y="198120"/>
                  </a:lnTo>
                  <a:lnTo>
                    <a:pt x="39624" y="193467"/>
                  </a:lnTo>
                  <a:lnTo>
                    <a:pt x="36575" y="192024"/>
                  </a:lnTo>
                  <a:close/>
                </a:path>
                <a:path w="323214" h="1039495">
                  <a:moveTo>
                    <a:pt x="39624" y="193467"/>
                  </a:moveTo>
                  <a:lnTo>
                    <a:pt x="39624" y="198120"/>
                  </a:lnTo>
                  <a:lnTo>
                    <a:pt x="49445" y="198120"/>
                  </a:lnTo>
                  <a:lnTo>
                    <a:pt x="39624" y="193467"/>
                  </a:lnTo>
                  <a:close/>
                </a:path>
                <a:path w="323214" h="1039495">
                  <a:moveTo>
                    <a:pt x="149351" y="161544"/>
                  </a:moveTo>
                  <a:lnTo>
                    <a:pt x="118872" y="170688"/>
                  </a:lnTo>
                  <a:lnTo>
                    <a:pt x="112775" y="170688"/>
                  </a:lnTo>
                  <a:lnTo>
                    <a:pt x="112775" y="176784"/>
                  </a:lnTo>
                  <a:lnTo>
                    <a:pt x="115824" y="192024"/>
                  </a:lnTo>
                  <a:lnTo>
                    <a:pt x="115824" y="195072"/>
                  </a:lnTo>
                  <a:lnTo>
                    <a:pt x="121919" y="198120"/>
                  </a:lnTo>
                  <a:lnTo>
                    <a:pt x="216407" y="198120"/>
                  </a:lnTo>
                  <a:lnTo>
                    <a:pt x="216407" y="195072"/>
                  </a:lnTo>
                  <a:lnTo>
                    <a:pt x="219456" y="195072"/>
                  </a:lnTo>
                  <a:lnTo>
                    <a:pt x="219456" y="192024"/>
                  </a:lnTo>
                  <a:lnTo>
                    <a:pt x="128016" y="192024"/>
                  </a:lnTo>
                  <a:lnTo>
                    <a:pt x="121919" y="185928"/>
                  </a:lnTo>
                  <a:lnTo>
                    <a:pt x="126796" y="185928"/>
                  </a:lnTo>
                  <a:lnTo>
                    <a:pt x="126187" y="182880"/>
                  </a:lnTo>
                  <a:lnTo>
                    <a:pt x="121919" y="182880"/>
                  </a:lnTo>
                  <a:lnTo>
                    <a:pt x="124968" y="176784"/>
                  </a:lnTo>
                  <a:lnTo>
                    <a:pt x="142240" y="176784"/>
                  </a:lnTo>
                  <a:lnTo>
                    <a:pt x="152400" y="173736"/>
                  </a:lnTo>
                  <a:lnTo>
                    <a:pt x="158495" y="170688"/>
                  </a:lnTo>
                  <a:lnTo>
                    <a:pt x="158495" y="167640"/>
                  </a:lnTo>
                  <a:lnTo>
                    <a:pt x="161544" y="167640"/>
                  </a:lnTo>
                  <a:lnTo>
                    <a:pt x="161544" y="164592"/>
                  </a:lnTo>
                  <a:lnTo>
                    <a:pt x="149351" y="164592"/>
                  </a:lnTo>
                  <a:lnTo>
                    <a:pt x="149351" y="161544"/>
                  </a:lnTo>
                  <a:close/>
                </a:path>
                <a:path w="323214" h="1039495">
                  <a:moveTo>
                    <a:pt x="39624" y="192024"/>
                  </a:moveTo>
                  <a:lnTo>
                    <a:pt x="36575" y="192024"/>
                  </a:lnTo>
                  <a:lnTo>
                    <a:pt x="39624" y="193467"/>
                  </a:lnTo>
                  <a:lnTo>
                    <a:pt x="39624" y="192024"/>
                  </a:lnTo>
                  <a:close/>
                </a:path>
                <a:path w="323214" h="1039495">
                  <a:moveTo>
                    <a:pt x="126796" y="185928"/>
                  </a:moveTo>
                  <a:lnTo>
                    <a:pt x="121919" y="185928"/>
                  </a:lnTo>
                  <a:lnTo>
                    <a:pt x="128016" y="192024"/>
                  </a:lnTo>
                  <a:lnTo>
                    <a:pt x="126796" y="185928"/>
                  </a:lnTo>
                  <a:close/>
                </a:path>
                <a:path w="323214" h="1039495">
                  <a:moveTo>
                    <a:pt x="210312" y="185928"/>
                  </a:moveTo>
                  <a:lnTo>
                    <a:pt x="126796" y="185928"/>
                  </a:lnTo>
                  <a:lnTo>
                    <a:pt x="128016" y="192024"/>
                  </a:lnTo>
                  <a:lnTo>
                    <a:pt x="210312" y="192024"/>
                  </a:lnTo>
                  <a:lnTo>
                    <a:pt x="210312" y="185928"/>
                  </a:lnTo>
                  <a:close/>
                </a:path>
                <a:path w="323214" h="1039495">
                  <a:moveTo>
                    <a:pt x="210312" y="181965"/>
                  </a:moveTo>
                  <a:lnTo>
                    <a:pt x="210312" y="192024"/>
                  </a:lnTo>
                  <a:lnTo>
                    <a:pt x="216407" y="185928"/>
                  </a:lnTo>
                  <a:lnTo>
                    <a:pt x="222504" y="185928"/>
                  </a:lnTo>
                  <a:lnTo>
                    <a:pt x="222504" y="182880"/>
                  </a:lnTo>
                  <a:lnTo>
                    <a:pt x="213360" y="182880"/>
                  </a:lnTo>
                  <a:lnTo>
                    <a:pt x="210312" y="181965"/>
                  </a:lnTo>
                  <a:close/>
                </a:path>
                <a:path w="323214" h="1039495">
                  <a:moveTo>
                    <a:pt x="222504" y="185928"/>
                  </a:moveTo>
                  <a:lnTo>
                    <a:pt x="216407" y="185928"/>
                  </a:lnTo>
                  <a:lnTo>
                    <a:pt x="210312" y="192024"/>
                  </a:lnTo>
                  <a:lnTo>
                    <a:pt x="222504" y="192024"/>
                  </a:lnTo>
                  <a:lnTo>
                    <a:pt x="222504" y="185928"/>
                  </a:lnTo>
                  <a:close/>
                </a:path>
                <a:path w="323214" h="1039495">
                  <a:moveTo>
                    <a:pt x="292607" y="188976"/>
                  </a:moveTo>
                  <a:lnTo>
                    <a:pt x="289560" y="189693"/>
                  </a:lnTo>
                  <a:lnTo>
                    <a:pt x="289560" y="192024"/>
                  </a:lnTo>
                  <a:lnTo>
                    <a:pt x="292607" y="188976"/>
                  </a:lnTo>
                  <a:close/>
                </a:path>
                <a:path w="323214" h="1039495">
                  <a:moveTo>
                    <a:pt x="301751" y="188976"/>
                  </a:moveTo>
                  <a:lnTo>
                    <a:pt x="292607" y="188976"/>
                  </a:lnTo>
                  <a:lnTo>
                    <a:pt x="289560" y="192024"/>
                  </a:lnTo>
                  <a:lnTo>
                    <a:pt x="301751" y="192024"/>
                  </a:lnTo>
                  <a:lnTo>
                    <a:pt x="301751" y="188976"/>
                  </a:lnTo>
                  <a:close/>
                </a:path>
                <a:path w="323214" h="1039495">
                  <a:moveTo>
                    <a:pt x="289560" y="109728"/>
                  </a:moveTo>
                  <a:lnTo>
                    <a:pt x="289560" y="189693"/>
                  </a:lnTo>
                  <a:lnTo>
                    <a:pt x="292607" y="188976"/>
                  </a:lnTo>
                  <a:lnTo>
                    <a:pt x="301751" y="188976"/>
                  </a:lnTo>
                  <a:lnTo>
                    <a:pt x="301751" y="115824"/>
                  </a:lnTo>
                  <a:lnTo>
                    <a:pt x="295656" y="115824"/>
                  </a:lnTo>
                  <a:lnTo>
                    <a:pt x="289560" y="109728"/>
                  </a:lnTo>
                  <a:close/>
                </a:path>
                <a:path w="323214" h="1039495">
                  <a:moveTo>
                    <a:pt x="124968" y="176784"/>
                  </a:moveTo>
                  <a:lnTo>
                    <a:pt x="121919" y="182880"/>
                  </a:lnTo>
                  <a:lnTo>
                    <a:pt x="125945" y="181672"/>
                  </a:lnTo>
                  <a:lnTo>
                    <a:pt x="124968" y="176784"/>
                  </a:lnTo>
                  <a:close/>
                </a:path>
                <a:path w="323214" h="1039495">
                  <a:moveTo>
                    <a:pt x="125945" y="181672"/>
                  </a:moveTo>
                  <a:lnTo>
                    <a:pt x="121919" y="182880"/>
                  </a:lnTo>
                  <a:lnTo>
                    <a:pt x="126187" y="182880"/>
                  </a:lnTo>
                  <a:lnTo>
                    <a:pt x="125945" y="181672"/>
                  </a:lnTo>
                  <a:close/>
                </a:path>
                <a:path w="323214" h="1039495">
                  <a:moveTo>
                    <a:pt x="210312" y="176784"/>
                  </a:moveTo>
                  <a:lnTo>
                    <a:pt x="210312" y="181965"/>
                  </a:lnTo>
                  <a:lnTo>
                    <a:pt x="213360" y="182880"/>
                  </a:lnTo>
                  <a:lnTo>
                    <a:pt x="210312" y="176784"/>
                  </a:lnTo>
                  <a:close/>
                </a:path>
                <a:path w="323214" h="1039495">
                  <a:moveTo>
                    <a:pt x="222504" y="176784"/>
                  </a:moveTo>
                  <a:lnTo>
                    <a:pt x="210312" y="176784"/>
                  </a:lnTo>
                  <a:lnTo>
                    <a:pt x="213360" y="182880"/>
                  </a:lnTo>
                  <a:lnTo>
                    <a:pt x="222504" y="182880"/>
                  </a:lnTo>
                  <a:lnTo>
                    <a:pt x="222504" y="176784"/>
                  </a:lnTo>
                  <a:close/>
                </a:path>
                <a:path w="323214" h="1039495">
                  <a:moveTo>
                    <a:pt x="298704" y="103632"/>
                  </a:moveTo>
                  <a:lnTo>
                    <a:pt x="173736" y="103632"/>
                  </a:lnTo>
                  <a:lnTo>
                    <a:pt x="173736" y="167640"/>
                  </a:lnTo>
                  <a:lnTo>
                    <a:pt x="176784" y="170688"/>
                  </a:lnTo>
                  <a:lnTo>
                    <a:pt x="182880" y="173736"/>
                  </a:lnTo>
                  <a:lnTo>
                    <a:pt x="210312" y="181965"/>
                  </a:lnTo>
                  <a:lnTo>
                    <a:pt x="210312" y="176784"/>
                  </a:lnTo>
                  <a:lnTo>
                    <a:pt x="222504" y="176784"/>
                  </a:lnTo>
                  <a:lnTo>
                    <a:pt x="219456" y="170688"/>
                  </a:lnTo>
                  <a:lnTo>
                    <a:pt x="216407" y="170688"/>
                  </a:lnTo>
                  <a:lnTo>
                    <a:pt x="196088" y="164592"/>
                  </a:lnTo>
                  <a:lnTo>
                    <a:pt x="185928" y="164592"/>
                  </a:lnTo>
                  <a:lnTo>
                    <a:pt x="182880" y="161544"/>
                  </a:lnTo>
                  <a:lnTo>
                    <a:pt x="185928" y="161544"/>
                  </a:lnTo>
                  <a:lnTo>
                    <a:pt x="185928" y="115824"/>
                  </a:lnTo>
                  <a:lnTo>
                    <a:pt x="179831" y="115824"/>
                  </a:lnTo>
                  <a:lnTo>
                    <a:pt x="185928" y="109728"/>
                  </a:lnTo>
                  <a:lnTo>
                    <a:pt x="301751" y="109728"/>
                  </a:lnTo>
                  <a:lnTo>
                    <a:pt x="298704" y="103632"/>
                  </a:lnTo>
                  <a:close/>
                </a:path>
                <a:path w="323214" h="1039495">
                  <a:moveTo>
                    <a:pt x="142240" y="176784"/>
                  </a:moveTo>
                  <a:lnTo>
                    <a:pt x="124968" y="176784"/>
                  </a:lnTo>
                  <a:lnTo>
                    <a:pt x="125945" y="181672"/>
                  </a:lnTo>
                  <a:lnTo>
                    <a:pt x="142240" y="176784"/>
                  </a:lnTo>
                  <a:close/>
                </a:path>
                <a:path w="323214" h="1039495">
                  <a:moveTo>
                    <a:pt x="152400" y="158496"/>
                  </a:moveTo>
                  <a:lnTo>
                    <a:pt x="149351" y="164592"/>
                  </a:lnTo>
                  <a:lnTo>
                    <a:pt x="152400" y="161544"/>
                  </a:lnTo>
                  <a:lnTo>
                    <a:pt x="152400" y="158496"/>
                  </a:lnTo>
                  <a:close/>
                </a:path>
                <a:path w="323214" h="1039495">
                  <a:moveTo>
                    <a:pt x="152400" y="109728"/>
                  </a:moveTo>
                  <a:lnTo>
                    <a:pt x="152400" y="161544"/>
                  </a:lnTo>
                  <a:lnTo>
                    <a:pt x="149351" y="164592"/>
                  </a:lnTo>
                  <a:lnTo>
                    <a:pt x="161544" y="164592"/>
                  </a:lnTo>
                  <a:lnTo>
                    <a:pt x="161544" y="161544"/>
                  </a:lnTo>
                  <a:lnTo>
                    <a:pt x="164592" y="161544"/>
                  </a:lnTo>
                  <a:lnTo>
                    <a:pt x="164592" y="115824"/>
                  </a:lnTo>
                  <a:lnTo>
                    <a:pt x="158495" y="115824"/>
                  </a:lnTo>
                  <a:lnTo>
                    <a:pt x="152400" y="109728"/>
                  </a:lnTo>
                  <a:close/>
                </a:path>
                <a:path w="323214" h="1039495">
                  <a:moveTo>
                    <a:pt x="182880" y="161544"/>
                  </a:moveTo>
                  <a:lnTo>
                    <a:pt x="185928" y="164592"/>
                  </a:lnTo>
                  <a:lnTo>
                    <a:pt x="185928" y="163068"/>
                  </a:lnTo>
                  <a:lnTo>
                    <a:pt x="182880" y="161544"/>
                  </a:lnTo>
                  <a:close/>
                </a:path>
                <a:path w="323214" h="1039495">
                  <a:moveTo>
                    <a:pt x="185928" y="163068"/>
                  </a:moveTo>
                  <a:lnTo>
                    <a:pt x="185928" y="164592"/>
                  </a:lnTo>
                  <a:lnTo>
                    <a:pt x="188975" y="164592"/>
                  </a:lnTo>
                  <a:lnTo>
                    <a:pt x="185928" y="163068"/>
                  </a:lnTo>
                  <a:close/>
                </a:path>
                <a:path w="323214" h="1039495">
                  <a:moveTo>
                    <a:pt x="185928" y="161544"/>
                  </a:moveTo>
                  <a:lnTo>
                    <a:pt x="188975" y="164592"/>
                  </a:lnTo>
                  <a:lnTo>
                    <a:pt x="196088" y="164592"/>
                  </a:lnTo>
                  <a:lnTo>
                    <a:pt x="185928" y="161544"/>
                  </a:lnTo>
                  <a:close/>
                </a:path>
                <a:path w="323214" h="1039495">
                  <a:moveTo>
                    <a:pt x="185928" y="161544"/>
                  </a:moveTo>
                  <a:lnTo>
                    <a:pt x="182880" y="161544"/>
                  </a:lnTo>
                  <a:lnTo>
                    <a:pt x="185928" y="163068"/>
                  </a:lnTo>
                  <a:lnTo>
                    <a:pt x="185928" y="161544"/>
                  </a:lnTo>
                  <a:close/>
                </a:path>
                <a:path w="323214" h="1039495">
                  <a:moveTo>
                    <a:pt x="39624" y="109728"/>
                  </a:moveTo>
                  <a:lnTo>
                    <a:pt x="33528" y="115824"/>
                  </a:lnTo>
                  <a:lnTo>
                    <a:pt x="39624" y="115824"/>
                  </a:lnTo>
                  <a:lnTo>
                    <a:pt x="39624" y="109728"/>
                  </a:lnTo>
                  <a:close/>
                </a:path>
                <a:path w="323214" h="1039495">
                  <a:moveTo>
                    <a:pt x="152400" y="109728"/>
                  </a:moveTo>
                  <a:lnTo>
                    <a:pt x="39624" y="109728"/>
                  </a:lnTo>
                  <a:lnTo>
                    <a:pt x="39624" y="115824"/>
                  </a:lnTo>
                  <a:lnTo>
                    <a:pt x="152400" y="115824"/>
                  </a:lnTo>
                  <a:lnTo>
                    <a:pt x="152400" y="109728"/>
                  </a:lnTo>
                  <a:close/>
                </a:path>
                <a:path w="323214" h="1039495">
                  <a:moveTo>
                    <a:pt x="164592" y="109728"/>
                  </a:moveTo>
                  <a:lnTo>
                    <a:pt x="152400" y="109728"/>
                  </a:lnTo>
                  <a:lnTo>
                    <a:pt x="158495" y="115824"/>
                  </a:lnTo>
                  <a:lnTo>
                    <a:pt x="164592" y="115824"/>
                  </a:lnTo>
                  <a:lnTo>
                    <a:pt x="164592" y="109728"/>
                  </a:lnTo>
                  <a:close/>
                </a:path>
                <a:path w="323214" h="1039495">
                  <a:moveTo>
                    <a:pt x="185928" y="109728"/>
                  </a:moveTo>
                  <a:lnTo>
                    <a:pt x="179831" y="115824"/>
                  </a:lnTo>
                  <a:lnTo>
                    <a:pt x="185928" y="115824"/>
                  </a:lnTo>
                  <a:lnTo>
                    <a:pt x="185928" y="109728"/>
                  </a:lnTo>
                  <a:close/>
                </a:path>
                <a:path w="323214" h="1039495">
                  <a:moveTo>
                    <a:pt x="289560" y="109728"/>
                  </a:moveTo>
                  <a:lnTo>
                    <a:pt x="185928" y="109728"/>
                  </a:lnTo>
                  <a:lnTo>
                    <a:pt x="185928" y="115824"/>
                  </a:lnTo>
                  <a:lnTo>
                    <a:pt x="289560" y="115824"/>
                  </a:lnTo>
                  <a:lnTo>
                    <a:pt x="289560" y="109728"/>
                  </a:lnTo>
                  <a:close/>
                </a:path>
                <a:path w="323214" h="1039495">
                  <a:moveTo>
                    <a:pt x="301751" y="109728"/>
                  </a:moveTo>
                  <a:lnTo>
                    <a:pt x="289560" y="109728"/>
                  </a:lnTo>
                  <a:lnTo>
                    <a:pt x="295656" y="115824"/>
                  </a:lnTo>
                  <a:lnTo>
                    <a:pt x="301751" y="115824"/>
                  </a:lnTo>
                  <a:lnTo>
                    <a:pt x="301751" y="109728"/>
                  </a:lnTo>
                  <a:close/>
                </a:path>
                <a:path w="323214" h="1039495">
                  <a:moveTo>
                    <a:pt x="298704" y="45720"/>
                  </a:moveTo>
                  <a:lnTo>
                    <a:pt x="30480" y="45720"/>
                  </a:lnTo>
                  <a:lnTo>
                    <a:pt x="33528" y="48768"/>
                  </a:lnTo>
                  <a:lnTo>
                    <a:pt x="292607" y="48768"/>
                  </a:lnTo>
                  <a:lnTo>
                    <a:pt x="298704" y="45720"/>
                  </a:lnTo>
                  <a:close/>
                </a:path>
                <a:path w="323214" h="1039495">
                  <a:moveTo>
                    <a:pt x="28346" y="9144"/>
                  </a:moveTo>
                  <a:lnTo>
                    <a:pt x="18287" y="9144"/>
                  </a:lnTo>
                  <a:lnTo>
                    <a:pt x="18287" y="10668"/>
                  </a:lnTo>
                  <a:lnTo>
                    <a:pt x="21335" y="12192"/>
                  </a:lnTo>
                  <a:lnTo>
                    <a:pt x="18287" y="13208"/>
                  </a:lnTo>
                  <a:lnTo>
                    <a:pt x="18288" y="19304"/>
                  </a:lnTo>
                  <a:lnTo>
                    <a:pt x="24384" y="39624"/>
                  </a:lnTo>
                  <a:lnTo>
                    <a:pt x="27431" y="45720"/>
                  </a:lnTo>
                  <a:lnTo>
                    <a:pt x="301751" y="45720"/>
                  </a:lnTo>
                  <a:lnTo>
                    <a:pt x="304800" y="39624"/>
                  </a:lnTo>
                  <a:lnTo>
                    <a:pt x="305714" y="36576"/>
                  </a:lnTo>
                  <a:lnTo>
                    <a:pt x="36575" y="36576"/>
                  </a:lnTo>
                  <a:lnTo>
                    <a:pt x="28346" y="9144"/>
                  </a:lnTo>
                  <a:close/>
                </a:path>
                <a:path w="323214" h="1039495">
                  <a:moveTo>
                    <a:pt x="292607" y="33528"/>
                  </a:moveTo>
                  <a:lnTo>
                    <a:pt x="289560" y="36576"/>
                  </a:lnTo>
                  <a:lnTo>
                    <a:pt x="292607" y="36576"/>
                  </a:lnTo>
                  <a:lnTo>
                    <a:pt x="292607" y="33528"/>
                  </a:lnTo>
                  <a:close/>
                </a:path>
                <a:path w="323214" h="1039495">
                  <a:moveTo>
                    <a:pt x="320040" y="0"/>
                  </a:moveTo>
                  <a:lnTo>
                    <a:pt x="316992" y="0"/>
                  </a:lnTo>
                  <a:lnTo>
                    <a:pt x="307848" y="3048"/>
                  </a:lnTo>
                  <a:lnTo>
                    <a:pt x="301751" y="3048"/>
                  </a:lnTo>
                  <a:lnTo>
                    <a:pt x="301751" y="6096"/>
                  </a:lnTo>
                  <a:lnTo>
                    <a:pt x="292607" y="36576"/>
                  </a:lnTo>
                  <a:lnTo>
                    <a:pt x="305714" y="36576"/>
                  </a:lnTo>
                  <a:lnTo>
                    <a:pt x="310895" y="19304"/>
                  </a:lnTo>
                  <a:lnTo>
                    <a:pt x="310895" y="15240"/>
                  </a:lnTo>
                  <a:lnTo>
                    <a:pt x="307848" y="15240"/>
                  </a:lnTo>
                  <a:lnTo>
                    <a:pt x="310895" y="12192"/>
                  </a:lnTo>
                  <a:lnTo>
                    <a:pt x="310895" y="6096"/>
                  </a:lnTo>
                  <a:lnTo>
                    <a:pt x="323088" y="6096"/>
                  </a:lnTo>
                  <a:lnTo>
                    <a:pt x="323088" y="3048"/>
                  </a:lnTo>
                  <a:lnTo>
                    <a:pt x="320040" y="0"/>
                  </a:lnTo>
                  <a:close/>
                </a:path>
                <a:path w="323214" h="1039495">
                  <a:moveTo>
                    <a:pt x="18287" y="13208"/>
                  </a:moveTo>
                  <a:lnTo>
                    <a:pt x="16625" y="13762"/>
                  </a:lnTo>
                  <a:lnTo>
                    <a:pt x="18288" y="19304"/>
                  </a:lnTo>
                  <a:lnTo>
                    <a:pt x="18287" y="13208"/>
                  </a:lnTo>
                  <a:close/>
                </a:path>
                <a:path w="323214" h="1039495">
                  <a:moveTo>
                    <a:pt x="312589" y="13659"/>
                  </a:moveTo>
                  <a:lnTo>
                    <a:pt x="310895" y="14224"/>
                  </a:lnTo>
                  <a:lnTo>
                    <a:pt x="310895" y="19304"/>
                  </a:lnTo>
                  <a:lnTo>
                    <a:pt x="312589" y="13659"/>
                  </a:lnTo>
                  <a:close/>
                </a:path>
                <a:path w="323214" h="1039495">
                  <a:moveTo>
                    <a:pt x="15943" y="11488"/>
                  </a:moveTo>
                  <a:lnTo>
                    <a:pt x="12192" y="15240"/>
                  </a:lnTo>
                  <a:lnTo>
                    <a:pt x="16625" y="13762"/>
                  </a:lnTo>
                  <a:lnTo>
                    <a:pt x="15943" y="11488"/>
                  </a:lnTo>
                  <a:close/>
                </a:path>
                <a:path w="323214" h="1039495">
                  <a:moveTo>
                    <a:pt x="16625" y="13762"/>
                  </a:moveTo>
                  <a:lnTo>
                    <a:pt x="12192" y="15240"/>
                  </a:lnTo>
                  <a:lnTo>
                    <a:pt x="17068" y="15240"/>
                  </a:lnTo>
                  <a:lnTo>
                    <a:pt x="16625" y="13762"/>
                  </a:lnTo>
                  <a:close/>
                </a:path>
                <a:path w="323214" h="1039495">
                  <a:moveTo>
                    <a:pt x="310895" y="12192"/>
                  </a:moveTo>
                  <a:lnTo>
                    <a:pt x="307848" y="15240"/>
                  </a:lnTo>
                  <a:lnTo>
                    <a:pt x="310895" y="14224"/>
                  </a:lnTo>
                  <a:lnTo>
                    <a:pt x="310895" y="12192"/>
                  </a:lnTo>
                  <a:close/>
                </a:path>
                <a:path w="323214" h="1039495">
                  <a:moveTo>
                    <a:pt x="310895" y="14224"/>
                  </a:moveTo>
                  <a:lnTo>
                    <a:pt x="307848" y="15240"/>
                  </a:lnTo>
                  <a:lnTo>
                    <a:pt x="310895" y="15240"/>
                  </a:lnTo>
                  <a:lnTo>
                    <a:pt x="310895" y="14224"/>
                  </a:lnTo>
                  <a:close/>
                </a:path>
                <a:path w="323214" h="1039495">
                  <a:moveTo>
                    <a:pt x="313944" y="9144"/>
                  </a:moveTo>
                  <a:lnTo>
                    <a:pt x="310895" y="12192"/>
                  </a:lnTo>
                  <a:lnTo>
                    <a:pt x="310895" y="14224"/>
                  </a:lnTo>
                  <a:lnTo>
                    <a:pt x="312589" y="13659"/>
                  </a:lnTo>
                  <a:lnTo>
                    <a:pt x="313944" y="9144"/>
                  </a:lnTo>
                  <a:close/>
                </a:path>
                <a:path w="323214" h="1039495">
                  <a:moveTo>
                    <a:pt x="17272" y="10160"/>
                  </a:moveTo>
                  <a:lnTo>
                    <a:pt x="15943" y="11488"/>
                  </a:lnTo>
                  <a:lnTo>
                    <a:pt x="16625" y="13762"/>
                  </a:lnTo>
                  <a:lnTo>
                    <a:pt x="18287" y="13208"/>
                  </a:lnTo>
                  <a:lnTo>
                    <a:pt x="18287" y="10668"/>
                  </a:lnTo>
                  <a:lnTo>
                    <a:pt x="17272" y="10160"/>
                  </a:lnTo>
                  <a:close/>
                </a:path>
                <a:path w="323214" h="1039495">
                  <a:moveTo>
                    <a:pt x="313944" y="9144"/>
                  </a:moveTo>
                  <a:lnTo>
                    <a:pt x="312589" y="13659"/>
                  </a:lnTo>
                  <a:lnTo>
                    <a:pt x="316991" y="12192"/>
                  </a:lnTo>
                  <a:lnTo>
                    <a:pt x="313944" y="9144"/>
                  </a:lnTo>
                  <a:close/>
                </a:path>
                <a:path w="323214" h="1039495">
                  <a:moveTo>
                    <a:pt x="18287" y="10668"/>
                  </a:moveTo>
                  <a:lnTo>
                    <a:pt x="18287" y="13208"/>
                  </a:lnTo>
                  <a:lnTo>
                    <a:pt x="21335" y="12192"/>
                  </a:lnTo>
                  <a:lnTo>
                    <a:pt x="18287" y="10668"/>
                  </a:lnTo>
                  <a:close/>
                </a:path>
                <a:path w="323214" h="1039495">
                  <a:moveTo>
                    <a:pt x="310895" y="6096"/>
                  </a:moveTo>
                  <a:lnTo>
                    <a:pt x="310895" y="12192"/>
                  </a:lnTo>
                  <a:lnTo>
                    <a:pt x="313944" y="9144"/>
                  </a:lnTo>
                  <a:lnTo>
                    <a:pt x="310895" y="6096"/>
                  </a:lnTo>
                  <a:close/>
                </a:path>
                <a:path w="323214" h="1039495">
                  <a:moveTo>
                    <a:pt x="15240" y="9144"/>
                  </a:moveTo>
                  <a:lnTo>
                    <a:pt x="15943" y="11488"/>
                  </a:lnTo>
                  <a:lnTo>
                    <a:pt x="17272" y="10160"/>
                  </a:lnTo>
                  <a:lnTo>
                    <a:pt x="15240" y="9144"/>
                  </a:lnTo>
                  <a:close/>
                </a:path>
                <a:path w="323214" h="1039495">
                  <a:moveTo>
                    <a:pt x="18287" y="9144"/>
                  </a:moveTo>
                  <a:lnTo>
                    <a:pt x="17272" y="10160"/>
                  </a:lnTo>
                  <a:lnTo>
                    <a:pt x="18287" y="10668"/>
                  </a:lnTo>
                  <a:lnTo>
                    <a:pt x="18287" y="9144"/>
                  </a:lnTo>
                  <a:close/>
                </a:path>
                <a:path w="323214" h="1039495">
                  <a:moveTo>
                    <a:pt x="18287" y="9144"/>
                  </a:moveTo>
                  <a:lnTo>
                    <a:pt x="15240" y="9144"/>
                  </a:lnTo>
                  <a:lnTo>
                    <a:pt x="17272" y="10160"/>
                  </a:lnTo>
                  <a:lnTo>
                    <a:pt x="18287" y="9144"/>
                  </a:lnTo>
                  <a:close/>
                </a:path>
              </a:pathLst>
            </a:custGeom>
            <a:solidFill>
              <a:srgbClr val="056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58895" y="5812536"/>
              <a:ext cx="2222500" cy="1667510"/>
            </a:xfrm>
            <a:custGeom>
              <a:avLst/>
              <a:gdLst/>
              <a:ahLst/>
              <a:cxnLst/>
              <a:rect l="l" t="t" r="r" b="b"/>
              <a:pathLst>
                <a:path w="2222500" h="1667509">
                  <a:moveTo>
                    <a:pt x="2221992" y="0"/>
                  </a:moveTo>
                  <a:lnTo>
                    <a:pt x="0" y="0"/>
                  </a:lnTo>
                  <a:lnTo>
                    <a:pt x="0" y="1667256"/>
                  </a:lnTo>
                  <a:lnTo>
                    <a:pt x="2221992" y="1667256"/>
                  </a:lnTo>
                  <a:lnTo>
                    <a:pt x="2221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6703" y="5800344"/>
              <a:ext cx="2249805" cy="1694814"/>
            </a:xfrm>
            <a:custGeom>
              <a:avLst/>
              <a:gdLst/>
              <a:ahLst/>
              <a:cxnLst/>
              <a:rect l="l" t="t" r="r" b="b"/>
              <a:pathLst>
                <a:path w="2249804" h="1694815">
                  <a:moveTo>
                    <a:pt x="2234184" y="0"/>
                  </a:moveTo>
                  <a:lnTo>
                    <a:pt x="12192" y="0"/>
                  </a:lnTo>
                  <a:lnTo>
                    <a:pt x="3048" y="3047"/>
                  </a:lnTo>
                  <a:lnTo>
                    <a:pt x="0" y="12191"/>
                  </a:lnTo>
                  <a:lnTo>
                    <a:pt x="0" y="1679447"/>
                  </a:lnTo>
                  <a:lnTo>
                    <a:pt x="3048" y="1688591"/>
                  </a:lnTo>
                  <a:lnTo>
                    <a:pt x="6096" y="1691639"/>
                  </a:lnTo>
                  <a:lnTo>
                    <a:pt x="12192" y="1694687"/>
                  </a:lnTo>
                  <a:lnTo>
                    <a:pt x="2234184" y="1694687"/>
                  </a:lnTo>
                  <a:lnTo>
                    <a:pt x="2240280" y="1691639"/>
                  </a:lnTo>
                  <a:lnTo>
                    <a:pt x="2243328" y="1688591"/>
                  </a:lnTo>
                  <a:lnTo>
                    <a:pt x="2249424" y="1679447"/>
                  </a:lnTo>
                  <a:lnTo>
                    <a:pt x="27432" y="1679447"/>
                  </a:lnTo>
                  <a:lnTo>
                    <a:pt x="12192" y="1664207"/>
                  </a:lnTo>
                  <a:lnTo>
                    <a:pt x="27432" y="1664207"/>
                  </a:lnTo>
                  <a:lnTo>
                    <a:pt x="27432" y="27431"/>
                  </a:lnTo>
                  <a:lnTo>
                    <a:pt x="12192" y="27431"/>
                  </a:lnTo>
                  <a:lnTo>
                    <a:pt x="27432" y="12191"/>
                  </a:lnTo>
                  <a:lnTo>
                    <a:pt x="2249424" y="12191"/>
                  </a:lnTo>
                  <a:lnTo>
                    <a:pt x="2243328" y="3047"/>
                  </a:lnTo>
                  <a:lnTo>
                    <a:pt x="2234184" y="0"/>
                  </a:lnTo>
                  <a:close/>
                </a:path>
                <a:path w="2249804" h="1694815">
                  <a:moveTo>
                    <a:pt x="27432" y="1664207"/>
                  </a:moveTo>
                  <a:lnTo>
                    <a:pt x="12192" y="1664207"/>
                  </a:lnTo>
                  <a:lnTo>
                    <a:pt x="27432" y="1679447"/>
                  </a:lnTo>
                  <a:lnTo>
                    <a:pt x="27432" y="1664207"/>
                  </a:lnTo>
                  <a:close/>
                </a:path>
                <a:path w="2249804" h="1694815">
                  <a:moveTo>
                    <a:pt x="2221992" y="1664207"/>
                  </a:moveTo>
                  <a:lnTo>
                    <a:pt x="27432" y="1664207"/>
                  </a:lnTo>
                  <a:lnTo>
                    <a:pt x="27432" y="1679447"/>
                  </a:lnTo>
                  <a:lnTo>
                    <a:pt x="2221992" y="1679447"/>
                  </a:lnTo>
                  <a:lnTo>
                    <a:pt x="2221992" y="1664207"/>
                  </a:lnTo>
                  <a:close/>
                </a:path>
                <a:path w="2249804" h="1694815">
                  <a:moveTo>
                    <a:pt x="2221992" y="12191"/>
                  </a:moveTo>
                  <a:lnTo>
                    <a:pt x="2221992" y="1679447"/>
                  </a:lnTo>
                  <a:lnTo>
                    <a:pt x="2234184" y="1664207"/>
                  </a:lnTo>
                  <a:lnTo>
                    <a:pt x="2249424" y="1664207"/>
                  </a:lnTo>
                  <a:lnTo>
                    <a:pt x="2249424" y="27431"/>
                  </a:lnTo>
                  <a:lnTo>
                    <a:pt x="2234184" y="27431"/>
                  </a:lnTo>
                  <a:lnTo>
                    <a:pt x="2221992" y="12191"/>
                  </a:lnTo>
                  <a:close/>
                </a:path>
                <a:path w="2249804" h="1694815">
                  <a:moveTo>
                    <a:pt x="2249424" y="1664207"/>
                  </a:moveTo>
                  <a:lnTo>
                    <a:pt x="2234184" y="1664207"/>
                  </a:lnTo>
                  <a:lnTo>
                    <a:pt x="2221992" y="1679447"/>
                  </a:lnTo>
                  <a:lnTo>
                    <a:pt x="2249424" y="1679447"/>
                  </a:lnTo>
                  <a:lnTo>
                    <a:pt x="2249424" y="1664207"/>
                  </a:lnTo>
                  <a:close/>
                </a:path>
                <a:path w="2249804" h="1694815">
                  <a:moveTo>
                    <a:pt x="27432" y="12191"/>
                  </a:moveTo>
                  <a:lnTo>
                    <a:pt x="12192" y="27431"/>
                  </a:lnTo>
                  <a:lnTo>
                    <a:pt x="27432" y="27431"/>
                  </a:lnTo>
                  <a:lnTo>
                    <a:pt x="27432" y="12191"/>
                  </a:lnTo>
                  <a:close/>
                </a:path>
                <a:path w="2249804" h="1694815">
                  <a:moveTo>
                    <a:pt x="2221992" y="12191"/>
                  </a:moveTo>
                  <a:lnTo>
                    <a:pt x="27432" y="12191"/>
                  </a:lnTo>
                  <a:lnTo>
                    <a:pt x="27432" y="27431"/>
                  </a:lnTo>
                  <a:lnTo>
                    <a:pt x="2221992" y="27431"/>
                  </a:lnTo>
                  <a:lnTo>
                    <a:pt x="2221992" y="12191"/>
                  </a:lnTo>
                  <a:close/>
                </a:path>
                <a:path w="2249804" h="1694815">
                  <a:moveTo>
                    <a:pt x="2249424" y="12191"/>
                  </a:moveTo>
                  <a:lnTo>
                    <a:pt x="2221992" y="12191"/>
                  </a:lnTo>
                  <a:lnTo>
                    <a:pt x="2234184" y="27431"/>
                  </a:lnTo>
                  <a:lnTo>
                    <a:pt x="2249424" y="27431"/>
                  </a:lnTo>
                  <a:lnTo>
                    <a:pt x="2249424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517900" y="6292850"/>
            <a:ext cx="2286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21970">
              <a:lnSpc>
                <a:spcPct val="100000"/>
              </a:lnSpc>
              <a:spcBef>
                <a:spcPts val="95"/>
              </a:spcBef>
            </a:pPr>
            <a:r>
              <a:rPr sz="2400" b="1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b="1" baseline="-1984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b="1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b="1" baseline="-19841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sz="2400" b="1" spc="-5">
                <a:solidFill>
                  <a:srgbClr val="FF0000"/>
                </a:solidFill>
                <a:latin typeface="Constantia"/>
                <a:cs typeface="Constantia"/>
              </a:rPr>
              <a:t>/ </a:t>
            </a:r>
            <a:r>
              <a:rPr sz="2400" b="1" spc="-50">
                <a:solidFill>
                  <a:srgbClr val="FF0000"/>
                </a:solidFill>
                <a:latin typeface="Constantia"/>
                <a:cs typeface="Constantia"/>
              </a:rPr>
              <a:t>Accept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50991" y="5797296"/>
            <a:ext cx="2228215" cy="1548000"/>
            <a:chOff x="5650991" y="5797296"/>
            <a:chExt cx="2228215" cy="1694814"/>
          </a:xfrm>
        </p:grpSpPr>
        <p:sp>
          <p:nvSpPr>
            <p:cNvPr id="69" name="object 69"/>
            <p:cNvSpPr/>
            <p:nvPr/>
          </p:nvSpPr>
          <p:spPr>
            <a:xfrm>
              <a:off x="5663183" y="5809488"/>
              <a:ext cx="2204085" cy="1667510"/>
            </a:xfrm>
            <a:custGeom>
              <a:avLst/>
              <a:gdLst/>
              <a:ahLst/>
              <a:cxnLst/>
              <a:rect l="l" t="t" r="r" b="b"/>
              <a:pathLst>
                <a:path w="2204084" h="1667509">
                  <a:moveTo>
                    <a:pt x="2203704" y="0"/>
                  </a:moveTo>
                  <a:lnTo>
                    <a:pt x="0" y="0"/>
                  </a:lnTo>
                  <a:lnTo>
                    <a:pt x="0" y="1667256"/>
                  </a:lnTo>
                  <a:lnTo>
                    <a:pt x="2203704" y="1667256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50991" y="5797296"/>
              <a:ext cx="2228215" cy="1694814"/>
            </a:xfrm>
            <a:custGeom>
              <a:avLst/>
              <a:gdLst/>
              <a:ahLst/>
              <a:cxnLst/>
              <a:rect l="l" t="t" r="r" b="b"/>
              <a:pathLst>
                <a:path w="2228215" h="1694815">
                  <a:moveTo>
                    <a:pt x="2215896" y="0"/>
                  </a:moveTo>
                  <a:lnTo>
                    <a:pt x="12192" y="0"/>
                  </a:lnTo>
                  <a:lnTo>
                    <a:pt x="3048" y="3047"/>
                  </a:lnTo>
                  <a:lnTo>
                    <a:pt x="0" y="12191"/>
                  </a:lnTo>
                  <a:lnTo>
                    <a:pt x="0" y="1679447"/>
                  </a:lnTo>
                  <a:lnTo>
                    <a:pt x="3048" y="1688591"/>
                  </a:lnTo>
                  <a:lnTo>
                    <a:pt x="12192" y="1694687"/>
                  </a:lnTo>
                  <a:lnTo>
                    <a:pt x="2215896" y="1694687"/>
                  </a:lnTo>
                  <a:lnTo>
                    <a:pt x="2221991" y="1688591"/>
                  </a:lnTo>
                  <a:lnTo>
                    <a:pt x="2228088" y="1679447"/>
                  </a:lnTo>
                  <a:lnTo>
                    <a:pt x="27432" y="1679447"/>
                  </a:lnTo>
                  <a:lnTo>
                    <a:pt x="12192" y="1667255"/>
                  </a:lnTo>
                  <a:lnTo>
                    <a:pt x="27432" y="1667255"/>
                  </a:lnTo>
                  <a:lnTo>
                    <a:pt x="27432" y="27431"/>
                  </a:lnTo>
                  <a:lnTo>
                    <a:pt x="12192" y="27431"/>
                  </a:lnTo>
                  <a:lnTo>
                    <a:pt x="27432" y="12191"/>
                  </a:lnTo>
                  <a:lnTo>
                    <a:pt x="2228088" y="12191"/>
                  </a:lnTo>
                  <a:lnTo>
                    <a:pt x="2221991" y="3047"/>
                  </a:lnTo>
                  <a:lnTo>
                    <a:pt x="2215896" y="0"/>
                  </a:lnTo>
                  <a:close/>
                </a:path>
                <a:path w="2228215" h="1694815">
                  <a:moveTo>
                    <a:pt x="27432" y="1667255"/>
                  </a:moveTo>
                  <a:lnTo>
                    <a:pt x="12192" y="1667255"/>
                  </a:lnTo>
                  <a:lnTo>
                    <a:pt x="27432" y="1679447"/>
                  </a:lnTo>
                  <a:lnTo>
                    <a:pt x="27432" y="1667255"/>
                  </a:lnTo>
                  <a:close/>
                </a:path>
                <a:path w="2228215" h="1694815">
                  <a:moveTo>
                    <a:pt x="2200656" y="1667255"/>
                  </a:moveTo>
                  <a:lnTo>
                    <a:pt x="27432" y="1667255"/>
                  </a:lnTo>
                  <a:lnTo>
                    <a:pt x="27432" y="1679447"/>
                  </a:lnTo>
                  <a:lnTo>
                    <a:pt x="2200656" y="1679447"/>
                  </a:lnTo>
                  <a:lnTo>
                    <a:pt x="2200656" y="1667255"/>
                  </a:lnTo>
                  <a:close/>
                </a:path>
                <a:path w="2228215" h="1694815">
                  <a:moveTo>
                    <a:pt x="2200656" y="12191"/>
                  </a:moveTo>
                  <a:lnTo>
                    <a:pt x="2200656" y="1679447"/>
                  </a:lnTo>
                  <a:lnTo>
                    <a:pt x="2215896" y="1667255"/>
                  </a:lnTo>
                  <a:lnTo>
                    <a:pt x="2228088" y="1667255"/>
                  </a:lnTo>
                  <a:lnTo>
                    <a:pt x="2228088" y="27431"/>
                  </a:lnTo>
                  <a:lnTo>
                    <a:pt x="2215896" y="27431"/>
                  </a:lnTo>
                  <a:lnTo>
                    <a:pt x="2200656" y="12191"/>
                  </a:lnTo>
                  <a:close/>
                </a:path>
                <a:path w="2228215" h="1694815">
                  <a:moveTo>
                    <a:pt x="2228088" y="1667255"/>
                  </a:moveTo>
                  <a:lnTo>
                    <a:pt x="2215896" y="1667255"/>
                  </a:lnTo>
                  <a:lnTo>
                    <a:pt x="2200656" y="1679447"/>
                  </a:lnTo>
                  <a:lnTo>
                    <a:pt x="2228088" y="1679447"/>
                  </a:lnTo>
                  <a:lnTo>
                    <a:pt x="2228088" y="1667255"/>
                  </a:lnTo>
                  <a:close/>
                </a:path>
                <a:path w="2228215" h="1694815">
                  <a:moveTo>
                    <a:pt x="27432" y="12191"/>
                  </a:moveTo>
                  <a:lnTo>
                    <a:pt x="12192" y="27431"/>
                  </a:lnTo>
                  <a:lnTo>
                    <a:pt x="27432" y="27431"/>
                  </a:lnTo>
                  <a:lnTo>
                    <a:pt x="27432" y="12191"/>
                  </a:lnTo>
                  <a:close/>
                </a:path>
                <a:path w="2228215" h="1694815">
                  <a:moveTo>
                    <a:pt x="2200656" y="12191"/>
                  </a:moveTo>
                  <a:lnTo>
                    <a:pt x="27432" y="12191"/>
                  </a:lnTo>
                  <a:lnTo>
                    <a:pt x="27432" y="27431"/>
                  </a:lnTo>
                  <a:lnTo>
                    <a:pt x="2200656" y="27431"/>
                  </a:lnTo>
                  <a:lnTo>
                    <a:pt x="2200656" y="12191"/>
                  </a:lnTo>
                  <a:close/>
                </a:path>
                <a:path w="2228215" h="1694815">
                  <a:moveTo>
                    <a:pt x="2228088" y="12191"/>
                  </a:moveTo>
                  <a:lnTo>
                    <a:pt x="2200656" y="12191"/>
                  </a:lnTo>
                  <a:lnTo>
                    <a:pt x="2215896" y="27431"/>
                  </a:lnTo>
                  <a:lnTo>
                    <a:pt x="2228088" y="27431"/>
                  </a:lnTo>
                  <a:lnTo>
                    <a:pt x="2228088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663184" y="6366764"/>
            <a:ext cx="220408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95"/>
              </a:spcBef>
            </a:pPr>
            <a:r>
              <a:rPr sz="2400" b="1" spc="-15">
                <a:solidFill>
                  <a:srgbClr val="FF0000"/>
                </a:solidFill>
                <a:latin typeface="Constantia"/>
                <a:cs typeface="Constantia"/>
              </a:rPr>
              <a:t>Etat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165100" y="44450"/>
            <a:ext cx="10528300" cy="725929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  <a:tabLst>
                <a:tab pos="0" algn="l"/>
              </a:tabLst>
            </a:pPr>
            <a:r>
              <a:rPr lang="fr-FR" sz="2800" b="1" spc="-25">
                <a:latin typeface="Constantia"/>
                <a:cs typeface="Constantia"/>
              </a:rPr>
              <a:t>Un analyseur LR se base sur </a:t>
            </a:r>
          </a:p>
          <a:p>
            <a:pPr marL="625475" indent="-6350">
              <a:lnSpc>
                <a:spcPct val="100000"/>
              </a:lnSpc>
              <a:spcBef>
                <a:spcPts val="819"/>
              </a:spcBef>
              <a:tabLst>
                <a:tab pos="977900" algn="l"/>
                <a:tab pos="1171575" algn="l"/>
                <a:tab pos="6299200" algn="l"/>
              </a:tabLst>
            </a:pP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2800" b="1" u="heavy" spc="5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Construction </a:t>
            </a:r>
            <a:r>
              <a:rPr sz="2800" b="1" u="heavy" spc="-2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d’une </a:t>
            </a:r>
            <a:r>
              <a:rPr sz="2800" b="1" u="heavy" spc="-4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TA</a:t>
            </a:r>
            <a:r>
              <a:rPr lang="fr-FR" sz="2800" b="1" u="heavy" spc="-3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5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LR</a:t>
            </a:r>
            <a:endParaRPr sz="2800">
              <a:solidFill>
                <a:srgbClr val="99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cs typeface="Constantia"/>
            </a:endParaRPr>
          </a:p>
          <a:p>
            <a:pPr marL="625475" marR="2472055" indent="-6350">
              <a:lnSpc>
                <a:spcPct val="113799"/>
              </a:lnSpc>
              <a:spcBef>
                <a:spcPts val="290"/>
              </a:spcBef>
              <a:tabLst>
                <a:tab pos="977900" algn="l"/>
                <a:tab pos="1171575" algn="l"/>
                <a:tab pos="6299200" algn="l"/>
              </a:tabLst>
            </a:pP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2800" b="1" u="heavy" spc="5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Fonctionnement d’un analyseur</a:t>
            </a:r>
            <a:r>
              <a:rPr lang="fr-FR" sz="2800" b="1" u="heavy" spc="5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5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LR</a:t>
            </a:r>
            <a:r>
              <a:rPr sz="2800" b="1" u="heavy" spc="5">
                <a:solidFill>
                  <a:srgbClr val="E2D600"/>
                </a:solidFill>
                <a:uFill>
                  <a:solidFill>
                    <a:srgbClr val="E2D6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E2D600"/>
                </a:solidFill>
                <a:latin typeface="Constantia"/>
                <a:cs typeface="Constantia"/>
              </a:rPr>
              <a:t> </a:t>
            </a:r>
            <a:endParaRPr lang="fr-FR" sz="2800" b="1" spc="5">
              <a:solidFill>
                <a:srgbClr val="E2D600"/>
              </a:solidFill>
              <a:latin typeface="Constantia"/>
              <a:cs typeface="Constantia"/>
            </a:endParaRPr>
          </a:p>
          <a:p>
            <a:pPr marR="2472055">
              <a:lnSpc>
                <a:spcPct val="113799"/>
              </a:lnSpc>
              <a:spcBef>
                <a:spcPts val="290"/>
              </a:spcBef>
              <a:tabLst>
                <a:tab pos="6299200" algn="l"/>
              </a:tabLst>
            </a:pPr>
            <a:r>
              <a:rPr sz="2800" b="1" spc="10">
                <a:latin typeface="Constantia"/>
                <a:cs typeface="Constantia"/>
              </a:rPr>
              <a:t>Afin </a:t>
            </a:r>
            <a:r>
              <a:rPr sz="2800" b="1" spc="-15">
                <a:latin typeface="Constantia"/>
                <a:cs typeface="Constantia"/>
              </a:rPr>
              <a:t>de </a:t>
            </a:r>
            <a:r>
              <a:rPr sz="2800" b="1" spc="-5">
                <a:latin typeface="Constantia"/>
                <a:cs typeface="Constantia"/>
              </a:rPr>
              <a:t>construire une </a:t>
            </a:r>
            <a:r>
              <a:rPr sz="2800" b="1" spc="-40">
                <a:latin typeface="Constantia"/>
                <a:cs typeface="Constantia"/>
              </a:rPr>
              <a:t>TA </a:t>
            </a:r>
            <a:r>
              <a:rPr sz="2800" b="1" spc="5">
                <a:latin typeface="Constantia"/>
                <a:cs typeface="Constantia"/>
              </a:rPr>
              <a:t>LR, </a:t>
            </a:r>
            <a:r>
              <a:rPr sz="2800" b="1">
                <a:latin typeface="Constantia"/>
                <a:cs typeface="Constantia"/>
              </a:rPr>
              <a:t>nous</a:t>
            </a:r>
            <a:r>
              <a:rPr lang="fr-FR" sz="2800" b="1" spc="40">
                <a:latin typeface="Constantia"/>
                <a:cs typeface="Constantia"/>
              </a:rPr>
              <a:t> </a:t>
            </a:r>
            <a:r>
              <a:rPr sz="2800" b="1" spc="15">
                <a:latin typeface="Constantia"/>
                <a:cs typeface="Constantia"/>
              </a:rPr>
              <a:t>définissons:</a:t>
            </a:r>
            <a:endParaRPr sz="2800">
              <a:latin typeface="Constantia"/>
              <a:cs typeface="Constantia"/>
            </a:endParaRPr>
          </a:p>
          <a:p>
            <a:pPr marL="625475">
              <a:lnSpc>
                <a:spcPct val="100000"/>
              </a:lnSpc>
              <a:spcBef>
                <a:spcPts val="630"/>
              </a:spcBef>
              <a:tabLst>
                <a:tab pos="977900" algn="l"/>
              </a:tabLst>
            </a:pP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2800" b="1" spc="-20">
                <a:latin typeface="Constantia"/>
                <a:cs typeface="Constantia"/>
              </a:rPr>
              <a:t>le </a:t>
            </a:r>
            <a:r>
              <a:rPr sz="2800" b="1" spc="-10">
                <a:latin typeface="Constantia"/>
                <a:cs typeface="Constantia"/>
              </a:rPr>
              <a:t>concept</a:t>
            </a:r>
            <a:r>
              <a:rPr sz="2800" b="1" spc="-45">
                <a:latin typeface="Constantia"/>
                <a:cs typeface="Constantia"/>
              </a:rPr>
              <a:t> </a:t>
            </a: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d’article</a:t>
            </a:r>
            <a:endParaRPr sz="2800">
              <a:latin typeface="Constantia"/>
              <a:cs typeface="Constantia"/>
            </a:endParaRPr>
          </a:p>
          <a:p>
            <a:pPr marL="625475">
              <a:lnSpc>
                <a:spcPct val="100000"/>
              </a:lnSpc>
              <a:spcBef>
                <a:spcPts val="90"/>
              </a:spcBef>
              <a:tabLst>
                <a:tab pos="977900" algn="l"/>
              </a:tabLst>
            </a:pP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2800" b="1" spc="-15">
                <a:latin typeface="Constantia"/>
                <a:cs typeface="Constantia"/>
              </a:rPr>
              <a:t>la </a:t>
            </a:r>
            <a:r>
              <a:rPr sz="2800" b="1">
                <a:latin typeface="Constantia"/>
                <a:cs typeface="Constantia"/>
              </a:rPr>
              <a:t>fonction </a:t>
            </a:r>
            <a:r>
              <a:rPr sz="2800" b="1" spc="5">
                <a:solidFill>
                  <a:srgbClr val="FF0000"/>
                </a:solidFill>
                <a:latin typeface="Constantia"/>
                <a:cs typeface="Constantia"/>
              </a:rPr>
              <a:t>fermeture </a:t>
            </a:r>
            <a:r>
              <a:rPr sz="2800" b="1" spc="-20">
                <a:latin typeface="Constantia"/>
                <a:cs typeface="Constantia"/>
              </a:rPr>
              <a:t>d’un </a:t>
            </a:r>
            <a:r>
              <a:rPr sz="2800" b="1" spc="5">
                <a:latin typeface="Constantia"/>
                <a:cs typeface="Constantia"/>
              </a:rPr>
              <a:t>ensemble</a:t>
            </a:r>
            <a:r>
              <a:rPr sz="2800" b="1" spc="35">
                <a:latin typeface="Constantia"/>
                <a:cs typeface="Constantia"/>
              </a:rPr>
              <a:t> </a:t>
            </a:r>
            <a:r>
              <a:rPr sz="2800" b="1">
                <a:latin typeface="Constantia"/>
                <a:cs typeface="Constantia"/>
              </a:rPr>
              <a:t>d’articles</a:t>
            </a:r>
            <a:endParaRPr sz="2800">
              <a:latin typeface="Constantia"/>
              <a:cs typeface="Constantia"/>
            </a:endParaRPr>
          </a:p>
          <a:p>
            <a:pPr marL="625475">
              <a:lnSpc>
                <a:spcPct val="100000"/>
              </a:lnSpc>
              <a:spcBef>
                <a:spcPts val="50"/>
              </a:spcBef>
              <a:tabLst>
                <a:tab pos="977900" algn="l"/>
              </a:tabLst>
            </a:pPr>
            <a:r>
              <a:rPr sz="2800" b="1">
                <a:solidFill>
                  <a:srgbClr val="FF0000"/>
                </a:solidFill>
                <a:latin typeface="Constantia"/>
                <a:cs typeface="Constantia"/>
              </a:rPr>
              <a:t>3.	</a:t>
            </a:r>
            <a:r>
              <a:rPr sz="2800" b="1" spc="-15">
                <a:latin typeface="Constantia"/>
                <a:cs typeface="Constantia"/>
              </a:rPr>
              <a:t>la </a:t>
            </a:r>
            <a:r>
              <a:rPr sz="2800" b="1">
                <a:latin typeface="Constantia"/>
                <a:cs typeface="Constantia"/>
              </a:rPr>
              <a:t>fonction </a:t>
            </a:r>
            <a:r>
              <a:rPr sz="2800" b="1" spc="-20">
                <a:solidFill>
                  <a:srgbClr val="FF0000"/>
                </a:solidFill>
                <a:latin typeface="Constantia"/>
                <a:cs typeface="Constantia"/>
              </a:rPr>
              <a:t>goto </a:t>
            </a:r>
            <a:r>
              <a:rPr sz="2800" b="1" spc="-20">
                <a:latin typeface="Constantia"/>
                <a:cs typeface="Constantia"/>
              </a:rPr>
              <a:t>d’un</a:t>
            </a:r>
            <a:r>
              <a:rPr sz="2800" b="1" spc="-40">
                <a:latin typeface="Constantia"/>
                <a:cs typeface="Constantia"/>
              </a:rPr>
              <a:t> </a:t>
            </a:r>
            <a:r>
              <a:rPr sz="2800" b="1" spc="10">
                <a:latin typeface="Constantia"/>
                <a:cs typeface="Constantia"/>
              </a:rPr>
              <a:t>article</a:t>
            </a:r>
            <a:endParaRPr sz="2800">
              <a:latin typeface="Constantia"/>
              <a:cs typeface="Constantia"/>
            </a:endParaRPr>
          </a:p>
          <a:p>
            <a:pPr marL="27940" marR="5080" indent="295275">
              <a:lnSpc>
                <a:spcPct val="106100"/>
              </a:lnSpc>
              <a:spcBef>
                <a:spcPts val="1240"/>
              </a:spcBef>
              <a:tabLst>
                <a:tab pos="2514600" algn="l"/>
                <a:tab pos="7342505" algn="l"/>
              </a:tabLst>
            </a:pPr>
            <a:r>
              <a:rPr sz="2800" b="1" spc="-25">
                <a:latin typeface="Constantia"/>
                <a:cs typeface="Constantia"/>
              </a:rPr>
              <a:t>Soit </a:t>
            </a:r>
            <a:r>
              <a:rPr sz="28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(X,V,S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,P) </a:t>
            </a:r>
            <a:r>
              <a:rPr sz="2800" b="1" spc="-20">
                <a:latin typeface="Constantia"/>
                <a:cs typeface="Constantia"/>
              </a:rPr>
              <a:t>une </a:t>
            </a:r>
            <a:r>
              <a:rPr sz="2800" b="1" spc="-25">
                <a:latin typeface="Constantia"/>
                <a:cs typeface="Constantia"/>
              </a:rPr>
              <a:t>grammaire de </a:t>
            </a:r>
            <a:r>
              <a:rPr sz="2800" b="1" spc="-20">
                <a:latin typeface="Constantia"/>
                <a:cs typeface="Constantia"/>
              </a:rPr>
              <a:t>type </a:t>
            </a:r>
            <a:r>
              <a:rPr sz="2800" b="1" spc="-5">
                <a:latin typeface="Constantia"/>
                <a:cs typeface="Constantia"/>
              </a:rPr>
              <a:t>2  </a:t>
            </a:r>
            <a:endParaRPr lang="fr-FR" sz="2800" b="1" spc="-5">
              <a:latin typeface="Constantia"/>
              <a:cs typeface="Constantia"/>
            </a:endParaRPr>
          </a:p>
          <a:p>
            <a:pPr marR="5080">
              <a:lnSpc>
                <a:spcPct val="106100"/>
              </a:lnSpc>
              <a:spcBef>
                <a:spcPts val="1240"/>
              </a:spcBef>
              <a:tabLst>
                <a:tab pos="0" algn="l"/>
              </a:tabLst>
            </a:pP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Définition</a:t>
            </a:r>
            <a:r>
              <a:rPr sz="2800" b="1" spc="-10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996600"/>
                </a:solidFill>
                <a:latin typeface="Constantia"/>
                <a:cs typeface="Constantia"/>
              </a:rPr>
              <a:t>1:</a:t>
            </a:r>
            <a:r>
              <a:rPr lang="fr-FR" sz="2800" b="1" spc="-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On appelle </a:t>
            </a:r>
            <a:r>
              <a:rPr sz="2800" b="1" spc="-15">
                <a:solidFill>
                  <a:srgbClr val="FF0000"/>
                </a:solidFill>
                <a:latin typeface="Constantia"/>
                <a:cs typeface="Constantia"/>
              </a:rPr>
              <a:t>article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LR(k)</a:t>
            </a:r>
            <a:r>
              <a:rPr sz="2800" b="1" spc="-5">
                <a:latin typeface="Constantia"/>
                <a:cs typeface="Constantia"/>
              </a:rPr>
              <a:t>, </a:t>
            </a:r>
            <a:r>
              <a:rPr sz="2800" b="1" spc="-15">
                <a:latin typeface="Constantia"/>
                <a:cs typeface="Constantia"/>
              </a:rPr>
              <a:t>un objet </a:t>
            </a:r>
            <a:r>
              <a:rPr sz="2800" b="1" spc="-25">
                <a:latin typeface="Constantia"/>
                <a:cs typeface="Constantia"/>
              </a:rPr>
              <a:t>de </a:t>
            </a:r>
            <a:r>
              <a:rPr sz="2800" b="1" spc="-50">
                <a:latin typeface="Constantia"/>
                <a:cs typeface="Constantia"/>
              </a:rPr>
              <a:t>la  </a:t>
            </a:r>
            <a:r>
              <a:rPr sz="2800" b="1" spc="-20">
                <a:latin typeface="Constantia"/>
                <a:cs typeface="Constantia"/>
              </a:rPr>
              <a:t>forme</a:t>
            </a:r>
            <a:r>
              <a:rPr lang="fr-FR" sz="2800" b="1" spc="-20">
                <a:latin typeface="Constantia"/>
                <a:cs typeface="Constantia"/>
              </a:rPr>
              <a:t>:      </a:t>
            </a:r>
            <a:r>
              <a:rPr sz="2800" b="1" spc="-70"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800" b="1" spc="-2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800" b="1" spc="-4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28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800" b="1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800" b="1" spc="-4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5">
                <a:solidFill>
                  <a:srgbClr val="CC00FF"/>
                </a:solidFill>
                <a:latin typeface="Constantia"/>
                <a:cs typeface="Constantia"/>
              </a:rPr>
              <a:t>w</a:t>
            </a:r>
            <a:r>
              <a:rPr sz="2800" b="1" spc="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800" b="1" spc="-6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50">
                <a:latin typeface="Constantia"/>
                <a:cs typeface="Constantia"/>
              </a:rPr>
              <a:t>avec</a:t>
            </a:r>
            <a:r>
              <a:rPr sz="2800" b="1" spc="-65"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(A</a:t>
            </a:r>
            <a:r>
              <a:rPr sz="2800" b="1" spc="-2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800" b="1" spc="-4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996600"/>
                </a:solidFill>
                <a:latin typeface="Symbol"/>
                <a:cs typeface="Symbol"/>
              </a:rPr>
              <a:t>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)</a:t>
            </a:r>
            <a:r>
              <a:rPr sz="2800" b="1" spc="-114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est</a:t>
            </a:r>
            <a:r>
              <a:rPr sz="2800" b="1" spc="-105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une</a:t>
            </a:r>
            <a:r>
              <a:rPr sz="2800" b="1" spc="-45">
                <a:latin typeface="Constantia"/>
                <a:cs typeface="Constantia"/>
              </a:rPr>
              <a:t> </a:t>
            </a:r>
            <a:r>
              <a:rPr sz="2800" b="1" spc="-90">
                <a:latin typeface="Constantia"/>
                <a:cs typeface="Constantia"/>
              </a:rPr>
              <a:t>RP,</a:t>
            </a:r>
            <a:r>
              <a:rPr sz="2800" b="1" spc="-220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w</a:t>
            </a:r>
            <a:r>
              <a:rPr sz="2800" b="1" spc="-5">
                <a:solidFill>
                  <a:srgbClr val="008080"/>
                </a:solidFill>
                <a:latin typeface="Symbol"/>
                <a:cs typeface="Symbol"/>
              </a:rPr>
              <a:t>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X</a:t>
            </a:r>
            <a:r>
              <a:rPr sz="2800" b="1" spc="-5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r>
              <a:rPr sz="2800" b="1" spc="-5">
                <a:solidFill>
                  <a:srgbClr val="008080"/>
                </a:solidFill>
                <a:latin typeface="Constantia"/>
                <a:cs typeface="Constantia"/>
              </a:rPr>
              <a:t>{#}  </a:t>
            </a:r>
            <a:r>
              <a:rPr sz="2800" b="1" spc="-10">
                <a:latin typeface="Constantia"/>
                <a:cs typeface="Constantia"/>
              </a:rPr>
              <a:t>et </a:t>
            </a:r>
            <a:r>
              <a:rPr sz="2800" b="1" spc="-10">
                <a:solidFill>
                  <a:srgbClr val="008080"/>
                </a:solidFill>
                <a:latin typeface="Constantia"/>
                <a:cs typeface="Constantia"/>
              </a:rPr>
              <a:t>|w|=k</a:t>
            </a:r>
            <a:r>
              <a:rPr sz="2800" b="1" spc="-10">
                <a:latin typeface="Constantia"/>
                <a:cs typeface="Constantia"/>
              </a:rPr>
              <a:t>. </a:t>
            </a:r>
            <a:r>
              <a:rPr sz="2800" b="1" spc="-20">
                <a:latin typeface="Constantia"/>
                <a:cs typeface="Constantia"/>
              </a:rPr>
              <a:t>(pour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k=0</a:t>
            </a:r>
            <a:r>
              <a:rPr sz="2800" b="1" spc="-5">
                <a:latin typeface="Constantia"/>
                <a:cs typeface="Constantia"/>
              </a:rPr>
              <a:t>, </a:t>
            </a:r>
            <a:r>
              <a:rPr sz="2800" b="1" spc="-15">
                <a:latin typeface="Constantia"/>
                <a:cs typeface="Constantia"/>
              </a:rPr>
              <a:t>on </a:t>
            </a:r>
            <a:r>
              <a:rPr sz="2800" b="1" spc="-30">
                <a:latin typeface="Constantia"/>
                <a:cs typeface="Constantia"/>
              </a:rPr>
              <a:t>note </a:t>
            </a:r>
            <a:r>
              <a:rPr sz="2800" b="1" spc="15">
                <a:solidFill>
                  <a:srgbClr val="CC00FF"/>
                </a:solidFill>
                <a:latin typeface="Constantia"/>
                <a:cs typeface="Constantia"/>
              </a:rPr>
              <a:t>SLR</a:t>
            </a:r>
            <a:r>
              <a:rPr sz="2800" b="1" spc="-340">
                <a:solidFill>
                  <a:srgbClr val="CC00FF"/>
                </a:solidFill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et</a:t>
            </a:r>
            <a:r>
              <a:rPr sz="2800" b="1" spc="-65">
                <a:latin typeface="Constantia"/>
                <a:cs typeface="Constantia"/>
              </a:rPr>
              <a:t> </a:t>
            </a:r>
            <a:r>
              <a:rPr sz="2800" b="1" spc="-5">
                <a:solidFill>
                  <a:srgbClr val="FF0000"/>
                </a:solidFill>
                <a:latin typeface="Constantia"/>
                <a:cs typeface="Constantia"/>
              </a:rPr>
              <a:t>k=1</a:t>
            </a:r>
            <a:r>
              <a:rPr lang="fr-FR" sz="2800" b="1" spc="-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5">
                <a:latin typeface="Constantia"/>
                <a:cs typeface="Constantia"/>
              </a:rPr>
              <a:t>on </a:t>
            </a:r>
            <a:r>
              <a:rPr sz="2800" b="1" spc="-30">
                <a:latin typeface="Constantia"/>
                <a:cs typeface="Constantia"/>
              </a:rPr>
              <a:t>note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10">
                <a:solidFill>
                  <a:srgbClr val="CC00FF"/>
                </a:solidFill>
                <a:latin typeface="Constantia"/>
                <a:cs typeface="Constantia"/>
              </a:rPr>
              <a:t>LR</a:t>
            </a:r>
            <a:r>
              <a:rPr sz="2800" b="1" spc="10">
                <a:latin typeface="Constantia"/>
                <a:cs typeface="Constantia"/>
              </a:rPr>
              <a:t>)</a:t>
            </a:r>
            <a:endParaRPr sz="2800">
              <a:latin typeface="Constantia"/>
              <a:cs typeface="Constantia"/>
            </a:endParaRPr>
          </a:p>
          <a:p>
            <a:pPr marL="27940">
              <a:lnSpc>
                <a:spcPct val="100000"/>
              </a:lnSpc>
              <a:spcBef>
                <a:spcPts val="1360"/>
              </a:spcBef>
              <a:tabLst>
                <a:tab pos="1920239" algn="l"/>
              </a:tabLst>
            </a:pPr>
            <a:r>
              <a:rPr sz="2800" b="1" spc="-20">
                <a:solidFill>
                  <a:srgbClr val="996600"/>
                </a:solidFill>
                <a:latin typeface="Constantia"/>
                <a:cs typeface="Constantia"/>
              </a:rPr>
              <a:t>Exemple:	</a:t>
            </a:r>
            <a:r>
              <a:rPr sz="2800" b="1" spc="-25">
                <a:latin typeface="Constantia"/>
                <a:cs typeface="Constantia"/>
              </a:rPr>
              <a:t>Soit la</a:t>
            </a:r>
            <a:r>
              <a:rPr sz="2800" b="1" spc="-105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grammaire</a:t>
            </a:r>
            <a:endParaRPr sz="2800">
              <a:latin typeface="Constantia"/>
              <a:cs typeface="Constantia"/>
            </a:endParaRPr>
          </a:p>
          <a:p>
            <a:pPr marL="426720">
              <a:lnSpc>
                <a:spcPct val="100000"/>
              </a:lnSpc>
              <a:spcBef>
                <a:spcPts val="425"/>
              </a:spcBef>
              <a:tabLst>
                <a:tab pos="6132830" algn="l"/>
              </a:tabLst>
            </a:pPr>
            <a:r>
              <a:rPr sz="2800" b="1" i="1" spc="1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800" b="1" spc="1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2800" b="1" spc="10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sz="2800" b="1" spc="-28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2800" b="1" spc="-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,</a:t>
            </a:r>
            <a:r>
              <a:rPr lang="fr-FR" sz="2800" b="1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 spc="5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2800" b="1" spc="20">
                <a:solidFill>
                  <a:srgbClr val="996600"/>
                </a:solidFill>
                <a:latin typeface="Arial Unicode MS"/>
                <a:cs typeface="Arial Unicode MS"/>
              </a:rPr>
              <a:t>aA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2800" b="1" spc="15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2800" b="1" spc="-22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8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2800">
              <a:latin typeface="Arial Unicode MS"/>
              <a:cs typeface="Arial Unicode MS"/>
            </a:endParaRPr>
          </a:p>
          <a:p>
            <a:pPr marL="27940">
              <a:lnSpc>
                <a:spcPct val="100000"/>
              </a:lnSpc>
              <a:spcBef>
                <a:spcPts val="590"/>
              </a:spcBef>
            </a:pP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8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800" b="1" spc="-9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 spc="-1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AA,</a:t>
            </a:r>
            <a:r>
              <a:rPr sz="2800" b="1" spc="-4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CC00FF"/>
                </a:solidFill>
                <a:latin typeface="Constantia"/>
                <a:cs typeface="Constantia"/>
              </a:rPr>
              <a:t>#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800" b="1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>
                <a:latin typeface="Constantia"/>
                <a:cs typeface="Constantia"/>
              </a:rPr>
              <a:t>,</a:t>
            </a:r>
            <a:r>
              <a:rPr sz="2800" b="1" spc="-15"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8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800" b="1" spc="-14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2800" b="1" spc="-1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A,</a:t>
            </a:r>
            <a:r>
              <a:rPr sz="2800" b="1" spc="-114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CC00FF"/>
                </a:solidFill>
                <a:latin typeface="Constantia"/>
                <a:cs typeface="Constantia"/>
              </a:rPr>
              <a:t>a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800" b="1" spc="-9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35">
                <a:latin typeface="Constantia"/>
                <a:cs typeface="Constantia"/>
              </a:rPr>
              <a:t>et</a:t>
            </a:r>
            <a:r>
              <a:rPr sz="2800" b="1" spc="-40">
                <a:latin typeface="Constantia"/>
                <a:cs typeface="Constantia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8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800" b="1" spc="-7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2800" b="1" spc="-1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800" b="1" spc="-15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sz="2800" b="1" spc="1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10">
                <a:solidFill>
                  <a:srgbClr val="CC00FF"/>
                </a:solidFill>
                <a:latin typeface="Constantia"/>
                <a:cs typeface="Constantia"/>
              </a:rPr>
              <a:t>#</a:t>
            </a:r>
            <a:r>
              <a:rPr sz="2800" b="1" spc="-1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2800" b="1" spc="-95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2800" b="1" spc="-40">
                <a:latin typeface="Constantia"/>
                <a:cs typeface="Constantia"/>
              </a:rPr>
              <a:t>sont</a:t>
            </a:r>
            <a:r>
              <a:rPr sz="2800" b="1" spc="-55">
                <a:latin typeface="Constantia"/>
                <a:cs typeface="Constantia"/>
              </a:rPr>
              <a:t> </a:t>
            </a:r>
            <a:r>
              <a:rPr sz="2800" b="1" spc="-30">
                <a:latin typeface="Constantia"/>
                <a:cs typeface="Constantia"/>
              </a:rPr>
              <a:t>des</a:t>
            </a:r>
            <a:r>
              <a:rPr sz="2800" b="1" spc="-114">
                <a:latin typeface="Constantia"/>
                <a:cs typeface="Constantia"/>
              </a:rPr>
              <a:t> </a:t>
            </a:r>
            <a:r>
              <a:rPr sz="2800" b="1" spc="-25">
                <a:latin typeface="Constantia"/>
                <a:cs typeface="Constantia"/>
              </a:rPr>
              <a:t>articles</a:t>
            </a:r>
            <a:r>
              <a:rPr sz="2800" b="1" spc="10">
                <a:latin typeface="Constantia"/>
                <a:cs typeface="Constantia"/>
              </a:rPr>
              <a:t> </a:t>
            </a:r>
            <a:r>
              <a:rPr sz="2800" b="1" spc="-20">
                <a:latin typeface="Constantia"/>
                <a:cs typeface="Constantia"/>
              </a:rPr>
              <a:t>LR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241300" y="273050"/>
            <a:ext cx="9957435" cy="6746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0" marR="5080" indent="-914400">
              <a:lnSpc>
                <a:spcPts val="3860"/>
              </a:lnSpc>
              <a:spcBef>
                <a:spcPts val="105"/>
              </a:spcBef>
            </a:pPr>
            <a:r>
              <a:rPr lang="fr-FR" sz="5300" spc="-15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A. Analyseur SLR</a:t>
            </a:r>
          </a:p>
          <a:p>
            <a:pPr marL="914400" marR="5080" indent="-914400">
              <a:lnSpc>
                <a:spcPts val="3860"/>
              </a:lnSpc>
              <a:spcBef>
                <a:spcPts val="105"/>
              </a:spcBef>
            </a:pPr>
            <a:endParaRPr lang="fr-FR" sz="5300" spc="-15">
              <a:solidFill>
                <a:srgbClr val="FF0000"/>
              </a:solidFill>
              <a:latin typeface="Calibri"/>
              <a:ea typeface="+mj-ea"/>
              <a:cs typeface="Calibri"/>
            </a:endParaRPr>
          </a:p>
          <a:p>
            <a:pPr marL="514350" marR="5080" indent="-514350">
              <a:lnSpc>
                <a:spcPts val="3860"/>
              </a:lnSpc>
              <a:spcBef>
                <a:spcPts val="105"/>
              </a:spcBef>
            </a:pPr>
            <a:r>
              <a:rPr sz="3100" b="1" spc="-25">
                <a:latin typeface="Constantia"/>
                <a:cs typeface="Constantia"/>
              </a:rPr>
              <a:t>Soit</a:t>
            </a:r>
            <a:r>
              <a:rPr sz="3100" b="1" spc="-65">
                <a:latin typeface="Constantia"/>
                <a:cs typeface="Constantia"/>
              </a:rPr>
              <a:t> </a:t>
            </a:r>
            <a:r>
              <a:rPr sz="3100" b="1" i="1" spc="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3100" b="1" spc="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3100" b="1" spc="5">
                <a:solidFill>
                  <a:srgbClr val="996600"/>
                </a:solidFill>
                <a:latin typeface="Arial Unicode MS"/>
                <a:cs typeface="Arial Unicode MS"/>
              </a:rPr>
              <a:t>(X,V,S</a:t>
            </a:r>
            <a:r>
              <a:rPr sz="3100" b="1" spc="-10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100" b="1" spc="10">
                <a:solidFill>
                  <a:srgbClr val="996600"/>
                </a:solidFill>
                <a:latin typeface="Arial Unicode MS"/>
                <a:cs typeface="Arial Unicode MS"/>
              </a:rPr>
              <a:t>,P)</a:t>
            </a:r>
            <a:r>
              <a:rPr sz="3100" b="1" spc="-5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100" b="1" spc="-20">
                <a:latin typeface="Constantia"/>
                <a:cs typeface="Constantia"/>
              </a:rPr>
              <a:t>une</a:t>
            </a:r>
            <a:r>
              <a:rPr sz="3100" b="1" spc="-14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grammaire</a:t>
            </a:r>
            <a:r>
              <a:rPr sz="3100" b="1" spc="-12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de</a:t>
            </a:r>
            <a:r>
              <a:rPr sz="3100" b="1" spc="-6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type</a:t>
            </a:r>
            <a:r>
              <a:rPr sz="3100" b="1" spc="-30">
                <a:latin typeface="Constantia"/>
                <a:cs typeface="Constantia"/>
              </a:rPr>
              <a:t> </a:t>
            </a:r>
            <a:r>
              <a:rPr sz="3100" b="1">
                <a:latin typeface="Constantia"/>
                <a:cs typeface="Constantia"/>
              </a:rPr>
              <a:t>2,</a:t>
            </a:r>
            <a:r>
              <a:rPr sz="3100" b="1" spc="-65">
                <a:latin typeface="Constantia"/>
                <a:cs typeface="Constantia"/>
              </a:rPr>
              <a:t> </a:t>
            </a:r>
            <a:r>
              <a:rPr sz="3100" b="1" spc="-15">
                <a:latin typeface="Constantia"/>
                <a:cs typeface="Constantia"/>
              </a:rPr>
              <a:t>un</a:t>
            </a:r>
            <a:r>
              <a:rPr sz="3100" b="1" spc="-120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article  </a:t>
            </a:r>
            <a:r>
              <a:rPr sz="3100" b="1" spc="-10">
                <a:latin typeface="Constantia"/>
                <a:cs typeface="Constantia"/>
              </a:rPr>
              <a:t>SLR </a:t>
            </a:r>
            <a:r>
              <a:rPr sz="3100" b="1" spc="-25">
                <a:latin typeface="Constantia"/>
                <a:cs typeface="Constantia"/>
              </a:rPr>
              <a:t>est </a:t>
            </a:r>
            <a:r>
              <a:rPr sz="3100" b="1" spc="-10">
                <a:latin typeface="Constantia"/>
                <a:cs typeface="Constantia"/>
              </a:rPr>
              <a:t>simplement </a:t>
            </a:r>
            <a:r>
              <a:rPr sz="3100" b="1" spc="-30">
                <a:latin typeface="Constantia"/>
                <a:cs typeface="Constantia"/>
              </a:rPr>
              <a:t>noté </a:t>
            </a:r>
            <a:r>
              <a:rPr sz="3100" b="1" spc="-15">
                <a:solidFill>
                  <a:srgbClr val="996600"/>
                </a:solidFill>
                <a:latin typeface="Constantia"/>
                <a:cs typeface="Constantia"/>
              </a:rPr>
              <a:t>[A </a:t>
            </a:r>
            <a:r>
              <a:rPr sz="31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31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endParaRPr sz="3100">
              <a:latin typeface="Constantia"/>
              <a:cs typeface="Constantia"/>
            </a:endParaRPr>
          </a:p>
          <a:p>
            <a:pPr marL="12700" marR="878205">
              <a:lnSpc>
                <a:spcPts val="3700"/>
              </a:lnSpc>
              <a:spcBef>
                <a:spcPts val="1290"/>
              </a:spcBef>
              <a:tabLst>
                <a:tab pos="2255520" algn="l"/>
                <a:tab pos="8576945" algn="l"/>
              </a:tabLst>
            </a:pP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Définition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: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	</a:t>
            </a:r>
            <a:r>
              <a:rPr sz="3100" b="1" spc="-10">
                <a:latin typeface="Constantia"/>
                <a:cs typeface="Constantia"/>
              </a:rPr>
              <a:t>L</a:t>
            </a:r>
            <a:r>
              <a:rPr sz="3100" b="1" spc="-5">
                <a:latin typeface="Constantia"/>
                <a:cs typeface="Constantia"/>
              </a:rPr>
              <a:t>a</a:t>
            </a:r>
            <a:r>
              <a:rPr sz="3100" b="1" spc="-30">
                <a:latin typeface="Constantia"/>
                <a:cs typeface="Constantia"/>
              </a:rPr>
              <a:t> </a:t>
            </a:r>
            <a:r>
              <a:rPr sz="3100" b="1" spc="-15">
                <a:latin typeface="Constantia"/>
                <a:cs typeface="Constantia"/>
              </a:rPr>
              <a:t>fonctio</a:t>
            </a:r>
            <a:r>
              <a:rPr sz="3100" b="1" spc="-5">
                <a:latin typeface="Constantia"/>
                <a:cs typeface="Constantia"/>
              </a:rPr>
              <a:t>n</a:t>
            </a:r>
            <a:r>
              <a:rPr sz="3100" b="1" spc="-75">
                <a:latin typeface="Constantia"/>
                <a:cs typeface="Constantia"/>
              </a:rPr>
              <a:t> 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fermetur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3100" b="1" spc="-6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pc="-10">
                <a:solidFill>
                  <a:srgbClr val="FF0000"/>
                </a:solidFill>
                <a:latin typeface="Constantia"/>
                <a:cs typeface="Constantia"/>
              </a:rPr>
              <a:t>(I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70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o</a:t>
            </a:r>
            <a:r>
              <a:rPr sz="3100" b="1" spc="-5">
                <a:latin typeface="Constantia"/>
                <a:cs typeface="Constantia"/>
              </a:rPr>
              <a:t>ù</a:t>
            </a:r>
            <a:r>
              <a:rPr sz="3100" b="1" spc="-40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I</a:t>
            </a:r>
            <a:r>
              <a:rPr sz="3100" b="1" spc="-80">
                <a:latin typeface="Constantia"/>
                <a:cs typeface="Constantia"/>
              </a:rPr>
              <a:t> </a:t>
            </a:r>
            <a:r>
              <a:rPr sz="3100" b="1" spc="-35">
                <a:latin typeface="Constantia"/>
                <a:cs typeface="Constantia"/>
              </a:rPr>
              <a:t>es</a:t>
            </a:r>
            <a:r>
              <a:rPr sz="3100" b="1" spc="-5">
                <a:latin typeface="Constantia"/>
                <a:cs typeface="Constantia"/>
              </a:rPr>
              <a:t>t</a:t>
            </a:r>
            <a:r>
              <a:rPr sz="3100" b="1">
                <a:latin typeface="Constantia"/>
                <a:cs typeface="Constantia"/>
              </a:rPr>
              <a:t>	</a:t>
            </a:r>
            <a:r>
              <a:rPr sz="3100" b="1" spc="-25">
                <a:latin typeface="Constantia"/>
                <a:cs typeface="Constantia"/>
              </a:rPr>
              <a:t>un  </a:t>
            </a:r>
            <a:r>
              <a:rPr sz="3100" b="1" spc="-15">
                <a:latin typeface="Constantia"/>
                <a:cs typeface="Constantia"/>
              </a:rPr>
              <a:t>ensemble </a:t>
            </a:r>
            <a:r>
              <a:rPr sz="3100" b="1" spc="-20">
                <a:latin typeface="Constantia"/>
                <a:cs typeface="Constantia"/>
              </a:rPr>
              <a:t>d’articles, </a:t>
            </a:r>
            <a:r>
              <a:rPr sz="3100" b="1" spc="-25">
                <a:latin typeface="Constantia"/>
                <a:cs typeface="Constantia"/>
              </a:rPr>
              <a:t>est </a:t>
            </a:r>
            <a:r>
              <a:rPr sz="3100" b="1" spc="-5">
                <a:latin typeface="Constantia"/>
                <a:cs typeface="Constantia"/>
              </a:rPr>
              <a:t>définie </a:t>
            </a:r>
            <a:r>
              <a:rPr sz="3100" b="1" spc="-35">
                <a:latin typeface="Constantia"/>
                <a:cs typeface="Constantia"/>
              </a:rPr>
              <a:t>comme</a:t>
            </a:r>
            <a:r>
              <a:rPr sz="3100" b="1" spc="-530">
                <a:latin typeface="Constantia"/>
                <a:cs typeface="Constantia"/>
              </a:rPr>
              <a:t> </a:t>
            </a:r>
            <a:r>
              <a:rPr lang="fr-FR" sz="3100" b="1" spc="-530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suit:</a:t>
            </a:r>
            <a:endParaRPr sz="3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579120" algn="l"/>
                <a:tab pos="1600200" algn="l"/>
                <a:tab pos="2703830" algn="l"/>
              </a:tabLst>
            </a:pPr>
            <a:r>
              <a:rPr sz="3100" b="1" spc="-5">
                <a:solidFill>
                  <a:srgbClr val="CC9900"/>
                </a:solidFill>
                <a:latin typeface="Constantia"/>
                <a:cs typeface="Constantia"/>
              </a:rPr>
              <a:t>1.	</a:t>
            </a:r>
            <a:r>
              <a:rPr sz="3100" b="1" spc="5">
                <a:latin typeface="Symbol"/>
                <a:cs typeface="Symbol"/>
              </a:rPr>
              <a:t></a:t>
            </a:r>
            <a:r>
              <a:rPr sz="3100" b="1" spc="5">
                <a:latin typeface="Constantia"/>
                <a:cs typeface="Constantia"/>
              </a:rPr>
              <a:t>i</a:t>
            </a:r>
            <a:r>
              <a:rPr sz="3100" b="1" spc="5">
                <a:latin typeface="Symbol"/>
                <a:cs typeface="Symbol"/>
              </a:rPr>
              <a:t></a:t>
            </a:r>
            <a:r>
              <a:rPr sz="3100" b="1" spc="5">
                <a:latin typeface="Constantia"/>
                <a:cs typeface="Constantia"/>
              </a:rPr>
              <a:t>I	</a:t>
            </a:r>
            <a:r>
              <a:rPr sz="3100" b="1" spc="-20">
                <a:latin typeface="Constantia"/>
                <a:cs typeface="Constantia"/>
              </a:rPr>
              <a:t>alors	</a:t>
            </a:r>
            <a:r>
              <a:rPr sz="3100" b="1" spc="-10">
                <a:latin typeface="Constantia"/>
                <a:cs typeface="Constantia"/>
              </a:rPr>
              <a:t>i</a:t>
            </a:r>
            <a:r>
              <a:rPr sz="3100" b="1" spc="-10">
                <a:latin typeface="Symbol"/>
                <a:cs typeface="Symbol"/>
              </a:rPr>
              <a:t></a:t>
            </a:r>
            <a:r>
              <a:rPr sz="3100" b="1" spc="-10">
                <a:latin typeface="Constantia"/>
                <a:cs typeface="Constantia"/>
              </a:rPr>
              <a:t>fermeture(I)</a:t>
            </a:r>
            <a:endParaRPr sz="3100">
              <a:latin typeface="Constantia"/>
              <a:cs typeface="Constantia"/>
            </a:endParaRPr>
          </a:p>
          <a:p>
            <a:pPr marL="579120" marR="247015" indent="-567055">
              <a:lnSpc>
                <a:spcPts val="3700"/>
              </a:lnSpc>
              <a:spcBef>
                <a:spcPts val="140"/>
              </a:spcBef>
              <a:tabLst>
                <a:tab pos="579120" algn="l"/>
                <a:tab pos="8138159" algn="l"/>
              </a:tabLst>
            </a:pPr>
            <a:r>
              <a:rPr sz="3100" b="1">
                <a:solidFill>
                  <a:srgbClr val="CC9900"/>
                </a:solidFill>
                <a:latin typeface="Constantia"/>
                <a:cs typeface="Constantia"/>
              </a:rPr>
              <a:t>2.	</a:t>
            </a:r>
            <a:r>
              <a:rPr sz="3100" b="1" spc="-5">
                <a:latin typeface="Constantia"/>
                <a:cs typeface="Constantia"/>
              </a:rPr>
              <a:t>Si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 spc="-10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3100" b="1" spc="-1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10">
                <a:solidFill>
                  <a:srgbClr val="008080"/>
                </a:solidFill>
                <a:latin typeface="Symbol"/>
                <a:cs typeface="Symbol"/>
              </a:rPr>
              <a:t></a:t>
            </a:r>
            <a:r>
              <a:rPr sz="3100" b="1" spc="-10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3100" b="1" spc="-1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10">
                <a:latin typeface="Symbol"/>
                <a:cs typeface="Symbol"/>
              </a:rPr>
              <a:t></a:t>
            </a:r>
            <a:r>
              <a:rPr sz="3100" b="1" spc="-10">
                <a:latin typeface="Constantia"/>
                <a:cs typeface="Constantia"/>
              </a:rPr>
              <a:t>fermeture(I)</a:t>
            </a:r>
            <a:r>
              <a:rPr sz="3100" b="1" spc="-190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alors</a:t>
            </a:r>
            <a:r>
              <a:rPr sz="3100" b="1" spc="-85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ajouter	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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204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à  </a:t>
            </a:r>
            <a:r>
              <a:rPr sz="3100" b="1" spc="-15">
                <a:latin typeface="Constantia"/>
                <a:cs typeface="Constantia"/>
              </a:rPr>
              <a:t>fermeture(I) </a:t>
            </a:r>
            <a:r>
              <a:rPr sz="3100" b="1" spc="-50">
                <a:latin typeface="Constantia"/>
                <a:cs typeface="Constantia"/>
              </a:rPr>
              <a:t>avec </a:t>
            </a:r>
            <a:r>
              <a:rPr sz="3100" b="1">
                <a:latin typeface="Constantia"/>
                <a:cs typeface="Constantia"/>
              </a:rPr>
              <a:t>(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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) </a:t>
            </a:r>
            <a:r>
              <a:rPr sz="3100" b="1" spc="-20">
                <a:latin typeface="Constantia"/>
                <a:cs typeface="Constantia"/>
              </a:rPr>
              <a:t>une</a:t>
            </a:r>
            <a:r>
              <a:rPr sz="3100" b="1" spc="-335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RP</a:t>
            </a:r>
            <a:endParaRPr sz="3100">
              <a:latin typeface="Constantia"/>
              <a:cs typeface="Constantia"/>
            </a:endParaRPr>
          </a:p>
          <a:p>
            <a:pPr marL="104139">
              <a:lnSpc>
                <a:spcPct val="100000"/>
              </a:lnSpc>
              <a:spcBef>
                <a:spcPts val="1170"/>
              </a:spcBef>
              <a:tabLst>
                <a:tab pos="1999614" algn="l"/>
              </a:tabLst>
            </a:pPr>
            <a:r>
              <a:rPr sz="3100" b="1" spc="-20">
                <a:solidFill>
                  <a:srgbClr val="996600"/>
                </a:solidFill>
                <a:latin typeface="Constantia"/>
                <a:cs typeface="Constantia"/>
              </a:rPr>
              <a:t>Exemple:	</a:t>
            </a:r>
            <a:r>
              <a:rPr sz="3100" b="1" spc="-25">
                <a:latin typeface="Constantia"/>
                <a:cs typeface="Constantia"/>
              </a:rPr>
              <a:t>Soit la</a:t>
            </a:r>
            <a:r>
              <a:rPr sz="3100" b="1" spc="-10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grammaire</a:t>
            </a:r>
            <a:endParaRPr sz="3100">
              <a:latin typeface="Constantia"/>
              <a:cs typeface="Constantia"/>
            </a:endParaRPr>
          </a:p>
          <a:p>
            <a:pPr marL="411480">
              <a:lnSpc>
                <a:spcPct val="100000"/>
              </a:lnSpc>
              <a:spcBef>
                <a:spcPts val="1070"/>
              </a:spcBef>
              <a:tabLst>
                <a:tab pos="6117590" algn="l"/>
              </a:tabLst>
            </a:pPr>
            <a:r>
              <a:rPr sz="3300" b="1" i="1" spc="1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3300" b="1" spc="1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3300" b="1" spc="10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3300" b="1" spc="10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3300" b="1" spc="5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sz="3300" b="1" spc="-28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3300" b="1" spc="-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,	</a:t>
            </a:r>
            <a:r>
              <a:rPr sz="3300" b="1" spc="5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3300" b="1" spc="20">
                <a:solidFill>
                  <a:srgbClr val="996600"/>
                </a:solidFill>
                <a:latin typeface="Arial Unicode MS"/>
                <a:cs typeface="Arial Unicode MS"/>
              </a:rPr>
              <a:t>aA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3300" b="1" spc="-22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33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900" b="1" spc="-45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2900" b="1" spc="-20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2900" b="1" spc="-20">
                <a:latin typeface="Constantia"/>
                <a:cs typeface="Constantia"/>
              </a:rPr>
              <a:t>{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9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2900" b="1" spc="-20">
                <a:latin typeface="Constantia"/>
                <a:cs typeface="Constantia"/>
              </a:rPr>
              <a:t>}</a:t>
            </a:r>
            <a:r>
              <a:rPr sz="2900" b="1" spc="-20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2900" b="1">
                <a:solidFill>
                  <a:srgbClr val="996600"/>
                </a:solidFill>
                <a:latin typeface="Constantia"/>
                <a:cs typeface="Constantia"/>
              </a:rPr>
              <a:t>= </a:t>
            </a:r>
            <a:r>
              <a:rPr sz="3500" spc="-15">
                <a:latin typeface="Algerian"/>
                <a:cs typeface="Algerian"/>
              </a:rPr>
              <a:t>{</a:t>
            </a:r>
            <a:r>
              <a:rPr sz="2900" b="1" spc="-1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29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1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1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2900" b="1" spc="-15">
                <a:latin typeface="Constantia"/>
                <a:cs typeface="Constantia"/>
              </a:rPr>
              <a:t>, 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9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2900" b="1" spc="-20">
                <a:latin typeface="Constantia"/>
                <a:cs typeface="Constantia"/>
              </a:rPr>
              <a:t>,</a:t>
            </a:r>
            <a:r>
              <a:rPr sz="2900" b="1" spc="-15">
                <a:latin typeface="Constantia"/>
                <a:cs typeface="Constantia"/>
              </a:rPr>
              <a:t> 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2900" b="1" spc="-2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2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900" b="1" spc="-20">
                <a:solidFill>
                  <a:srgbClr val="996600"/>
                </a:solidFill>
                <a:latin typeface="Constantia"/>
                <a:cs typeface="Constantia"/>
              </a:rPr>
              <a:t>b]</a:t>
            </a:r>
            <a:r>
              <a:rPr sz="3500" spc="-20">
                <a:latin typeface="Algerian"/>
                <a:cs typeface="Algerian"/>
              </a:rPr>
              <a:t>}</a:t>
            </a:r>
            <a:endParaRPr sz="35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93700" y="425450"/>
            <a:ext cx="10041128" cy="6429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  <a:tabLst>
                <a:tab pos="7059295" algn="l"/>
              </a:tabLst>
            </a:pPr>
            <a:r>
              <a:rPr lang="fr-FR" sz="3100" b="1" spc="-20">
                <a:solidFill>
                  <a:srgbClr val="996600"/>
                </a:solidFill>
                <a:latin typeface="Constantia"/>
                <a:cs typeface="Constantia"/>
              </a:rPr>
              <a:t>Définition</a:t>
            </a:r>
            <a:r>
              <a:rPr lang="fr-FR" sz="3200"/>
              <a:t>: </a:t>
            </a:r>
            <a:r>
              <a:rPr lang="fr-FR" sz="3100" b="1" spc="-25">
                <a:latin typeface="Constantia"/>
                <a:cs typeface="Constantia"/>
              </a:rPr>
              <a:t>La fonction </a:t>
            </a:r>
            <a:r>
              <a:rPr lang="fr-FR" sz="3100" b="1" spc="-30" err="1">
                <a:solidFill>
                  <a:srgbClr val="FF0000"/>
                </a:solidFill>
                <a:latin typeface="Constantia"/>
                <a:cs typeface="Constantia"/>
              </a:rPr>
              <a:t>goto</a:t>
            </a:r>
            <a:r>
              <a:rPr lang="fr-FR" sz="3100" b="1" spc="-30">
                <a:solidFill>
                  <a:srgbClr val="FF0000"/>
                </a:solidFill>
                <a:latin typeface="Constantia"/>
                <a:cs typeface="Constantia"/>
              </a:rPr>
              <a:t>(I, </a:t>
            </a:r>
            <a:r>
              <a:rPr lang="fr-FR" sz="3100" b="1" spc="-15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lang="fr-FR" sz="3100" b="1" spc="-30">
                <a:solidFill>
                  <a:srgbClr val="FF0000"/>
                </a:solidFill>
                <a:latin typeface="Constantia"/>
                <a:cs typeface="Constantia"/>
              </a:rPr>
              <a:t>) </a:t>
            </a:r>
            <a:r>
              <a:rPr lang="fr-FR" sz="3100" b="1" spc="-25">
                <a:latin typeface="Constantia"/>
                <a:cs typeface="Constantia"/>
              </a:rPr>
              <a:t>où I est un ensemble </a:t>
            </a:r>
            <a:r>
              <a:rPr sz="3100" b="1" spc="-25">
                <a:latin typeface="Constantia"/>
                <a:cs typeface="Constantia"/>
              </a:rPr>
              <a:t>d’articles et 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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(X</a:t>
            </a:r>
            <a:r>
              <a:rPr sz="3100" b="1" spc="-5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V ) </a:t>
            </a:r>
            <a:r>
              <a:rPr sz="3100" b="1" spc="-25">
                <a:latin typeface="Constantia"/>
                <a:cs typeface="Constantia"/>
              </a:rPr>
              <a:t>est </a:t>
            </a:r>
            <a:r>
              <a:rPr sz="3100" b="1" spc="-5">
                <a:latin typeface="Constantia"/>
                <a:cs typeface="Constantia"/>
              </a:rPr>
              <a:t>définie </a:t>
            </a:r>
            <a:r>
              <a:rPr sz="3100" b="1" spc="-35">
                <a:latin typeface="Constantia"/>
                <a:cs typeface="Constantia"/>
              </a:rPr>
              <a:t>comme </a:t>
            </a:r>
            <a:r>
              <a:rPr sz="3100" b="1" spc="-5">
                <a:latin typeface="Constantia"/>
                <a:cs typeface="Constantia"/>
              </a:rPr>
              <a:t>suit:  </a:t>
            </a:r>
            <a:endParaRPr lang="fr-FR" sz="3100" b="1" spc="-5">
              <a:latin typeface="Constantia"/>
              <a:cs typeface="Constantia"/>
            </a:endParaRPr>
          </a:p>
          <a:p>
            <a:pPr marL="12700" marR="5080">
              <a:lnSpc>
                <a:spcPct val="117400"/>
              </a:lnSpc>
              <a:spcAft>
                <a:spcPts val="600"/>
              </a:spcAft>
              <a:tabLst>
                <a:tab pos="7059295" algn="l"/>
              </a:tabLst>
            </a:pPr>
            <a:r>
              <a:rPr sz="3100" b="1" spc="-30">
                <a:solidFill>
                  <a:srgbClr val="FF0000"/>
                </a:solidFill>
                <a:latin typeface="Constantia"/>
                <a:cs typeface="Constantia"/>
              </a:rPr>
              <a:t>goto(I, </a:t>
            </a:r>
            <a:r>
              <a:rPr sz="3100" b="1" spc="-15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100" b="1" spc="-15">
                <a:latin typeface="Constantia"/>
                <a:cs typeface="Constantia"/>
              </a:rPr>
              <a:t>=</a:t>
            </a:r>
            <a:r>
              <a:rPr sz="3100" b="1" spc="-15">
                <a:solidFill>
                  <a:srgbClr val="FF0000"/>
                </a:solidFill>
                <a:latin typeface="Constantia"/>
                <a:cs typeface="Constantia"/>
              </a:rPr>
              <a:t>fermeture(</a:t>
            </a:r>
            <a:r>
              <a:rPr sz="3100" b="1" spc="-1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1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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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100" b="1" spc="-10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pc="-40">
                <a:latin typeface="Constantia"/>
                <a:cs typeface="Constantia"/>
              </a:rPr>
              <a:t>avec	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105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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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5">
                <a:latin typeface="Symbol"/>
                <a:cs typeface="Symbol"/>
              </a:rPr>
              <a:t></a:t>
            </a:r>
            <a:r>
              <a:rPr sz="3100" b="1" spc="-5">
                <a:latin typeface="Constantia"/>
                <a:cs typeface="Constantia"/>
              </a:rPr>
              <a:t>I</a:t>
            </a:r>
            <a:endParaRPr sz="3100">
              <a:latin typeface="Constantia"/>
              <a:cs typeface="Constantia"/>
            </a:endParaRPr>
          </a:p>
          <a:p>
            <a:pPr marL="104139">
              <a:lnSpc>
                <a:spcPct val="100000"/>
              </a:lnSpc>
              <a:spcBef>
                <a:spcPts val="1945"/>
              </a:spcBef>
              <a:tabLst>
                <a:tab pos="1999614" algn="l"/>
              </a:tabLst>
            </a:pPr>
            <a:r>
              <a:rPr sz="3100" b="1" spc="-20">
                <a:solidFill>
                  <a:srgbClr val="996600"/>
                </a:solidFill>
                <a:latin typeface="Constantia"/>
                <a:cs typeface="Constantia"/>
              </a:rPr>
              <a:t>Exemple:	</a:t>
            </a:r>
            <a:r>
              <a:rPr sz="3100" b="1" spc="-25">
                <a:latin typeface="Constantia"/>
                <a:cs typeface="Constantia"/>
              </a:rPr>
              <a:t>Soit la</a:t>
            </a:r>
            <a:r>
              <a:rPr sz="3100" b="1" spc="-10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grammaire</a:t>
            </a:r>
            <a:endParaRPr sz="3100">
              <a:latin typeface="Constantia"/>
              <a:cs typeface="Constantia"/>
            </a:endParaRPr>
          </a:p>
          <a:p>
            <a:pPr marL="411480">
              <a:lnSpc>
                <a:spcPct val="100000"/>
              </a:lnSpc>
              <a:spcBef>
                <a:spcPts val="1095"/>
              </a:spcBef>
              <a:tabLst>
                <a:tab pos="6117590" algn="l"/>
              </a:tabLst>
            </a:pPr>
            <a:r>
              <a:rPr sz="3300" b="1" i="1" spc="10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3300" b="1" spc="10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3300" b="1" spc="10">
                <a:solidFill>
                  <a:srgbClr val="996600"/>
                </a:solidFill>
                <a:latin typeface="Arial Unicode MS"/>
                <a:cs typeface="Arial Unicode MS"/>
              </a:rPr>
              <a:t>({a,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b}, {S, A},S, </a:t>
            </a:r>
            <a:r>
              <a:rPr sz="3300" b="1" spc="10">
                <a:solidFill>
                  <a:srgbClr val="996600"/>
                </a:solidFill>
                <a:latin typeface="Arial Unicode MS"/>
                <a:cs typeface="Arial Unicode MS"/>
              </a:rPr>
              <a:t>{S </a:t>
            </a:r>
            <a:r>
              <a:rPr sz="3300" b="1" spc="5">
                <a:solidFill>
                  <a:srgbClr val="996600"/>
                </a:solidFill>
                <a:latin typeface="Arial Unicode MS"/>
                <a:cs typeface="Arial Unicode MS"/>
              </a:rPr>
              <a:t>→</a:t>
            </a:r>
            <a:r>
              <a:rPr sz="3300" b="1" spc="-28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AA</a:t>
            </a:r>
            <a:r>
              <a:rPr sz="3300" b="1" spc="-3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,	</a:t>
            </a:r>
            <a:r>
              <a:rPr sz="3300" b="1" spc="5">
                <a:solidFill>
                  <a:srgbClr val="996600"/>
                </a:solidFill>
                <a:latin typeface="Arial Unicode MS"/>
                <a:cs typeface="Arial Unicode MS"/>
              </a:rPr>
              <a:t>A → </a:t>
            </a:r>
            <a:r>
              <a:rPr sz="3300" b="1" spc="20">
                <a:solidFill>
                  <a:srgbClr val="996600"/>
                </a:solidFill>
                <a:latin typeface="Arial Unicode MS"/>
                <a:cs typeface="Arial Unicode MS"/>
              </a:rPr>
              <a:t>aA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/ </a:t>
            </a:r>
            <a:r>
              <a:rPr sz="3300" b="1" spc="15">
                <a:solidFill>
                  <a:srgbClr val="996600"/>
                </a:solidFill>
                <a:latin typeface="Arial Unicode MS"/>
                <a:cs typeface="Arial Unicode MS"/>
              </a:rPr>
              <a:t>b}</a:t>
            </a:r>
            <a:r>
              <a:rPr sz="3300" b="1" spc="-225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3300" b="1">
                <a:solidFill>
                  <a:srgbClr val="996600"/>
                </a:solidFill>
                <a:latin typeface="Arial Unicode MS"/>
                <a:cs typeface="Arial Unicode MS"/>
              </a:rPr>
              <a:t>)</a:t>
            </a:r>
            <a:endParaRPr sz="3300">
              <a:latin typeface="Arial Unicode MS"/>
              <a:cs typeface="Arial Unicode MS"/>
            </a:endParaRPr>
          </a:p>
          <a:p>
            <a:pPr marL="12700" marR="2146300">
              <a:lnSpc>
                <a:spcPts val="6260"/>
              </a:lnSpc>
              <a:spcBef>
                <a:spcPts val="500"/>
              </a:spcBef>
              <a:tabLst>
                <a:tab pos="2968625" algn="l"/>
              </a:tabLst>
            </a:pPr>
            <a:r>
              <a:rPr sz="3100" b="1" spc="-15">
                <a:latin typeface="Constantia"/>
                <a:cs typeface="Constantia"/>
              </a:rPr>
              <a:t>Supposons</a:t>
            </a:r>
            <a:r>
              <a:rPr sz="3100" b="1" spc="-145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que	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I 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spc="-5">
                <a:latin typeface="Algerian"/>
                <a:cs typeface="Algerian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40">
                <a:latin typeface="Constantia"/>
                <a:cs typeface="Constantia"/>
              </a:rPr>
              <a:t>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spc="-5">
                <a:latin typeface="Algerian"/>
                <a:cs typeface="Algerian"/>
              </a:rPr>
              <a:t>}  </a:t>
            </a:r>
            <a:r>
              <a:rPr sz="3100" b="1" spc="-30">
                <a:solidFill>
                  <a:srgbClr val="FF0000"/>
                </a:solidFill>
                <a:latin typeface="Constantia"/>
                <a:cs typeface="Constantia"/>
              </a:rPr>
              <a:t>goto(I, </a:t>
            </a:r>
            <a:r>
              <a:rPr sz="3100" b="1" spc="-20">
                <a:solidFill>
                  <a:srgbClr val="FF0000"/>
                </a:solidFill>
                <a:latin typeface="Symbol"/>
                <a:cs typeface="Symbol"/>
              </a:rPr>
              <a:t>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3100" b="1" spc="-20">
                <a:latin typeface="Constantia"/>
                <a:cs typeface="Constantia"/>
              </a:rPr>
              <a:t>=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Fermeture</a:t>
            </a:r>
            <a:r>
              <a:rPr sz="3100" b="1" spc="-10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marL="1694814">
              <a:lnSpc>
                <a:spcPct val="100000"/>
              </a:lnSpc>
              <a:spcBef>
                <a:spcPts val="20"/>
              </a:spcBef>
            </a:pP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= </a:t>
            </a:r>
            <a:r>
              <a:rPr sz="3100" spc="-5">
                <a:latin typeface="Algerian"/>
                <a:cs typeface="Algerian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85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b]</a:t>
            </a:r>
            <a:r>
              <a:rPr sz="3100">
                <a:latin typeface="Algerian"/>
                <a:cs typeface="Algeri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100" b="1" spc="-30">
                <a:solidFill>
                  <a:srgbClr val="FF0000"/>
                </a:solidFill>
                <a:latin typeface="Constantia"/>
                <a:cs typeface="Constantia"/>
              </a:rPr>
              <a:t>goto(I,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Fermeture</a:t>
            </a:r>
            <a:r>
              <a:rPr sz="3100" b="1" spc="-12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marL="1975485">
              <a:lnSpc>
                <a:spcPct val="100000"/>
              </a:lnSpc>
              <a:spcBef>
                <a:spcPts val="645"/>
              </a:spcBef>
            </a:pP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spc="-5">
                <a:latin typeface="Algerian"/>
                <a:cs typeface="Algerian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A]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60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b]</a:t>
            </a:r>
            <a:r>
              <a:rPr sz="3100">
                <a:latin typeface="Algerian"/>
                <a:cs typeface="Algerian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93700" y="425450"/>
            <a:ext cx="9981565" cy="6479338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25"/>
              </a:spcBef>
            </a:pPr>
            <a:r>
              <a:rPr lang="fr-FR" sz="3100" b="1" spc="-25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Algorithme</a:t>
            </a:r>
            <a:r>
              <a:rPr lang="fr-FR" sz="3200" spc="-25"/>
              <a:t> </a:t>
            </a:r>
            <a:r>
              <a:rPr lang="fr-FR" sz="3100" b="1" spc="-25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de construction d’une collection d’articles</a:t>
            </a:r>
          </a:p>
          <a:p>
            <a:pPr marL="50800">
              <a:lnSpc>
                <a:spcPct val="100000"/>
              </a:lnSpc>
              <a:spcBef>
                <a:spcPts val="1925"/>
              </a:spcBef>
            </a:pPr>
            <a:r>
              <a:rPr sz="31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 </a:t>
            </a:r>
            <a:r>
              <a:rPr sz="3100" b="1" u="heavy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r>
              <a:rPr sz="3100" b="1" spc="-35">
                <a:latin typeface="Constantia"/>
                <a:cs typeface="Constantia"/>
              </a:rPr>
              <a:t>G</a:t>
            </a:r>
            <a:r>
              <a:rPr sz="2900" b="1" spc="-35">
                <a:latin typeface="Constantia"/>
                <a:cs typeface="Constantia"/>
              </a:rPr>
              <a:t>rammaire </a:t>
            </a:r>
            <a:r>
              <a:rPr sz="2900" b="1" spc="-40">
                <a:latin typeface="Constantia"/>
                <a:cs typeface="Constantia"/>
              </a:rPr>
              <a:t>augmentée </a:t>
            </a:r>
            <a:r>
              <a:rPr sz="2900" b="1" i="1" spc="-5">
                <a:solidFill>
                  <a:srgbClr val="996600"/>
                </a:solidFill>
                <a:latin typeface="Monotype Corsiva"/>
                <a:cs typeface="Monotype Corsiva"/>
              </a:rPr>
              <a:t>G</a:t>
            </a:r>
            <a:r>
              <a:rPr sz="2900" b="1" spc="-5">
                <a:solidFill>
                  <a:srgbClr val="996600"/>
                </a:solidFill>
                <a:latin typeface="Bell MT"/>
                <a:cs typeface="Bell MT"/>
              </a:rPr>
              <a:t>=</a:t>
            </a:r>
            <a:r>
              <a:rPr sz="2900" b="1" spc="-5">
                <a:solidFill>
                  <a:srgbClr val="996600"/>
                </a:solidFill>
                <a:latin typeface="Arial Unicode MS"/>
                <a:cs typeface="Arial Unicode MS"/>
              </a:rPr>
              <a:t>(X,V</a:t>
            </a:r>
            <a:r>
              <a:rPr sz="2600" b="1" spc="-5">
                <a:solidFill>
                  <a:srgbClr val="996600"/>
                </a:solidFill>
                <a:latin typeface="Symbol"/>
                <a:cs typeface="Symbol"/>
              </a:rPr>
              <a:t></a:t>
            </a:r>
            <a:r>
              <a:rPr sz="2900" b="1" spc="-5">
                <a:solidFill>
                  <a:srgbClr val="996600"/>
                </a:solidFill>
                <a:latin typeface="Arial Unicode MS"/>
                <a:cs typeface="Arial Unicode MS"/>
              </a:rPr>
              <a:t>S’,S’</a:t>
            </a:r>
            <a:r>
              <a:rPr sz="2900" b="1" spc="-200">
                <a:solidFill>
                  <a:srgbClr val="996600"/>
                </a:solidFill>
                <a:latin typeface="Arial Unicode MS"/>
                <a:cs typeface="Arial Unicode MS"/>
              </a:rPr>
              <a:t> </a:t>
            </a:r>
            <a:r>
              <a:rPr sz="2900" b="1" spc="-10">
                <a:solidFill>
                  <a:srgbClr val="996600"/>
                </a:solidFill>
                <a:latin typeface="Arial Unicode MS"/>
                <a:cs typeface="Arial Unicode MS"/>
              </a:rPr>
              <a:t>,P</a:t>
            </a:r>
            <a:r>
              <a:rPr sz="2900" b="1" spc="-10">
                <a:solidFill>
                  <a:srgbClr val="996600"/>
                </a:solidFill>
                <a:latin typeface="Symbol"/>
                <a:cs typeface="Symbol"/>
              </a:rPr>
              <a:t></a:t>
            </a:r>
            <a:r>
              <a:rPr sz="2900" b="1" spc="-10">
                <a:solidFill>
                  <a:srgbClr val="996600"/>
                </a:solidFill>
                <a:latin typeface="Arial Unicode MS"/>
                <a:cs typeface="Arial Unicode MS"/>
              </a:rPr>
              <a:t>{S’</a:t>
            </a:r>
            <a:r>
              <a:rPr sz="2900" b="1" spc="-1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2900" b="1" spc="-10">
                <a:solidFill>
                  <a:srgbClr val="996600"/>
                </a:solidFill>
                <a:latin typeface="Arial Unicode MS"/>
                <a:cs typeface="Arial Unicode MS"/>
              </a:rPr>
              <a:t>S})</a:t>
            </a:r>
            <a:endParaRPr sz="29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  <a:spcBef>
                <a:spcPts val="1820"/>
              </a:spcBef>
              <a:tabLst>
                <a:tab pos="1641475" algn="l"/>
              </a:tabLst>
            </a:pPr>
            <a:r>
              <a:rPr sz="310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	</a:t>
            </a:r>
            <a:r>
              <a:rPr sz="2900" b="1" spc="-30">
                <a:latin typeface="Constantia"/>
                <a:cs typeface="Constantia"/>
              </a:rPr>
              <a:t>Collection </a:t>
            </a:r>
            <a:r>
              <a:rPr sz="2900" b="1" spc="-35">
                <a:latin typeface="Constantia"/>
                <a:cs typeface="Constantia"/>
              </a:rPr>
              <a:t>d’articles </a:t>
            </a:r>
            <a:r>
              <a:rPr sz="2900" b="1" spc="-20">
                <a:latin typeface="Constantia"/>
                <a:cs typeface="Constantia"/>
              </a:rPr>
              <a:t>{I</a:t>
            </a:r>
            <a:r>
              <a:rPr sz="3150" b="1" spc="-30" baseline="-19841">
                <a:latin typeface="Constantia"/>
                <a:cs typeface="Constantia"/>
              </a:rPr>
              <a:t>0</a:t>
            </a:r>
            <a:r>
              <a:rPr sz="2900" b="1" spc="-20">
                <a:latin typeface="Constantia"/>
                <a:cs typeface="Constantia"/>
              </a:rPr>
              <a:t>,I</a:t>
            </a:r>
            <a:r>
              <a:rPr sz="3150" b="1" spc="-30" baseline="-19841">
                <a:latin typeface="Constantia"/>
                <a:cs typeface="Constantia"/>
              </a:rPr>
              <a:t>1</a:t>
            </a:r>
            <a:r>
              <a:rPr sz="2900" b="1" spc="-20">
                <a:latin typeface="Constantia"/>
                <a:cs typeface="Constantia"/>
              </a:rPr>
              <a:t>,</a:t>
            </a:r>
            <a:r>
              <a:rPr sz="2900" b="1" spc="65">
                <a:latin typeface="Constantia"/>
                <a:cs typeface="Constantia"/>
              </a:rPr>
              <a:t> </a:t>
            </a:r>
            <a:r>
              <a:rPr sz="2900" b="1" spc="-25">
                <a:latin typeface="Constantia"/>
                <a:cs typeface="Constantia"/>
              </a:rPr>
              <a:t>I</a:t>
            </a:r>
            <a:r>
              <a:rPr sz="3150" b="1" spc="-37" baseline="-19841">
                <a:latin typeface="Constantia"/>
                <a:cs typeface="Constantia"/>
              </a:rPr>
              <a:t>2</a:t>
            </a:r>
            <a:r>
              <a:rPr sz="2900" b="1" spc="-25">
                <a:latin typeface="Constantia"/>
                <a:cs typeface="Constantia"/>
              </a:rPr>
              <a:t>,…..I</a:t>
            </a:r>
            <a:r>
              <a:rPr sz="3150" b="1" spc="-37" baseline="-19841">
                <a:latin typeface="Constantia"/>
                <a:cs typeface="Constantia"/>
              </a:rPr>
              <a:t>n</a:t>
            </a:r>
            <a:r>
              <a:rPr sz="2900" b="1" spc="-25">
                <a:latin typeface="Constantia"/>
                <a:cs typeface="Constantia"/>
              </a:rPr>
              <a:t>}</a:t>
            </a:r>
            <a:endParaRPr sz="29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850"/>
              </a:spcBef>
            </a:pPr>
            <a:r>
              <a:rPr sz="3100" spc="-1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Méthode:</a:t>
            </a:r>
            <a:endParaRPr sz="3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tabLst>
                <a:tab pos="617220" algn="l"/>
              </a:tabLst>
            </a:pP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sz="3100" b="1" spc="-5">
                <a:latin typeface="Constantia"/>
                <a:cs typeface="Constantia"/>
              </a:rPr>
              <a:t>I</a:t>
            </a:r>
            <a:r>
              <a:rPr sz="3150" b="1" spc="-7" baseline="-19841">
                <a:latin typeface="Constantia"/>
                <a:cs typeface="Constantia"/>
              </a:rPr>
              <a:t>0 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FF0000"/>
                </a:solidFill>
                <a:latin typeface="Constantia"/>
                <a:cs typeface="Constantia"/>
              </a:rPr>
              <a:t>Fermeture</a:t>
            </a:r>
            <a:r>
              <a:rPr sz="3100" b="1" spc="-43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1610"/>
              </a:spcBef>
              <a:tabLst>
                <a:tab pos="638810" algn="l"/>
                <a:tab pos="2269490" algn="l"/>
              </a:tabLst>
            </a:pP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sz="3100" b="1" spc="-35">
                <a:solidFill>
                  <a:srgbClr val="996600"/>
                </a:solidFill>
                <a:latin typeface="Constantia"/>
                <a:cs typeface="Constantia"/>
              </a:rPr>
              <a:t>Répéter	</a:t>
            </a:r>
            <a:r>
              <a:rPr sz="3100" b="1" spc="-30">
                <a:solidFill>
                  <a:srgbClr val="996600"/>
                </a:solidFill>
                <a:latin typeface="Constantia"/>
                <a:cs typeface="Constantia"/>
              </a:rPr>
              <a:t>jusqu’</a:t>
            </a:r>
            <a:r>
              <a:rPr sz="3100" b="1" spc="-30">
                <a:latin typeface="Constantia"/>
                <a:cs typeface="Constantia"/>
              </a:rPr>
              <a:t>à</a:t>
            </a:r>
            <a:r>
              <a:rPr sz="3100" b="1" spc="-200">
                <a:latin typeface="Constantia"/>
                <a:cs typeface="Constantia"/>
              </a:rPr>
              <a:t> </a:t>
            </a:r>
            <a:r>
              <a:rPr sz="3100" b="1" spc="-45">
                <a:latin typeface="Constantia"/>
                <a:cs typeface="Constantia"/>
              </a:rPr>
              <a:t>ce</a:t>
            </a:r>
            <a:r>
              <a:rPr sz="3100" b="1" spc="-135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qu’il</a:t>
            </a:r>
            <a:r>
              <a:rPr sz="3100" b="1" spc="-50">
                <a:latin typeface="Constantia"/>
                <a:cs typeface="Constantia"/>
              </a:rPr>
              <a:t> </a:t>
            </a:r>
            <a:r>
              <a:rPr sz="3100" b="1" spc="-40">
                <a:latin typeface="Constantia"/>
                <a:cs typeface="Constantia"/>
              </a:rPr>
              <a:t>n’y</a:t>
            </a:r>
            <a:r>
              <a:rPr sz="3100" b="1" spc="-160">
                <a:latin typeface="Constantia"/>
                <a:cs typeface="Constantia"/>
              </a:rPr>
              <a:t> </a:t>
            </a:r>
            <a:r>
              <a:rPr sz="3100" b="1" spc="-20">
                <a:latin typeface="Constantia"/>
                <a:cs typeface="Constantia"/>
              </a:rPr>
              <a:t>ait</a:t>
            </a:r>
            <a:r>
              <a:rPr sz="3100" b="1" spc="-105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plus</a:t>
            </a:r>
            <a:r>
              <a:rPr sz="3100" b="1" spc="-90">
                <a:latin typeface="Constantia"/>
                <a:cs typeface="Constantia"/>
              </a:rPr>
              <a:t> </a:t>
            </a:r>
            <a:r>
              <a:rPr sz="3100" b="1" spc="-25">
                <a:latin typeface="Constantia"/>
                <a:cs typeface="Constantia"/>
              </a:rPr>
              <a:t>d’articles</a:t>
            </a:r>
            <a:r>
              <a:rPr sz="3100" b="1" spc="-20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Arial Unicode MS"/>
                <a:cs typeface="Arial Unicode MS"/>
              </a:rPr>
              <a:t>(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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I</a:t>
            </a:r>
            <a:r>
              <a:rPr sz="3600" b="1" baseline="-19675">
                <a:solidFill>
                  <a:srgbClr val="008080"/>
                </a:solidFill>
                <a:latin typeface="Constantia"/>
                <a:cs typeface="Constantia"/>
              </a:rPr>
              <a:t>j</a:t>
            </a:r>
            <a:r>
              <a:rPr sz="3100" b="1">
                <a:latin typeface="Constantia"/>
                <a:cs typeface="Constantia"/>
              </a:rPr>
              <a:t>,</a:t>
            </a:r>
            <a:endParaRPr sz="3100">
              <a:latin typeface="Constantia"/>
              <a:cs typeface="Constantia"/>
            </a:endParaRPr>
          </a:p>
          <a:p>
            <a:pPr marL="4396740">
              <a:lnSpc>
                <a:spcPct val="100000"/>
              </a:lnSpc>
              <a:spcBef>
                <a:spcPts val="910"/>
              </a:spcBef>
              <a:tabLst>
                <a:tab pos="6929755" algn="l"/>
              </a:tabLst>
            </a:pPr>
            <a:r>
              <a:rPr sz="3100" b="1" spc="-5">
                <a:solidFill>
                  <a:srgbClr val="008080"/>
                </a:solidFill>
                <a:latin typeface="Symbol"/>
                <a:cs typeface="Symbol"/>
              </a:rPr>
              <a:t>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(X</a:t>
            </a:r>
            <a:r>
              <a:rPr sz="3100" b="1" spc="-5">
                <a:solidFill>
                  <a:srgbClr val="008080"/>
                </a:solidFill>
                <a:latin typeface="Symbol"/>
                <a:cs typeface="Symbol"/>
              </a:rPr>
              <a:t>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V)</a:t>
            </a:r>
            <a:r>
              <a:rPr lang="fr-FR" sz="3100" b="1" spc="-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25">
                <a:solidFill>
                  <a:srgbClr val="008080"/>
                </a:solidFill>
                <a:latin typeface="Constantia"/>
                <a:cs typeface="Constantia"/>
              </a:rPr>
              <a:t>et</a:t>
            </a:r>
            <a:r>
              <a:rPr lang="fr-FR" sz="3100" b="1" spc="-25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 spc="-40">
                <a:solidFill>
                  <a:srgbClr val="008080"/>
                </a:solidFill>
                <a:latin typeface="Constantia"/>
                <a:cs typeface="Constantia"/>
              </a:rPr>
              <a:t>goto </a:t>
            </a:r>
            <a:r>
              <a:rPr sz="3100" b="1" spc="-5">
                <a:solidFill>
                  <a:srgbClr val="008080"/>
                </a:solidFill>
                <a:latin typeface="Arial Unicode MS"/>
                <a:cs typeface="Arial Unicode MS"/>
              </a:rPr>
              <a:t>(</a:t>
            </a:r>
            <a:r>
              <a:rPr sz="3100" b="1" spc="-5">
                <a:solidFill>
                  <a:srgbClr val="008080"/>
                </a:solidFill>
                <a:latin typeface="Constantia"/>
                <a:cs typeface="Constantia"/>
              </a:rPr>
              <a:t>I</a:t>
            </a:r>
            <a:r>
              <a:rPr sz="3600" b="1" spc="-7" baseline="-19675">
                <a:solidFill>
                  <a:srgbClr val="008080"/>
                </a:solidFill>
                <a:latin typeface="Constantia"/>
                <a:cs typeface="Constantia"/>
              </a:rPr>
              <a:t>j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>
                <a:solidFill>
                  <a:srgbClr val="008080"/>
                </a:solidFill>
                <a:latin typeface="Symbol"/>
                <a:cs typeface="Symbol"/>
              </a:rPr>
              <a:t></a:t>
            </a:r>
            <a:r>
              <a:rPr sz="3100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100" b="1" spc="-5">
                <a:solidFill>
                  <a:srgbClr val="008080"/>
                </a:solidFill>
                <a:latin typeface="Arial Unicode MS"/>
                <a:cs typeface="Arial Unicode MS"/>
              </a:rPr>
              <a:t>)</a:t>
            </a:r>
            <a:r>
              <a:rPr sz="3100" b="1" spc="-70">
                <a:solidFill>
                  <a:srgbClr val="008080"/>
                </a:solidFill>
                <a:latin typeface="Arial Unicode MS"/>
                <a:cs typeface="Arial Unicode MS"/>
              </a:rPr>
              <a:t> </a:t>
            </a:r>
            <a:r>
              <a:rPr sz="3100" b="1" spc="-5">
                <a:solidFill>
                  <a:srgbClr val="008080"/>
                </a:solidFill>
                <a:latin typeface="Arial Unicode MS"/>
                <a:cs typeface="Arial Unicode MS"/>
              </a:rPr>
              <a:t>:</a:t>
            </a:r>
            <a:endParaRPr lang="fr-FR" sz="3100" b="1" spc="-5">
              <a:solidFill>
                <a:srgbClr val="008080"/>
              </a:solidFill>
              <a:latin typeface="Arial Unicode MS"/>
              <a:cs typeface="Arial Unicode MS"/>
            </a:endParaRPr>
          </a:p>
          <a:p>
            <a:pPr marL="1427163">
              <a:spcBef>
                <a:spcPts val="1200"/>
              </a:spcBef>
              <a:spcAft>
                <a:spcPts val="2400"/>
              </a:spcAft>
              <a:tabLst>
                <a:tab pos="1427163" algn="l"/>
                <a:tab pos="3016250" algn="l"/>
              </a:tabLst>
            </a:pPr>
            <a:r>
              <a:rPr lang="fr-FR" sz="3200" b="1" spc="-50">
                <a:latin typeface="Constantia"/>
                <a:cs typeface="Constantia"/>
              </a:rPr>
              <a:t>Ajouter   </a:t>
            </a:r>
            <a:r>
              <a:rPr lang="fr-FR" sz="3200" b="1" spc="-60" err="1">
                <a:solidFill>
                  <a:srgbClr val="FF0000"/>
                </a:solidFill>
                <a:latin typeface="Constantia"/>
                <a:cs typeface="Constantia"/>
              </a:rPr>
              <a:t>goto</a:t>
            </a:r>
            <a:r>
              <a:rPr lang="fr-FR" sz="3200" b="1" spc="-6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3200" b="1" spc="-10">
                <a:solidFill>
                  <a:srgbClr val="FF0000"/>
                </a:solidFill>
                <a:latin typeface="Arial Unicode MS"/>
                <a:cs typeface="Arial Unicode MS"/>
              </a:rPr>
              <a:t>(</a:t>
            </a:r>
            <a:r>
              <a:rPr lang="fr-FR" sz="3200" b="1" spc="-1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fr-FR" sz="3600" b="1" spc="-15" baseline="-21072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lang="fr-FR" sz="3200" b="1" spc="-10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lang="fr-FR" sz="3200" b="1" spc="-25">
                <a:solidFill>
                  <a:srgbClr val="FF0000"/>
                </a:solidFill>
                <a:latin typeface="Symbol"/>
                <a:cs typeface="Symbol"/>
              </a:rPr>
              <a:t></a:t>
            </a:r>
            <a:r>
              <a:rPr lang="fr-FR" sz="3200" b="1" spc="-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FR" sz="3200" b="1" spc="-15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fr-FR" sz="3600" b="1" spc="-22" baseline="-21072" err="1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lang="fr-FR" sz="3600" b="1" spc="-22" baseline="-21072">
                <a:solidFill>
                  <a:srgbClr val="FF0000"/>
                </a:solidFill>
                <a:latin typeface="Constantia"/>
                <a:cs typeface="Constantia"/>
              </a:rPr>
              <a:t>  </a:t>
            </a:r>
            <a:r>
              <a:rPr lang="fr-FR" sz="3100" b="1" spc="-40">
                <a:solidFill>
                  <a:srgbClr val="008080"/>
                </a:solidFill>
                <a:latin typeface="Constantia"/>
                <a:cs typeface="Constantia"/>
              </a:rPr>
              <a:t>(avec k&gt;j)</a:t>
            </a:r>
          </a:p>
          <a:p>
            <a:pPr marL="38100" indent="587375">
              <a:lnSpc>
                <a:spcPct val="100000"/>
              </a:lnSpc>
            </a:pPr>
            <a:r>
              <a:rPr lang="fr-FR" sz="3100" b="1" spc="-35" err="1">
                <a:solidFill>
                  <a:srgbClr val="996600"/>
                </a:solidFill>
                <a:latin typeface="Constantia"/>
                <a:cs typeface="Constantia"/>
              </a:rPr>
              <a:t>fin_répéter</a:t>
            </a:r>
            <a:endParaRPr lang="fr-FR" sz="3100" b="1" spc="-35">
              <a:solidFill>
                <a:srgbClr val="996600"/>
              </a:solidFill>
              <a:latin typeface="Constantia"/>
              <a:cs typeface="Constantia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rot="5400000">
            <a:off x="346494" y="5578056"/>
            <a:ext cx="1620000" cy="1588"/>
          </a:xfrm>
          <a:prstGeom prst="straightConnector1">
            <a:avLst/>
          </a:prstGeom>
          <a:ln w="38100" cmpd="dbl">
            <a:solidFill>
              <a:srgbClr val="9966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292100" y="91339"/>
            <a:ext cx="10845800" cy="7130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72565">
              <a:lnSpc>
                <a:spcPct val="125000"/>
              </a:lnSpc>
            </a:pPr>
            <a:r>
              <a:rPr lang="fr-FR" sz="3100" b="1" spc="-20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Exemple</a:t>
            </a:r>
            <a:r>
              <a:rPr lang="fr-FR" sz="3200" spc="-20"/>
              <a:t>:	</a:t>
            </a:r>
            <a:r>
              <a:rPr lang="fr-FR" sz="2800" b="1" spc="-25">
                <a:latin typeface="Constantia"/>
                <a:cs typeface="Constantia"/>
              </a:rPr>
              <a:t>Soit</a:t>
            </a:r>
            <a:r>
              <a:rPr lang="fr-FR" sz="2800" spc="-25">
                <a:solidFill>
                  <a:srgbClr val="000000"/>
                </a:solidFill>
              </a:rPr>
              <a:t> </a:t>
            </a:r>
            <a:r>
              <a:rPr lang="fr-FR" sz="3200" b="1" i="1" spc="15">
                <a:solidFill>
                  <a:srgbClr val="996600"/>
                </a:solidFill>
                <a:latin typeface="Monotype Corsiva"/>
                <a:ea typeface="+mj-ea"/>
                <a:cs typeface="Monotype Corsiva"/>
              </a:rPr>
              <a:t>G</a:t>
            </a:r>
            <a:r>
              <a:rPr lang="fr-FR" sz="3200" b="1" spc="15">
                <a:solidFill>
                  <a:srgbClr val="996600"/>
                </a:solidFill>
                <a:latin typeface="Arial Unicode MS"/>
                <a:ea typeface="+mj-ea"/>
                <a:cs typeface="Arial Unicode MS"/>
              </a:rPr>
              <a:t>=({a, b},{S, A},S, {S→AA , A→</a:t>
            </a:r>
            <a:r>
              <a:rPr lang="fr-FR" sz="3200" b="1" spc="15" err="1">
                <a:solidFill>
                  <a:srgbClr val="996600"/>
                </a:solidFill>
                <a:latin typeface="Arial Unicode MS"/>
                <a:ea typeface="+mj-ea"/>
                <a:cs typeface="Arial Unicode MS"/>
              </a:rPr>
              <a:t>aA</a:t>
            </a:r>
            <a:r>
              <a:rPr lang="fr-FR" sz="3200" b="1" spc="15">
                <a:solidFill>
                  <a:srgbClr val="996600"/>
                </a:solidFill>
                <a:latin typeface="Arial Unicode MS"/>
                <a:ea typeface="+mj-ea"/>
                <a:cs typeface="Arial Unicode MS"/>
              </a:rPr>
              <a:t>/b})</a:t>
            </a:r>
            <a:r>
              <a:rPr lang="fr-FR" sz="2800" spc="20">
                <a:latin typeface="Arial Unicode MS"/>
                <a:cs typeface="Arial Unicode MS"/>
              </a:rPr>
              <a:t> </a:t>
            </a:r>
            <a:endParaRPr lang="fr-FR" sz="3200" spc="20">
              <a:latin typeface="Arial Unicode MS"/>
              <a:cs typeface="Arial Unicode MS"/>
            </a:endParaRPr>
          </a:p>
          <a:p>
            <a:pPr marR="1472565">
              <a:lnSpc>
                <a:spcPct val="125000"/>
              </a:lnSpc>
              <a:spcAft>
                <a:spcPts val="1200"/>
              </a:spcAft>
            </a:pPr>
            <a:r>
              <a:rPr sz="3100" b="1" spc="-20">
                <a:latin typeface="Constantia"/>
                <a:cs typeface="Constantia"/>
              </a:rPr>
              <a:t>Construire </a:t>
            </a:r>
            <a:r>
              <a:rPr sz="3100" b="1" spc="-25">
                <a:latin typeface="Constantia"/>
                <a:cs typeface="Constantia"/>
              </a:rPr>
              <a:t>la collection d’articles de</a:t>
            </a:r>
            <a:r>
              <a:rPr sz="3100" b="1" spc="-365">
                <a:latin typeface="Constantia"/>
                <a:cs typeface="Constantia"/>
              </a:rPr>
              <a:t> </a:t>
            </a:r>
            <a:r>
              <a:rPr sz="3100" b="1" spc="-90">
                <a:latin typeface="Constantia"/>
                <a:cs typeface="Constantia"/>
              </a:rPr>
              <a:t>G.  </a:t>
            </a:r>
            <a:endParaRPr lang="fr-FR" sz="3100" b="1" spc="-90">
              <a:latin typeface="Constantia"/>
              <a:cs typeface="Constantia"/>
            </a:endParaRPr>
          </a:p>
          <a:p>
            <a:pPr marR="1472565"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</a:t>
            </a:r>
            <a:r>
              <a:rPr sz="3100" b="1" spc="-43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indent="35242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>
                <a:latin typeface="Algerian"/>
                <a:cs typeface="Algerian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S]</a:t>
            </a:r>
            <a:r>
              <a:rPr sz="3100" b="1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 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155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b]</a:t>
            </a:r>
            <a:r>
              <a:rPr sz="3100">
                <a:latin typeface="Algerian"/>
                <a:cs typeface="Algerian"/>
              </a:rPr>
              <a:t>}</a:t>
            </a:r>
          </a:p>
          <a:p>
            <a:pPr marR="57975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1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S)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3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3100" b="1">
                <a:latin typeface="Constantia"/>
                <a:cs typeface="Constantia"/>
              </a:rPr>
              <a:t>={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Constantia"/>
                <a:cs typeface="Constantia"/>
              </a:rPr>
              <a:t>}  </a:t>
            </a:r>
            <a:endParaRPr lang="fr-FR" sz="3100" b="1">
              <a:latin typeface="Constantia"/>
              <a:cs typeface="Constantia"/>
            </a:endParaRPr>
          </a:p>
          <a:p>
            <a:pPr marR="579755"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2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</a:t>
            </a:r>
            <a:r>
              <a:rPr sz="3100" b="1" spc="-42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indent="35242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A] 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85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b]</a:t>
            </a:r>
            <a:r>
              <a:rPr sz="3100" b="1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3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</a:t>
            </a:r>
            <a:r>
              <a:rPr sz="3100" b="1" spc="-434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</a:t>
            </a:r>
            <a:endParaRPr sz="3100">
              <a:latin typeface="Constantia"/>
              <a:cs typeface="Constantia"/>
            </a:endParaRPr>
          </a:p>
          <a:p>
            <a:pPr indent="352425"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latin typeface="Constantia"/>
                <a:cs typeface="Constantia"/>
              </a:rPr>
              <a:t>={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A] </a:t>
            </a:r>
            <a:r>
              <a:rPr sz="3100" b="1" spc="-5"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aA]</a:t>
            </a:r>
            <a:r>
              <a:rPr sz="3100" b="1" spc="-5">
                <a:latin typeface="Constantia"/>
                <a:cs typeface="Constantia"/>
              </a:rPr>
              <a:t>,</a:t>
            </a:r>
            <a:r>
              <a:rPr sz="3100" b="1" spc="-85">
                <a:latin typeface="Constantia"/>
                <a:cs typeface="Constantia"/>
              </a:rPr>
              <a:t> 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b]</a:t>
            </a:r>
            <a:r>
              <a:rPr sz="3100" b="1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0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>
                <a:solidFill>
                  <a:srgbClr val="FF0000"/>
                </a:solidFill>
                <a:latin typeface="Constantia"/>
                <a:cs typeface="Constantia"/>
              </a:rPr>
              <a:t>b)</a:t>
            </a:r>
            <a:r>
              <a:rPr sz="3100" b="1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3100" b="1" spc="-5">
                <a:latin typeface="Constantia"/>
                <a:cs typeface="Constantia"/>
              </a:rPr>
              <a:t>=</a:t>
            </a:r>
            <a:r>
              <a:rPr sz="3100" b="1" spc="-520">
                <a:latin typeface="Constantia"/>
                <a:cs typeface="Constantia"/>
              </a:rPr>
              <a:t> 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  <a:p>
            <a:pPr>
              <a:lnSpc>
                <a:spcPct val="125000"/>
              </a:lnSpc>
            </a:pPr>
            <a:r>
              <a:rPr sz="3100" b="1" spc="-5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sz="3150" b="1" spc="-7" baseline="-19841">
                <a:solidFill>
                  <a:srgbClr val="FF33CC"/>
                </a:solidFill>
                <a:latin typeface="Constantia"/>
                <a:cs typeface="Constantia"/>
              </a:rPr>
              <a:t>5 </a:t>
            </a:r>
            <a:r>
              <a:rPr sz="3100" b="1" spc="-25">
                <a:latin typeface="Constantia"/>
                <a:cs typeface="Constantia"/>
              </a:rPr>
              <a:t>=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goto(I</a:t>
            </a:r>
            <a:r>
              <a:rPr sz="3150" b="1" spc="-37" baseline="-19841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3100" b="1" spc="-25">
                <a:solidFill>
                  <a:srgbClr val="FF0000"/>
                </a:solidFill>
                <a:latin typeface="Constantia"/>
                <a:cs typeface="Constantia"/>
              </a:rPr>
              <a:t>, </a:t>
            </a:r>
            <a:r>
              <a:rPr sz="3100" b="1" spc="-5">
                <a:solidFill>
                  <a:srgbClr val="FF0000"/>
                </a:solidFill>
                <a:latin typeface="Constantia"/>
                <a:cs typeface="Constantia"/>
              </a:rPr>
              <a:t>A)</a:t>
            </a:r>
            <a:r>
              <a:rPr sz="3100" b="1" spc="-5">
                <a:latin typeface="Constantia"/>
                <a:cs typeface="Constantia"/>
              </a:rPr>
              <a:t>= </a:t>
            </a:r>
            <a:r>
              <a:rPr sz="3100" b="1" spc="-20">
                <a:solidFill>
                  <a:srgbClr val="008080"/>
                </a:solidFill>
                <a:latin typeface="Constantia"/>
                <a:cs typeface="Constantia"/>
              </a:rPr>
              <a:t>Fermeture 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(</a:t>
            </a:r>
            <a:r>
              <a:rPr sz="3100" b="1">
                <a:latin typeface="Constantia"/>
                <a:cs typeface="Constantia"/>
              </a:rPr>
              <a:t>{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100" b="1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>
                <a:latin typeface="Constantia"/>
                <a:cs typeface="Constantia"/>
              </a:rPr>
              <a:t>}</a:t>
            </a:r>
            <a:r>
              <a:rPr sz="3100" b="1">
                <a:solidFill>
                  <a:srgbClr val="008080"/>
                </a:solidFill>
                <a:latin typeface="Constantia"/>
                <a:cs typeface="Constantia"/>
              </a:rPr>
              <a:t>) </a:t>
            </a:r>
            <a:r>
              <a:rPr sz="3100" b="1" spc="-5">
                <a:latin typeface="Constantia"/>
                <a:cs typeface="Constantia"/>
              </a:rPr>
              <a:t>=</a:t>
            </a:r>
            <a:r>
              <a:rPr sz="3100" b="1" spc="-470">
                <a:latin typeface="Constantia"/>
                <a:cs typeface="Constantia"/>
              </a:rPr>
              <a:t> </a:t>
            </a:r>
            <a:r>
              <a:rPr sz="3100" b="1" spc="-5">
                <a:latin typeface="Constantia"/>
                <a:cs typeface="Constantia"/>
              </a:rPr>
              <a:t>{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sz="3100" b="1" spc="-5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sz="3100" b="1" spc="-5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3100" b="1" spc="-5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sz="3100" b="1" spc="-5">
                <a:latin typeface="Constantia"/>
                <a:cs typeface="Constantia"/>
              </a:rPr>
              <a:t>}</a:t>
            </a:r>
            <a:endParaRPr sz="3100">
              <a:latin typeface="Constantia"/>
              <a:cs typeface="Constanti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78FC41-7222-4D43-BF33-FFEF14637F02}"/>
              </a:ext>
            </a:extLst>
          </p:cNvPr>
          <p:cNvSpPr txBox="1"/>
          <p:nvPr/>
        </p:nvSpPr>
        <p:spPr>
          <a:xfrm>
            <a:off x="3975100" y="3549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9" ma:contentTypeDescription="إنشاء مستند جديد." ma:contentTypeScope="" ma:versionID="afb7b862bf33a3404e15dcc0c5c308a4">
  <xsd:schema xmlns:xsd="http://www.w3.org/2001/XMLSchema" xmlns:xs="http://www.w3.org/2001/XMLSchema" xmlns:p="http://schemas.microsoft.com/office/2006/metadata/properties" xmlns:ns2="3e09d498-3e73-485b-99f6-ad835f785115" xmlns:ns3="ba570e14-5b70-4511-8563-e66bac249f83" targetNamespace="http://schemas.microsoft.com/office/2006/metadata/properties" ma:root="true" ma:fieldsID="40e5bee5be77fde6c5706a14a1ee875c" ns2:_="" ns3:_="">
    <xsd:import namespace="3e09d498-3e73-485b-99f6-ad835f785115"/>
    <xsd:import namespace="ba570e14-5b70-4511-8563-e66bac249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70e14-5b70-4511-8563-e66bac24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BE395-3432-4C3D-BA54-8910E9865CBC}">
  <ds:schemaRefs>
    <ds:schemaRef ds:uri="3e09d498-3e73-485b-99f6-ad835f785115"/>
    <ds:schemaRef ds:uri="ba570e14-5b70-4511-8563-e66bac249f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89EAA8-F8F6-40E3-A427-F79DE8D6D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3D8ADD-C248-4321-8A94-59E2E97C90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Personnalisé</PresentationFormat>
  <Slides>21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Rappels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Exemple: Même la grammaire       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 Analyse LR</dc:title>
  <cp:revision>13</cp:revision>
  <dcterms:created xsi:type="dcterms:W3CDTF">2020-12-24T22:19:30Z</dcterms:created>
  <dcterms:modified xsi:type="dcterms:W3CDTF">2022-01-29T14:02:22Z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2016-11-20T00:00:00Z</vt:filetime>
  </property>
  <property fmtid="{D5CDD505-2E9C-101B-9397-08002B2CF9AE}" pid="3" name="Creator">
    <vt:lpwstr>Visagesoft Expert pdf</vt:lpwstr>
  </property>
  <property fmtid="{D5CDD505-2E9C-101B-9397-08002B2CF9AE}" pid="4" name="LastSaved">
    <vt:filetime>2020-12-24T00:00:00Z</vt:filetime>
  </property>
  <property fmtid="{D5CDD505-2E9C-101B-9397-08002B2CF9AE}" pid="5" name="ContentTypeId">
    <vt:lpwstr>0x010100A64CABCF48337846AE25B20C303DAD83</vt:lpwstr>
  </property>
</Properties>
</file>