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4"/>
  </p:sld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691813" cy="75565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99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1FC42-E735-49BA-A0E9-4D1E1EAC556A}" v="1" dt="2021-12-27T14:11:35.277"/>
    <p1510:client id="{58414ED5-310F-4D7B-ABBE-17FC9EF6C01D}" v="30" dt="2022-01-02T17:52:32.934"/>
    <p1510:client id="{5AE87F62-59FF-91D9-8DFA-307258806DD4}" v="1" dt="2021-10-23T16:04:25.091"/>
    <p1510:client id="{729326CD-EFF4-44B7-8990-D8F5E9DB0A74}" v="10" dt="2022-01-23T20:09:40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0"/>
        <p:guide pos="336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.achachi" userId="S::mohammed.achachi@univ-tlemcen.dz::381daa7e-52d7-4600-ba3d-ccc1af238fb2" providerId="AD" clId="Web-{729326CD-EFF4-44B7-8990-D8F5E9DB0A74}"/>
    <pc:docChg chg="modSld">
      <pc:chgData name="mohammed.achachi" userId="S::mohammed.achachi@univ-tlemcen.dz::381daa7e-52d7-4600-ba3d-ccc1af238fb2" providerId="AD" clId="Web-{729326CD-EFF4-44B7-8990-D8F5E9DB0A74}" dt="2022-01-23T20:09:39.175" v="5" actId="20577"/>
      <pc:docMkLst>
        <pc:docMk/>
      </pc:docMkLst>
      <pc:sldChg chg="addSp modSp">
        <pc:chgData name="mohammed.achachi" userId="S::mohammed.achachi@univ-tlemcen.dz::381daa7e-52d7-4600-ba3d-ccc1af238fb2" providerId="AD" clId="Web-{729326CD-EFF4-44B7-8990-D8F5E9DB0A74}" dt="2022-01-23T20:09:39.175" v="5" actId="20577"/>
        <pc:sldMkLst>
          <pc:docMk/>
          <pc:sldMk cId="0" sldId="263"/>
        </pc:sldMkLst>
        <pc:spChg chg="add mod">
          <ac:chgData name="mohammed.achachi" userId="S::mohammed.achachi@univ-tlemcen.dz::381daa7e-52d7-4600-ba3d-ccc1af238fb2" providerId="AD" clId="Web-{729326CD-EFF4-44B7-8990-D8F5E9DB0A74}" dt="2022-01-23T20:09:39.175" v="5" actId="20577"/>
          <ac:spMkLst>
            <pc:docMk/>
            <pc:sldMk cId="0" sldId="263"/>
            <ac:spMk id="2" creationId="{CA2A7285-CED3-4116-A278-60AF84867A55}"/>
          </ac:spMkLst>
        </pc:spChg>
      </pc:sldChg>
    </pc:docChg>
  </pc:docChgLst>
  <pc:docChgLst>
    <pc:chgData name="lilya wissem.berrezoug" userId="S::lilyawissem.berrezoug@univ-tlemcen.dz::6a79b021-b866-472a-92ed-827c7b91bad2" providerId="AD" clId="Web-{58414ED5-310F-4D7B-ABBE-17FC9EF6C01D}"/>
    <pc:docChg chg="modSld">
      <pc:chgData name="lilya wissem.berrezoug" userId="S::lilyawissem.berrezoug@univ-tlemcen.dz::6a79b021-b866-472a-92ed-827c7b91bad2" providerId="AD" clId="Web-{58414ED5-310F-4D7B-ABBE-17FC9EF6C01D}" dt="2022-01-02T17:52:32.934" v="18"/>
      <pc:docMkLst>
        <pc:docMk/>
      </pc:docMkLst>
      <pc:sldChg chg="addSp delSp modSp">
        <pc:chgData name="lilya wissem.berrezoug" userId="S::lilyawissem.berrezoug@univ-tlemcen.dz::6a79b021-b866-472a-92ed-827c7b91bad2" providerId="AD" clId="Web-{58414ED5-310F-4D7B-ABBE-17FC9EF6C01D}" dt="2022-01-02T17:52:32.934" v="18"/>
        <pc:sldMkLst>
          <pc:docMk/>
          <pc:sldMk cId="0" sldId="257"/>
        </pc:sldMkLst>
        <pc:spChg chg="add del">
          <ac:chgData name="lilya wissem.berrezoug" userId="S::lilyawissem.berrezoug@univ-tlemcen.dz::6a79b021-b866-472a-92ed-827c7b91bad2" providerId="AD" clId="Web-{58414ED5-310F-4D7B-ABBE-17FC9EF6C01D}" dt="2022-01-02T17:52:32.934" v="18"/>
          <ac:spMkLst>
            <pc:docMk/>
            <pc:sldMk cId="0" sldId="257"/>
            <ac:spMk id="2" creationId="{472456A8-D375-47A8-B98B-2758060AC097}"/>
          </ac:spMkLst>
        </pc:spChg>
        <pc:spChg chg="add del">
          <ac:chgData name="lilya wissem.berrezoug" userId="S::lilyawissem.berrezoug@univ-tlemcen.dz::6a79b021-b866-472a-92ed-827c7b91bad2" providerId="AD" clId="Web-{58414ED5-310F-4D7B-ABBE-17FC9EF6C01D}" dt="2022-01-02T17:52:19.199" v="15"/>
          <ac:spMkLst>
            <pc:docMk/>
            <pc:sldMk cId="0" sldId="257"/>
            <ac:spMk id="3" creationId="{D923620A-90CA-46BB-8CF9-377EE5EC3EBA}"/>
          </ac:spMkLst>
        </pc:spChg>
        <pc:spChg chg="add del mod">
          <ac:chgData name="lilya wissem.berrezoug" userId="S::lilyawissem.berrezoug@univ-tlemcen.dz::6a79b021-b866-472a-92ed-827c7b91bad2" providerId="AD" clId="Web-{58414ED5-310F-4D7B-ABBE-17FC9EF6C01D}" dt="2022-01-02T17:52:28.277" v="17"/>
          <ac:spMkLst>
            <pc:docMk/>
            <pc:sldMk cId="0" sldId="257"/>
            <ac:spMk id="5" creationId="{127D7564-CE12-402E-A713-F8274F874D1D}"/>
          </ac:spMkLst>
        </pc:spChg>
        <pc:spChg chg="add del mod">
          <ac:chgData name="lilya wissem.berrezoug" userId="S::lilyawissem.berrezoug@univ-tlemcen.dz::6a79b021-b866-472a-92ed-827c7b91bad2" providerId="AD" clId="Web-{58414ED5-310F-4D7B-ABBE-17FC9EF6C01D}" dt="2022-01-02T17:52:15.292" v="14"/>
          <ac:spMkLst>
            <pc:docMk/>
            <pc:sldMk cId="0" sldId="257"/>
            <ac:spMk id="6" creationId="{C108F1E5-38B9-4E47-8C40-460179AE6B34}"/>
          </ac:spMkLst>
        </pc:spChg>
      </pc:sldChg>
    </pc:docChg>
  </pc:docChgLst>
  <pc:docChgLst>
    <pc:chgData name="hidayat.belarbi" userId="S::hidayat.belarbi@univ-tlemcen.dz::bbed6b4e-2183-4a53-85ec-f69c1afd9e1c" providerId="AD" clId="Web-{2611FC42-E735-49BA-A0E9-4D1E1EAC556A}"/>
    <pc:docChg chg="modSld">
      <pc:chgData name="hidayat.belarbi" userId="S::hidayat.belarbi@univ-tlemcen.dz::bbed6b4e-2183-4a53-85ec-f69c1afd9e1c" providerId="AD" clId="Web-{2611FC42-E735-49BA-A0E9-4D1E1EAC556A}" dt="2021-12-27T14:11:35.277" v="0" actId="1076"/>
      <pc:docMkLst>
        <pc:docMk/>
      </pc:docMkLst>
      <pc:sldChg chg="modSp">
        <pc:chgData name="hidayat.belarbi" userId="S::hidayat.belarbi@univ-tlemcen.dz::bbed6b4e-2183-4a53-85ec-f69c1afd9e1c" providerId="AD" clId="Web-{2611FC42-E735-49BA-A0E9-4D1E1EAC556A}" dt="2021-12-27T14:11:35.277" v="0" actId="1076"/>
        <pc:sldMkLst>
          <pc:docMk/>
          <pc:sldMk cId="0" sldId="256"/>
        </pc:sldMkLst>
        <pc:spChg chg="mod">
          <ac:chgData name="hidayat.belarbi" userId="S::hidayat.belarbi@univ-tlemcen.dz::bbed6b4e-2183-4a53-85ec-f69c1afd9e1c" providerId="AD" clId="Web-{2611FC42-E735-49BA-A0E9-4D1E1EAC556A}" dt="2021-12-27T14:11:35.277" v="0" actId="1076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feryel chaimaa.bali" userId="S::feryelchaimaa.bali@univ-tlemcen.dz::2ef67885-cf93-4eb8-b543-e038d633afb5" providerId="AD" clId="Web-{5AE87F62-59FF-91D9-8DFA-307258806DD4}"/>
    <pc:docChg chg="modSld">
      <pc:chgData name="feryel chaimaa.bali" userId="S::feryelchaimaa.bali@univ-tlemcen.dz::2ef67885-cf93-4eb8-b543-e038d633afb5" providerId="AD" clId="Web-{5AE87F62-59FF-91D9-8DFA-307258806DD4}" dt="2021-10-23T16:04:25.091" v="0" actId="1076"/>
      <pc:docMkLst>
        <pc:docMk/>
      </pc:docMkLst>
      <pc:sldChg chg="modSp">
        <pc:chgData name="feryel chaimaa.bali" userId="S::feryelchaimaa.bali@univ-tlemcen.dz::2ef67885-cf93-4eb8-b543-e038d633afb5" providerId="AD" clId="Web-{5AE87F62-59FF-91D9-8DFA-307258806DD4}" dt="2021-10-23T16:04:25.091" v="0" actId="1076"/>
        <pc:sldMkLst>
          <pc:docMk/>
          <pc:sldMk cId="0" sldId="257"/>
        </pc:sldMkLst>
        <pc:spChg chg="mod">
          <ac:chgData name="feryel chaimaa.bali" userId="S::feryelchaimaa.bali@univ-tlemcen.dz::2ef67885-cf93-4eb8-b543-e038d633afb5" providerId="AD" clId="Web-{5AE87F62-59FF-91D9-8DFA-307258806DD4}" dt="2021-10-23T16:04:25.091" v="0" actId="1076"/>
          <ac:spMkLst>
            <pc:docMk/>
            <pc:sldMk cId="0" sldId="257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198A56-1A9A-4393-8DDB-EE63CD34E148}" type="datetimeFigureOut">
              <a:rPr lang="fr-FR" smtClean="0"/>
              <a:pPr/>
              <a:t>23/01/2022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C7EB207-51C7-4984-AF8C-7EFD20DD33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23689" y="1511300"/>
            <a:ext cx="9180703" cy="2015067"/>
          </a:xfrm>
          <a:ln>
            <a:noFill/>
          </a:ln>
        </p:spPr>
        <p:txBody>
          <a:bodyPr vert="horz" tIns="0" rIns="2085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4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23689" y="3557368"/>
            <a:ext cx="9184267" cy="1931106"/>
          </a:xfrm>
        </p:spPr>
        <p:txBody>
          <a:bodyPr lIns="0" rIns="20854"/>
          <a:lstStyle>
            <a:lvl1pPr marL="0" marR="52135" indent="0" algn="r">
              <a:buNone/>
              <a:defRPr>
                <a:solidFill>
                  <a:schemeClr val="tx1"/>
                </a:solidFill>
              </a:defRPr>
            </a:lvl1pPr>
            <a:lvl2pPr marL="521345" indent="0" algn="ctr">
              <a:buNone/>
            </a:lvl2pPr>
            <a:lvl3pPr marL="1042690" indent="0" algn="ctr">
              <a:buNone/>
            </a:lvl3pPr>
            <a:lvl4pPr marL="1564035" indent="0" algn="ctr">
              <a:buNone/>
            </a:lvl4pPr>
            <a:lvl5pPr marL="2085381" indent="0" algn="ctr">
              <a:buNone/>
            </a:lvl5pPr>
            <a:lvl6pPr marL="2606726" indent="0" algn="ctr">
              <a:buNone/>
            </a:lvl6pPr>
            <a:lvl7pPr marL="3128071" indent="0" algn="ctr">
              <a:buNone/>
            </a:lvl7pPr>
            <a:lvl8pPr marL="3649416" indent="0" algn="ctr">
              <a:buNone/>
            </a:lvl8pPr>
            <a:lvl9pPr marL="4170761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751564" y="1007535"/>
            <a:ext cx="2405658" cy="5742591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4591" y="1007535"/>
            <a:ext cx="7038777" cy="574259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0125" y="1450848"/>
            <a:ext cx="9088041" cy="150122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4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0125" y="2980139"/>
            <a:ext cx="9088041" cy="1663479"/>
          </a:xfrm>
        </p:spPr>
        <p:txBody>
          <a:bodyPr lIns="52135" rIns="52135" anchor="t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591" y="775801"/>
            <a:ext cx="9622632" cy="1259417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4591" y="2115649"/>
            <a:ext cx="4722217" cy="4886537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35005" y="2115649"/>
            <a:ext cx="4722217" cy="4886537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591" y="775801"/>
            <a:ext cx="9622632" cy="1259417"/>
          </a:xfrm>
        </p:spPr>
        <p:txBody>
          <a:bodyPr tIns="52135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591" y="2044209"/>
            <a:ext cx="4724074" cy="726508"/>
          </a:xfrm>
        </p:spPr>
        <p:txBody>
          <a:bodyPr lIns="52135" tIns="0" rIns="52135" bIns="0" anchor="ctr">
            <a:noAutofit/>
          </a:bodyPr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431293" y="2049177"/>
            <a:ext cx="4725930" cy="721540"/>
          </a:xfrm>
        </p:spPr>
        <p:txBody>
          <a:bodyPr lIns="52135" tIns="0" rIns="52135" bIns="0" anchor="ctr"/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34591" y="2770717"/>
            <a:ext cx="4724074" cy="4237414"/>
          </a:xfrm>
        </p:spPr>
        <p:txBody>
          <a:bodyPr tIns="0"/>
          <a:lstStyle>
            <a:lvl1pPr>
              <a:defRPr sz="25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1293" y="2770717"/>
            <a:ext cx="4725930" cy="4237414"/>
          </a:xfrm>
        </p:spPr>
        <p:txBody>
          <a:bodyPr tIns="0"/>
          <a:lstStyle>
            <a:lvl1pPr>
              <a:defRPr sz="25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591" y="775801"/>
            <a:ext cx="9711730" cy="1259417"/>
          </a:xfrm>
        </p:spPr>
        <p:txBody>
          <a:bodyPr vert="horz" tIns="5213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1886" y="566740"/>
            <a:ext cx="3207544" cy="1280407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01886" y="1847144"/>
            <a:ext cx="3207544" cy="5037667"/>
          </a:xfrm>
        </p:spPr>
        <p:txBody>
          <a:bodyPr lIns="20854" rIns="20854"/>
          <a:lstStyle>
            <a:lvl1pPr marL="0" indent="0" algn="l">
              <a:buNone/>
              <a:defRPr sz="1600"/>
            </a:lvl1pPr>
            <a:lvl2pPr indent="0" algn="l">
              <a:buNone/>
              <a:defRPr sz="14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180202" y="1847144"/>
            <a:ext cx="5977020" cy="5037667"/>
          </a:xfrm>
        </p:spPr>
        <p:txBody>
          <a:bodyPr tIns="0"/>
          <a:lstStyle>
            <a:lvl1pPr>
              <a:defRPr sz="32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1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701623" y="1220937"/>
            <a:ext cx="6147792" cy="45339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69" tIns="52135" rIns="104269" bIns="5213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9359001" y="5905671"/>
            <a:ext cx="181761" cy="1712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69" tIns="52135" rIns="104269" bIns="5213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7" y="1296876"/>
            <a:ext cx="2587419" cy="1743814"/>
          </a:xfrm>
        </p:spPr>
        <p:txBody>
          <a:bodyPr vert="horz" lIns="52135" tIns="52135" rIns="52135" bIns="52135" anchor="b"/>
          <a:lstStyle>
            <a:lvl1pPr algn="l">
              <a:buNone/>
              <a:defRPr sz="23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12787" y="3116902"/>
            <a:ext cx="2583855" cy="2401288"/>
          </a:xfrm>
        </p:spPr>
        <p:txBody>
          <a:bodyPr lIns="72988" rIns="52135" bIns="52135" anchor="t"/>
          <a:lstStyle>
            <a:lvl1pPr marL="0" indent="0" algn="l">
              <a:spcBef>
                <a:spcPts val="285"/>
              </a:spcBef>
              <a:buFontTx/>
              <a:buNone/>
              <a:defRPr sz="15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444435" y="7003756"/>
            <a:ext cx="712788" cy="40231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4075836" y="1321690"/>
            <a:ext cx="5399366" cy="433239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fr-FR"/>
              <a:t>Cliquez sur l'icône pour ajouter une image</a:t>
            </a:r>
            <a:endParaRPr kumimoji="0" lang="en-US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11138" y="6409031"/>
            <a:ext cx="10714088" cy="114746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269" tIns="52135" rIns="104269" bIns="52135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5123160" y="6853326"/>
            <a:ext cx="5568653" cy="70317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269" tIns="52135" rIns="104269" bIns="52135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11138" y="-7872"/>
            <a:ext cx="10714088" cy="114746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269" tIns="52135" rIns="104269" bIns="52135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5123160" y="-7871"/>
            <a:ext cx="5568653" cy="70317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269" tIns="52135" rIns="104269" bIns="52135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534591" y="775801"/>
            <a:ext cx="9622632" cy="1259417"/>
          </a:xfrm>
          <a:prstGeom prst="rect">
            <a:avLst/>
          </a:prstGeom>
        </p:spPr>
        <p:txBody>
          <a:bodyPr vert="horz" lIns="0" tIns="52135" rIns="0" bIns="0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534591" y="2132612"/>
            <a:ext cx="9622632" cy="4836160"/>
          </a:xfrm>
          <a:prstGeom prst="rect">
            <a:avLst/>
          </a:prstGeom>
        </p:spPr>
        <p:txBody>
          <a:bodyPr vert="horz" lIns="104269" tIns="52135" rIns="104269" bIns="52135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34591" y="7003756"/>
            <a:ext cx="2494756" cy="40231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1/23/2022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18446" y="7003756"/>
            <a:ext cx="3920331" cy="40231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9266238" y="7003756"/>
            <a:ext cx="890984" cy="40231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-22236" y="223023"/>
            <a:ext cx="10734548" cy="715349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rtl="0" eaLnBrk="1" latinLnBrk="0" hangingPunct="1">
        <a:spcBef>
          <a:spcPct val="0"/>
        </a:spcBef>
        <a:buNone/>
        <a:defRPr kumimoji="0" sz="57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12807" indent="-312807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9883" indent="-28152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690" indent="-28152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55497" indent="-239819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68305" indent="-239819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981112" indent="-239819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89650" indent="-20853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02457" indent="-208538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815264" indent="-20853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2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0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53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6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80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494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07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pro10.com/link/fr/link.php?lpage=buy&amp;uId=4452314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8807" y="1046606"/>
            <a:ext cx="9072626" cy="614366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4993" tIns="52497" rIns="104993" bIns="52497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1042988" eaLnBrk="0" hangingPunct="0">
              <a:spcAft>
                <a:spcPts val="3600"/>
              </a:spcAft>
              <a:defRPr/>
            </a:pPr>
            <a:r>
              <a:rPr lang="fr-FR" sz="8800" b="1">
                <a:ln w="1143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Chapitre  </a:t>
            </a:r>
            <a:r>
              <a:rPr lang="fr-FR" sz="13800" b="1">
                <a:ln w="1143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1</a:t>
            </a:r>
            <a:r>
              <a:rPr lang="fr-FR" sz="6600" b="1">
                <a:ln w="1143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:</a:t>
            </a:r>
            <a:endParaRPr lang="fr-FR" sz="13800" b="1">
              <a:ln w="1143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</a:endParaRPr>
          </a:p>
          <a:p>
            <a:pPr algn="ctr" defTabSz="1042988" eaLnBrk="0" hangingPunct="0">
              <a:spcBef>
                <a:spcPts val="1800"/>
              </a:spcBef>
              <a:spcAft>
                <a:spcPts val="1800"/>
              </a:spcAft>
              <a:defRPr/>
            </a:pPr>
            <a:r>
              <a:rPr lang="fr-FR" sz="8000" b="1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</a:rPr>
              <a:t>Analyse Lexicale</a:t>
            </a: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4400" b="1" u="sng">
              <a:ln w="11430">
                <a:solidFill>
                  <a:schemeClr val="bg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  <a:hlinkClick r:id="rId2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r>
              <a:rPr lang="en-US" sz="3200" b="1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1- Specification &amp; implementation</a:t>
            </a:r>
            <a:endParaRPr lang="fr-FR" sz="7200" b="1" noProof="1">
              <a:ln w="11430">
                <a:solidFill>
                  <a:schemeClr val="bg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ustralian Sunrise" pitchFamily="2" charset="0"/>
              <a:ea typeface="SimHei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147" y="549100"/>
            <a:ext cx="10215634" cy="67296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ct val="125000"/>
              </a:lnSpc>
              <a:spcAft>
                <a:spcPts val="1200"/>
              </a:spcAft>
            </a:pPr>
            <a:r>
              <a:rPr lang="fr-FR" sz="4400" b="1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Rappel:  </a:t>
            </a:r>
            <a:r>
              <a:rPr lang="fr-F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compilateur est constitue de deux phases:</a:t>
            </a:r>
          </a:p>
          <a:p>
            <a:pPr marL="722313" indent="-546100" algn="just">
              <a:lnSpc>
                <a:spcPct val="125000"/>
              </a:lnSpc>
              <a:buFont typeface="+mj-lt"/>
              <a:buAutoNum type="arabicPeriod"/>
            </a:pPr>
            <a:r>
              <a:rPr lang="fr-FR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Analyse:</a:t>
            </a:r>
            <a:r>
              <a:rPr lang="fr-F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3600" b="1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lexicale</a:t>
            </a:r>
            <a:r>
              <a:rPr lang="fr-F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280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syntaxique </a:t>
            </a:r>
            <a:r>
              <a:rPr lang="fr-F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</a:t>
            </a:r>
            <a:r>
              <a:rPr lang="fr-FR" sz="280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sémantique</a:t>
            </a:r>
          </a:p>
          <a:p>
            <a:pPr marL="722313" indent="-546100" algn="just">
              <a:lnSpc>
                <a:spcPct val="125000"/>
              </a:lnSpc>
              <a:spcAft>
                <a:spcPts val="3600"/>
              </a:spcAft>
              <a:buFont typeface="+mj-lt"/>
              <a:buAutoNum type="arabicPeriod"/>
            </a:pPr>
            <a:r>
              <a:rPr lang="fr-FR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Synthèse:</a:t>
            </a:r>
            <a:r>
              <a:rPr lang="fr-FR" sz="2800" b="1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génération du</a:t>
            </a:r>
            <a:r>
              <a:rPr lang="fr-FR" sz="280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u="sng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intermédiaire</a:t>
            </a:r>
            <a:r>
              <a:rPr lang="fr-FR" sz="280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</a:t>
            </a:r>
            <a:r>
              <a:rPr lang="fr-FR" sz="2800" u="sng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assembleur</a:t>
            </a:r>
            <a:endParaRPr lang="en-US" sz="2900" b="1">
              <a:solidFill>
                <a:srgbClr val="FF0000"/>
              </a:solidFill>
              <a:latin typeface="Constantia"/>
            </a:endParaRPr>
          </a:p>
          <a:p>
            <a:pPr indent="0" algn="just">
              <a:lnSpc>
                <a:spcPts val="4320"/>
              </a:lnSpc>
              <a:spcAft>
                <a:spcPts val="210"/>
              </a:spcAft>
            </a:pPr>
            <a:r>
              <a:rPr lang="fr-FR" sz="2900" b="1">
                <a:solidFill>
                  <a:srgbClr val="663300"/>
                </a:solidFill>
                <a:latin typeface="Constantia"/>
              </a:rPr>
              <a:t>Définition: </a:t>
            </a:r>
            <a:r>
              <a:rPr lang="fr-FR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L’analyse lexicale</a:t>
            </a:r>
            <a:r>
              <a:rPr lang="fr-FR" sz="2900" b="1">
                <a:solidFill>
                  <a:srgbClr val="008080"/>
                </a:solidFill>
                <a:latin typeface="Constantia"/>
              </a:rPr>
              <a:t> </a:t>
            </a:r>
            <a:r>
              <a:rPr lang="fr-FR" sz="2900" b="1">
                <a:latin typeface="Constantia"/>
              </a:rPr>
              <a:t>est la </a:t>
            </a:r>
            <a:r>
              <a:rPr lang="fr-F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fr-FR" sz="24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</a:t>
            </a:r>
            <a:r>
              <a:rPr lang="fr-FR" sz="2900" b="1">
                <a:latin typeface="Constantia"/>
              </a:rPr>
              <a:t> étape de la compilation. Elle permet de transformer le code source en une </a:t>
            </a:r>
            <a:r>
              <a:rPr lang="fr-FR" sz="2900" b="1"/>
              <a:t>suite d’</a:t>
            </a:r>
            <a:r>
              <a:rPr lang="fr-F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fr-FR" sz="2900" b="1"/>
              <a:t>nités </a:t>
            </a:r>
            <a:r>
              <a:rPr lang="fr-F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fr-FR" sz="2900" b="1"/>
              <a:t>exicales (</a:t>
            </a:r>
            <a:r>
              <a:rPr lang="fr-F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U.L</a:t>
            </a:r>
            <a:r>
              <a:rPr lang="fr-FR" sz="2900" b="1"/>
              <a:t>)  </a:t>
            </a:r>
            <a:r>
              <a:rPr lang="fr-FR" sz="2900" b="1">
                <a:latin typeface="Constantia"/>
              </a:rPr>
              <a:t>qui peuvent être :</a:t>
            </a:r>
          </a:p>
          <a:p>
            <a:pPr marL="722313" indent="-546100" algn="just">
              <a:lnSpc>
                <a:spcPts val="4896"/>
              </a:lnSpc>
              <a:buFont typeface="+mj-lt"/>
              <a:buAutoNum type="arabicPeriod"/>
            </a:pPr>
            <a:r>
              <a:rPr lang="fr-FR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Mots clés </a:t>
            </a:r>
            <a:r>
              <a:rPr lang="fr-FR" sz="2900" b="1">
                <a:latin typeface="Constantia"/>
              </a:rPr>
              <a:t>ou </a:t>
            </a:r>
            <a:r>
              <a:rPr lang="fr-FR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réservés</a:t>
            </a:r>
            <a:r>
              <a:rPr lang="fr-FR" sz="2900" b="1">
                <a:latin typeface="Constantia"/>
              </a:rPr>
              <a:t>: (en C: if,  for,  </a:t>
            </a:r>
            <a:r>
              <a:rPr lang="fr-FR" sz="2900" b="1" err="1">
                <a:latin typeface="Constantia"/>
              </a:rPr>
              <a:t>printf</a:t>
            </a:r>
            <a:r>
              <a:rPr lang="fr-FR" sz="2900" b="1">
                <a:latin typeface="Constantia"/>
              </a:rPr>
              <a:t>,  </a:t>
            </a:r>
            <a:r>
              <a:rPr lang="fr-FR" sz="2900" b="1" err="1">
                <a:latin typeface="Constantia"/>
              </a:rPr>
              <a:t>scanf</a:t>
            </a:r>
            <a:r>
              <a:rPr lang="fr-FR" sz="2900" b="1">
                <a:latin typeface="Constantia"/>
              </a:rPr>
              <a:t>,...)</a:t>
            </a:r>
          </a:p>
          <a:p>
            <a:pPr marL="722313" indent="-546100" algn="just">
              <a:lnSpc>
                <a:spcPts val="4896"/>
              </a:lnSpc>
              <a:buFont typeface="+mj-lt"/>
              <a:buAutoNum type="arabicPeriod"/>
            </a:pPr>
            <a:r>
              <a:rPr lang="fr-FR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Identificateurs</a:t>
            </a:r>
            <a:r>
              <a:rPr lang="fr-FR" sz="2900" b="1">
                <a:latin typeface="Constantia"/>
              </a:rPr>
              <a:t>: (nom de variables ou fonctions....)</a:t>
            </a:r>
          </a:p>
          <a:p>
            <a:pPr marL="722313" indent="-546100" algn="just">
              <a:lnSpc>
                <a:spcPts val="4896"/>
              </a:lnSpc>
              <a:buFont typeface="+mj-lt"/>
              <a:buAutoNum type="arabicPeriod"/>
            </a:pPr>
            <a:r>
              <a:rPr lang="fr-FR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Nombres</a:t>
            </a:r>
            <a:r>
              <a:rPr lang="fr-FR" sz="2900" b="1">
                <a:latin typeface="Constantia"/>
              </a:rPr>
              <a:t>: (entier, </a:t>
            </a:r>
            <a:r>
              <a:rPr lang="fr-FR" sz="2900" b="1" err="1">
                <a:latin typeface="Constantia"/>
              </a:rPr>
              <a:t>reel</a:t>
            </a:r>
            <a:r>
              <a:rPr lang="fr-FR" sz="2900" b="1">
                <a:latin typeface="Constantia"/>
              </a:rPr>
              <a:t>, ...)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808" y="349226"/>
            <a:ext cx="10001320" cy="64294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05892" indent="-381000" algn="just"/>
            <a:r>
              <a:rPr lang="fr-FR" sz="4400" b="1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d’un analyseur lexical:</a:t>
            </a:r>
          </a:p>
          <a:p>
            <a:pPr marL="405892" indent="-381000" algn="just"/>
            <a:endParaRPr lang="fr-FR" sz="4400" b="1"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5892" indent="-381000" algn="just">
              <a:spcAft>
                <a:spcPts val="600"/>
              </a:spcAft>
            </a:pPr>
            <a:r>
              <a:rPr lang="fr-FR" sz="3200" b="1">
                <a:latin typeface="Constantia"/>
              </a:rPr>
              <a:t>Un analyseur lexical assure les tâches suivantes :</a:t>
            </a:r>
          </a:p>
          <a:p>
            <a:pPr marL="539242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fr-FR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Lecture caractère/caractère </a:t>
            </a:r>
            <a:r>
              <a:rPr lang="fr-FR" sz="2900" b="1">
                <a:latin typeface="Constantia"/>
              </a:rPr>
              <a:t>du code source.</a:t>
            </a:r>
          </a:p>
          <a:p>
            <a:pPr marL="539242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fr-FR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Elimination des informations inutiles </a:t>
            </a:r>
            <a:r>
              <a:rPr lang="fr-FR" sz="2900" b="1">
                <a:latin typeface="Constantia"/>
              </a:rPr>
              <a:t>(ex: les commentaires) et des caractères de décoration (les espaces, les tabulations,...)</a:t>
            </a:r>
          </a:p>
          <a:p>
            <a:pPr marL="539242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fr-FR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Identification des U.L.</a:t>
            </a:r>
          </a:p>
          <a:p>
            <a:pPr marL="539242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fr-FR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SimHei" pitchFamily="2" charset="-122"/>
              </a:rPr>
              <a:t>Détection des erreurs lexicales</a:t>
            </a:r>
            <a:r>
              <a:rPr lang="fr-FR" sz="2900" b="1">
                <a:solidFill>
                  <a:srgbClr val="FF0000"/>
                </a:solidFill>
                <a:latin typeface="Constantia"/>
              </a:rPr>
              <a:t> </a:t>
            </a:r>
            <a:r>
              <a:rPr lang="fr-FR" sz="2900" b="1">
                <a:latin typeface="Constantia"/>
              </a:rPr>
              <a:t>(identificateur trop long, caractères n’appartenant pas a l’alphabet du langage, nombre illégal).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12" y="6797040"/>
            <a:ext cx="1054608" cy="69494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96" y="6156960"/>
            <a:ext cx="719328" cy="12801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0932" y="206350"/>
            <a:ext cx="10358510" cy="58579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fr-FR" sz="3200" b="1">
                <a:solidFill>
                  <a:srgbClr val="996600"/>
                </a:solidFill>
              </a:rPr>
              <a:t>1- Spécification d</a:t>
            </a:r>
            <a:r>
              <a:rPr lang="fr-FR" sz="3200" b="1"/>
              <a:t>’</a:t>
            </a:r>
            <a:r>
              <a:rPr lang="fr-FR" sz="3200" b="1">
                <a:solidFill>
                  <a:srgbClr val="996600"/>
                </a:solidFill>
              </a:rPr>
              <a:t>U.L</a:t>
            </a:r>
          </a:p>
          <a:p>
            <a:pPr>
              <a:lnSpc>
                <a:spcPct val="110000"/>
              </a:lnSpc>
            </a:pPr>
            <a:r>
              <a:rPr lang="fr-FR" sz="2800" b="1">
                <a:latin typeface="Constantia"/>
              </a:rPr>
              <a:t>La spécification des U.L se fait par des expressions régulières. On utilise la notation suivante : </a:t>
            </a:r>
            <a:r>
              <a:rPr lang="fr-FR" sz="2800" b="1">
                <a:solidFill>
                  <a:srgbClr val="008080"/>
                </a:solidFill>
                <a:latin typeface="Constantia"/>
              </a:rPr>
              <a:t>d</a:t>
            </a:r>
            <a:r>
              <a:rPr lang="fr-FR" sz="2800" b="1" baseline="-25000">
                <a:solidFill>
                  <a:srgbClr val="008080"/>
                </a:solidFill>
                <a:latin typeface="Constantia"/>
              </a:rPr>
              <a:t>i</a:t>
            </a:r>
            <a:r>
              <a:rPr lang="fr-FR" sz="2800" b="1">
                <a:solidFill>
                  <a:srgbClr val="008080"/>
                </a:solidFill>
                <a:latin typeface="Constantia"/>
              </a:rPr>
              <a:t> </a:t>
            </a:r>
            <a:r>
              <a:rPr lang="fr-FR" sz="2800" b="1">
                <a:latin typeface="Constantia"/>
                <a:sym typeface="Symbol"/>
              </a:rPr>
              <a:t></a:t>
            </a:r>
            <a:r>
              <a:rPr lang="fr-FR" sz="2800" b="1">
                <a:latin typeface="Constantia"/>
              </a:rPr>
              <a:t> </a:t>
            </a:r>
            <a:r>
              <a:rPr lang="fr-FR" sz="2800" b="1" err="1">
                <a:solidFill>
                  <a:srgbClr val="FF0000"/>
                </a:solidFill>
                <a:latin typeface="Constantia"/>
              </a:rPr>
              <a:t>r</a:t>
            </a:r>
            <a:r>
              <a:rPr lang="fr-FR" sz="2800" b="1" baseline="-25000" err="1">
                <a:solidFill>
                  <a:srgbClr val="FF0000"/>
                </a:solidFill>
                <a:latin typeface="Constantia"/>
              </a:rPr>
              <a:t>j</a:t>
            </a:r>
            <a:r>
              <a:rPr lang="fr-FR" sz="2800" b="1" baseline="-25000">
                <a:solidFill>
                  <a:srgbClr val="FF0000"/>
                </a:solidFill>
                <a:latin typeface="Constantia"/>
              </a:rPr>
              <a:t>    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fr-FR" sz="2800" b="1">
                <a:latin typeface="Constantia"/>
              </a:rPr>
              <a:t>où  </a:t>
            </a:r>
            <a:r>
              <a:rPr lang="fr-FR" sz="2800" b="1">
                <a:solidFill>
                  <a:srgbClr val="008080"/>
                </a:solidFill>
              </a:rPr>
              <a:t>d</a:t>
            </a:r>
            <a:r>
              <a:rPr lang="fr-FR" sz="2800" b="1" baseline="-25000">
                <a:solidFill>
                  <a:srgbClr val="008080"/>
                </a:solidFill>
              </a:rPr>
              <a:t>i </a:t>
            </a:r>
            <a:r>
              <a:rPr lang="fr-FR" sz="2800" b="1">
                <a:latin typeface="Constantia"/>
              </a:rPr>
              <a:t>: U.L    et     </a:t>
            </a:r>
            <a:r>
              <a:rPr lang="fr-FR" sz="2800" b="1" err="1">
                <a:solidFill>
                  <a:srgbClr val="FF0000"/>
                </a:solidFill>
              </a:rPr>
              <a:t>r</a:t>
            </a:r>
            <a:r>
              <a:rPr lang="fr-FR" sz="2800" b="1" baseline="-25000" err="1">
                <a:solidFill>
                  <a:srgbClr val="FF0000"/>
                </a:solidFill>
              </a:rPr>
              <a:t>j</a:t>
            </a:r>
            <a:r>
              <a:rPr lang="fr-FR" sz="2800" b="1" baseline="-25000">
                <a:solidFill>
                  <a:srgbClr val="FF0000"/>
                </a:solidFill>
              </a:rPr>
              <a:t> </a:t>
            </a:r>
            <a:r>
              <a:rPr lang="fr-FR" sz="2800" b="1">
                <a:latin typeface="Constantia"/>
              </a:rPr>
              <a:t>: expression régulière.</a:t>
            </a:r>
          </a:p>
          <a:p>
            <a:pPr>
              <a:lnSpc>
                <a:spcPct val="110000"/>
              </a:lnSpc>
            </a:pPr>
            <a:r>
              <a:rPr lang="fr-FR" sz="3200" b="1">
                <a:solidFill>
                  <a:srgbClr val="996600"/>
                </a:solidFill>
              </a:rPr>
              <a:t>Exemple: </a:t>
            </a:r>
            <a:r>
              <a:rPr lang="fr-FR" sz="2800" b="1">
                <a:latin typeface="Constantia"/>
              </a:rPr>
              <a:t>La spécification </a:t>
            </a:r>
            <a:r>
              <a:rPr lang="fr-FR" sz="2800" b="1"/>
              <a:t>de U.L </a:t>
            </a:r>
            <a:r>
              <a:rPr lang="fr-FR" sz="2800" b="1">
                <a:solidFill>
                  <a:srgbClr val="008080"/>
                </a:solidFill>
              </a:rPr>
              <a:t>nombre  entier </a:t>
            </a:r>
            <a:r>
              <a:rPr lang="fr-FR" sz="2800" b="1"/>
              <a:t>est:</a:t>
            </a:r>
          </a:p>
          <a:p>
            <a:pPr indent="1797050">
              <a:lnSpc>
                <a:spcPct val="110000"/>
              </a:lnSpc>
              <a:spcAft>
                <a:spcPts val="210"/>
              </a:spcAft>
            </a:pPr>
            <a:r>
              <a:rPr lang="fr-FR" sz="2800" b="1">
                <a:solidFill>
                  <a:srgbClr val="996600"/>
                </a:solidFill>
              </a:rPr>
              <a:t>&lt;</a:t>
            </a:r>
            <a:r>
              <a:rPr lang="fr-FR" sz="2800" b="1">
                <a:solidFill>
                  <a:srgbClr val="FF0000"/>
                </a:solidFill>
              </a:rPr>
              <a:t>Entier </a:t>
            </a:r>
            <a:r>
              <a:rPr lang="fr-FR" sz="2800" b="1">
                <a:solidFill>
                  <a:srgbClr val="996600"/>
                </a:solidFill>
              </a:rPr>
              <a:t>&gt; </a:t>
            </a:r>
            <a:r>
              <a:rPr lang="fr-FR" sz="2800" b="1">
                <a:sym typeface="Symbol"/>
              </a:rPr>
              <a:t> </a:t>
            </a:r>
            <a:r>
              <a:rPr lang="fr-FR" sz="2800" b="1">
                <a:solidFill>
                  <a:srgbClr val="996600"/>
                </a:solidFill>
              </a:rPr>
              <a:t>&lt;</a:t>
            </a:r>
            <a:r>
              <a:rPr lang="fr-FR" sz="2800" b="1">
                <a:solidFill>
                  <a:srgbClr val="FF0000"/>
                </a:solidFill>
              </a:rPr>
              <a:t>Chiffre</a:t>
            </a:r>
            <a:r>
              <a:rPr lang="fr-FR" sz="2800" b="1">
                <a:solidFill>
                  <a:srgbClr val="996600"/>
                </a:solidFill>
              </a:rPr>
              <a:t>&gt; &lt;</a:t>
            </a:r>
            <a:r>
              <a:rPr lang="fr-FR" sz="2800" b="1">
                <a:solidFill>
                  <a:srgbClr val="FF0000"/>
                </a:solidFill>
              </a:rPr>
              <a:t>Chiffre</a:t>
            </a:r>
            <a:r>
              <a:rPr lang="fr-FR" sz="2800" b="1">
                <a:solidFill>
                  <a:srgbClr val="996600"/>
                </a:solidFill>
              </a:rPr>
              <a:t>&gt;*</a:t>
            </a:r>
          </a:p>
          <a:p>
            <a:pPr indent="1797050">
              <a:lnSpc>
                <a:spcPct val="110000"/>
              </a:lnSpc>
              <a:spcAft>
                <a:spcPts val="210"/>
              </a:spcAft>
            </a:pPr>
            <a:r>
              <a:rPr lang="fr-FR" sz="2800" b="1">
                <a:solidFill>
                  <a:srgbClr val="996600"/>
                </a:solidFill>
              </a:rPr>
              <a:t>&lt;</a:t>
            </a:r>
            <a:r>
              <a:rPr lang="fr-FR" sz="2800" b="1">
                <a:solidFill>
                  <a:srgbClr val="FF0000"/>
                </a:solidFill>
              </a:rPr>
              <a:t>Chiffre</a:t>
            </a:r>
            <a:r>
              <a:rPr lang="fr-FR" sz="2800" b="1">
                <a:solidFill>
                  <a:srgbClr val="996600"/>
                </a:solidFill>
              </a:rPr>
              <a:t>&gt; </a:t>
            </a:r>
            <a:r>
              <a:rPr lang="fr-FR" sz="2800" b="1">
                <a:sym typeface="Symbol"/>
              </a:rPr>
              <a:t></a:t>
            </a:r>
            <a:r>
              <a:rPr lang="fr-FR" sz="2800" b="1">
                <a:solidFill>
                  <a:srgbClr val="996600"/>
                </a:solidFill>
              </a:rPr>
              <a:t> </a:t>
            </a:r>
            <a:r>
              <a:rPr lang="fr-FR" sz="2800" b="1"/>
              <a:t>0 |1 | 2 | 3 | 4 | 5 | 6 | 7 | 8 | 9</a:t>
            </a:r>
          </a:p>
          <a:p>
            <a:pPr>
              <a:lnSpc>
                <a:spcPct val="110000"/>
              </a:lnSpc>
              <a:spcAft>
                <a:spcPts val="210"/>
              </a:spcAft>
            </a:pPr>
            <a:r>
              <a:rPr lang="fr-FR" sz="3200" b="1">
                <a:solidFill>
                  <a:srgbClr val="996600"/>
                </a:solidFill>
              </a:rPr>
              <a:t>2- Reconnaissance et implémentation d’U.L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fr-FR" sz="2800" b="1"/>
              <a:t>La reconnaissance des U.L se fait via l’A.E.F relative a l’expression régulière.</a:t>
            </a:r>
          </a:p>
          <a:p>
            <a:pPr>
              <a:lnSpc>
                <a:spcPct val="110000"/>
              </a:lnSpc>
              <a:spcAft>
                <a:spcPts val="210"/>
              </a:spcAft>
            </a:pPr>
            <a:r>
              <a:rPr lang="fr-FR" sz="3200" b="1">
                <a:solidFill>
                  <a:srgbClr val="996600"/>
                </a:solidFill>
              </a:rPr>
              <a:t>Exemple: </a:t>
            </a:r>
            <a:r>
              <a:rPr lang="fr-FR" sz="3200" b="1"/>
              <a:t>L’A.E.F de l’U.L </a:t>
            </a:r>
            <a:r>
              <a:rPr lang="fr-FR" sz="3200" b="1">
                <a:solidFill>
                  <a:srgbClr val="008080"/>
                </a:solidFill>
              </a:rPr>
              <a:t>nombre entier </a:t>
            </a:r>
            <a:r>
              <a:rPr lang="fr-FR" sz="3200" b="1"/>
              <a:t>est:</a:t>
            </a:r>
            <a:endParaRPr lang="fr-FR" sz="2900" b="1">
              <a:latin typeface="Constant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5708" y="6421456"/>
            <a:ext cx="1643074" cy="2857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215900">
              <a:lnSpc>
                <a:spcPts val="2136"/>
              </a:lnSpc>
            </a:pPr>
            <a:r>
              <a:rPr lang="en-US" sz="1600" b="1" spc="25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</a:rPr>
              <a:t>o | 1 | 2|_ | 9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7212" y="6645818"/>
            <a:ext cx="357190" cy="35719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215900">
              <a:lnSpc>
                <a:spcPts val="2136"/>
              </a:lnSpc>
            </a:pPr>
            <a:r>
              <a:rPr lang="en-US" sz="1700" b="1" spc="250">
                <a:solidFill>
                  <a:srgbClr val="CB9800"/>
                </a:solidFill>
                <a:latin typeface="Constantia"/>
              </a:rPr>
              <a:t>-&gt;--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17410" y="6124554"/>
            <a:ext cx="500066" cy="21431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…|</a:t>
            </a:r>
            <a:r>
              <a:rPr lang="en-US" b="1">
                <a:solidFill>
                  <a:srgbClr val="FF0000"/>
                </a:solidFill>
                <a:latin typeface="Courier New"/>
              </a:rPr>
              <a:t>9</a:t>
            </a:r>
            <a:endParaRPr lang="en-US" sz="1800" b="1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16" name="Arc 15"/>
          <p:cNvSpPr/>
          <p:nvPr/>
        </p:nvSpPr>
        <p:spPr>
          <a:xfrm rot="20890597">
            <a:off x="2544480" y="6879932"/>
            <a:ext cx="2837092" cy="642942"/>
          </a:xfrm>
          <a:prstGeom prst="arc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/>
                </a:solidFill>
              </a:ln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6" y="50381"/>
            <a:ext cx="10684707" cy="792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3874" y="920730"/>
            <a:ext cx="9072626" cy="614366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4993" tIns="52497" rIns="104993" bIns="52497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1042988" eaLnBrk="0" hangingPunct="0">
              <a:spcAft>
                <a:spcPts val="3600"/>
              </a:spcAft>
              <a:defRPr/>
            </a:pPr>
            <a:r>
              <a:rPr lang="fr-FR" sz="8800" b="1">
                <a:ln w="1143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Chapitre  </a:t>
            </a:r>
            <a:r>
              <a:rPr lang="fr-FR" sz="13800" b="1">
                <a:ln w="1143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1</a:t>
            </a:r>
            <a:r>
              <a:rPr lang="fr-FR" sz="6600" b="1">
                <a:ln w="1143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:</a:t>
            </a:r>
            <a:endParaRPr lang="fr-FR" sz="13800" b="1">
              <a:ln w="1143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</a:endParaRPr>
          </a:p>
          <a:p>
            <a:pPr algn="ctr" defTabSz="1042988" eaLnBrk="0" hangingPunct="0">
              <a:spcBef>
                <a:spcPts val="1800"/>
              </a:spcBef>
              <a:spcAft>
                <a:spcPts val="1800"/>
              </a:spcAft>
              <a:defRPr/>
            </a:pPr>
            <a:r>
              <a:rPr lang="fr-FR" sz="8000" b="1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</a:rPr>
              <a:t>Analyse Lexicale</a:t>
            </a: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3200" b="1">
              <a:ln w="127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r>
              <a:rPr lang="fr-FR" sz="3200" b="1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2- Gestion de la </a:t>
            </a:r>
            <a:r>
              <a:rPr lang="fr-FR" sz="4400" b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T</a:t>
            </a:r>
            <a:r>
              <a:rPr lang="fr-FR" sz="3200" b="1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able de </a:t>
            </a:r>
            <a:r>
              <a:rPr lang="fr-FR" sz="4400" b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S</a:t>
            </a:r>
            <a:r>
              <a:rPr lang="fr-FR" sz="3200" b="1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ymboles (</a:t>
            </a:r>
            <a:r>
              <a:rPr lang="fr-FR" sz="3600" b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T</a:t>
            </a:r>
            <a:r>
              <a:rPr lang="fr-FR" sz="2400" b="1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.</a:t>
            </a:r>
            <a:r>
              <a:rPr lang="fr-FR" sz="3600" b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S</a:t>
            </a:r>
            <a:r>
              <a:rPr lang="fr-FR" sz="3200" b="1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)</a:t>
            </a:r>
            <a:endParaRPr lang="fr-FR" sz="3200" b="1" noProof="1">
              <a:ln w="127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809" y="920730"/>
            <a:ext cx="10144195" cy="64294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3200" b="1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</a:t>
            </a:r>
            <a:r>
              <a:rPr lang="fr-FR" sz="3200" b="1">
                <a:solidFill>
                  <a:srgbClr val="996600"/>
                </a:solidFill>
              </a:rPr>
              <a:t> 1:</a:t>
            </a:r>
            <a:r>
              <a:rPr lang="fr-FR" sz="3200" b="1"/>
              <a:t> </a:t>
            </a:r>
            <a:r>
              <a:rPr lang="fr-FR" sz="3200" b="1">
                <a:latin typeface="Constantia"/>
              </a:rPr>
              <a:t>La Table de Symboles (T.S) est une structure de données dans laquelle sont stockées les informations de variables déclarées dans un code source .</a:t>
            </a:r>
          </a:p>
          <a:p>
            <a:pPr>
              <a:spcAft>
                <a:spcPts val="600"/>
              </a:spcAft>
            </a:pPr>
            <a:r>
              <a:rPr lang="fr-FR" sz="3200" b="1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</a:t>
            </a:r>
            <a:r>
              <a:rPr lang="fr-FR" sz="3200" b="1">
                <a:solidFill>
                  <a:srgbClr val="996600"/>
                </a:solidFill>
              </a:rPr>
              <a:t>:</a:t>
            </a:r>
            <a:r>
              <a:rPr lang="fr-FR" sz="3200" b="1"/>
              <a:t> </a:t>
            </a:r>
            <a:r>
              <a:rPr lang="fr-FR" sz="3200" b="1">
                <a:latin typeface="Constantia"/>
              </a:rPr>
              <a:t>Selon leur manière de déclarer les variables,  il existe deux types langages de programmation: </a:t>
            </a:r>
          </a:p>
          <a:p>
            <a:pPr marL="1085850" indent="-361950">
              <a:buClr>
                <a:srgbClr val="FF0000"/>
              </a:buClr>
              <a:buFont typeface="+mj-lt"/>
              <a:buAutoNum type="arabicPeriod"/>
            </a:pPr>
            <a:r>
              <a:rPr lang="fr-F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Déclaration implicite:</a:t>
            </a:r>
            <a:r>
              <a:rPr lang="fr-FR" sz="3200" b="1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b="1">
                <a:latin typeface="Constantia"/>
              </a:rPr>
              <a:t>Fortran,…</a:t>
            </a:r>
          </a:p>
          <a:p>
            <a:pPr marL="1085850" indent="-361950"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fr-F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Déclaration explicite:</a:t>
            </a:r>
            <a:r>
              <a:rPr lang="fr-FR" sz="3200" b="1">
                <a:latin typeface="Constantia"/>
              </a:rPr>
              <a:t> C, Java, Pascal…</a:t>
            </a:r>
          </a:p>
          <a:p>
            <a:r>
              <a:rPr lang="fr-FR" sz="3200" b="1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 2:</a:t>
            </a:r>
            <a:r>
              <a:rPr lang="fr-FR" sz="3200" b="1"/>
              <a:t> </a:t>
            </a:r>
            <a:r>
              <a:rPr lang="fr-FR" sz="3200" b="1">
                <a:latin typeface="Constantia"/>
              </a:rPr>
              <a:t>On appelle </a:t>
            </a:r>
            <a:r>
              <a:rPr lang="fr-F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portée</a:t>
            </a:r>
            <a:r>
              <a:rPr lang="fr-FR" sz="3200" b="1">
                <a:latin typeface="Constantia"/>
              </a:rPr>
              <a:t> d’une variable, tous les blocs du programme pour laquelle s’applique  la déclaration de cette variable.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808" y="563540"/>
            <a:ext cx="10144195" cy="64294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3200" b="1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 3: </a:t>
            </a:r>
            <a:r>
              <a:rPr lang="fr-FR" sz="3200" b="1"/>
              <a:t> </a:t>
            </a:r>
            <a:r>
              <a:rPr lang="fr-FR" sz="3200" b="1">
                <a:latin typeface="Constantia"/>
              </a:rPr>
              <a:t>On appelle durée de vie d’une </a:t>
            </a:r>
          </a:p>
          <a:p>
            <a:r>
              <a:rPr lang="fr-FR" sz="3200" b="1">
                <a:latin typeface="Constantia"/>
              </a:rPr>
              <a:t>variable,  son bloc de déclaration ainsi que tous </a:t>
            </a:r>
          </a:p>
          <a:p>
            <a:pPr>
              <a:spcAft>
                <a:spcPts val="1800"/>
              </a:spcAft>
            </a:pPr>
            <a:r>
              <a:rPr lang="fr-FR" sz="3200" b="1">
                <a:latin typeface="Constantia"/>
              </a:rPr>
              <a:t>les blocs imbriqués.</a:t>
            </a:r>
          </a:p>
          <a:p>
            <a:r>
              <a:rPr lang="fr-FR" sz="3200" b="1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Exemple: </a:t>
            </a:r>
            <a:r>
              <a:rPr lang="fr-FR" sz="3200" b="1"/>
              <a:t> Déterminer la durée de vie et la portée</a:t>
            </a:r>
          </a:p>
          <a:p>
            <a:pPr>
              <a:spcAft>
                <a:spcPts val="1200"/>
              </a:spcAft>
            </a:pPr>
            <a:r>
              <a:rPr lang="fr-FR" sz="3200" b="1"/>
              <a:t>des variables du bloc de programme  suivant:</a:t>
            </a:r>
          </a:p>
          <a:p>
            <a:pPr indent="990600">
              <a:spcAft>
                <a:spcPts val="1200"/>
              </a:spcAft>
            </a:pPr>
            <a:r>
              <a:rPr lang="fr-F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32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a,b,c,</a:t>
            </a:r>
            <a:r>
              <a:rPr lang="fr-FR" sz="3200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95250"/>
            <a:r>
              <a:rPr lang="fr-F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Wingdings 2"/>
              </a:rPr>
              <a:t>    </a:t>
            </a:r>
            <a:r>
              <a:rPr lang="fr-F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32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e,</a:t>
            </a:r>
            <a:r>
              <a:rPr lang="fr-FR" sz="3200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Wingdings 2"/>
              </a:rPr>
              <a:t>       </a:t>
            </a:r>
            <a:r>
              <a:rPr lang="fr-F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a:=</a:t>
            </a:r>
            <a:r>
              <a:rPr lang="fr-F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628650"/>
            <a:r>
              <a:rPr lang="fr-F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…</a:t>
            </a:r>
          </a:p>
          <a:p>
            <a:pPr indent="628650"/>
            <a:r>
              <a:rPr lang="fr-F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indent="628650"/>
            <a:endParaRPr lang="fr-FR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arenthèse ouvrante 2"/>
          <p:cNvSpPr/>
          <p:nvPr/>
        </p:nvSpPr>
        <p:spPr>
          <a:xfrm>
            <a:off x="845312" y="3492498"/>
            <a:ext cx="144000" cy="2556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enthèse ouvrante 4"/>
          <p:cNvSpPr/>
          <p:nvPr/>
        </p:nvSpPr>
        <p:spPr>
          <a:xfrm>
            <a:off x="1488254" y="4064002"/>
            <a:ext cx="144000" cy="1404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4845840" y="3727474"/>
          <a:ext cx="5572164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Bloc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Durée de 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portée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fr-FR"/>
                    </a:p>
                    <a:p>
                      <a:pPr algn="ctr"/>
                      <a:endParaRPr lang="fr-FR"/>
                    </a:p>
                    <a:p>
                      <a:pPr algn="ctr"/>
                      <a:r>
                        <a:rPr lang="fr-FR" sz="36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</a:t>
                      </a:r>
                      <a:endParaRPr lang="fr-FR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fr-F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</a:t>
                      </a:r>
                      <a:r>
                        <a:rPr lang="fr-FR" sz="2800" b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  <a:sym typeface="Wingdings 2"/>
                        </a:rPr>
                        <a:t>+</a:t>
                      </a:r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</a:t>
                      </a:r>
                      <a:r>
                        <a:rPr lang="fr-FR" sz="2800" b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  <a:sym typeface="Wingdings 2"/>
                        </a:rPr>
                        <a:t>+</a:t>
                      </a:r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</a:t>
                      </a:r>
                      <a:r>
                        <a:rPr lang="fr-FR" sz="2800" b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  <a:sym typeface="Wingdings 2"/>
                        </a:rPr>
                        <a:t>+</a:t>
                      </a:r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</a:t>
                      </a:r>
                      <a:r>
                        <a:rPr lang="fr-FR" sz="2800" b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  <a:sym typeface="Wingdings 2"/>
                        </a:rPr>
                        <a:t>+</a:t>
                      </a:r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  <a:endParaRPr lang="fr-F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</a:t>
                      </a:r>
                      <a:r>
                        <a:rPr lang="fr-FR" sz="2800" b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  <a:sym typeface="Wingdings 2"/>
                        </a:rPr>
                        <a:t>+</a:t>
                      </a:r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</a:t>
                      </a:r>
                      <a:r>
                        <a:rPr lang="fr-FR" sz="2800" b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  <a:sym typeface="Wingdings 2"/>
                        </a:rPr>
                        <a:t>+</a:t>
                      </a:r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</a:t>
                      </a:r>
                      <a:r>
                        <a:rPr lang="fr-FR" sz="2800" b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  <a:sym typeface="Wingdings 2"/>
                        </a:rPr>
                        <a:t>+</a:t>
                      </a:r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</a:t>
                      </a:r>
                      <a:endParaRPr lang="fr-FR" sz="2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fr-FR" sz="1800" b="1" kern="1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ea typeface="+mn-ea"/>
                        <a:cs typeface="Courier New" pitchFamily="49" charset="0"/>
                        <a:sym typeface="Wingdings 2"/>
                      </a:endParaRPr>
                    </a:p>
                    <a:p>
                      <a:pPr marL="0" algn="ctr" rtl="0" eaLnBrk="1" latinLnBrk="0" hangingPunct="1"/>
                      <a:r>
                        <a:rPr kumimoji="0" lang="fr-FR" sz="36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2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 2"/>
                        </a:rPr>
                        <a:t></a:t>
                      </a:r>
                      <a:endParaRPr lang="fr-F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Bulle ronde 12"/>
          <p:cNvSpPr/>
          <p:nvPr/>
        </p:nvSpPr>
        <p:spPr>
          <a:xfrm>
            <a:off x="488122" y="5849952"/>
            <a:ext cx="4500594" cy="1214446"/>
          </a:xfrm>
          <a:prstGeom prst="wedgeEllipseCallout">
            <a:avLst>
              <a:gd name="adj1" fmla="val 10131"/>
              <a:gd name="adj2" fmla="val -1252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b="1" err="1">
                <a:solidFill>
                  <a:srgbClr val="FF0000"/>
                </a:solidFill>
              </a:rPr>
              <a:t>Pbm</a:t>
            </a:r>
            <a:r>
              <a:rPr lang="fr-FR" sz="2800" b="1">
                <a:solidFill>
                  <a:srgbClr val="FF0000"/>
                </a:solidFill>
              </a:rPr>
              <a:t>: </a:t>
            </a:r>
            <a:r>
              <a:rPr lang="fr-FR" sz="2400" b="1"/>
              <a:t>identification </a:t>
            </a:r>
          </a:p>
          <a:p>
            <a:r>
              <a:rPr lang="fr-FR" sz="2400" b="1"/>
              <a:t>du ‘bon’ nom</a:t>
            </a:r>
            <a:endParaRPr lang="fr-FR" b="1"/>
          </a:p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2A7285-CED3-4116-A278-60AF84867A55}"/>
              </a:ext>
            </a:extLst>
          </p:cNvPr>
          <p:cNvSpPr txBox="1"/>
          <p:nvPr/>
        </p:nvSpPr>
        <p:spPr>
          <a:xfrm>
            <a:off x="3974306" y="3549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808" y="777854"/>
            <a:ext cx="10144195" cy="64294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2400"/>
              </a:spcAft>
            </a:pPr>
            <a:r>
              <a:rPr lang="fr-FR" sz="4000" b="1" i="1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problème d’identification du ‘bon’ nom consiste à  trouver la ‘bonne’  déclaration dans la TS.</a:t>
            </a:r>
            <a:endParaRPr lang="fr-FR" sz="3200" b="1" i="1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1200"/>
              </a:spcAft>
            </a:pPr>
            <a:r>
              <a:rPr lang="fr-FR" sz="3600" b="1"/>
              <a:t>Pour résoudre ce problème, la TS sera organisée deux manières:</a:t>
            </a:r>
          </a:p>
          <a:p>
            <a:pPr marL="723900" indent="-457200">
              <a:spcAft>
                <a:spcPts val="12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fr-FR" sz="3600" b="1"/>
              <a:t>Locale: on associe à chaque bloc une TS </a:t>
            </a:r>
          </a:p>
          <a:p>
            <a:pPr marL="723900" indent="-457200">
              <a:buClr>
                <a:srgbClr val="FF0000"/>
              </a:buClr>
              <a:buFont typeface="+mj-lt"/>
              <a:buAutoNum type="arabicPeriod"/>
            </a:pPr>
            <a:r>
              <a:rPr lang="fr-FR" sz="3600" b="1"/>
              <a:t>Global: une table de bloc contenant les informations de bloc (bloc imbriqué, </a:t>
            </a:r>
            <a:r>
              <a:rPr lang="fr-FR" sz="3600" b="1" err="1"/>
              <a:t>nbre</a:t>
            </a:r>
            <a:r>
              <a:rPr lang="fr-FR" sz="3600" b="1"/>
              <a:t> de variables du bloc, @ de la 1ere variable du bloc dans la TS,…) est reliée vers la TS.</a:t>
            </a:r>
          </a:p>
          <a:p>
            <a:endParaRPr lang="fr-FR" sz="3200" b="1">
              <a:latin typeface="Constant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9" ma:contentTypeDescription="إنشاء مستند جديد." ma:contentTypeScope="" ma:versionID="afb7b862bf33a3404e15dcc0c5c308a4">
  <xsd:schema xmlns:xsd="http://www.w3.org/2001/XMLSchema" xmlns:xs="http://www.w3.org/2001/XMLSchema" xmlns:p="http://schemas.microsoft.com/office/2006/metadata/properties" xmlns:ns2="3e09d498-3e73-485b-99f6-ad835f785115" xmlns:ns3="ba570e14-5b70-4511-8563-e66bac249f83" targetNamespace="http://schemas.microsoft.com/office/2006/metadata/properties" ma:root="true" ma:fieldsID="40e5bee5be77fde6c5706a14a1ee875c" ns2:_="" ns3:_="">
    <xsd:import namespace="3e09d498-3e73-485b-99f6-ad835f785115"/>
    <xsd:import namespace="ba570e14-5b70-4511-8563-e66bac249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70e14-5b70-4511-8563-e66bac24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تمت مشاركته مع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مشتركة مع تفاصيل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FBE3B1-F897-4FDE-BBE5-D417DED20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3C4B6A-8876-4874-812C-22A3F84613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E9517B-3312-4EBA-8727-F4AA5B08B8EC}">
  <ds:schemaRefs>
    <ds:schemaRef ds:uri="3e09d498-3e73-485b-99f6-ad835f785115"/>
    <ds:schemaRef ds:uri="ba570e14-5b70-4511-8563-e66bac249f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Application>Microsoft Office PowerPoint</Application>
  <PresentationFormat>Personnalisé</PresentationFormat>
  <Slides>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revision>5</cp:revision>
  <dcterms:modified xsi:type="dcterms:W3CDTF">2022-01-23T20:09:48Z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0x010100A64CABCF48337846AE25B20C303DAD83</vt:lpwstr>
  </property>
</Properties>
</file>