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4"/>
  </p:sldMasterIdLst>
  <p:notesMasterIdLst>
    <p:notesMasterId r:id="rId14"/>
  </p:notesMasterIdLst>
  <p:sldIdLst>
    <p:sldId id="265" r:id="rId5"/>
    <p:sldId id="257" r:id="rId6"/>
    <p:sldId id="259" r:id="rId7"/>
    <p:sldId id="271" r:id="rId8"/>
    <p:sldId id="261" r:id="rId9"/>
    <p:sldId id="263" r:id="rId10"/>
    <p:sldId id="267" r:id="rId11"/>
    <p:sldId id="270" r:id="rId12"/>
    <p:sldId id="269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336699"/>
    <a:srgbClr val="008080"/>
    <a:srgbClr val="009999"/>
    <a:srgbClr val="FF9966"/>
    <a:srgbClr val="99FFFF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673190-E053-4AB1-AFB3-999D3AC175D4}" v="3" dt="2022-01-15T21:03:43.126"/>
    <p1510:client id="{C55282AE-8010-4056-8828-8706073D683A}" v="1" dt="2022-01-04T16:50:12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ellah rayen.houari" userId="S::abdellahrayen.houari@univ-tlemcen.dz::2f09c1d0-ea67-4647-a8e8-2fb27e6ea5c7" providerId="AD" clId="Web-{27BF64CC-96F3-44E0-8BB2-6B609E0C1FAE}"/>
    <pc:docChg chg="sldOrd">
      <pc:chgData name="abdellah rayen.houari" userId="S::abdellahrayen.houari@univ-tlemcen.dz::2f09c1d0-ea67-4647-a8e8-2fb27e6ea5c7" providerId="AD" clId="Web-{27BF64CC-96F3-44E0-8BB2-6B609E0C1FAE}" dt="2021-10-29T10:13:08.971" v="0"/>
      <pc:docMkLst>
        <pc:docMk/>
      </pc:docMkLst>
      <pc:sldChg chg="ord">
        <pc:chgData name="abdellah rayen.houari" userId="S::abdellahrayen.houari@univ-tlemcen.dz::2f09c1d0-ea67-4647-a8e8-2fb27e6ea5c7" providerId="AD" clId="Web-{27BF64CC-96F3-44E0-8BB2-6B609E0C1FAE}" dt="2021-10-29T10:13:08.971" v="0"/>
        <pc:sldMkLst>
          <pc:docMk/>
          <pc:sldMk cId="0" sldId="268"/>
        </pc:sldMkLst>
      </pc:sldChg>
    </pc:docChg>
  </pc:docChgLst>
  <pc:docChgLst>
    <pc:chgData name="BOUHAMED Yasmine" userId="S::yasmine.bouhamed@univ-tlemcen.dz::470f0358-cf22-4f2e-be1b-aaa5de0241f1" providerId="AD" clId="Web-{3E673190-E053-4AB1-AFB3-999D3AC175D4}"/>
    <pc:docChg chg="modSld">
      <pc:chgData name="BOUHAMED Yasmine" userId="S::yasmine.bouhamed@univ-tlemcen.dz::470f0358-cf22-4f2e-be1b-aaa5de0241f1" providerId="AD" clId="Web-{3E673190-E053-4AB1-AFB3-999D3AC175D4}" dt="2022-01-15T21:03:36.954" v="1" actId="20577"/>
      <pc:docMkLst>
        <pc:docMk/>
      </pc:docMkLst>
      <pc:sldChg chg="modSp">
        <pc:chgData name="BOUHAMED Yasmine" userId="S::yasmine.bouhamed@univ-tlemcen.dz::470f0358-cf22-4f2e-be1b-aaa5de0241f1" providerId="AD" clId="Web-{3E673190-E053-4AB1-AFB3-999D3AC175D4}" dt="2022-01-15T21:03:36.954" v="1" actId="20577"/>
        <pc:sldMkLst>
          <pc:docMk/>
          <pc:sldMk cId="2021211749" sldId="271"/>
        </pc:sldMkLst>
        <pc:spChg chg="mod">
          <ac:chgData name="BOUHAMED Yasmine" userId="S::yasmine.bouhamed@univ-tlemcen.dz::470f0358-cf22-4f2e-be1b-aaa5de0241f1" providerId="AD" clId="Web-{3E673190-E053-4AB1-AFB3-999D3AC175D4}" dt="2022-01-15T21:03:36.954" v="1" actId="20577"/>
          <ac:spMkLst>
            <pc:docMk/>
            <pc:sldMk cId="2021211749" sldId="271"/>
            <ac:spMk id="3" creationId="{C50E7734-9A69-48C7-B6D8-3F2AF6F565EC}"/>
          </ac:spMkLst>
        </pc:spChg>
      </pc:sldChg>
    </pc:docChg>
  </pc:docChgLst>
  <pc:docChgLst>
    <pc:chgData name="SAMIA KIRIA" userId="S::samia.kiria@univ-tlemcen.dz::40d4da2b-d4b6-44f7-8ade-f28ee56ff574" providerId="AD" clId="Web-{725B838F-030B-468A-8A78-043CC5611F7B}"/>
    <pc:docChg chg="delSld sldOrd">
      <pc:chgData name="SAMIA KIRIA" userId="S::samia.kiria@univ-tlemcen.dz::40d4da2b-d4b6-44f7-8ade-f28ee56ff574" providerId="AD" clId="Web-{725B838F-030B-468A-8A78-043CC5611F7B}" dt="2021-11-19T18:53:36.421" v="1"/>
      <pc:docMkLst>
        <pc:docMk/>
      </pc:docMkLst>
      <pc:sldChg chg="del">
        <pc:chgData name="SAMIA KIRIA" userId="S::samia.kiria@univ-tlemcen.dz::40d4da2b-d4b6-44f7-8ade-f28ee56ff574" providerId="AD" clId="Web-{725B838F-030B-468A-8A78-043CC5611F7B}" dt="2021-11-19T18:53:36.421" v="1"/>
        <pc:sldMkLst>
          <pc:docMk/>
          <pc:sldMk cId="0" sldId="268"/>
        </pc:sldMkLst>
      </pc:sldChg>
      <pc:sldChg chg="ord">
        <pc:chgData name="SAMIA KIRIA" userId="S::samia.kiria@univ-tlemcen.dz::40d4da2b-d4b6-44f7-8ade-f28ee56ff574" providerId="AD" clId="Web-{725B838F-030B-468A-8A78-043CC5611F7B}" dt="2021-11-19T18:53:17.624" v="0"/>
        <pc:sldMkLst>
          <pc:docMk/>
          <pc:sldMk cId="0" sldId="270"/>
        </pc:sldMkLst>
      </pc:sldChg>
    </pc:docChg>
  </pc:docChgLst>
  <pc:docChgLst>
    <pc:chgData name="hadjer.youcef" userId="S::hadjer.youcef@univ-tlemcen.dz::e3f060c8-045b-4e83-83a4-dd9ae1441db8" providerId="AD" clId="Web-{426122BF-BCAF-4CE1-916B-F7F698785810}"/>
    <pc:docChg chg="addSld modSld">
      <pc:chgData name="hadjer.youcef" userId="S::hadjer.youcef@univ-tlemcen.dz::e3f060c8-045b-4e83-83a4-dd9ae1441db8" providerId="AD" clId="Web-{426122BF-BCAF-4CE1-916B-F7F698785810}" dt="2021-10-25T11:59:05.786" v="2"/>
      <pc:docMkLst>
        <pc:docMk/>
      </pc:docMkLst>
      <pc:sldChg chg="mod modShow">
        <pc:chgData name="hadjer.youcef" userId="S::hadjer.youcef@univ-tlemcen.dz::e3f060c8-045b-4e83-83a4-dd9ae1441db8" providerId="AD" clId="Web-{426122BF-BCAF-4CE1-916B-F7F698785810}" dt="2021-10-25T11:59:04.535" v="1"/>
        <pc:sldMkLst>
          <pc:docMk/>
          <pc:sldMk cId="0" sldId="259"/>
        </pc:sldMkLst>
      </pc:sldChg>
      <pc:sldChg chg="new">
        <pc:chgData name="hadjer.youcef" userId="S::hadjer.youcef@univ-tlemcen.dz::e3f060c8-045b-4e83-83a4-dd9ae1441db8" providerId="AD" clId="Web-{426122BF-BCAF-4CE1-916B-F7F698785810}" dt="2021-10-25T11:59:05.786" v="2"/>
        <pc:sldMkLst>
          <pc:docMk/>
          <pc:sldMk cId="2021211749" sldId="271"/>
        </pc:sldMkLst>
      </pc:sldChg>
    </pc:docChg>
  </pc:docChgLst>
  <pc:docChgLst>
    <pc:chgData name="hidayat.belarbi" userId="S::hidayat.belarbi@univ-tlemcen.dz::bbed6b4e-2183-4a53-85ec-f69c1afd9e1c" providerId="AD" clId="Web-{C55282AE-8010-4056-8828-8706073D683A}"/>
    <pc:docChg chg="sldOrd">
      <pc:chgData name="hidayat.belarbi" userId="S::hidayat.belarbi@univ-tlemcen.dz::bbed6b4e-2183-4a53-85ec-f69c1afd9e1c" providerId="AD" clId="Web-{C55282AE-8010-4056-8828-8706073D683A}" dt="2022-01-04T16:50:12.116" v="0"/>
      <pc:docMkLst>
        <pc:docMk/>
      </pc:docMkLst>
      <pc:sldChg chg="ord">
        <pc:chgData name="hidayat.belarbi" userId="S::hidayat.belarbi@univ-tlemcen.dz::bbed6b4e-2183-4a53-85ec-f69c1afd9e1c" providerId="AD" clId="Web-{C55282AE-8010-4056-8828-8706073D683A}" dt="2022-01-04T16:50:12.116" v="0"/>
        <pc:sldMkLst>
          <pc:docMk/>
          <pc:sldMk cId="0" sldId="270"/>
        </pc:sldMkLst>
      </pc:sldChg>
    </pc:docChg>
  </pc:docChgLst>
  <pc:docChgLst>
    <pc:chgData name="HADJER NEGGAZ" userId="2e38a27b-8675-4583-b13f-0c32ef9d083c" providerId="ADAL" clId="{55ED5BD5-BDF3-D64D-93E9-E4ABF906B4E1}"/>
    <pc:docChg chg="modSld">
      <pc:chgData name="HADJER NEGGAZ" userId="2e38a27b-8675-4583-b13f-0c32ef9d083c" providerId="ADAL" clId="{55ED5BD5-BDF3-D64D-93E9-E4ABF906B4E1}" dt="2022-01-04T21:03:35.759" v="3" actId="1076"/>
      <pc:docMkLst>
        <pc:docMk/>
      </pc:docMkLst>
      <pc:sldChg chg="modSp">
        <pc:chgData name="HADJER NEGGAZ" userId="2e38a27b-8675-4583-b13f-0c32ef9d083c" providerId="ADAL" clId="{55ED5BD5-BDF3-D64D-93E9-E4ABF906B4E1}" dt="2022-01-04T21:02:59.249" v="0" actId="114"/>
        <pc:sldMkLst>
          <pc:docMk/>
          <pc:sldMk cId="0" sldId="257"/>
        </pc:sldMkLst>
        <pc:spChg chg="mod">
          <ac:chgData name="HADJER NEGGAZ" userId="2e38a27b-8675-4583-b13f-0c32ef9d083c" providerId="ADAL" clId="{55ED5BD5-BDF3-D64D-93E9-E4ABF906B4E1}" dt="2022-01-04T21:02:59.249" v="0" actId="114"/>
          <ac:spMkLst>
            <pc:docMk/>
            <pc:sldMk cId="0" sldId="257"/>
            <ac:spMk id="5123" creationId="{00000000-0000-0000-0000-000000000000}"/>
          </ac:spMkLst>
        </pc:spChg>
      </pc:sldChg>
      <pc:sldChg chg="modSp">
        <pc:chgData name="HADJER NEGGAZ" userId="2e38a27b-8675-4583-b13f-0c32ef9d083c" providerId="ADAL" clId="{55ED5BD5-BDF3-D64D-93E9-E4ABF906B4E1}" dt="2022-01-04T21:03:35.759" v="3" actId="1076"/>
        <pc:sldMkLst>
          <pc:docMk/>
          <pc:sldMk cId="0" sldId="270"/>
        </pc:sldMkLst>
        <pc:spChg chg="mod">
          <ac:chgData name="HADJER NEGGAZ" userId="2e38a27b-8675-4583-b13f-0c32ef9d083c" providerId="ADAL" clId="{55ED5BD5-BDF3-D64D-93E9-E4ABF906B4E1}" dt="2022-01-04T21:03:35.759" v="3" actId="1076"/>
          <ac:spMkLst>
            <pc:docMk/>
            <pc:sldMk cId="0" sldId="270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fr-F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F39510B0-C771-4FBA-AA43-FB886BE96559}" type="datetime1">
              <a:rPr lang="fr-FR"/>
              <a:pPr/>
              <a:t>15/01/2022</a:t>
            </a:fld>
            <a:endParaRPr lang="fr-F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fr-F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D880C529-AE8C-40AF-84BB-3476BF0DB199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A49B-463C-4313-BFB5-63815519B72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0FB2-3067-4DD9-A205-715BFF0F6FD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290CB-A1F5-40D8-A4CB-3B2D04C25D3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682A-A7D0-46A7-BC0D-CD00BD1266D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C9C1-5054-4F2A-8E44-BA46015982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F8A8-C371-4724-ACAC-46CA20801E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BF89-CF28-46C5-B009-C93955DEC91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D846-8B5F-4A1D-85F0-87A01920E97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F619-3FCE-476A-B0A6-55C0D42D12E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411-238C-4622-91C5-68E489E56C3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/>
              <a:t>Cliquez sur l'icône pour ajouter une image</a:t>
            </a:r>
            <a:endParaRPr kumimoji="0" lang="en-US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3D5C0E3-2335-4CFC-978A-EE790E84E92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03648" y="18864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fr-FR" sz="2400"/>
              <a:t>Université Abou </a:t>
            </a:r>
            <a:r>
              <a:rPr lang="fr-FR" sz="2400" err="1"/>
              <a:t>Bakr</a:t>
            </a:r>
            <a:r>
              <a:rPr lang="fr-FR" sz="2400"/>
              <a:t> </a:t>
            </a:r>
            <a:r>
              <a:rPr lang="fr-FR" sz="2400" err="1"/>
              <a:t>belkaid</a:t>
            </a:r>
            <a:r>
              <a:rPr lang="fr-FR" sz="2400"/>
              <a:t> </a:t>
            </a:r>
            <a:br>
              <a:rPr lang="fr-FR" sz="2400"/>
            </a:br>
            <a:r>
              <a:rPr lang="fr-FR" sz="2400"/>
              <a:t>faculté des sciences </a:t>
            </a:r>
            <a:br>
              <a:rPr lang="fr-FR" sz="2400"/>
            </a:br>
            <a:r>
              <a:rPr lang="fr-FR" sz="2400"/>
              <a:t>département d’informatique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938976"/>
          </a:xfrm>
        </p:spPr>
        <p:txBody>
          <a:bodyPr>
            <a:normAutofit/>
          </a:bodyPr>
          <a:lstStyle/>
          <a:p>
            <a:r>
              <a:rPr lang="fr-FR"/>
              <a:t>                      </a:t>
            </a:r>
          </a:p>
          <a:p>
            <a:r>
              <a:rPr lang="fr-FR"/>
              <a:t>                  Cours Génie Logiciel </a:t>
            </a:r>
          </a:p>
          <a:p>
            <a:endParaRPr lang="fr-FR" sz="2000"/>
          </a:p>
          <a:p>
            <a:r>
              <a:rPr lang="fr-FR" sz="2000"/>
              <a:t>                        Niveau  : L3 informatique 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6444208" y="60932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Octobre 2021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772072" y="4661520"/>
            <a:ext cx="597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 Chargé de cours : S Meziane </a:t>
            </a:r>
            <a:r>
              <a:rPr lang="fr-FR" err="1"/>
              <a:t>Tani</a:t>
            </a:r>
            <a:r>
              <a:rPr lang="fr-FR"/>
              <a:t> </a:t>
            </a:r>
          </a:p>
          <a:p>
            <a:endParaRPr lang="fr-FR"/>
          </a:p>
          <a:p>
            <a:r>
              <a:rPr lang="fr-FR"/>
              <a:t>E –mail : s.mezianetani13@gmail.com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B676-C452-4D46-ADDF-D460732D79C2}" type="datetime1">
              <a:rPr lang="fr-FR" smtClean="0"/>
              <a:pPr/>
              <a:t>15/01/2022</a:t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331640" y="2420888"/>
            <a:ext cx="7498080" cy="1875656"/>
          </a:xfrm>
          <a:noFill/>
          <a:ln/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3600" b="1" i="1">
                <a:latin typeface="Times New Roman" pitchFamily="18" charset="0"/>
                <a:cs typeface="Times New Roman" pitchFamily="18" charset="0"/>
              </a:rPr>
              <a:t>   chapitre 2 : UML : </a:t>
            </a:r>
            <a:r>
              <a:rPr lang="fr-FR" sz="3600" b="1" i="1" err="1">
                <a:latin typeface="Times New Roman" pitchFamily="18" charset="0"/>
                <a:cs typeface="Times New Roman" pitchFamily="18" charset="0"/>
              </a:rPr>
              <a:t>Unified</a:t>
            </a:r>
            <a:r>
              <a:rPr lang="fr-FR" sz="3600" b="1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b="1" i="1" err="1"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fr-FR" sz="3600" b="1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b="1" i="1" err="1">
                <a:latin typeface="Times New Roman" pitchFamily="18" charset="0"/>
                <a:cs typeface="Times New Roman" pitchFamily="18" charset="0"/>
              </a:rPr>
              <a:t>Language</a:t>
            </a:r>
            <a:endParaRPr lang="fr-FR" sz="3600" b="1" i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3861048"/>
            <a:ext cx="1609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332656"/>
            <a:ext cx="7056784" cy="864096"/>
          </a:xfrm>
          <a:noFill/>
          <a:ln/>
        </p:spPr>
        <p:txBody>
          <a:bodyPr>
            <a:normAutofit fontScale="90000"/>
          </a:bodyPr>
          <a:lstStyle/>
          <a:p>
            <a:r>
              <a:rPr lang="fr-FR"/>
              <a:t>UML : </a:t>
            </a:r>
            <a:r>
              <a:rPr lang="fr-FR" err="1"/>
              <a:t>Unified</a:t>
            </a:r>
            <a:r>
              <a:rPr lang="fr-FR"/>
              <a:t> </a:t>
            </a:r>
            <a:r>
              <a:rPr lang="fr-FR" err="1"/>
              <a:t>Modeling</a:t>
            </a:r>
            <a:r>
              <a:rPr lang="fr-FR"/>
              <a:t> </a:t>
            </a:r>
            <a:r>
              <a:rPr lang="fr-FR" err="1"/>
              <a:t>Language</a:t>
            </a:r>
            <a:endParaRPr lang="fr-FR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322392" y="1340768"/>
            <a:ext cx="7498080" cy="4800600"/>
          </a:xfrm>
          <a:noFill/>
          <a:ln/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Langage :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● </a:t>
            </a:r>
            <a:r>
              <a:rPr lang="fr-FR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Syntaxe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 et règles d'écriture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● Notations graphiques</a:t>
            </a:r>
            <a:r>
              <a:rPr lang="fr-FR" sz="310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normalisées </a:t>
            </a:r>
          </a:p>
          <a:p>
            <a:pPr>
              <a:buNone/>
            </a:pPr>
            <a:r>
              <a:rPr lang="fr-FR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 de modélisation :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fr-FR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Abstraction 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du fonctionnement et de la structure du système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● </a:t>
            </a:r>
            <a:r>
              <a:rPr lang="fr-FR" sz="310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Spécification et conception</a:t>
            </a:r>
          </a:p>
          <a:p>
            <a:pPr>
              <a:buNone/>
            </a:pPr>
            <a:r>
              <a:rPr lang="fr-FR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 unifié :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● Fusion de plusieurs notations antérieures : </a:t>
            </a:r>
            <a:r>
              <a:rPr lang="fr-FR" err="1">
                <a:latin typeface="Times New Roman" pitchFamily="18" charset="0"/>
                <a:cs typeface="Times New Roman" pitchFamily="18" charset="0"/>
              </a:rPr>
              <a:t>Booch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, OMT, OOSE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● Standard défini par l'OMG (Object Management Group)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● Dernière version : UML 2.4.1 (août 2011)</a:t>
            </a:r>
          </a:p>
          <a:p>
            <a:pPr>
              <a:buNone/>
            </a:pPr>
            <a:endParaRPr lang="fr-FR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 résumé 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: Langage graphique pour visualiser, spécifier, construire et documenter un logiciel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1124744"/>
            <a:ext cx="1609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8BB9C-0C8F-4800-9F41-F59366B8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0E7734-9A69-48C7-B6D8-3F2AF6F56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>
            <a:normAutofit/>
          </a:bodyPr>
          <a:lstStyle/>
          <a:p>
            <a:pPr indent="-283210"/>
            <a:r>
              <a:rPr lang="fr-FR" dirty="0" err="1"/>
              <a:t>khk</a:t>
            </a:r>
          </a:p>
        </p:txBody>
      </p:sp>
    </p:spTree>
    <p:extLst>
      <p:ext uri="{BB962C8B-B14F-4D97-AF65-F5344CB8AC3E}">
        <p14:creationId xmlns:p14="http://schemas.microsoft.com/office/powerpoint/2010/main" val="202121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0"/>
            <a:ext cx="6096000" cy="1143000"/>
          </a:xfrm>
          <a:noFill/>
          <a:ln/>
        </p:spPr>
        <p:txBody>
          <a:bodyPr/>
          <a:lstStyle/>
          <a:p>
            <a:r>
              <a:rPr lang="fr-FR"/>
              <a:t>UML - Historique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124744"/>
            <a:ext cx="7498080" cy="4800600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fr-FR" b="1">
                <a:latin typeface="Times New Roman" pitchFamily="18" charset="0"/>
                <a:cs typeface="Times New Roman" pitchFamily="18" charset="0"/>
              </a:rPr>
              <a:t>1991 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: première édition de Modélisation et conception orientées objet basée sur OMT, Object </a:t>
            </a:r>
            <a:r>
              <a:rPr lang="fr-FR" err="1"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 Technique, issue de la R&amp;D de General Electric. </a:t>
            </a:r>
          </a:p>
          <a:p>
            <a:pPr>
              <a:buFont typeface="Wingdings" pitchFamily="2" charset="2"/>
              <a:buChar char="q"/>
            </a:pPr>
            <a:endParaRPr lang="fr-FR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fr-FR" b="1">
                <a:latin typeface="Times New Roman" pitchFamily="18" charset="0"/>
                <a:cs typeface="Times New Roman" pitchFamily="18" charset="0"/>
              </a:rPr>
              <a:t>1994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 : James </a:t>
            </a:r>
            <a:r>
              <a:rPr lang="fr-FR" err="1">
                <a:latin typeface="Times New Roman" pitchFamily="18" charset="0"/>
                <a:cs typeface="Times New Roman" pitchFamily="18" charset="0"/>
              </a:rPr>
              <a:t>Rumbaugh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 rejoint Rational et travaille avec </a:t>
            </a:r>
            <a:r>
              <a:rPr lang="fr-FR" err="1">
                <a:latin typeface="Times New Roman" pitchFamily="18" charset="0"/>
                <a:cs typeface="Times New Roman" pitchFamily="18" charset="0"/>
              </a:rPr>
              <a:t>Grady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err="1">
                <a:latin typeface="Times New Roman" pitchFamily="18" charset="0"/>
                <a:cs typeface="Times New Roman" pitchFamily="18" charset="0"/>
              </a:rPr>
              <a:t>Booch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 à la fusion des notations OMT et </a:t>
            </a:r>
            <a:r>
              <a:rPr lang="fr-FR" err="1">
                <a:latin typeface="Times New Roman" pitchFamily="18" charset="0"/>
                <a:cs typeface="Times New Roman" pitchFamily="18" charset="0"/>
              </a:rPr>
              <a:t>Booch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 typeface="Wingdings" pitchFamily="2" charset="2"/>
              <a:buChar char="q"/>
            </a:pPr>
            <a:endParaRPr lang="fr-FR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fr-FR" b="1">
                <a:latin typeface="Times New Roman" pitchFamily="18" charset="0"/>
                <a:cs typeface="Times New Roman" pitchFamily="18" charset="0"/>
              </a:rPr>
              <a:t>1995 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err="1">
                <a:latin typeface="Times New Roman" pitchFamily="18" charset="0"/>
                <a:cs typeface="Times New Roman" pitchFamily="18" charset="0"/>
              </a:rPr>
              <a:t>Ivar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 Jacobson rejoint Rational et intègre </a:t>
            </a:r>
            <a:r>
              <a:rPr lang="fr-FR" err="1">
                <a:latin typeface="Times New Roman" pitchFamily="18" charset="0"/>
                <a:cs typeface="Times New Roman" pitchFamily="18" charset="0"/>
              </a:rPr>
              <a:t>Objectory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 au travail d’unification. </a:t>
            </a:r>
          </a:p>
          <a:p>
            <a:pPr>
              <a:buFont typeface="Wingdings" pitchFamily="2" charset="2"/>
              <a:buChar char="q"/>
            </a:pPr>
            <a:endParaRPr lang="fr-FR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fr-FR" b="1">
                <a:latin typeface="Times New Roman" pitchFamily="18" charset="0"/>
                <a:cs typeface="Times New Roman" pitchFamily="18" charset="0"/>
              </a:rPr>
              <a:t>1997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 : l’OMG (Object Management Group) accepte UML, proposé par Rational, comme standard de modélisation objet. </a:t>
            </a:r>
          </a:p>
          <a:p>
            <a:pPr>
              <a:buNone/>
            </a:pPr>
            <a:endParaRPr lang="fr-FR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fr-FR" b="1">
                <a:latin typeface="Times New Roman" pitchFamily="18" charset="0"/>
                <a:cs typeface="Times New Roman" pitchFamily="18" charset="0"/>
              </a:rPr>
              <a:t>2001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 : révision par l’OMG d’UML 1. </a:t>
            </a:r>
          </a:p>
          <a:p>
            <a:pPr>
              <a:buFont typeface="Wingdings" pitchFamily="2" charset="2"/>
              <a:buChar char="q"/>
            </a:pPr>
            <a:r>
              <a:rPr lang="fr-FR" b="1">
                <a:latin typeface="Times New Roman" pitchFamily="18" charset="0"/>
                <a:cs typeface="Times New Roman" pitchFamily="18" charset="0"/>
              </a:rPr>
              <a:t>2004 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: adoption d’UML 2.0</a:t>
            </a:r>
          </a:p>
          <a:p>
            <a:pPr>
              <a:buFont typeface="Wingdings" pitchFamily="2" charset="2"/>
              <a:buChar char="q"/>
            </a:pPr>
            <a:r>
              <a:rPr lang="fr-FR" b="1">
                <a:latin typeface="Times New Roman" pitchFamily="18" charset="0"/>
                <a:cs typeface="Times New Roman" pitchFamily="18" charset="0"/>
              </a:rPr>
              <a:t>2013 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 : 2.4.1</a:t>
            </a:r>
          </a:p>
          <a:p>
            <a:pPr>
              <a:buFont typeface="Wingdings" pitchFamily="2" charset="2"/>
              <a:buChar char="q"/>
            </a:pPr>
            <a:r>
              <a:rPr lang="fr-FR" b="1">
                <a:latin typeface="Times New Roman" pitchFamily="18" charset="0"/>
                <a:cs typeface="Times New Roman" pitchFamily="18" charset="0"/>
              </a:rPr>
              <a:t>2017 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;  dernière version 2.5.1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0"/>
            <a:ext cx="6096000" cy="1143000"/>
          </a:xfrm>
          <a:noFill/>
          <a:ln/>
        </p:spPr>
        <p:txBody>
          <a:bodyPr/>
          <a:lstStyle/>
          <a:p>
            <a:pPr algn="ctr"/>
            <a:r>
              <a:rPr lang="fr-FR"/>
              <a:t>UML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115616" y="836712"/>
            <a:ext cx="8028384" cy="5616624"/>
          </a:xfrm>
          <a:noFill/>
          <a:ln/>
        </p:spPr>
        <p:txBody>
          <a:bodyPr>
            <a:normAutofit lnSpcReduction="10000"/>
          </a:bodyPr>
          <a:lstStyle/>
          <a:p>
            <a:pPr>
              <a:buNone/>
            </a:pPr>
            <a:endParaRPr lang="fr-FR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fr-FR" sz="2800">
                <a:latin typeface="Times New Roman" pitchFamily="18" charset="0"/>
                <a:cs typeface="Times New Roman" pitchFamily="18" charset="0"/>
              </a:rPr>
              <a:t>Langage graphique : Ensemble de diagrammes permettant de modéliser le logiciel selon différentes </a:t>
            </a:r>
            <a:r>
              <a:rPr lang="fr-FR" sz="280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vues et à différents  niveaux d'abstraction</a:t>
            </a:r>
          </a:p>
          <a:p>
            <a:pPr>
              <a:buNone/>
            </a:pPr>
            <a:endParaRPr lang="fr-FR" sz="280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80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800">
                <a:latin typeface="Times New Roman" pitchFamily="18" charset="0"/>
                <a:cs typeface="Times New Roman" pitchFamily="18" charset="0"/>
              </a:rPr>
              <a:t>● Modélisation orientée objet : modélisation du système comme un ensemble d'objets interagissant</a:t>
            </a:r>
          </a:p>
          <a:p>
            <a:pPr>
              <a:buNone/>
            </a:pPr>
            <a:endParaRPr lang="fr-FR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-UML n'est pas une méthode de conception</a:t>
            </a:r>
          </a:p>
          <a:p>
            <a:pPr>
              <a:buNone/>
            </a:pPr>
            <a:r>
              <a:rPr lang="fr-FR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+UML est un outil indépendant de la méthode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Différents </a:t>
            </a:r>
            <a:r>
              <a:rPr lang="fr-FR" err="1"/>
              <a:t>diagtrammes</a:t>
            </a:r>
            <a:r>
              <a:rPr lang="fr-FR"/>
              <a:t> UML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1196752"/>
            <a:ext cx="8316416" cy="50516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2800">
                <a:latin typeface="Times New Roman" pitchFamily="18" charset="0"/>
                <a:cs typeface="Times New Roman" pitchFamily="18" charset="0"/>
              </a:rPr>
              <a:t>Représentation du logiciel à différents points de vue :</a:t>
            </a:r>
          </a:p>
          <a:p>
            <a:pPr>
              <a:buNone/>
            </a:pPr>
            <a:r>
              <a:rPr lang="fr-FR" sz="2800">
                <a:latin typeface="Times New Roman" pitchFamily="18" charset="0"/>
                <a:cs typeface="Times New Roman" pitchFamily="18" charset="0"/>
              </a:rPr>
              <a:t>● </a:t>
            </a:r>
            <a:r>
              <a:rPr lang="fr-FR" sz="2800" b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Vue des cas d'utilisation </a:t>
            </a:r>
            <a:r>
              <a:rPr lang="fr-FR" sz="2800">
                <a:latin typeface="Times New Roman" pitchFamily="18" charset="0"/>
                <a:cs typeface="Times New Roman" pitchFamily="18" charset="0"/>
              </a:rPr>
              <a:t>: vue des acteurs (besoins attendus)</a:t>
            </a:r>
          </a:p>
          <a:p>
            <a:pPr>
              <a:buNone/>
            </a:pPr>
            <a:r>
              <a:rPr lang="fr-FR" sz="2800">
                <a:latin typeface="Times New Roman" pitchFamily="18" charset="0"/>
                <a:cs typeface="Times New Roman" pitchFamily="18" charset="0"/>
              </a:rPr>
              <a:t>● </a:t>
            </a:r>
            <a:r>
              <a:rPr lang="fr-FR" sz="2800" b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Vue logique </a:t>
            </a:r>
            <a:r>
              <a:rPr lang="fr-FR" sz="2800">
                <a:latin typeface="Times New Roman" pitchFamily="18" charset="0"/>
                <a:cs typeface="Times New Roman" pitchFamily="18" charset="0"/>
              </a:rPr>
              <a:t>: vue de l’intérieur (satisfaction des besoins)</a:t>
            </a:r>
          </a:p>
          <a:p>
            <a:pPr>
              <a:buNone/>
            </a:pPr>
            <a:r>
              <a:rPr lang="fr-FR" sz="2800">
                <a:latin typeface="Times New Roman" pitchFamily="18" charset="0"/>
                <a:cs typeface="Times New Roman" pitchFamily="18" charset="0"/>
              </a:rPr>
              <a:t>● </a:t>
            </a:r>
            <a:r>
              <a:rPr lang="fr-FR" sz="2800" b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Vue d'implantation </a:t>
            </a:r>
            <a:r>
              <a:rPr lang="fr-FR" sz="2800">
                <a:latin typeface="Times New Roman" pitchFamily="18" charset="0"/>
                <a:cs typeface="Times New Roman" pitchFamily="18" charset="0"/>
              </a:rPr>
              <a:t>: dépendances entre les modules</a:t>
            </a:r>
          </a:p>
          <a:p>
            <a:pPr>
              <a:buNone/>
            </a:pPr>
            <a:r>
              <a:rPr lang="fr-FR" sz="2800" b="1">
                <a:latin typeface="Times New Roman" pitchFamily="18" charset="0"/>
                <a:cs typeface="Times New Roman" pitchFamily="18" charset="0"/>
              </a:rPr>
              <a:t>● </a:t>
            </a:r>
            <a:r>
              <a:rPr lang="fr-FR" sz="2800" b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Vue des processus </a:t>
            </a:r>
            <a:r>
              <a:rPr lang="fr-FR" sz="2800" b="1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2800">
                <a:latin typeface="Times New Roman" pitchFamily="18" charset="0"/>
                <a:cs typeface="Times New Roman" pitchFamily="18" charset="0"/>
              </a:rPr>
              <a:t>dynamique du système</a:t>
            </a:r>
          </a:p>
          <a:p>
            <a:pPr>
              <a:buNone/>
            </a:pPr>
            <a:r>
              <a:rPr lang="fr-FR" sz="2800">
                <a:latin typeface="Times New Roman" pitchFamily="18" charset="0"/>
                <a:cs typeface="Times New Roman" pitchFamily="18" charset="0"/>
              </a:rPr>
              <a:t>● </a:t>
            </a:r>
            <a:r>
              <a:rPr lang="fr-FR" sz="2800" b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Vue de déploiement </a:t>
            </a:r>
            <a:r>
              <a:rPr lang="fr-FR" sz="2800">
                <a:latin typeface="Times New Roman" pitchFamily="18" charset="0"/>
                <a:cs typeface="Times New Roman" pitchFamily="18" charset="0"/>
              </a:rPr>
              <a:t>: organisation  environnementale du logiciel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8671" y="165780"/>
            <a:ext cx="7655329" cy="1276576"/>
          </a:xfrm>
        </p:spPr>
        <p:txBody>
          <a:bodyPr>
            <a:normAutofit fontScale="90000"/>
          </a:bodyPr>
          <a:lstStyle/>
          <a:p>
            <a:pPr algn="ctr"/>
            <a:r>
              <a:rPr lang="fr-FR"/>
              <a:t>Exemple d'utilisation des diagrammes</a:t>
            </a:r>
            <a:br>
              <a:rPr lang="fr-FR"/>
            </a:b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196752"/>
            <a:ext cx="7498080" cy="505164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● </a:t>
            </a:r>
            <a:r>
              <a:rPr lang="fr-FR" b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Diagrammes de cas d'utilisation 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: besoins des utilisateurs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● </a:t>
            </a:r>
            <a:r>
              <a:rPr lang="fr-FR" b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Diagrammes de séquence 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: scénarios d'interactions entre les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utilisateurs et le logiciel, vu de l'extérieur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● </a:t>
            </a:r>
            <a:r>
              <a:rPr lang="fr-FR" b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Diagrammes d'activité 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: enchaînement d'actions représentant un comportement du logiciel</a:t>
            </a:r>
          </a:p>
          <a:p>
            <a:pPr>
              <a:buNone/>
            </a:pPr>
            <a:endParaRPr lang="fr-FR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● </a:t>
            </a:r>
            <a:r>
              <a:rPr lang="fr-FR" b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Diagrammes de classes 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: structure interne du logiciel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● </a:t>
            </a:r>
            <a:r>
              <a:rPr lang="fr-FR" sz="3100" b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Diagrammes d'objet 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: état interne du logiciel à un instant donné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● </a:t>
            </a:r>
            <a:r>
              <a:rPr lang="fr-FR" sz="3100" b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Diagrammes états-transitions 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: évolution de l'état d'un objet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● </a:t>
            </a:r>
            <a:r>
              <a:rPr lang="fr-FR" sz="3100" b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Diagrammes de séquence 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: scénarios d'interactions avec les utilisateurs ou au sein du logiciel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● </a:t>
            </a:r>
            <a:r>
              <a:rPr lang="fr-FR" sz="3100" b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Diagrammes de composants 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: composants physiques du logiciel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● </a:t>
            </a:r>
            <a:r>
              <a:rPr lang="fr-FR" sz="3100" b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Diagrammes de déploiement 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: organisation matérielle du log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692696"/>
            <a:ext cx="504056" cy="5603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7498080" cy="1143000"/>
          </a:xfrm>
        </p:spPr>
        <p:txBody>
          <a:bodyPr/>
          <a:lstStyle/>
          <a:p>
            <a:pPr algn="ctr"/>
            <a:r>
              <a:rPr lang="fr-FR"/>
              <a:t>Diagrammes UML 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971600" y="1447800"/>
            <a:ext cx="8172400" cy="4861520"/>
          </a:xfrm>
        </p:spPr>
        <p:txBody>
          <a:bodyPr numCol="2">
            <a:normAutofit fontScale="70000" lnSpcReduction="20000"/>
          </a:bodyPr>
          <a:lstStyle/>
          <a:p>
            <a:pPr>
              <a:buNone/>
            </a:pPr>
            <a:r>
              <a:rPr lang="fr-FR" b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Diagrammes structurels :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● Diagramme de classes 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● Diagramme d'objets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● Diagramme de composants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● Diagramme de déploiement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● Diagramme de paquetages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● Diagramme de structure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 composite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● Diagramme de profils</a:t>
            </a:r>
          </a:p>
          <a:p>
            <a:pPr>
              <a:buNone/>
            </a:pPr>
            <a:r>
              <a:rPr lang="fr-FR" b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Diagrammes comportementaux: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● Diagramme de cas d'utilisation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● Diagramme états-transitions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● Diagramme d'activité</a:t>
            </a:r>
          </a:p>
          <a:p>
            <a:pPr>
              <a:buNone/>
            </a:pPr>
            <a:endParaRPr lang="fr-FR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b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Diagrammes d'interaction :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● Diagramme de séquence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● Diagramme de communication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● Diagramme global d'interaction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● Diagramme de temps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14 diagrammes hiérarchiquement dépendants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 Modélisation à tous les niveaux le long du processus de  développement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0"/>
  <p:tag name="HOTSPOTTYPE" val="NextSlide"/>
  <p:tag name="DEFINEDINNAVIGATOR" val="Fals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مستند" ma:contentTypeID="0x010100A64CABCF48337846AE25B20C303DAD83" ma:contentTypeVersion="8" ma:contentTypeDescription="إنشاء مستند جديد." ma:contentTypeScope="" ma:versionID="e6cbd12d63f1c7016dbabba07d65fa4f">
  <xsd:schema xmlns:xsd="http://www.w3.org/2001/XMLSchema" xmlns:xs="http://www.w3.org/2001/XMLSchema" xmlns:p="http://schemas.microsoft.com/office/2006/metadata/properties" xmlns:ns2="3e09d498-3e73-485b-99f6-ad835f785115" targetNamespace="http://schemas.microsoft.com/office/2006/metadata/properties" ma:root="true" ma:fieldsID="73cd91e89e5872ac66a4c381337629c5" ns2:_="">
    <xsd:import namespace="3e09d498-3e73-485b-99f6-ad835f7851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09d498-3e73-485b-99f6-ad835f7851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نوع المحتوى"/>
        <xsd:element ref="dc:title" minOccurs="0" maxOccurs="1" ma:index="4" ma:displayName="العنوان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C7658F-BB25-423C-8FF8-D5800158B190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5DB109D-D27B-49CC-82DD-8BBB73FE0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671855-1625-4FC6-AD77-0FDE8F680D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09d498-3e73-485b-99f6-ad835f7851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Application>Microsoft Office PowerPoint</Application>
  <PresentationFormat>Affichage à l'écran (4:3)</PresentationFormat>
  <Slides>9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Solstice</vt:lpstr>
      <vt:lpstr>Université Abou Bakr belkaid  faculté des sciences  département d’informatique</vt:lpstr>
      <vt:lpstr>Présentation PowerPoint</vt:lpstr>
      <vt:lpstr>UML : Unified Modeling Language</vt:lpstr>
      <vt:lpstr>Présentation PowerPoint</vt:lpstr>
      <vt:lpstr>UML - Historique</vt:lpstr>
      <vt:lpstr>UML</vt:lpstr>
      <vt:lpstr>Différents diagtrammes UML </vt:lpstr>
      <vt:lpstr>Exemple d'utilisation des diagrammes </vt:lpstr>
      <vt:lpstr>Diagrammes UML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Université Abou Bakr belkaid  faculté des sciences  département d’informatique</dc:title>
  <dc:creator>Souad MT</dc:creator>
  <cp:lastModifiedBy>NEGGAZ HADJER</cp:lastModifiedBy>
  <cp:revision>6</cp:revision>
  <dcterms:created xsi:type="dcterms:W3CDTF">2021-10-04T08:32:03Z</dcterms:created>
  <dcterms:modified xsi:type="dcterms:W3CDTF">2022-01-15T21:04:20Z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TC010437961036</vt:lpwstr>
  </property>
  <property fmtid="{D5CDD505-2E9C-101B-9397-08002B2CF9AE}" pid="3" name="ContentTypeId">
    <vt:lpwstr>0x010100A64CABCF48337846AE25B20C303DAD83</vt:lpwstr>
  </property>
</Properties>
</file>