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4"/>
  </p:sldMasterIdLst>
  <p:notesMasterIdLst>
    <p:notesMasterId r:id="rId44"/>
  </p:notesMasterIdLst>
  <p:sldIdLst>
    <p:sldId id="265" r:id="rId5"/>
    <p:sldId id="257" r:id="rId6"/>
    <p:sldId id="266" r:id="rId7"/>
    <p:sldId id="267" r:id="rId8"/>
    <p:sldId id="268" r:id="rId9"/>
    <p:sldId id="271" r:id="rId10"/>
    <p:sldId id="269"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302" r:id="rId38"/>
    <p:sldId id="303" r:id="rId39"/>
    <p:sldId id="300" r:id="rId40"/>
    <p:sldId id="304" r:id="rId41"/>
    <p:sldId id="305" r:id="rId42"/>
    <p:sldId id="301" r:id="rId43"/>
  </p:sldIdLst>
  <p:sldSz cx="9144000" cy="6858000" type="screen4x3"/>
  <p:notesSz cx="6858000" cy="9144000"/>
  <p:custDataLst>
    <p:tags r:id="rId45"/>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a:srgbClr val="99FFFF"/>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D0927-30F9-4BFA-9F7D-7968E31DAD32}" v="1" dt="2021-11-17T13:44:04.015"/>
    <p1510:client id="{262B5F7C-27FA-449C-953C-31103E2FEDF9}" v="1" dt="2021-11-24T09:18:36.138"/>
    <p1510:client id="{3A2B2B09-F889-44AB-AF3A-E2B7CF342F85}" v="2" dt="2022-01-10T18:07:19.034"/>
    <p1510:client id="{3F92015E-7977-4EBB-A21B-421D6E5C3DED}" v="2" dt="2021-11-19T18:12:55.499"/>
    <p1510:client id="{4BA9159F-63F8-498B-A796-62983846266F}" v="1" dt="2022-01-18T19:19:03.525"/>
    <p1510:client id="{516988B2-9A6E-4096-A9A7-9B380B37FAB7}" v="1" dt="2021-11-14T18:00:14.706"/>
    <p1510:client id="{82CC82B2-DE6E-4F78-85BE-10998999D4F1}" v="9" dt="2021-12-09T08:10:57.379"/>
    <p1510:client id="{8A84B3C1-0AAE-4807-8CCF-4D838FA12A7A}" v="2" dt="2021-11-25T11:46:21.511"/>
    <p1510:client id="{A46006BF-808C-45EE-BA1C-E124D6C06AED}" v="1" dt="2022-01-04T16:55:09.007"/>
    <p1510:client id="{BC312344-8D7A-4C63-A412-3BB083468281}" v="1" dt="2021-11-24T09:18:15.531"/>
    <p1510:client id="{D609F41D-9573-7E6A-378C-2ED3149CEC2D}" v="1" dt="2022-01-18T21:42:41.019"/>
    <p1510:client id="{F2FB9394-E496-48F2-8FC3-9BB24ECC7E4F}" v="7" dt="2022-01-04T17:54:48.439"/>
    <p1510:client id="{FB1B203D-8A78-4770-837D-07C5736DD54B}" v="3" dt="2022-01-02T10:01:51.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ENNOU Abdelhadi" userId="S::ghennou.abdelhadi@univ-tlemcen.dz::d18e4794-7702-4b10-9bc6-f334f2a536b6" providerId="AD" clId="Web-{FB1B203D-8A78-4770-837D-07C5736DD54B}"/>
    <pc:docChg chg="modSld">
      <pc:chgData name="GHENNOU Abdelhadi" userId="S::ghennou.abdelhadi@univ-tlemcen.dz::d18e4794-7702-4b10-9bc6-f334f2a536b6" providerId="AD" clId="Web-{FB1B203D-8A78-4770-837D-07C5736DD54B}" dt="2022-01-02T10:01:51.558" v="2" actId="1076"/>
      <pc:docMkLst>
        <pc:docMk/>
      </pc:docMkLst>
      <pc:sldChg chg="modSp">
        <pc:chgData name="GHENNOU Abdelhadi" userId="S::ghennou.abdelhadi@univ-tlemcen.dz::d18e4794-7702-4b10-9bc6-f334f2a536b6" providerId="AD" clId="Web-{FB1B203D-8A78-4770-837D-07C5736DD54B}" dt="2022-01-02T10:01:51.558" v="2" actId="1076"/>
        <pc:sldMkLst>
          <pc:docMk/>
          <pc:sldMk cId="0" sldId="283"/>
        </pc:sldMkLst>
        <pc:picChg chg="mod">
          <ac:chgData name="GHENNOU Abdelhadi" userId="S::ghennou.abdelhadi@univ-tlemcen.dz::d18e4794-7702-4b10-9bc6-f334f2a536b6" providerId="AD" clId="Web-{FB1B203D-8A78-4770-837D-07C5736DD54B}" dt="2022-01-02T10:01:51.558" v="2" actId="1076"/>
          <ac:picMkLst>
            <pc:docMk/>
            <pc:sldMk cId="0" sldId="283"/>
            <ac:picMk id="7170" creationId="{00000000-0000-0000-0000-000000000000}"/>
          </ac:picMkLst>
        </pc:picChg>
      </pc:sldChg>
    </pc:docChg>
  </pc:docChgLst>
  <pc:docChgLst>
    <pc:chgData name="rachida.bengrine" userId="S::rachida.bengrine@univ-tlemcen.dz::3a95c76a-1466-4669-9fb4-26ced4e92adf" providerId="AD" clId="Web-{BC312344-8D7A-4C63-A412-3BB083468281}"/>
    <pc:docChg chg="modSld">
      <pc:chgData name="rachida.bengrine" userId="S::rachida.bengrine@univ-tlemcen.dz::3a95c76a-1466-4669-9fb4-26ced4e92adf" providerId="AD" clId="Web-{BC312344-8D7A-4C63-A412-3BB083468281}" dt="2021-11-24T09:18:15.531" v="0"/>
      <pc:docMkLst>
        <pc:docMk/>
      </pc:docMkLst>
      <pc:sldChg chg="addSp">
        <pc:chgData name="rachida.bengrine" userId="S::rachida.bengrine@univ-tlemcen.dz::3a95c76a-1466-4669-9fb4-26ced4e92adf" providerId="AD" clId="Web-{BC312344-8D7A-4C63-A412-3BB083468281}" dt="2021-11-24T09:18:15.531" v="0"/>
        <pc:sldMkLst>
          <pc:docMk/>
          <pc:sldMk cId="0" sldId="265"/>
        </pc:sldMkLst>
        <pc:spChg chg="add">
          <ac:chgData name="rachida.bengrine" userId="S::rachida.bengrine@univ-tlemcen.dz::3a95c76a-1466-4669-9fb4-26ced4e92adf" providerId="AD" clId="Web-{BC312344-8D7A-4C63-A412-3BB083468281}" dt="2021-11-24T09:18:15.531" v="0"/>
          <ac:spMkLst>
            <pc:docMk/>
            <pc:sldMk cId="0" sldId="265"/>
            <ac:spMk id="8" creationId="{423AFBF5-1957-4410-9692-01F9BB336EB4}"/>
          </ac:spMkLst>
        </pc:spChg>
      </pc:sldChg>
    </pc:docChg>
  </pc:docChgLst>
  <pc:docChgLst>
    <pc:chgData name="hidayat.belarbi" userId="S::hidayat.belarbi@univ-tlemcen.dz::bbed6b4e-2183-4a53-85ec-f69c1afd9e1c" providerId="AD" clId="Web-{A46006BF-808C-45EE-BA1C-E124D6C06AED}"/>
    <pc:docChg chg="sldOrd">
      <pc:chgData name="hidayat.belarbi" userId="S::hidayat.belarbi@univ-tlemcen.dz::bbed6b4e-2183-4a53-85ec-f69c1afd9e1c" providerId="AD" clId="Web-{A46006BF-808C-45EE-BA1C-E124D6C06AED}" dt="2022-01-04T16:55:09.007" v="0"/>
      <pc:docMkLst>
        <pc:docMk/>
      </pc:docMkLst>
      <pc:sldChg chg="ord">
        <pc:chgData name="hidayat.belarbi" userId="S::hidayat.belarbi@univ-tlemcen.dz::bbed6b4e-2183-4a53-85ec-f69c1afd9e1c" providerId="AD" clId="Web-{A46006BF-808C-45EE-BA1C-E124D6C06AED}" dt="2022-01-04T16:55:09.007" v="0"/>
        <pc:sldMkLst>
          <pc:docMk/>
          <pc:sldMk cId="0" sldId="305"/>
        </pc:sldMkLst>
      </pc:sldChg>
    </pc:docChg>
  </pc:docChgLst>
  <pc:docChgLst>
    <pc:chgData name="hidayat.belarbi" userId="S::hidayat.belarbi@univ-tlemcen.dz::bbed6b4e-2183-4a53-85ec-f69c1afd9e1c" providerId="AD" clId="Web-{1A6D0927-30F9-4BFA-9F7D-7968E31DAD32}"/>
    <pc:docChg chg="modSld">
      <pc:chgData name="hidayat.belarbi" userId="S::hidayat.belarbi@univ-tlemcen.dz::bbed6b4e-2183-4a53-85ec-f69c1afd9e1c" providerId="AD" clId="Web-{1A6D0927-30F9-4BFA-9F7D-7968E31DAD32}" dt="2021-11-17T13:44:04.015" v="0"/>
      <pc:docMkLst>
        <pc:docMk/>
      </pc:docMkLst>
      <pc:sldChg chg="addSp">
        <pc:chgData name="hidayat.belarbi" userId="S::hidayat.belarbi@univ-tlemcen.dz::bbed6b4e-2183-4a53-85ec-f69c1afd9e1c" providerId="AD" clId="Web-{1A6D0927-30F9-4BFA-9F7D-7968E31DAD32}" dt="2021-11-17T13:44:04.015" v="0"/>
        <pc:sldMkLst>
          <pc:docMk/>
          <pc:sldMk cId="0" sldId="265"/>
        </pc:sldMkLst>
        <pc:spChg chg="add">
          <ac:chgData name="hidayat.belarbi" userId="S::hidayat.belarbi@univ-tlemcen.dz::bbed6b4e-2183-4a53-85ec-f69c1afd9e1c" providerId="AD" clId="Web-{1A6D0927-30F9-4BFA-9F7D-7968E31DAD32}" dt="2021-11-17T13:44:04.015" v="0"/>
          <ac:spMkLst>
            <pc:docMk/>
            <pc:sldMk cId="0" sldId="265"/>
            <ac:spMk id="7" creationId="{93BA826E-3254-45CC-85ED-B71FB96B04E6}"/>
          </ac:spMkLst>
        </pc:spChg>
      </pc:sldChg>
    </pc:docChg>
  </pc:docChgLst>
  <pc:docChgLst>
    <pc:chgData name="rachida.bengrine" userId="S::rachida.bengrine@univ-tlemcen.dz::3a95c76a-1466-4669-9fb4-26ced4e92adf" providerId="AD" clId="Web-{262B5F7C-27FA-449C-953C-31103E2FEDF9}"/>
    <pc:docChg chg="modSld">
      <pc:chgData name="rachida.bengrine" userId="S::rachida.bengrine@univ-tlemcen.dz::3a95c76a-1466-4669-9fb4-26ced4e92adf" providerId="AD" clId="Web-{262B5F7C-27FA-449C-953C-31103E2FEDF9}" dt="2021-11-24T09:18:36.138" v="0"/>
      <pc:docMkLst>
        <pc:docMk/>
      </pc:docMkLst>
      <pc:sldChg chg="addSp">
        <pc:chgData name="rachida.bengrine" userId="S::rachida.bengrine@univ-tlemcen.dz::3a95c76a-1466-4669-9fb4-26ced4e92adf" providerId="AD" clId="Web-{262B5F7C-27FA-449C-953C-31103E2FEDF9}" dt="2021-11-24T09:18:36.138" v="0"/>
        <pc:sldMkLst>
          <pc:docMk/>
          <pc:sldMk cId="0" sldId="265"/>
        </pc:sldMkLst>
        <pc:spChg chg="add">
          <ac:chgData name="rachida.bengrine" userId="S::rachida.bengrine@univ-tlemcen.dz::3a95c76a-1466-4669-9fb4-26ced4e92adf" providerId="AD" clId="Web-{262B5F7C-27FA-449C-953C-31103E2FEDF9}" dt="2021-11-24T09:18:36.138" v="0"/>
          <ac:spMkLst>
            <pc:docMk/>
            <pc:sldMk cId="0" sldId="265"/>
            <ac:spMk id="9" creationId="{FC4B6800-0047-45D0-AD11-93DE9C6F29AB}"/>
          </ac:spMkLst>
        </pc:spChg>
      </pc:sldChg>
    </pc:docChg>
  </pc:docChgLst>
  <pc:docChgLst>
    <pc:chgData name="HOUARI FATIMA-ZOHRA" userId="S::fatima-zohra.houari@univ-tlemcen.dz::37058103-e298-4a3a-a337-c3e4d8c0fa6c" providerId="AD" clId="Web-{D609F41D-9573-7E6A-378C-2ED3149CEC2D}"/>
    <pc:docChg chg="modSld">
      <pc:chgData name="HOUARI FATIMA-ZOHRA" userId="S::fatima-zohra.houari@univ-tlemcen.dz::37058103-e298-4a3a-a337-c3e4d8c0fa6c" providerId="AD" clId="Web-{D609F41D-9573-7E6A-378C-2ED3149CEC2D}" dt="2022-01-18T21:42:41.019" v="0" actId="1076"/>
      <pc:docMkLst>
        <pc:docMk/>
      </pc:docMkLst>
      <pc:sldChg chg="modSp">
        <pc:chgData name="HOUARI FATIMA-ZOHRA" userId="S::fatima-zohra.houari@univ-tlemcen.dz::37058103-e298-4a3a-a337-c3e4d8c0fa6c" providerId="AD" clId="Web-{D609F41D-9573-7E6A-378C-2ED3149CEC2D}" dt="2022-01-18T21:42:41.019" v="0" actId="1076"/>
        <pc:sldMkLst>
          <pc:docMk/>
          <pc:sldMk cId="0" sldId="281"/>
        </pc:sldMkLst>
        <pc:picChg chg="mod">
          <ac:chgData name="HOUARI FATIMA-ZOHRA" userId="S::fatima-zohra.houari@univ-tlemcen.dz::37058103-e298-4a3a-a337-c3e4d8c0fa6c" providerId="AD" clId="Web-{D609F41D-9573-7E6A-378C-2ED3149CEC2D}" dt="2022-01-18T21:42:41.019" v="0" actId="1076"/>
          <ac:picMkLst>
            <pc:docMk/>
            <pc:sldMk cId="0" sldId="281"/>
            <ac:picMk id="5122" creationId="{00000000-0000-0000-0000-000000000000}"/>
          </ac:picMkLst>
        </pc:picChg>
      </pc:sldChg>
    </pc:docChg>
  </pc:docChgLst>
  <pc:docChgLst>
    <pc:chgData name="hidayat.belarbi" userId="S::hidayat.belarbi@univ-tlemcen.dz::bbed6b4e-2183-4a53-85ec-f69c1afd9e1c" providerId="AD" clId="Web-{F2FB9394-E496-48F2-8FC3-9BB24ECC7E4F}"/>
    <pc:docChg chg="modSld">
      <pc:chgData name="hidayat.belarbi" userId="S::hidayat.belarbi@univ-tlemcen.dz::bbed6b4e-2183-4a53-85ec-f69c1afd9e1c" providerId="AD" clId="Web-{F2FB9394-E496-48F2-8FC3-9BB24ECC7E4F}" dt="2022-01-04T17:54:48.439" v="6" actId="1076"/>
      <pc:docMkLst>
        <pc:docMk/>
      </pc:docMkLst>
      <pc:sldChg chg="modSp">
        <pc:chgData name="hidayat.belarbi" userId="S::hidayat.belarbi@univ-tlemcen.dz::bbed6b4e-2183-4a53-85ec-f69c1afd9e1c" providerId="AD" clId="Web-{F2FB9394-E496-48F2-8FC3-9BB24ECC7E4F}" dt="2022-01-04T17:42:59.265" v="0" actId="1076"/>
        <pc:sldMkLst>
          <pc:docMk/>
          <pc:sldMk cId="0" sldId="257"/>
        </pc:sldMkLst>
        <pc:spChg chg="mod">
          <ac:chgData name="hidayat.belarbi" userId="S::hidayat.belarbi@univ-tlemcen.dz::bbed6b4e-2183-4a53-85ec-f69c1afd9e1c" providerId="AD" clId="Web-{F2FB9394-E496-48F2-8FC3-9BB24ECC7E4F}" dt="2022-01-04T17:42:59.265" v="0" actId="1076"/>
          <ac:spMkLst>
            <pc:docMk/>
            <pc:sldMk cId="0" sldId="257"/>
            <ac:spMk id="5123" creationId="{00000000-0000-0000-0000-000000000000}"/>
          </ac:spMkLst>
        </pc:spChg>
      </pc:sldChg>
      <pc:sldChg chg="modSp">
        <pc:chgData name="hidayat.belarbi" userId="S::hidayat.belarbi@univ-tlemcen.dz::bbed6b4e-2183-4a53-85ec-f69c1afd9e1c" providerId="AD" clId="Web-{F2FB9394-E496-48F2-8FC3-9BB24ECC7E4F}" dt="2022-01-04T17:44:45.440" v="5" actId="20577"/>
        <pc:sldMkLst>
          <pc:docMk/>
          <pc:sldMk cId="0" sldId="266"/>
        </pc:sldMkLst>
        <pc:spChg chg="mod">
          <ac:chgData name="hidayat.belarbi" userId="S::hidayat.belarbi@univ-tlemcen.dz::bbed6b4e-2183-4a53-85ec-f69c1afd9e1c" providerId="AD" clId="Web-{F2FB9394-E496-48F2-8FC3-9BB24ECC7E4F}" dt="2022-01-04T17:44:45.440" v="5" actId="20577"/>
          <ac:spMkLst>
            <pc:docMk/>
            <pc:sldMk cId="0" sldId="266"/>
            <ac:spMk id="3" creationId="{00000000-0000-0000-0000-000000000000}"/>
          </ac:spMkLst>
        </pc:spChg>
      </pc:sldChg>
      <pc:sldChg chg="modSp">
        <pc:chgData name="hidayat.belarbi" userId="S::hidayat.belarbi@univ-tlemcen.dz::bbed6b4e-2183-4a53-85ec-f69c1afd9e1c" providerId="AD" clId="Web-{F2FB9394-E496-48F2-8FC3-9BB24ECC7E4F}" dt="2022-01-04T17:54:48.439" v="6" actId="1076"/>
        <pc:sldMkLst>
          <pc:docMk/>
          <pc:sldMk cId="0" sldId="270"/>
        </pc:sldMkLst>
        <pc:picChg chg="mod">
          <ac:chgData name="hidayat.belarbi" userId="S::hidayat.belarbi@univ-tlemcen.dz::bbed6b4e-2183-4a53-85ec-f69c1afd9e1c" providerId="AD" clId="Web-{F2FB9394-E496-48F2-8FC3-9BB24ECC7E4F}" dt="2022-01-04T17:54:48.439" v="6" actId="1076"/>
          <ac:picMkLst>
            <pc:docMk/>
            <pc:sldMk cId="0" sldId="270"/>
            <ac:picMk id="23556" creationId="{00000000-0000-0000-0000-000000000000}"/>
          </ac:picMkLst>
        </pc:picChg>
      </pc:sldChg>
    </pc:docChg>
  </pc:docChgLst>
  <pc:docChgLst>
    <pc:chgData name="youcef bendimerad" userId="S::bendimerad.youcef@univ-tlemcen.dz::0be8ed26-d6bc-44d0-87a3-4ab51bd25b9d" providerId="AD" clId="Web-{3A2B2B09-F889-44AB-AF3A-E2B7CF342F85}"/>
    <pc:docChg chg="modSld">
      <pc:chgData name="youcef bendimerad" userId="S::bendimerad.youcef@univ-tlemcen.dz::0be8ed26-d6bc-44d0-87a3-4ab51bd25b9d" providerId="AD" clId="Web-{3A2B2B09-F889-44AB-AF3A-E2B7CF342F85}" dt="2022-01-10T18:07:19.034" v="1" actId="1076"/>
      <pc:docMkLst>
        <pc:docMk/>
      </pc:docMkLst>
      <pc:sldChg chg="addSp modSp">
        <pc:chgData name="youcef bendimerad" userId="S::bendimerad.youcef@univ-tlemcen.dz::0be8ed26-d6bc-44d0-87a3-4ab51bd25b9d" providerId="AD" clId="Web-{3A2B2B09-F889-44AB-AF3A-E2B7CF342F85}" dt="2022-01-10T18:07:19.034" v="1" actId="1076"/>
        <pc:sldMkLst>
          <pc:docMk/>
          <pc:sldMk cId="0" sldId="265"/>
        </pc:sldMkLst>
        <pc:spChg chg="add mod">
          <ac:chgData name="youcef bendimerad" userId="S::bendimerad.youcef@univ-tlemcen.dz::0be8ed26-d6bc-44d0-87a3-4ab51bd25b9d" providerId="AD" clId="Web-{3A2B2B09-F889-44AB-AF3A-E2B7CF342F85}" dt="2022-01-10T18:07:19.034" v="1" actId="1076"/>
          <ac:spMkLst>
            <pc:docMk/>
            <pc:sldMk cId="0" sldId="265"/>
            <ac:spMk id="10" creationId="{9F05D48A-D676-477F-8246-AACEA6ABED01}"/>
          </ac:spMkLst>
        </pc:spChg>
      </pc:sldChg>
    </pc:docChg>
  </pc:docChgLst>
  <pc:docChgLst>
    <pc:chgData name="rayene abdelghani.meddane" userId="S::rayeneabdelghani.meddane@univ-tlemcen.dz::154670ef-edf2-4e61-9c6a-7290cc0243e8" providerId="AD" clId="Web-{516988B2-9A6E-4096-A9A7-9B380B37FAB7}"/>
    <pc:docChg chg="modSld">
      <pc:chgData name="rayene abdelghani.meddane" userId="S::rayeneabdelghani.meddane@univ-tlemcen.dz::154670ef-edf2-4e61-9c6a-7290cc0243e8" providerId="AD" clId="Web-{516988B2-9A6E-4096-A9A7-9B380B37FAB7}" dt="2021-11-14T18:00:14.706" v="0" actId="1076"/>
      <pc:docMkLst>
        <pc:docMk/>
      </pc:docMkLst>
      <pc:sldChg chg="modSp">
        <pc:chgData name="rayene abdelghani.meddane" userId="S::rayeneabdelghani.meddane@univ-tlemcen.dz::154670ef-edf2-4e61-9c6a-7290cc0243e8" providerId="AD" clId="Web-{516988B2-9A6E-4096-A9A7-9B380B37FAB7}" dt="2021-11-14T18:00:14.706" v="0" actId="1076"/>
        <pc:sldMkLst>
          <pc:docMk/>
          <pc:sldMk cId="0" sldId="281"/>
        </pc:sldMkLst>
        <pc:picChg chg="mod">
          <ac:chgData name="rayene abdelghani.meddane" userId="S::rayeneabdelghani.meddane@univ-tlemcen.dz::154670ef-edf2-4e61-9c6a-7290cc0243e8" providerId="AD" clId="Web-{516988B2-9A6E-4096-A9A7-9B380B37FAB7}" dt="2021-11-14T18:00:14.706" v="0" actId="1076"/>
          <ac:picMkLst>
            <pc:docMk/>
            <pc:sldMk cId="0" sldId="281"/>
            <ac:picMk id="5122" creationId="{00000000-0000-0000-0000-000000000000}"/>
          </ac:picMkLst>
        </pc:picChg>
      </pc:sldChg>
    </pc:docChg>
  </pc:docChgLst>
  <pc:docChgLst>
    <pc:chgData name="BENMALEK  ZOHEIR" userId="S::zoheir.benmalek@univ-tlemcen.dz::7bc4348d-54a0-465e-9e77-2a84bf938651" providerId="AD" clId="Web-{82CC82B2-DE6E-4F78-85BE-10998999D4F1}"/>
    <pc:docChg chg="modSld">
      <pc:chgData name="BENMALEK  ZOHEIR" userId="S::zoheir.benmalek@univ-tlemcen.dz::7bc4348d-54a0-465e-9e77-2a84bf938651" providerId="AD" clId="Web-{82CC82B2-DE6E-4F78-85BE-10998999D4F1}" dt="2021-12-09T08:10:57.379" v="6" actId="1076"/>
      <pc:docMkLst>
        <pc:docMk/>
      </pc:docMkLst>
      <pc:sldChg chg="delSp modSp">
        <pc:chgData name="BENMALEK  ZOHEIR" userId="S::zoheir.benmalek@univ-tlemcen.dz::7bc4348d-54a0-465e-9e77-2a84bf938651" providerId="AD" clId="Web-{82CC82B2-DE6E-4F78-85BE-10998999D4F1}" dt="2021-12-09T08:03:28.899" v="5" actId="1076"/>
        <pc:sldMkLst>
          <pc:docMk/>
          <pc:sldMk cId="0" sldId="265"/>
        </pc:sldMkLst>
        <pc:spChg chg="mod">
          <ac:chgData name="BENMALEK  ZOHEIR" userId="S::zoheir.benmalek@univ-tlemcen.dz::7bc4348d-54a0-465e-9e77-2a84bf938651" providerId="AD" clId="Web-{82CC82B2-DE6E-4F78-85BE-10998999D4F1}" dt="2021-12-09T08:03:28.899" v="5" actId="1076"/>
          <ac:spMkLst>
            <pc:docMk/>
            <pc:sldMk cId="0" sldId="265"/>
            <ac:spMk id="9" creationId="{FC4B6800-0047-45D0-AD11-93DE9C6F29AB}"/>
          </ac:spMkLst>
        </pc:spChg>
        <pc:spChg chg="del">
          <ac:chgData name="BENMALEK  ZOHEIR" userId="S::zoheir.benmalek@univ-tlemcen.dz::7bc4348d-54a0-465e-9e77-2a84bf938651" providerId="AD" clId="Web-{82CC82B2-DE6E-4F78-85BE-10998999D4F1}" dt="2021-12-09T08:03:10.586" v="0"/>
          <ac:spMkLst>
            <pc:docMk/>
            <pc:sldMk cId="0" sldId="265"/>
            <ac:spMk id="10" creationId="{2EF124F6-7F0F-44ED-8B6E-F12E9419AA51}"/>
          </ac:spMkLst>
        </pc:spChg>
      </pc:sldChg>
      <pc:sldChg chg="modSp">
        <pc:chgData name="BENMALEK  ZOHEIR" userId="S::zoheir.benmalek@univ-tlemcen.dz::7bc4348d-54a0-465e-9e77-2a84bf938651" providerId="AD" clId="Web-{82CC82B2-DE6E-4F78-85BE-10998999D4F1}" dt="2021-12-09T08:10:57.379" v="6" actId="1076"/>
        <pc:sldMkLst>
          <pc:docMk/>
          <pc:sldMk cId="0" sldId="266"/>
        </pc:sldMkLst>
        <pc:spChg chg="mod">
          <ac:chgData name="BENMALEK  ZOHEIR" userId="S::zoheir.benmalek@univ-tlemcen.dz::7bc4348d-54a0-465e-9e77-2a84bf938651" providerId="AD" clId="Web-{82CC82B2-DE6E-4F78-85BE-10998999D4F1}" dt="2021-12-09T08:10:57.379" v="6" actId="1076"/>
          <ac:spMkLst>
            <pc:docMk/>
            <pc:sldMk cId="0" sldId="266"/>
            <ac:spMk id="3" creationId="{00000000-0000-0000-0000-000000000000}"/>
          </ac:spMkLst>
        </pc:spChg>
      </pc:sldChg>
    </pc:docChg>
  </pc:docChgLst>
  <pc:docChgLst>
    <pc:chgData name="CHERIF Djamila Kawther" userId="S::djamilakawther.cherif@univ-tlemcen.dz::44c4238f-4135-451a-a8df-bb9d35a913b7" providerId="AD" clId="Web-{3F92015E-7977-4EBB-A21B-421D6E5C3DED}"/>
    <pc:docChg chg="modSld">
      <pc:chgData name="CHERIF Djamila Kawther" userId="S::djamilakawther.cherif@univ-tlemcen.dz::44c4238f-4135-451a-a8df-bb9d35a913b7" providerId="AD" clId="Web-{3F92015E-7977-4EBB-A21B-421D6E5C3DED}" dt="2021-11-19T18:12:55.499" v="1" actId="20577"/>
      <pc:docMkLst>
        <pc:docMk/>
      </pc:docMkLst>
      <pc:sldChg chg="modSp">
        <pc:chgData name="CHERIF Djamila Kawther" userId="S::djamilakawther.cherif@univ-tlemcen.dz::44c4238f-4135-451a-a8df-bb9d35a913b7" providerId="AD" clId="Web-{3F92015E-7977-4EBB-A21B-421D6E5C3DED}" dt="2021-11-19T18:12:55.499" v="1" actId="20577"/>
        <pc:sldMkLst>
          <pc:docMk/>
          <pc:sldMk cId="0" sldId="257"/>
        </pc:sldMkLst>
        <pc:spChg chg="mod">
          <ac:chgData name="CHERIF Djamila Kawther" userId="S::djamilakawther.cherif@univ-tlemcen.dz::44c4238f-4135-451a-a8df-bb9d35a913b7" providerId="AD" clId="Web-{3F92015E-7977-4EBB-A21B-421D6E5C3DED}" dt="2021-11-19T18:12:55.499" v="1" actId="20577"/>
          <ac:spMkLst>
            <pc:docMk/>
            <pc:sldMk cId="0" sldId="257"/>
            <ac:spMk id="5123" creationId="{00000000-0000-0000-0000-000000000000}"/>
          </ac:spMkLst>
        </pc:spChg>
      </pc:sldChg>
    </pc:docChg>
  </pc:docChgLst>
  <pc:docChgLst>
    <pc:chgData name="SMADI YASSER" userId="S::yasser.smadi@univ-tlemcen.dz::92968359-1c77-47a2-bf15-91e36b30d075" providerId="AD" clId="Web-{8A84B3C1-0AAE-4807-8CCF-4D838FA12A7A}"/>
    <pc:docChg chg="modSld">
      <pc:chgData name="SMADI YASSER" userId="S::yasser.smadi@univ-tlemcen.dz::92968359-1c77-47a2-bf15-91e36b30d075" providerId="AD" clId="Web-{8A84B3C1-0AAE-4807-8CCF-4D838FA12A7A}" dt="2021-11-25T11:46:21.511" v="1" actId="1076"/>
      <pc:docMkLst>
        <pc:docMk/>
      </pc:docMkLst>
      <pc:sldChg chg="addSp modSp">
        <pc:chgData name="SMADI YASSER" userId="S::yasser.smadi@univ-tlemcen.dz::92968359-1c77-47a2-bf15-91e36b30d075" providerId="AD" clId="Web-{8A84B3C1-0AAE-4807-8CCF-4D838FA12A7A}" dt="2021-11-25T11:46:21.511" v="1" actId="1076"/>
        <pc:sldMkLst>
          <pc:docMk/>
          <pc:sldMk cId="0" sldId="265"/>
        </pc:sldMkLst>
        <pc:spChg chg="add mod">
          <ac:chgData name="SMADI YASSER" userId="S::yasser.smadi@univ-tlemcen.dz::92968359-1c77-47a2-bf15-91e36b30d075" providerId="AD" clId="Web-{8A84B3C1-0AAE-4807-8CCF-4D838FA12A7A}" dt="2021-11-25T11:46:21.511" v="1" actId="1076"/>
          <ac:spMkLst>
            <pc:docMk/>
            <pc:sldMk cId="0" sldId="265"/>
            <ac:spMk id="10" creationId="{2EF124F6-7F0F-44ED-8B6E-F12E9419AA51}"/>
          </ac:spMkLst>
        </pc:spChg>
      </pc:sldChg>
    </pc:docChg>
  </pc:docChgLst>
  <pc:docChgLst>
    <pc:chgData name="maghnia.malou" userId="S::maghnia.malou@univ-tlemcen.dz::91cd3590-04e7-4674-bf07-8c0406b4730b" providerId="AD" clId="Web-{4BA9159F-63F8-498B-A796-62983846266F}"/>
    <pc:docChg chg="sldOrd">
      <pc:chgData name="maghnia.malou" userId="S::maghnia.malou@univ-tlemcen.dz::91cd3590-04e7-4674-bf07-8c0406b4730b" providerId="AD" clId="Web-{4BA9159F-63F8-498B-A796-62983846266F}" dt="2022-01-18T19:19:03.525" v="0"/>
      <pc:docMkLst>
        <pc:docMk/>
      </pc:docMkLst>
      <pc:sldChg chg="ord">
        <pc:chgData name="maghnia.malou" userId="S::maghnia.malou@univ-tlemcen.dz::91cd3590-04e7-4674-bf07-8c0406b4730b" providerId="AD" clId="Web-{4BA9159F-63F8-498B-A796-62983846266F}" dt="2022-01-18T19:19:03.525" v="0"/>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fr-FR"/>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39510B0-C771-4FBA-AA43-FB886BE96559}" type="datetime1">
              <a:rPr lang="fr-FR"/>
              <a:pPr/>
              <a:t>18/01/2022</a:t>
            </a:fld>
            <a:endParaRPr lang="fr-FR"/>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fr-FR"/>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D880C529-AE8C-40AF-84BB-3476BF0DB199}" type="slidenum">
              <a:rPr lang="fr-FR"/>
              <a:pPr/>
              <a:t>‹#›</a:t>
            </a:fld>
            <a:endParaRPr lang="fr-FR"/>
          </a:p>
        </p:txBody>
      </p:sp>
    </p:spTree>
    <p:extLst>
      <p:ext uri="{BB962C8B-B14F-4D97-AF65-F5344CB8AC3E}">
        <p14:creationId xmlns:p14="http://schemas.microsoft.com/office/powerpoint/2010/main" val="252021092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Cliquez pour modifier le style des sous-titres du masque</a:t>
            </a:r>
            <a:endParaRPr kumimoji="0" lang="en-US"/>
          </a:p>
        </p:txBody>
      </p:sp>
      <p:sp>
        <p:nvSpPr>
          <p:cNvPr id="7" name="Espace réservé de la date 6"/>
          <p:cNvSpPr>
            <a:spLocks noGrp="1"/>
          </p:cNvSpPr>
          <p:nvPr>
            <p:ph type="dt" sz="half" idx="10"/>
          </p:nvPr>
        </p:nvSpPr>
        <p:spPr/>
        <p:txBody>
          <a:bodyPr/>
          <a:lstStyle/>
          <a:p>
            <a:fld id="{25919709-9332-42AF-856D-DA561CD0DDD6}" type="datetime1">
              <a:rPr lang="fr-FR" smtClean="0"/>
              <a:pPr/>
              <a:t>18/01/2022</a:t>
            </a:fld>
            <a:endParaRPr lang="fr-FR"/>
          </a:p>
        </p:txBody>
      </p:sp>
      <p:sp>
        <p:nvSpPr>
          <p:cNvPr id="20" name="Espace réservé du pied de page 19"/>
          <p:cNvSpPr>
            <a:spLocks noGrp="1"/>
          </p:cNvSpPr>
          <p:nvPr>
            <p:ph type="ftr" sz="quarter" idx="11"/>
          </p:nvPr>
        </p:nvSpPr>
        <p:spPr/>
        <p:txBody>
          <a:bodyPr/>
          <a:lstStyle/>
          <a:p>
            <a:endParaRPr lang="fr-FR"/>
          </a:p>
        </p:txBody>
      </p:sp>
      <p:sp>
        <p:nvSpPr>
          <p:cNvPr id="10" name="Espace réservé du numéro de diapositive 9"/>
          <p:cNvSpPr>
            <a:spLocks noGrp="1"/>
          </p:cNvSpPr>
          <p:nvPr>
            <p:ph type="sldNum" sz="quarter" idx="12"/>
          </p:nvPr>
        </p:nvSpPr>
        <p:spPr/>
        <p:txBody>
          <a:bodyPr/>
          <a:lstStyle/>
          <a:p>
            <a:fld id="{7A2BA49B-463C-4313-BFB5-63815519B721}" type="slidenum">
              <a:rPr lang="fr-FR" smtClean="0"/>
              <a:pPr/>
              <a:t>‹#›</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214B0DE0-BDBC-41E4-89D2-5453F601103C}" type="datetime1">
              <a:rPr lang="fr-FR" smtClean="0"/>
              <a:pPr/>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5D0FB2-3067-4DD9-A205-715BFF0F6FD3}"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7A3AB8FE-B12B-4253-A08F-731CEACD3B52}" type="datetime1">
              <a:rPr lang="fr-FR" smtClean="0"/>
              <a:pPr/>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290CB-A1F5-40D8-A4CB-3B2D04C25D39}"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5CA2F0-F499-4DF0-8D70-F31DB032CFF9}"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99B812AF-9315-400C-8B5C-9AFDCDF70B28}" type="datetime1">
              <a:rPr lang="fr-FR" smtClean="0"/>
              <a:pPr/>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16682A-A7D0-46A7-BC0D-CD00BD1266D2}" type="slidenum">
              <a:rPr lang="fr-FR" smtClean="0"/>
              <a:pPr/>
              <a:t>‹#›</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87EC0A4-0395-452B-9B89-2D99B5563403}" type="datetime1">
              <a:rPr lang="fr-FR" smtClean="0"/>
              <a:pPr/>
              <a:t>18/01/2022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DEDC9C1-5054-4F2A-8E44-BA460159825C}"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6BA94187-CFD2-401B-A81B-6A736D1F1567}" type="datetime1">
              <a:rPr lang="fr-FR" smtClean="0"/>
              <a:pPr/>
              <a:t>18/01/2022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01AF8A8-C371-4724-ACAC-46CA20801EAF}"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D82FF76E-983F-4151-A8A7-D4C7B5FD466F}" type="datetime1">
              <a:rPr lang="fr-FR" smtClean="0"/>
              <a:pPr/>
              <a:t>18/01/2022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7E9BF89-CF28-46C5-B009-C93955DEC91F}"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ce réservé de la date 1"/>
          <p:cNvSpPr>
            <a:spLocks noGrp="1"/>
          </p:cNvSpPr>
          <p:nvPr>
            <p:ph type="dt" sz="half" idx="10"/>
          </p:nvPr>
        </p:nvSpPr>
        <p:spPr/>
        <p:txBody>
          <a:bodyPr/>
          <a:lstStyle/>
          <a:p>
            <a:fld id="{05D26925-67EC-4B66-B064-62B33EEC2819}" type="datetime1">
              <a:rPr lang="fr-FR" smtClean="0"/>
              <a:pPr/>
              <a:t>18/01/2022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ACDD846-8B5F-4A1D-85F0-87A01920E973}" type="slidenum">
              <a:rPr lang="fr-FR" smtClean="0"/>
              <a:pPr/>
              <a:t>‹#›</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5AA7EE99-5311-4313-BC62-A58BB4336EC8}" type="datetime1">
              <a:rPr lang="fr-FR" smtClean="0"/>
              <a:pPr/>
              <a:t>18/01/2022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25FF619-3FCE-476A-B0A6-55C0D42D12E2}"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3895483-D33B-44B4-BB6F-B74E075AB5C1}" type="datetime1">
              <a:rPr lang="fr-FR" smtClean="0"/>
              <a:pPr/>
              <a:t>18/01/2022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BA5411-238C-4622-91C5-68E489E56C38}" type="slidenum">
              <a:rPr lang="fr-FR" smtClean="0"/>
              <a:pPr/>
              <a:t>‹#›</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a:t>Cliquez sur l'icône pour ajouter une image</a:t>
            </a:r>
            <a:endParaRPr kumimoji="0" lang="en-US"/>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p>
            <a:r>
              <a:rPr kumimoji="0" lang="fr-FR"/>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1187A15-E952-4611-BA6D-93B973AAF4C2}" type="datetime1">
              <a:rPr lang="fr-FR" smtClean="0"/>
              <a:pPr/>
              <a:t>18/01/2022</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3D5C0E3-2335-4CFC-978A-EE790E84E92C}" type="slidenum">
              <a:rPr lang="fr-FR" smtClean="0"/>
              <a:pPr/>
              <a:t>‹#›</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3648" y="188640"/>
            <a:ext cx="7406640" cy="1472184"/>
          </a:xfrm>
        </p:spPr>
        <p:txBody>
          <a:bodyPr>
            <a:normAutofit/>
          </a:bodyPr>
          <a:lstStyle/>
          <a:p>
            <a:pPr algn="ctr"/>
            <a:r>
              <a:rPr lang="fr-FR" sz="2400"/>
              <a:t>Université Abou </a:t>
            </a:r>
            <a:r>
              <a:rPr lang="fr-FR" sz="2400" err="1"/>
              <a:t>Bakr</a:t>
            </a:r>
            <a:r>
              <a:rPr lang="fr-FR" sz="2400"/>
              <a:t> </a:t>
            </a:r>
            <a:r>
              <a:rPr lang="fr-FR" sz="2400" err="1"/>
              <a:t>belkaid</a:t>
            </a:r>
            <a:r>
              <a:rPr lang="fr-FR" sz="2400"/>
              <a:t> </a:t>
            </a:r>
            <a:br>
              <a:rPr lang="fr-FR" sz="2400"/>
            </a:br>
            <a:r>
              <a:rPr lang="fr-FR" sz="2400"/>
              <a:t>faculté des sciences </a:t>
            </a:r>
            <a:br>
              <a:rPr lang="fr-FR" sz="2400"/>
            </a:br>
            <a:r>
              <a:rPr lang="fr-FR" sz="2400"/>
              <a:t>département d’informatique</a:t>
            </a:r>
          </a:p>
        </p:txBody>
      </p:sp>
      <p:sp>
        <p:nvSpPr>
          <p:cNvPr id="3" name="Sous-titre 2"/>
          <p:cNvSpPr>
            <a:spLocks noGrp="1"/>
          </p:cNvSpPr>
          <p:nvPr>
            <p:ph type="subTitle" idx="1"/>
          </p:nvPr>
        </p:nvSpPr>
        <p:spPr>
          <a:xfrm>
            <a:off x="1432560" y="1850064"/>
            <a:ext cx="7406640" cy="1938976"/>
          </a:xfrm>
        </p:spPr>
        <p:txBody>
          <a:bodyPr>
            <a:normAutofit/>
          </a:bodyPr>
          <a:lstStyle/>
          <a:p>
            <a:r>
              <a:rPr lang="fr-FR"/>
              <a:t>                      </a:t>
            </a:r>
          </a:p>
          <a:p>
            <a:r>
              <a:rPr lang="fr-FR"/>
              <a:t>                  Cours Génie Logiciel </a:t>
            </a:r>
          </a:p>
          <a:p>
            <a:endParaRPr lang="fr-FR" sz="2000"/>
          </a:p>
          <a:p>
            <a:r>
              <a:rPr lang="fr-FR" sz="2000"/>
              <a:t>                        Niveau  : L3 informatique </a:t>
            </a:r>
          </a:p>
          <a:p>
            <a:endParaRPr lang="fr-FR"/>
          </a:p>
          <a:p>
            <a:endParaRPr lang="fr-FR"/>
          </a:p>
          <a:p>
            <a:endParaRPr lang="fr-FR"/>
          </a:p>
          <a:p>
            <a:endParaRPr lang="fr-FR"/>
          </a:p>
          <a:p>
            <a:endParaRPr lang="fr-FR"/>
          </a:p>
        </p:txBody>
      </p:sp>
      <p:sp>
        <p:nvSpPr>
          <p:cNvPr id="4" name="ZoneTexte 3"/>
          <p:cNvSpPr txBox="1"/>
          <p:nvPr/>
        </p:nvSpPr>
        <p:spPr>
          <a:xfrm>
            <a:off x="6444208" y="6093296"/>
            <a:ext cx="2232248" cy="369332"/>
          </a:xfrm>
          <a:prstGeom prst="rect">
            <a:avLst/>
          </a:prstGeom>
          <a:noFill/>
        </p:spPr>
        <p:txBody>
          <a:bodyPr wrap="square" rtlCol="0">
            <a:spAutoFit/>
          </a:bodyPr>
          <a:lstStyle/>
          <a:p>
            <a:r>
              <a:rPr lang="fr-FR"/>
              <a:t>Octobre 2021 </a:t>
            </a:r>
          </a:p>
        </p:txBody>
      </p:sp>
      <p:sp>
        <p:nvSpPr>
          <p:cNvPr id="5" name="ZoneTexte 4"/>
          <p:cNvSpPr txBox="1"/>
          <p:nvPr/>
        </p:nvSpPr>
        <p:spPr>
          <a:xfrm>
            <a:off x="1772072" y="4661520"/>
            <a:ext cx="5976664" cy="923330"/>
          </a:xfrm>
          <a:prstGeom prst="rect">
            <a:avLst/>
          </a:prstGeom>
          <a:noFill/>
        </p:spPr>
        <p:txBody>
          <a:bodyPr wrap="square" rtlCol="0">
            <a:spAutoFit/>
          </a:bodyPr>
          <a:lstStyle/>
          <a:p>
            <a:r>
              <a:rPr lang="fr-FR"/>
              <a:t> Chargé de cours : S Meziane </a:t>
            </a:r>
            <a:r>
              <a:rPr lang="fr-FR" err="1"/>
              <a:t>Tani</a:t>
            </a:r>
            <a:r>
              <a:rPr lang="fr-FR"/>
              <a:t> </a:t>
            </a:r>
          </a:p>
          <a:p>
            <a:endParaRPr lang="fr-FR"/>
          </a:p>
          <a:p>
            <a:r>
              <a:rPr lang="fr-FR"/>
              <a:t>E –mail : s.mezianetani13@gmail.com</a:t>
            </a:r>
          </a:p>
        </p:txBody>
      </p:sp>
      <p:sp>
        <p:nvSpPr>
          <p:cNvPr id="6" name="Espace réservé de la date 5"/>
          <p:cNvSpPr>
            <a:spLocks noGrp="1"/>
          </p:cNvSpPr>
          <p:nvPr>
            <p:ph type="dt" sz="half" idx="10"/>
          </p:nvPr>
        </p:nvSpPr>
        <p:spPr/>
        <p:txBody>
          <a:bodyPr/>
          <a:lstStyle/>
          <a:p>
            <a:fld id="{CF327B4E-94EF-492A-B13E-C517FC98EECA}" type="datetime1">
              <a:rPr lang="fr-FR" smtClean="0"/>
              <a:pPr/>
              <a:t>18/01/2022</a:t>
            </a:fld>
            <a:endParaRPr lang="fr-FR"/>
          </a:p>
        </p:txBody>
      </p:sp>
      <p:sp>
        <p:nvSpPr>
          <p:cNvPr id="7" name="ZoneTexte 6">
            <a:extLst>
              <a:ext uri="{FF2B5EF4-FFF2-40B4-BE49-F238E27FC236}">
                <a16:creationId xmlns:a16="http://schemas.microsoft.com/office/drawing/2014/main" id="{93BA826E-3254-45CC-85ED-B71FB96B04E6}"/>
              </a:ext>
            </a:extLst>
          </p:cNvPr>
          <p:cNvSpPr txBox="1"/>
          <p:nvPr/>
        </p:nvSpPr>
        <p:spPr>
          <a:xfrm>
            <a:off x="3200400" y="3200400"/>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
        <p:nvSpPr>
          <p:cNvPr id="8" name="ZoneTexte 7">
            <a:extLst>
              <a:ext uri="{FF2B5EF4-FFF2-40B4-BE49-F238E27FC236}">
                <a16:creationId xmlns:a16="http://schemas.microsoft.com/office/drawing/2014/main" id="{423AFBF5-1957-4410-9692-01F9BB336EB4}"/>
              </a:ext>
            </a:extLst>
          </p:cNvPr>
          <p:cNvSpPr txBox="1"/>
          <p:nvPr/>
        </p:nvSpPr>
        <p:spPr>
          <a:xfrm>
            <a:off x="3200400" y="3200400"/>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
        <p:nvSpPr>
          <p:cNvPr id="9" name="ZoneTexte 8">
            <a:extLst>
              <a:ext uri="{FF2B5EF4-FFF2-40B4-BE49-F238E27FC236}">
                <a16:creationId xmlns:a16="http://schemas.microsoft.com/office/drawing/2014/main" id="{FC4B6800-0047-45D0-AD11-93DE9C6F29AB}"/>
              </a:ext>
            </a:extLst>
          </p:cNvPr>
          <p:cNvSpPr txBox="1"/>
          <p:nvPr/>
        </p:nvSpPr>
        <p:spPr>
          <a:xfrm>
            <a:off x="636544" y="172270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latin typeface="Times New Roman"/>
              <a:cs typeface="Times New Roman"/>
            </a:endParaRPr>
          </a:p>
        </p:txBody>
      </p:sp>
      <p:sp>
        <p:nvSpPr>
          <p:cNvPr id="10" name="ZoneTexte 9">
            <a:extLst>
              <a:ext uri="{FF2B5EF4-FFF2-40B4-BE49-F238E27FC236}">
                <a16:creationId xmlns:a16="http://schemas.microsoft.com/office/drawing/2014/main" id="{9F05D48A-D676-477F-8246-AACEA6ABED01}"/>
              </a:ext>
            </a:extLst>
          </p:cNvPr>
          <p:cNvSpPr txBox="1"/>
          <p:nvPr/>
        </p:nvSpPr>
        <p:spPr>
          <a:xfrm>
            <a:off x="3200400" y="323707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a:t>Cas d’utilisation (CU)</a:t>
            </a:r>
          </a:p>
        </p:txBody>
      </p:sp>
      <p:sp>
        <p:nvSpPr>
          <p:cNvPr id="3" name="Espace réservé du contenu 2"/>
          <p:cNvSpPr>
            <a:spLocks noGrp="1"/>
          </p:cNvSpPr>
          <p:nvPr>
            <p:ph idx="1"/>
          </p:nvPr>
        </p:nvSpPr>
        <p:spPr>
          <a:xfrm>
            <a:off x="1331640" y="1268760"/>
            <a:ext cx="7602048" cy="4032448"/>
          </a:xfrm>
        </p:spPr>
        <p:txBody>
          <a:bodyPr>
            <a:normAutofit/>
          </a:bodyPr>
          <a:lstStyle/>
          <a:p>
            <a:r>
              <a:rPr lang="fr-FR" sz="2400">
                <a:latin typeface="Times New Roman" pitchFamily="18" charset="0"/>
                <a:cs typeface="Times New Roman" pitchFamily="18" charset="0"/>
              </a:rPr>
              <a:t>Un cas d’utilisation (</a:t>
            </a:r>
            <a:r>
              <a:rPr lang="fr-FR" sz="2400" b="1">
                <a:latin typeface="Times New Roman" pitchFamily="18" charset="0"/>
                <a:cs typeface="Times New Roman" pitchFamily="18" charset="0"/>
              </a:rPr>
              <a:t>use case) </a:t>
            </a:r>
            <a:r>
              <a:rPr lang="fr-FR" sz="2400">
                <a:latin typeface="Times New Roman" pitchFamily="18" charset="0"/>
                <a:cs typeface="Times New Roman" pitchFamily="18" charset="0"/>
              </a:rPr>
              <a:t>est une manière spécifique d’utiliser le système.</a:t>
            </a:r>
          </a:p>
          <a:p>
            <a:r>
              <a:rPr lang="fr-FR" sz="2400">
                <a:latin typeface="Times New Roman" pitchFamily="18" charset="0"/>
                <a:cs typeface="Times New Roman" pitchFamily="18" charset="0"/>
              </a:rPr>
              <a:t>Il permet de décrire ce que le futur système devra faire, sans spécifier comment il le fera.</a:t>
            </a:r>
          </a:p>
          <a:p>
            <a:r>
              <a:rPr lang="fr-FR" sz="2400">
                <a:latin typeface="Times New Roman" pitchFamily="18" charset="0"/>
                <a:cs typeface="Times New Roman" pitchFamily="18" charset="0"/>
              </a:rPr>
              <a:t>généralement modélisés sous forme </a:t>
            </a:r>
            <a:r>
              <a:rPr lang="fr-FR" sz="2400" b="1">
                <a:latin typeface="Times New Roman" pitchFamily="18" charset="0"/>
                <a:cs typeface="Times New Roman" pitchFamily="18" charset="0"/>
              </a:rPr>
              <a:t>d’ellipse</a:t>
            </a:r>
          </a:p>
          <a:p>
            <a:r>
              <a:rPr lang="fr-FR" sz="2400">
                <a:latin typeface="Times New Roman" pitchFamily="18" charset="0"/>
                <a:cs typeface="Times New Roman" pitchFamily="18" charset="0"/>
              </a:rPr>
              <a:t>Le nom peut figurer à l’intérieur de l’ellipse ou au-dessous</a:t>
            </a:r>
          </a:p>
          <a:p>
            <a:r>
              <a:rPr lang="fr-FR" sz="2400">
                <a:latin typeface="Times New Roman" pitchFamily="18" charset="0"/>
                <a:cs typeface="Times New Roman" pitchFamily="18" charset="0"/>
              </a:rPr>
              <a:t>peuvent éventuellement être représentés par un rectangle doté d’un pictogramme d’ellipse</a:t>
            </a:r>
          </a:p>
        </p:txBody>
      </p:sp>
      <p:pic>
        <p:nvPicPr>
          <p:cNvPr id="26626" name="Picture 2"/>
          <p:cNvPicPr>
            <a:picLocks noChangeAspect="1" noChangeArrowheads="1"/>
          </p:cNvPicPr>
          <p:nvPr/>
        </p:nvPicPr>
        <p:blipFill>
          <a:blip r:embed="rId2" cstate="print"/>
          <a:srcRect/>
          <a:stretch>
            <a:fillRect/>
          </a:stretch>
        </p:blipFill>
        <p:spPr bwMode="auto">
          <a:xfrm>
            <a:off x="3131840" y="4876800"/>
            <a:ext cx="3816424" cy="1981200"/>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5BC90C9D-42E8-4F34-913C-EE0F5CCA557E}" type="datetime1">
              <a:rPr lang="fr-FR" smtClean="0"/>
              <a:pPr/>
              <a:t>18/01/2022</a:t>
            </a:fld>
            <a:endParaRPr lang="fr-FR"/>
          </a:p>
        </p:txBody>
      </p:sp>
      <p:sp>
        <p:nvSpPr>
          <p:cNvPr id="6" name="Espace réservé du numéro de diapositive 5"/>
          <p:cNvSpPr>
            <a:spLocks noGrp="1"/>
          </p:cNvSpPr>
          <p:nvPr>
            <p:ph type="sldNum" sz="quarter" idx="12"/>
          </p:nvPr>
        </p:nvSpPr>
        <p:spPr/>
        <p:txBody>
          <a:bodyPr/>
          <a:lstStyle/>
          <a:p>
            <a:fld id="{E45CA2F0-F499-4DF0-8D70-F31DB032CFF9}"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Recenser les cas d’utilisation</a:t>
            </a:r>
          </a:p>
        </p:txBody>
      </p:sp>
      <p:sp>
        <p:nvSpPr>
          <p:cNvPr id="3" name="Espace réservé du contenu 2"/>
          <p:cNvSpPr>
            <a:spLocks noGrp="1"/>
          </p:cNvSpPr>
          <p:nvPr>
            <p:ph idx="1"/>
          </p:nvPr>
        </p:nvSpPr>
        <p:spPr/>
        <p:txBody>
          <a:bodyPr>
            <a:normAutofit fontScale="92500" lnSpcReduction="10000"/>
          </a:bodyPr>
          <a:lstStyle/>
          <a:p>
            <a:r>
              <a:rPr lang="fr-FR" sz="2600">
                <a:latin typeface="Times New Roman" pitchFamily="18" charset="0"/>
                <a:cs typeface="Times New Roman" pitchFamily="18" charset="0"/>
              </a:rPr>
              <a:t>Il n’y a pas une manière mécanique et totalement objective de repérer les cas d’utilisation</a:t>
            </a:r>
          </a:p>
          <a:p>
            <a:r>
              <a:rPr lang="fr-FR" sz="2600">
                <a:latin typeface="Times New Roman" pitchFamily="18" charset="0"/>
                <a:cs typeface="Times New Roman" pitchFamily="18" charset="0"/>
              </a:rPr>
              <a:t>Il faut se placer du point de vue de chaque acteur et déterminer :</a:t>
            </a:r>
          </a:p>
          <a:p>
            <a:pPr lvl="2"/>
            <a:r>
              <a:rPr lang="fr-FR">
                <a:latin typeface="Times New Roman" pitchFamily="18" charset="0"/>
                <a:cs typeface="Times New Roman" pitchFamily="18" charset="0"/>
              </a:rPr>
              <a:t>comment il se sert du système,</a:t>
            </a:r>
          </a:p>
          <a:p>
            <a:pPr lvl="2"/>
            <a:r>
              <a:rPr lang="fr-FR">
                <a:latin typeface="Times New Roman" pitchFamily="18" charset="0"/>
                <a:cs typeface="Times New Roman" pitchFamily="18" charset="0"/>
              </a:rPr>
              <a:t> dans quels cas il l’utilise,</a:t>
            </a:r>
          </a:p>
          <a:p>
            <a:pPr lvl="2"/>
            <a:r>
              <a:rPr lang="fr-FR">
                <a:latin typeface="Times New Roman" pitchFamily="18" charset="0"/>
                <a:cs typeface="Times New Roman" pitchFamily="18" charset="0"/>
              </a:rPr>
              <a:t>à quelles fonctionnalités il doit avoir accès.</a:t>
            </a:r>
          </a:p>
          <a:p>
            <a:r>
              <a:rPr lang="fr-FR" sz="2600">
                <a:latin typeface="Times New Roman" pitchFamily="18" charset="0"/>
                <a:cs typeface="Times New Roman" pitchFamily="18" charset="0"/>
              </a:rPr>
              <a:t>Pour chaque acteur, il convient de </a:t>
            </a:r>
            <a:r>
              <a:rPr lang="fr-FR">
                <a:latin typeface="Times New Roman" pitchFamily="18" charset="0"/>
                <a:cs typeface="Times New Roman" pitchFamily="18" charset="0"/>
              </a:rPr>
              <a:t>:</a:t>
            </a:r>
          </a:p>
          <a:p>
            <a:pPr lvl="2"/>
            <a:r>
              <a:rPr lang="fr-FR">
                <a:latin typeface="Times New Roman" pitchFamily="18" charset="0"/>
                <a:cs typeface="Times New Roman" pitchFamily="18" charset="0"/>
              </a:rPr>
              <a:t>Rechercher les différentes intentions avec lesquelles il utilise le système</a:t>
            </a:r>
          </a:p>
          <a:p>
            <a:pPr lvl="2"/>
            <a:r>
              <a:rPr lang="fr-FR">
                <a:latin typeface="Times New Roman" pitchFamily="18" charset="0"/>
                <a:cs typeface="Times New Roman" pitchFamily="18" charset="0"/>
              </a:rPr>
              <a:t>Déterminer dans le cahier des charges les services fonctionnels attendus du système</a:t>
            </a:r>
          </a:p>
        </p:txBody>
      </p:sp>
      <p:sp>
        <p:nvSpPr>
          <p:cNvPr id="4" name="Espace réservé de la date 3"/>
          <p:cNvSpPr>
            <a:spLocks noGrp="1"/>
          </p:cNvSpPr>
          <p:nvPr>
            <p:ph type="dt" sz="half" idx="10"/>
          </p:nvPr>
        </p:nvSpPr>
        <p:spPr/>
        <p:txBody>
          <a:bodyPr/>
          <a:lstStyle/>
          <a:p>
            <a:fld id="{D650BC4F-A9C2-4909-9531-AD8CF3597A91}"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Recenser les cas d’utilisation</a:t>
            </a:r>
          </a:p>
        </p:txBody>
      </p:sp>
      <p:sp>
        <p:nvSpPr>
          <p:cNvPr id="3" name="Espace réservé du contenu 2"/>
          <p:cNvSpPr>
            <a:spLocks noGrp="1"/>
          </p:cNvSpPr>
          <p:nvPr>
            <p:ph idx="1"/>
          </p:nvPr>
        </p:nvSpPr>
        <p:spPr/>
        <p:txBody>
          <a:bodyPr>
            <a:noAutofit/>
          </a:bodyPr>
          <a:lstStyle/>
          <a:p>
            <a:r>
              <a:rPr lang="fr-FR" sz="2400">
                <a:latin typeface="Times New Roman" pitchFamily="18" charset="0"/>
                <a:cs typeface="Times New Roman" pitchFamily="18" charset="0"/>
              </a:rPr>
              <a:t>Il faut éviter les redondances et limiter le nombre de cas en se situant au bon niveau d’abstraction (par exemple, ne pas réduire un cas à une action).</a:t>
            </a:r>
          </a:p>
          <a:p>
            <a:endParaRPr lang="fr-FR" sz="2400">
              <a:latin typeface="Times New Roman" pitchFamily="18" charset="0"/>
              <a:cs typeface="Times New Roman" pitchFamily="18" charset="0"/>
            </a:endParaRPr>
          </a:p>
          <a:p>
            <a:r>
              <a:rPr lang="fr-FR" sz="2400">
                <a:latin typeface="Times New Roman" pitchFamily="18" charset="0"/>
                <a:cs typeface="Times New Roman" pitchFamily="18" charset="0"/>
              </a:rPr>
              <a:t>Il ne faut pas faire apparaître les détails des cas d’utilisation, mais il faut rester au niveau des grandes fonctions du système.</a:t>
            </a:r>
          </a:p>
          <a:p>
            <a:endParaRPr lang="fr-FR" sz="2400">
              <a:latin typeface="Times New Roman" pitchFamily="18" charset="0"/>
              <a:cs typeface="Times New Roman" pitchFamily="18" charset="0"/>
            </a:endParaRPr>
          </a:p>
          <a:p>
            <a:r>
              <a:rPr lang="fr-FR" sz="2400">
                <a:latin typeface="Times New Roman" pitchFamily="18" charset="0"/>
                <a:cs typeface="Times New Roman" pitchFamily="18" charset="0"/>
              </a:rPr>
              <a:t>Il ne doit pas y avoir de notion temporelle dans un diagramme de cas d’utilisation (sera pris en compte dans le diagramme de séquence par exemple).</a:t>
            </a:r>
          </a:p>
        </p:txBody>
      </p:sp>
      <p:sp>
        <p:nvSpPr>
          <p:cNvPr id="4" name="Espace réservé de la date 3"/>
          <p:cNvSpPr>
            <a:spLocks noGrp="1"/>
          </p:cNvSpPr>
          <p:nvPr>
            <p:ph type="dt" sz="half" idx="10"/>
          </p:nvPr>
        </p:nvSpPr>
        <p:spPr/>
        <p:txBody>
          <a:bodyPr/>
          <a:lstStyle/>
          <a:p>
            <a:fld id="{AB402E7A-F482-4FAF-B41C-2B28DDFED3D7}"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Relation acteur-cas d’utilisation</a:t>
            </a:r>
          </a:p>
        </p:txBody>
      </p:sp>
      <p:sp>
        <p:nvSpPr>
          <p:cNvPr id="3" name="Espace réservé du contenu 2"/>
          <p:cNvSpPr>
            <a:spLocks noGrp="1"/>
          </p:cNvSpPr>
          <p:nvPr>
            <p:ph idx="1"/>
          </p:nvPr>
        </p:nvSpPr>
        <p:spPr>
          <a:xfrm>
            <a:off x="1435608" y="1447800"/>
            <a:ext cx="7498080" cy="2557264"/>
          </a:xfrm>
        </p:spPr>
        <p:txBody>
          <a:bodyPr>
            <a:normAutofit/>
          </a:bodyPr>
          <a:lstStyle/>
          <a:p>
            <a:r>
              <a:rPr lang="fr-FR" sz="2000"/>
              <a:t>Une ligne entre un acteur et un cas d’utilisation signifie qu’une communication est établie. Elle est modélisée sous forme</a:t>
            </a:r>
          </a:p>
          <a:p>
            <a:pPr>
              <a:buNone/>
            </a:pPr>
            <a:r>
              <a:rPr lang="fr-FR" sz="2000"/>
              <a:t> d’association en UML.</a:t>
            </a:r>
          </a:p>
          <a:p>
            <a:r>
              <a:rPr lang="fr-FR" sz="2000"/>
              <a:t>Le système observé (</a:t>
            </a:r>
            <a:r>
              <a:rPr lang="fr-FR" sz="2000" err="1"/>
              <a:t>subject</a:t>
            </a:r>
            <a:r>
              <a:rPr lang="fr-FR" sz="2000"/>
              <a:t>) est modélisé dans le diagramme de cas d’utilisation sous forme de grand rectangle comprenant tous les cas d’utilisation.</a:t>
            </a:r>
          </a:p>
        </p:txBody>
      </p:sp>
      <p:sp>
        <p:nvSpPr>
          <p:cNvPr id="4" name="Espace réservé de la date 3"/>
          <p:cNvSpPr>
            <a:spLocks noGrp="1"/>
          </p:cNvSpPr>
          <p:nvPr>
            <p:ph type="dt" sz="half" idx="10"/>
          </p:nvPr>
        </p:nvSpPr>
        <p:spPr/>
        <p:txBody>
          <a:bodyPr/>
          <a:lstStyle/>
          <a:p>
            <a:fld id="{F367790E-9BEF-4510-9B7B-0238707E2834}"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13</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3275856" y="3789040"/>
            <a:ext cx="3819525" cy="24014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44624"/>
            <a:ext cx="7498080" cy="1143000"/>
          </a:xfrm>
        </p:spPr>
        <p:txBody>
          <a:bodyPr/>
          <a:lstStyle/>
          <a:p>
            <a:pPr algn="ctr"/>
            <a:r>
              <a:rPr lang="fr-FR"/>
              <a:t>Relation acteur-acteur</a:t>
            </a:r>
          </a:p>
        </p:txBody>
      </p:sp>
      <p:sp>
        <p:nvSpPr>
          <p:cNvPr id="3" name="Espace réservé du contenu 2"/>
          <p:cNvSpPr>
            <a:spLocks noGrp="1"/>
          </p:cNvSpPr>
          <p:nvPr>
            <p:ph idx="1"/>
          </p:nvPr>
        </p:nvSpPr>
        <p:spPr>
          <a:xfrm>
            <a:off x="971600" y="1268760"/>
            <a:ext cx="7962088" cy="936104"/>
          </a:xfrm>
        </p:spPr>
        <p:txBody>
          <a:bodyPr>
            <a:normAutofit/>
          </a:bodyPr>
          <a:lstStyle/>
          <a:p>
            <a:r>
              <a:rPr lang="fr-FR" sz="2400"/>
              <a:t>Une seule relation possible : </a:t>
            </a:r>
            <a:r>
              <a:rPr lang="fr-FR" sz="2400">
                <a:solidFill>
                  <a:srgbClr val="FF0000"/>
                </a:solidFill>
              </a:rPr>
              <a:t>la généralisation/spécialisation</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14</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2627784" y="2043920"/>
            <a:ext cx="4320480" cy="404714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Relation cas d’utilisation-cas d’utilisation</a:t>
            </a:r>
          </a:p>
        </p:txBody>
      </p:sp>
      <p:sp>
        <p:nvSpPr>
          <p:cNvPr id="3" name="Espace réservé du contenu 2"/>
          <p:cNvSpPr>
            <a:spLocks noGrp="1"/>
          </p:cNvSpPr>
          <p:nvPr>
            <p:ph idx="1"/>
          </p:nvPr>
        </p:nvSpPr>
        <p:spPr/>
        <p:txBody>
          <a:bodyPr>
            <a:normAutofit/>
          </a:bodyPr>
          <a:lstStyle/>
          <a:p>
            <a:r>
              <a:rPr lang="fr-FR" sz="2400">
                <a:solidFill>
                  <a:srgbClr val="FF0000"/>
                </a:solidFill>
              </a:rPr>
              <a:t>généralisation/spécialisation</a:t>
            </a:r>
            <a:r>
              <a:rPr lang="fr-FR" sz="2400"/>
              <a:t> : principe d’héritage entre CU</a:t>
            </a:r>
          </a:p>
          <a:p>
            <a:endParaRPr lang="fr-FR" sz="2400"/>
          </a:p>
          <a:p>
            <a:r>
              <a:rPr lang="fr-FR" sz="2400">
                <a:solidFill>
                  <a:srgbClr val="FF0000"/>
                </a:solidFill>
              </a:rPr>
              <a:t>l’inclusion («</a:t>
            </a:r>
            <a:r>
              <a:rPr lang="fr-FR" sz="2400" err="1">
                <a:solidFill>
                  <a:srgbClr val="FF0000"/>
                </a:solidFill>
              </a:rPr>
              <a:t>include</a:t>
            </a:r>
            <a:r>
              <a:rPr lang="fr-FR" sz="2400">
                <a:solidFill>
                  <a:srgbClr val="FF0000"/>
                </a:solidFill>
              </a:rPr>
              <a:t>») : </a:t>
            </a:r>
            <a:r>
              <a:rPr lang="fr-FR" sz="2400"/>
              <a:t>la réalisation d’un CU nécessite la réalisation d’un autre CU</a:t>
            </a:r>
          </a:p>
          <a:p>
            <a:endParaRPr lang="fr-FR" sz="2400"/>
          </a:p>
          <a:p>
            <a:r>
              <a:rPr lang="fr-FR" sz="2400">
                <a:solidFill>
                  <a:srgbClr val="FF0000"/>
                </a:solidFill>
              </a:rPr>
              <a:t>l’extension («</a:t>
            </a:r>
            <a:r>
              <a:rPr lang="fr-FR" sz="2400" err="1">
                <a:solidFill>
                  <a:srgbClr val="FF0000"/>
                </a:solidFill>
              </a:rPr>
              <a:t>extend</a:t>
            </a:r>
            <a:r>
              <a:rPr lang="fr-FR" sz="2400">
                <a:solidFill>
                  <a:srgbClr val="FF0000"/>
                </a:solidFill>
              </a:rPr>
              <a:t>») </a:t>
            </a:r>
            <a:r>
              <a:rPr lang="fr-FR" sz="2400"/>
              <a:t>: le comportement d’un CU peut être complété par un autre CU (avec condition éventuelle)</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Relation d’inclusion</a:t>
            </a:r>
          </a:p>
        </p:txBody>
      </p:sp>
      <p:sp>
        <p:nvSpPr>
          <p:cNvPr id="3" name="Espace réservé du contenu 2"/>
          <p:cNvSpPr>
            <a:spLocks noGrp="1"/>
          </p:cNvSpPr>
          <p:nvPr>
            <p:ph idx="1"/>
          </p:nvPr>
        </p:nvSpPr>
        <p:spPr>
          <a:xfrm>
            <a:off x="1435608" y="1447800"/>
            <a:ext cx="7498080" cy="2413248"/>
          </a:xfrm>
        </p:spPr>
        <p:txBody>
          <a:bodyPr>
            <a:normAutofit lnSpcReduction="10000"/>
          </a:bodyPr>
          <a:lstStyle/>
          <a:p>
            <a:r>
              <a:rPr lang="fr-FR" sz="2400">
                <a:latin typeface="Times New Roman" pitchFamily="18" charset="0"/>
                <a:cs typeface="Times New Roman" pitchFamily="18" charset="0"/>
              </a:rPr>
              <a:t>La relation </a:t>
            </a:r>
            <a:r>
              <a:rPr lang="fr-FR" sz="2400" err="1">
                <a:latin typeface="Times New Roman" pitchFamily="18" charset="0"/>
                <a:cs typeface="Times New Roman" pitchFamily="18" charset="0"/>
              </a:rPr>
              <a:t>include</a:t>
            </a:r>
            <a:r>
              <a:rPr lang="fr-FR" sz="2400">
                <a:latin typeface="Times New Roman" pitchFamily="18" charset="0"/>
                <a:cs typeface="Times New Roman" pitchFamily="18" charset="0"/>
              </a:rPr>
              <a:t> (</a:t>
            </a:r>
            <a:r>
              <a:rPr lang="fr-FR" sz="2400" err="1">
                <a:latin typeface="Times New Roman" pitchFamily="18" charset="0"/>
                <a:cs typeface="Times New Roman" pitchFamily="18" charset="0"/>
              </a:rPr>
              <a:t>include</a:t>
            </a:r>
            <a:r>
              <a:rPr lang="fr-FR" sz="2400">
                <a:latin typeface="Times New Roman" pitchFamily="18" charset="0"/>
                <a:cs typeface="Times New Roman" pitchFamily="18" charset="0"/>
              </a:rPr>
              <a:t> </a:t>
            </a:r>
            <a:r>
              <a:rPr lang="fr-FR" sz="2400" err="1">
                <a:latin typeface="Times New Roman" pitchFamily="18" charset="0"/>
                <a:cs typeface="Times New Roman" pitchFamily="18" charset="0"/>
              </a:rPr>
              <a:t>relationship</a:t>
            </a:r>
            <a:r>
              <a:rPr lang="fr-FR" sz="2400">
                <a:latin typeface="Times New Roman" pitchFamily="18" charset="0"/>
                <a:cs typeface="Times New Roman" pitchFamily="18" charset="0"/>
              </a:rPr>
              <a:t>) permet à la fonctionnalité commune de plusieurs cas d’utilisation d’être décrite par un cas d’utilisation (Ex. s’authentifier).</a:t>
            </a:r>
          </a:p>
          <a:p>
            <a:endParaRPr lang="fr-FR" sz="2400">
              <a:latin typeface="Times New Roman" pitchFamily="18" charset="0"/>
              <a:cs typeface="Times New Roman" pitchFamily="18" charset="0"/>
            </a:endParaRPr>
          </a:p>
          <a:p>
            <a:r>
              <a:rPr lang="fr-FR" sz="2400">
                <a:latin typeface="Times New Roman" pitchFamily="18" charset="0"/>
                <a:cs typeface="Times New Roman" pitchFamily="18" charset="0"/>
              </a:rPr>
              <a:t>La relation </a:t>
            </a:r>
            <a:r>
              <a:rPr lang="fr-FR" sz="2400" err="1">
                <a:latin typeface="Times New Roman" pitchFamily="18" charset="0"/>
                <a:cs typeface="Times New Roman" pitchFamily="18" charset="0"/>
              </a:rPr>
              <a:t>include</a:t>
            </a:r>
            <a:r>
              <a:rPr lang="fr-FR" sz="2400">
                <a:latin typeface="Times New Roman" pitchFamily="18" charset="0"/>
                <a:cs typeface="Times New Roman" pitchFamily="18" charset="0"/>
              </a:rPr>
              <a:t> évite la description multiple du même comportement.</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16</a:t>
            </a:fld>
            <a:endParaRPr lang="fr-FR"/>
          </a:p>
        </p:txBody>
      </p:sp>
      <p:pic>
        <p:nvPicPr>
          <p:cNvPr id="3074" name="Picture 2"/>
          <p:cNvPicPr>
            <a:picLocks noChangeAspect="1" noChangeArrowheads="1"/>
          </p:cNvPicPr>
          <p:nvPr/>
        </p:nvPicPr>
        <p:blipFill>
          <a:blip r:embed="rId2" cstate="print"/>
          <a:srcRect/>
          <a:stretch>
            <a:fillRect/>
          </a:stretch>
        </p:blipFill>
        <p:spPr bwMode="auto">
          <a:xfrm>
            <a:off x="2708870" y="4149080"/>
            <a:ext cx="4743450" cy="1419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Relation d’inclusion</a:t>
            </a:r>
          </a:p>
        </p:txBody>
      </p:sp>
      <p:sp>
        <p:nvSpPr>
          <p:cNvPr id="3" name="Espace réservé du contenu 2"/>
          <p:cNvSpPr>
            <a:spLocks noGrp="1"/>
          </p:cNvSpPr>
          <p:nvPr>
            <p:ph idx="1"/>
          </p:nvPr>
        </p:nvSpPr>
        <p:spPr>
          <a:xfrm>
            <a:off x="1115616" y="1447800"/>
            <a:ext cx="7818072" cy="1981200"/>
          </a:xfrm>
        </p:spPr>
        <p:txBody>
          <a:bodyPr>
            <a:normAutofit/>
          </a:bodyPr>
          <a:lstStyle/>
          <a:p>
            <a:r>
              <a:rPr lang="fr-FR" sz="2800">
                <a:latin typeface="Times New Roman" pitchFamily="18" charset="0"/>
                <a:cs typeface="Times New Roman" pitchFamily="18" charset="0"/>
              </a:rPr>
              <a:t>Quand un cas est trop complexe (faisant intervenir un trop grand nombre d’actions), on peut procéder à sa décomposition en cas plus  simples.</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17</a:t>
            </a:fld>
            <a:endParaRPr lang="fr-FR"/>
          </a:p>
        </p:txBody>
      </p:sp>
      <p:pic>
        <p:nvPicPr>
          <p:cNvPr id="4099" name="Picture 3"/>
          <p:cNvPicPr>
            <a:picLocks noChangeAspect="1" noChangeArrowheads="1"/>
          </p:cNvPicPr>
          <p:nvPr/>
        </p:nvPicPr>
        <p:blipFill>
          <a:blip r:embed="rId2" cstate="print"/>
          <a:srcRect/>
          <a:stretch>
            <a:fillRect/>
          </a:stretch>
        </p:blipFill>
        <p:spPr bwMode="auto">
          <a:xfrm>
            <a:off x="1835696" y="3356992"/>
            <a:ext cx="6336704" cy="28083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Relation d’extension</a:t>
            </a:r>
          </a:p>
        </p:txBody>
      </p:sp>
      <p:sp>
        <p:nvSpPr>
          <p:cNvPr id="3" name="Espace réservé du contenu 2"/>
          <p:cNvSpPr>
            <a:spLocks noGrp="1"/>
          </p:cNvSpPr>
          <p:nvPr>
            <p:ph idx="1"/>
          </p:nvPr>
        </p:nvSpPr>
        <p:spPr>
          <a:xfrm>
            <a:off x="1435608" y="1447800"/>
            <a:ext cx="7498080" cy="3565376"/>
          </a:xfrm>
        </p:spPr>
        <p:txBody>
          <a:bodyPr>
            <a:normAutofit lnSpcReduction="10000"/>
          </a:bodyPr>
          <a:lstStyle/>
          <a:p>
            <a:r>
              <a:rPr lang="fr-FR" sz="2400">
                <a:latin typeface="Times New Roman" pitchFamily="18" charset="0"/>
                <a:cs typeface="Times New Roman" pitchFamily="18" charset="0"/>
              </a:rPr>
              <a:t>On utilise principalement cette relation pour séparer le comportement optionnel (les variantes) du comportement obligatoire.</a:t>
            </a:r>
          </a:p>
          <a:p>
            <a:r>
              <a:rPr lang="fr-FR" sz="2400">
                <a:latin typeface="Times New Roman" pitchFamily="18" charset="0"/>
                <a:cs typeface="Times New Roman" pitchFamily="18" charset="0"/>
              </a:rPr>
              <a:t>Le cas d’utilisation A est complété par le cas d’utilisation B.</a:t>
            </a:r>
          </a:p>
          <a:p>
            <a:r>
              <a:rPr lang="fr-FR" sz="2400">
                <a:latin typeface="Times New Roman" pitchFamily="18" charset="0"/>
                <a:cs typeface="Times New Roman" pitchFamily="18" charset="0"/>
              </a:rPr>
              <a:t>Le cas d’utilisation A décrit la fonctionnalité de base, le cas  d’utilisation B spécifie les extensions.</a:t>
            </a:r>
          </a:p>
          <a:p>
            <a:r>
              <a:rPr lang="fr-FR" sz="2400">
                <a:latin typeface="Times New Roman" pitchFamily="18" charset="0"/>
                <a:cs typeface="Times New Roman" pitchFamily="18" charset="0"/>
              </a:rPr>
              <a:t>Le cas d’utilisation A peut être exécuté seul ou avec les extensions.</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18</a:t>
            </a:fld>
            <a:endParaRPr lang="fr-FR"/>
          </a:p>
        </p:txBody>
      </p:sp>
      <p:pic>
        <p:nvPicPr>
          <p:cNvPr id="5122" name="Picture 2"/>
          <p:cNvPicPr>
            <a:picLocks noChangeAspect="1" noChangeArrowheads="1"/>
          </p:cNvPicPr>
          <p:nvPr/>
        </p:nvPicPr>
        <p:blipFill>
          <a:blip r:embed="rId2" cstate="print"/>
          <a:srcRect/>
          <a:stretch>
            <a:fillRect/>
          </a:stretch>
        </p:blipFill>
        <p:spPr bwMode="auto">
          <a:xfrm>
            <a:off x="3386619" y="4300902"/>
            <a:ext cx="4467225" cy="2247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Relation de généralisation</a:t>
            </a:r>
          </a:p>
        </p:txBody>
      </p:sp>
      <p:sp>
        <p:nvSpPr>
          <p:cNvPr id="3" name="Espace réservé du contenu 2"/>
          <p:cNvSpPr>
            <a:spLocks noGrp="1"/>
          </p:cNvSpPr>
          <p:nvPr>
            <p:ph idx="1"/>
          </p:nvPr>
        </p:nvSpPr>
        <p:spPr>
          <a:xfrm>
            <a:off x="1435608" y="3068960"/>
            <a:ext cx="7498080" cy="3179440"/>
          </a:xfrm>
        </p:spPr>
        <p:txBody>
          <a:bodyPr>
            <a:normAutofit lnSpcReduction="10000"/>
          </a:bodyPr>
          <a:lstStyle/>
          <a:p>
            <a:r>
              <a:rPr lang="fr-FR" sz="2400">
                <a:latin typeface="Times New Roman" pitchFamily="18" charset="0"/>
                <a:cs typeface="Times New Roman" pitchFamily="18" charset="0"/>
              </a:rPr>
              <a:t>Un virement est un cas particulier de paiement.</a:t>
            </a:r>
          </a:p>
          <a:p>
            <a:r>
              <a:rPr lang="fr-FR" sz="2400">
                <a:latin typeface="Times New Roman" pitchFamily="18" charset="0"/>
                <a:cs typeface="Times New Roman" pitchFamily="18" charset="0"/>
              </a:rPr>
              <a:t>Un virement est une sorte de paiement.</a:t>
            </a:r>
          </a:p>
          <a:p>
            <a:endParaRPr lang="fr-FR" sz="2400">
              <a:latin typeface="Times New Roman" pitchFamily="18" charset="0"/>
              <a:cs typeface="Times New Roman" pitchFamily="18" charset="0"/>
            </a:endParaRPr>
          </a:p>
          <a:p>
            <a:r>
              <a:rPr lang="fr-FR" sz="2400">
                <a:latin typeface="Times New Roman" pitchFamily="18" charset="0"/>
                <a:cs typeface="Times New Roman" pitchFamily="18" charset="0"/>
              </a:rPr>
              <a:t>La flèche pointe vers l’élément général.</a:t>
            </a:r>
          </a:p>
          <a:p>
            <a:r>
              <a:rPr lang="fr-FR" sz="2400">
                <a:latin typeface="Times New Roman" pitchFamily="18" charset="0"/>
                <a:cs typeface="Times New Roman" pitchFamily="18" charset="0"/>
              </a:rPr>
              <a:t>Cette relation de généralisation/spécialisation est présente dans la plupart des diagrammes UML et se traduit par le concept d’héritage dans les langages orientés objet.</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19</a:t>
            </a:fld>
            <a:endParaRPr lang="fr-FR"/>
          </a:p>
        </p:txBody>
      </p:sp>
      <p:pic>
        <p:nvPicPr>
          <p:cNvPr id="6146" name="Picture 2"/>
          <p:cNvPicPr>
            <a:picLocks noChangeAspect="1" noChangeArrowheads="1"/>
          </p:cNvPicPr>
          <p:nvPr/>
        </p:nvPicPr>
        <p:blipFill>
          <a:blip r:embed="rId2" cstate="print"/>
          <a:srcRect/>
          <a:stretch>
            <a:fillRect/>
          </a:stretch>
        </p:blipFill>
        <p:spPr bwMode="auto">
          <a:xfrm>
            <a:off x="2267744" y="1556792"/>
            <a:ext cx="4657725" cy="1428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751770" y="3088153"/>
            <a:ext cx="7498080" cy="1875656"/>
          </a:xfrm>
          <a:noFill/>
          <a:ln/>
        </p:spPr>
        <p:txBody>
          <a:bodyPr lIns="91440" tIns="45720" rIns="91440" bIns="45720" anchor="t">
            <a:normAutofit/>
          </a:bodyPr>
          <a:lstStyle/>
          <a:p>
            <a:pPr indent="-283210" algn="ctr">
              <a:buNone/>
            </a:pPr>
            <a:r>
              <a:rPr lang="fr-FR" sz="3600" b="1">
                <a:latin typeface="Times New Roman"/>
                <a:cs typeface="Times New Roman"/>
              </a:rPr>
              <a:t>   chapitre 3: Diagramme de cas d’utilisation </a:t>
            </a:r>
            <a:endParaRPr lang="fr-FR"/>
          </a:p>
        </p:txBody>
      </p:sp>
      <p:sp>
        <p:nvSpPr>
          <p:cNvPr id="3" name="Espace réservé de la date 2"/>
          <p:cNvSpPr>
            <a:spLocks noGrp="1"/>
          </p:cNvSpPr>
          <p:nvPr>
            <p:ph type="dt" sz="half" idx="10"/>
          </p:nvPr>
        </p:nvSpPr>
        <p:spPr/>
        <p:txBody>
          <a:bodyPr/>
          <a:lstStyle/>
          <a:p>
            <a:fld id="{7F950F7C-150B-4383-85F8-A8744005CC87}" type="datetime1">
              <a:rPr lang="fr-FR" smtClean="0"/>
              <a:pPr/>
              <a:t>18/01/2022</a:t>
            </a:fld>
            <a:endParaRPr lang="fr-FR"/>
          </a:p>
        </p:txBody>
      </p:sp>
      <p:sp>
        <p:nvSpPr>
          <p:cNvPr id="4" name="Espace réservé du numéro de diapositive 3"/>
          <p:cNvSpPr>
            <a:spLocks noGrp="1"/>
          </p:cNvSpPr>
          <p:nvPr>
            <p:ph type="sldNum" sz="quarter" idx="12"/>
          </p:nvPr>
        </p:nvSpPr>
        <p:spPr/>
        <p:txBody>
          <a:bodyPr/>
          <a:lstStyle/>
          <a:p>
            <a:fld id="{E45CA2F0-F499-4DF0-8D70-F31DB032CFF9}" type="slidenum">
              <a:rPr lang="fr-FR" smtClean="0"/>
              <a:pPr/>
              <a:t>2</a:t>
            </a:fld>
            <a:endParaRPr lang="fr-F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Relation cas d’utilisation-cas d’utilisation -Exemple</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20</a:t>
            </a:fld>
            <a:endParaRPr lang="fr-FR"/>
          </a:p>
        </p:txBody>
      </p:sp>
      <p:pic>
        <p:nvPicPr>
          <p:cNvPr id="7170" name="Picture 2"/>
          <p:cNvPicPr>
            <a:picLocks noChangeAspect="1" noChangeArrowheads="1"/>
          </p:cNvPicPr>
          <p:nvPr/>
        </p:nvPicPr>
        <p:blipFill>
          <a:blip r:embed="rId2" cstate="print"/>
          <a:srcRect/>
          <a:stretch>
            <a:fillRect/>
          </a:stretch>
        </p:blipFill>
        <p:spPr bwMode="auto">
          <a:xfrm>
            <a:off x="2000494" y="1645206"/>
            <a:ext cx="5976664" cy="494248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a:t>Exemple </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21</a:t>
            </a:fld>
            <a:endParaRPr lang="fr-FR"/>
          </a:p>
        </p:txBody>
      </p:sp>
      <p:pic>
        <p:nvPicPr>
          <p:cNvPr id="3" name="Picture 2"/>
          <p:cNvPicPr>
            <a:picLocks noChangeAspect="1" noChangeArrowheads="1"/>
          </p:cNvPicPr>
          <p:nvPr/>
        </p:nvPicPr>
        <p:blipFill>
          <a:blip r:embed="rId2" cstate="print"/>
          <a:srcRect/>
          <a:stretch>
            <a:fillRect/>
          </a:stretch>
        </p:blipFill>
        <p:spPr bwMode="auto">
          <a:xfrm>
            <a:off x="1331640" y="1268760"/>
            <a:ext cx="7540467" cy="496855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a:t>Conseils </a:t>
            </a:r>
          </a:p>
        </p:txBody>
      </p:sp>
      <p:sp>
        <p:nvSpPr>
          <p:cNvPr id="3" name="Espace réservé du contenu 2"/>
          <p:cNvSpPr>
            <a:spLocks noGrp="1"/>
          </p:cNvSpPr>
          <p:nvPr>
            <p:ph idx="1"/>
          </p:nvPr>
        </p:nvSpPr>
        <p:spPr>
          <a:xfrm>
            <a:off x="1435608" y="1447800"/>
            <a:ext cx="7498080" cy="5005536"/>
          </a:xfrm>
        </p:spPr>
        <p:txBody>
          <a:bodyPr>
            <a:normAutofit/>
          </a:bodyPr>
          <a:lstStyle/>
          <a:p>
            <a:r>
              <a:rPr lang="fr-FR" sz="2800" b="1">
                <a:solidFill>
                  <a:srgbClr val="FF0000"/>
                </a:solidFill>
              </a:rPr>
              <a:t>Rester lisible </a:t>
            </a:r>
          </a:p>
          <a:p>
            <a:endParaRPr lang="fr-FR" sz="2800" b="1">
              <a:solidFill>
                <a:srgbClr val="FF0000"/>
              </a:solidFill>
            </a:endParaRPr>
          </a:p>
          <a:p>
            <a:r>
              <a:rPr lang="fr-FR" sz="2400">
                <a:latin typeface="Times New Roman" pitchFamily="18" charset="0"/>
                <a:cs typeface="Times New Roman" pitchFamily="18" charset="0"/>
              </a:rPr>
              <a:t>Pas  plus de 6 ou 8 cas d’utilisation par diagramme .</a:t>
            </a:r>
          </a:p>
          <a:p>
            <a:endParaRPr lang="fr-FR" sz="2400">
              <a:latin typeface="Times New Roman" pitchFamily="18" charset="0"/>
              <a:cs typeface="Times New Roman" pitchFamily="18" charset="0"/>
            </a:endParaRPr>
          </a:p>
          <a:p>
            <a:endParaRPr lang="fr-FR" sz="2400">
              <a:latin typeface="Times New Roman" pitchFamily="18" charset="0"/>
              <a:cs typeface="Times New Roman" pitchFamily="18" charset="0"/>
            </a:endParaRPr>
          </a:p>
          <a:p>
            <a:r>
              <a:rPr lang="fr-FR" sz="2400">
                <a:latin typeface="Times New Roman" pitchFamily="18" charset="0"/>
                <a:cs typeface="Times New Roman" pitchFamily="18" charset="0"/>
              </a:rPr>
              <a:t>Au besoin ,faire plusieurs diagrammes (si cas disjoints entre acteurs )</a:t>
            </a:r>
          </a:p>
          <a:p>
            <a:endParaRPr lang="fr-FR" sz="2400">
              <a:latin typeface="Times New Roman" pitchFamily="18" charset="0"/>
              <a:cs typeface="Times New Roman" pitchFamily="18" charset="0"/>
            </a:endParaRPr>
          </a:p>
          <a:p>
            <a:r>
              <a:rPr lang="fr-FR" sz="2400">
                <a:latin typeface="Times New Roman" pitchFamily="18" charset="0"/>
                <a:cs typeface="Times New Roman" pitchFamily="18" charset="0"/>
              </a:rPr>
              <a:t>Pour plus de </a:t>
            </a:r>
            <a:r>
              <a:rPr lang="fr-FR" sz="2400" err="1">
                <a:latin typeface="Times New Roman" pitchFamily="18" charset="0"/>
                <a:cs typeface="Times New Roman" pitchFamily="18" charset="0"/>
              </a:rPr>
              <a:t>details</a:t>
            </a:r>
            <a:r>
              <a:rPr lang="fr-FR" sz="2400">
                <a:latin typeface="Times New Roman" pitchFamily="18" charset="0"/>
                <a:cs typeface="Times New Roman" pitchFamily="18" charset="0"/>
              </a:rPr>
              <a:t> ,privilégier la description textuelle</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9632" y="274638"/>
            <a:ext cx="7674056" cy="1066130"/>
          </a:xfrm>
        </p:spPr>
        <p:txBody>
          <a:bodyPr>
            <a:normAutofit fontScale="90000"/>
          </a:bodyPr>
          <a:lstStyle/>
          <a:p>
            <a:r>
              <a:rPr lang="fr-FR"/>
              <a:t>Description textuelle des cas</a:t>
            </a:r>
            <a:br>
              <a:rPr lang="fr-FR"/>
            </a:br>
            <a:r>
              <a:rPr lang="fr-FR"/>
              <a:t>d’utilisation</a:t>
            </a:r>
          </a:p>
        </p:txBody>
      </p:sp>
      <p:sp>
        <p:nvSpPr>
          <p:cNvPr id="3" name="Espace réservé du contenu 2"/>
          <p:cNvSpPr>
            <a:spLocks noGrp="1"/>
          </p:cNvSpPr>
          <p:nvPr>
            <p:ph idx="1"/>
          </p:nvPr>
        </p:nvSpPr>
        <p:spPr/>
        <p:txBody>
          <a:bodyPr>
            <a:normAutofit/>
          </a:bodyPr>
          <a:lstStyle/>
          <a:p>
            <a:pPr>
              <a:buNone/>
            </a:pPr>
            <a:r>
              <a:rPr lang="fr-FR" sz="2400" b="1">
                <a:latin typeface="Times New Roman" pitchFamily="18" charset="0"/>
                <a:cs typeface="Times New Roman" pitchFamily="18" charset="0"/>
              </a:rPr>
              <a:t>Fiche descriptive</a:t>
            </a:r>
          </a:p>
          <a:p>
            <a:pPr>
              <a:buNone/>
            </a:pPr>
            <a:endParaRPr lang="fr-FR" sz="2400" b="1">
              <a:latin typeface="Times New Roman" pitchFamily="18" charset="0"/>
              <a:cs typeface="Times New Roman" pitchFamily="18" charset="0"/>
            </a:endParaRP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Volet 1</a:t>
            </a:r>
            <a:r>
              <a:rPr lang="fr-FR" sz="2400">
                <a:latin typeface="Times New Roman" pitchFamily="18" charset="0"/>
                <a:cs typeface="Times New Roman" pitchFamily="18" charset="0"/>
              </a:rPr>
              <a:t>: identification</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Volet 2</a:t>
            </a:r>
            <a:r>
              <a:rPr lang="fr-FR" sz="2400">
                <a:latin typeface="Times New Roman" pitchFamily="18" charset="0"/>
                <a:cs typeface="Times New Roman" pitchFamily="18" charset="0"/>
              </a:rPr>
              <a:t>: description des scénarios</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Volet 3</a:t>
            </a:r>
            <a:r>
              <a:rPr lang="fr-FR" sz="2400">
                <a:latin typeface="Times New Roman" pitchFamily="18" charset="0"/>
                <a:cs typeface="Times New Roman" pitchFamily="18" charset="0"/>
              </a:rPr>
              <a:t>: fin et post-condition</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Volet 4</a:t>
            </a:r>
            <a:r>
              <a:rPr lang="fr-FR" sz="2400">
                <a:latin typeface="Times New Roman" pitchFamily="18" charset="0"/>
                <a:cs typeface="Times New Roman" pitchFamily="18" charset="0"/>
              </a:rPr>
              <a:t>: complément</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Volet 1: identification</a:t>
            </a:r>
            <a:br>
              <a:rPr lang="fr-FR"/>
            </a:br>
            <a:endParaRPr lang="fr-FR"/>
          </a:p>
        </p:txBody>
      </p:sp>
      <p:sp>
        <p:nvSpPr>
          <p:cNvPr id="3" name="Espace réservé du contenu 2"/>
          <p:cNvSpPr>
            <a:spLocks noGrp="1"/>
          </p:cNvSpPr>
          <p:nvPr>
            <p:ph idx="1"/>
          </p:nvPr>
        </p:nvSpPr>
        <p:spPr/>
        <p:txBody>
          <a:bodyPr>
            <a:noAutofit/>
          </a:bodyPr>
          <a:lstStyle/>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Numéro</a:t>
            </a:r>
            <a:r>
              <a:rPr lang="fr-FR" sz="2400">
                <a:latin typeface="Times New Roman" pitchFamily="18" charset="0"/>
                <a:cs typeface="Times New Roman" pitchFamily="18" charset="0"/>
              </a:rPr>
              <a:t> du cas d’utilisation</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Nom</a:t>
            </a:r>
            <a:r>
              <a:rPr lang="fr-FR" sz="2400">
                <a:latin typeface="Times New Roman" pitchFamily="18" charset="0"/>
                <a:cs typeface="Times New Roman" pitchFamily="18" charset="0"/>
              </a:rPr>
              <a:t> du cas d’utilisation</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Acteur(s) </a:t>
            </a:r>
            <a:r>
              <a:rPr lang="fr-FR" sz="2400">
                <a:latin typeface="Times New Roman" pitchFamily="18" charset="0"/>
                <a:cs typeface="Times New Roman" pitchFamily="18" charset="0"/>
              </a:rPr>
              <a:t>pour un cas d’utilisation principal</a:t>
            </a:r>
          </a:p>
          <a:p>
            <a:pPr>
              <a:buNone/>
            </a:pPr>
            <a:r>
              <a:rPr lang="fr-FR" sz="2400">
                <a:latin typeface="Times New Roman" pitchFamily="18" charset="0"/>
                <a:cs typeface="Times New Roman" pitchFamily="18" charset="0"/>
              </a:rPr>
              <a:t>        • sinon le cas d’utilisation principal pour un cas d’utilisation interne</a:t>
            </a:r>
          </a:p>
          <a:p>
            <a:pPr>
              <a:buNone/>
            </a:pPr>
            <a:r>
              <a:rPr lang="fr-FR" sz="2400" b="1">
                <a:latin typeface="Times New Roman" pitchFamily="18" charset="0"/>
                <a:cs typeface="Times New Roman" pitchFamily="18" charset="0"/>
              </a:rPr>
              <a:t>• Description </a:t>
            </a:r>
            <a:r>
              <a:rPr lang="fr-FR" sz="2400">
                <a:latin typeface="Times New Roman" pitchFamily="18" charset="0"/>
                <a:cs typeface="Times New Roman" pitchFamily="18" charset="0"/>
              </a:rPr>
              <a:t>du cas d’utilisation</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Auteur</a:t>
            </a:r>
            <a:r>
              <a:rPr lang="fr-FR" sz="2400">
                <a:latin typeface="Times New Roman" pitchFamily="18" charset="0"/>
                <a:cs typeface="Times New Roman" pitchFamily="18" charset="0"/>
              </a:rPr>
              <a:t> qui a rédigé la description</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Date de rédaction </a:t>
            </a:r>
            <a:r>
              <a:rPr lang="fr-FR" sz="2400">
                <a:latin typeface="Times New Roman" pitchFamily="18" charset="0"/>
                <a:cs typeface="Times New Roman" pitchFamily="18" charset="0"/>
              </a:rPr>
              <a:t>de la fiche</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Pré-condition</a:t>
            </a:r>
            <a:r>
              <a:rPr lang="fr-FR" sz="2400">
                <a:latin typeface="Times New Roman" pitchFamily="18" charset="0"/>
                <a:cs typeface="Times New Roman" pitchFamily="18" charset="0"/>
              </a:rPr>
              <a:t> nécessaires pour le déroulement du cas d’utilisation.</a:t>
            </a:r>
          </a:p>
          <a:p>
            <a:pPr>
              <a:buNone/>
            </a:pPr>
            <a:r>
              <a:rPr lang="fr-FR" sz="2400" b="1">
                <a:latin typeface="Times New Roman" pitchFamily="18" charset="0"/>
                <a:cs typeface="Times New Roman" pitchFamily="18" charset="0"/>
              </a:rPr>
              <a:t>• Démarrage</a:t>
            </a:r>
            <a:r>
              <a:rPr lang="fr-FR" sz="2400">
                <a:latin typeface="Times New Roman" pitchFamily="18" charset="0"/>
                <a:cs typeface="Times New Roman" pitchFamily="18" charset="0"/>
              </a:rPr>
              <a:t>: l’évènement déclencheur du cas d’utilisation</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a:t>
            </a:r>
          </a:p>
        </p:txBody>
      </p:sp>
      <p:sp>
        <p:nvSpPr>
          <p:cNvPr id="3" name="Espace réservé du contenu 2"/>
          <p:cNvSpPr>
            <a:spLocks noGrp="1"/>
          </p:cNvSpPr>
          <p:nvPr>
            <p:ph idx="1"/>
          </p:nvPr>
        </p:nvSpPr>
        <p:spPr/>
        <p:txBody>
          <a:bodyPr>
            <a:normAutofit/>
          </a:bodyPr>
          <a:lstStyle/>
          <a:p>
            <a:pPr>
              <a:buNone/>
            </a:pPr>
            <a:r>
              <a:rPr lang="fr-FR" sz="2000">
                <a:latin typeface="Times New Roman" pitchFamily="18" charset="0"/>
                <a:cs typeface="Times New Roman" pitchFamily="18" charset="0"/>
              </a:rPr>
              <a:t>Système de vente en ligne</a:t>
            </a:r>
          </a:p>
          <a:p>
            <a:pPr>
              <a:buNone/>
            </a:pPr>
            <a:r>
              <a:rPr lang="fr-FR" sz="2000">
                <a:latin typeface="Times New Roman" pitchFamily="18" charset="0"/>
                <a:cs typeface="Times New Roman" pitchFamily="18" charset="0"/>
              </a:rPr>
              <a:t>• Cas d’utilisation: « consulter catalogue produits »</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Cas n° 1</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Nom : </a:t>
            </a:r>
            <a:r>
              <a:rPr lang="fr-FR" sz="2000">
                <a:latin typeface="Times New Roman" pitchFamily="18" charset="0"/>
                <a:cs typeface="Times New Roman" pitchFamily="18" charset="0"/>
              </a:rPr>
              <a:t>Consulter catalogue produit</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Acteur(s) : </a:t>
            </a:r>
            <a:r>
              <a:rPr lang="fr-FR" sz="2000">
                <a:latin typeface="Times New Roman" pitchFamily="18" charset="0"/>
                <a:cs typeface="Times New Roman" pitchFamily="18" charset="0"/>
              </a:rPr>
              <a:t>Acheteur (client ou commercial)</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Description : </a:t>
            </a:r>
            <a:r>
              <a:rPr lang="fr-FR" sz="2000">
                <a:latin typeface="Times New Roman" pitchFamily="18" charset="0"/>
                <a:cs typeface="Times New Roman" pitchFamily="18" charset="0"/>
              </a:rPr>
              <a:t>La consultation du catalogue doit être possible pour un client ainsi que pour les commerciaux de l’entreprise.</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Auteur : Mohammed </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Date(s) :  31/10/2021 (première rédaction)</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Pré-conditions : </a:t>
            </a:r>
            <a:r>
              <a:rPr lang="fr-FR" sz="2000">
                <a:latin typeface="Times New Roman" pitchFamily="18" charset="0"/>
                <a:cs typeface="Times New Roman" pitchFamily="18" charset="0"/>
              </a:rPr>
              <a:t>L’utilisateur doit être authentifié en tant que client ou commercial (Cas d’utilisation « S’authentifier »)</a:t>
            </a:r>
          </a:p>
          <a:p>
            <a:pPr>
              <a:buNone/>
            </a:pPr>
            <a:r>
              <a:rPr lang="fr-FR" sz="2000">
                <a:latin typeface="Times New Roman" pitchFamily="18" charset="0"/>
                <a:cs typeface="Times New Roman" pitchFamily="18" charset="0"/>
              </a:rPr>
              <a:t>• </a:t>
            </a:r>
            <a:r>
              <a:rPr lang="fr-FR" sz="2000" b="1">
                <a:latin typeface="Times New Roman" pitchFamily="18" charset="0"/>
                <a:cs typeface="Times New Roman" pitchFamily="18" charset="0"/>
              </a:rPr>
              <a:t>Démarrage : </a:t>
            </a:r>
            <a:r>
              <a:rPr lang="fr-FR" sz="2000">
                <a:latin typeface="Times New Roman" pitchFamily="18" charset="0"/>
                <a:cs typeface="Times New Roman" pitchFamily="18" charset="0"/>
              </a:rPr>
              <a:t>L’utilisateur a demandé la page « Consultation catalogue »</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25</a:t>
            </a:fld>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Volet 2: description des scénarios</a:t>
            </a:r>
          </a:p>
        </p:txBody>
      </p:sp>
      <p:sp>
        <p:nvSpPr>
          <p:cNvPr id="3" name="Espace réservé du contenu 2"/>
          <p:cNvSpPr>
            <a:spLocks noGrp="1"/>
          </p:cNvSpPr>
          <p:nvPr>
            <p:ph idx="1"/>
          </p:nvPr>
        </p:nvSpPr>
        <p:spPr>
          <a:xfrm>
            <a:off x="1403648" y="1268760"/>
            <a:ext cx="7530040" cy="4979640"/>
          </a:xfrm>
        </p:spPr>
        <p:txBody>
          <a:bodyPr>
            <a:normAutofit/>
          </a:bodyPr>
          <a:lstStyle/>
          <a:p>
            <a:pPr>
              <a:buNone/>
            </a:pPr>
            <a:r>
              <a:rPr lang="fr-FR" sz="2400">
                <a:latin typeface="Times New Roman" pitchFamily="18" charset="0"/>
                <a:cs typeface="Times New Roman" pitchFamily="18" charset="0"/>
              </a:rPr>
              <a:t>Il existe 3 parties</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Scénario nominal</a:t>
            </a:r>
          </a:p>
          <a:p>
            <a:pPr>
              <a:buNone/>
            </a:pPr>
            <a:r>
              <a:rPr lang="fr-FR" sz="2400">
                <a:latin typeface="Times New Roman" pitchFamily="18" charset="0"/>
                <a:cs typeface="Times New Roman" pitchFamily="18" charset="0"/>
              </a:rPr>
              <a:t>   • Décrire le déroulement idéal des actions.</a:t>
            </a:r>
          </a:p>
          <a:p>
            <a:pPr>
              <a:buNone/>
            </a:pPr>
            <a:endParaRPr lang="fr-FR" sz="2400">
              <a:latin typeface="Times New Roman" pitchFamily="18" charset="0"/>
              <a:cs typeface="Times New Roman" pitchFamily="18" charset="0"/>
            </a:endParaRP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Scénarios alternatifs</a:t>
            </a:r>
          </a:p>
          <a:p>
            <a:pPr>
              <a:buNone/>
            </a:pPr>
            <a:r>
              <a:rPr lang="fr-FR" sz="2400">
                <a:latin typeface="Times New Roman" pitchFamily="18" charset="0"/>
                <a:cs typeface="Times New Roman" pitchFamily="18" charset="0"/>
              </a:rPr>
              <a:t>• Décrire les éventuelles actions liées aux choix de l’utilisateur ou à des conditions spécifiques.</a:t>
            </a:r>
          </a:p>
          <a:p>
            <a:pPr>
              <a:buNone/>
            </a:pPr>
            <a:endParaRPr lang="fr-FR" sz="2400">
              <a:latin typeface="Times New Roman" pitchFamily="18" charset="0"/>
              <a:cs typeface="Times New Roman" pitchFamily="18" charset="0"/>
            </a:endParaRP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Scénarios d’exception</a:t>
            </a:r>
          </a:p>
          <a:p>
            <a:pPr>
              <a:buNone/>
            </a:pPr>
            <a:r>
              <a:rPr lang="fr-FR" sz="2400">
                <a:latin typeface="Times New Roman" pitchFamily="18" charset="0"/>
                <a:cs typeface="Times New Roman" pitchFamily="18" charset="0"/>
              </a:rPr>
              <a:t>• Si une étape du déroulement pourrait être perturbée à cause d’un événement anormal.</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26</a:t>
            </a:fld>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 </a:t>
            </a:r>
          </a:p>
        </p:txBody>
      </p:sp>
      <p:sp>
        <p:nvSpPr>
          <p:cNvPr id="3" name="Espace réservé du contenu 2"/>
          <p:cNvSpPr>
            <a:spLocks noGrp="1"/>
          </p:cNvSpPr>
          <p:nvPr>
            <p:ph idx="1"/>
          </p:nvPr>
        </p:nvSpPr>
        <p:spPr>
          <a:xfrm>
            <a:off x="1435608" y="1268760"/>
            <a:ext cx="7498080" cy="4979640"/>
          </a:xfrm>
        </p:spPr>
        <p:txBody>
          <a:bodyPr>
            <a:normAutofit fontScale="62500" lnSpcReduction="20000"/>
          </a:bodyPr>
          <a:lstStyle/>
          <a:p>
            <a:pPr>
              <a:buNone/>
            </a:pPr>
            <a:r>
              <a:rPr lang="fr-FR">
                <a:latin typeface="Times New Roman" pitchFamily="18" charset="0"/>
                <a:cs typeface="Times New Roman" pitchFamily="18" charset="0"/>
              </a:rPr>
              <a:t>Système de vente en ligne</a:t>
            </a:r>
          </a:p>
          <a:p>
            <a:pPr>
              <a:buNone/>
            </a:pPr>
            <a:r>
              <a:rPr lang="fr-FR">
                <a:latin typeface="Times New Roman" pitchFamily="18" charset="0"/>
                <a:cs typeface="Times New Roman" pitchFamily="18" charset="0"/>
              </a:rPr>
              <a:t>• Cas d’utilisation: « consulter catalogue produits »</a:t>
            </a:r>
          </a:p>
          <a:p>
            <a:pPr>
              <a:buNone/>
            </a:pPr>
            <a:r>
              <a:rPr lang="fr-FR">
                <a:latin typeface="Times New Roman" pitchFamily="18" charset="0"/>
                <a:cs typeface="Times New Roman" pitchFamily="18" charset="0"/>
              </a:rPr>
              <a:t>• </a:t>
            </a:r>
            <a:r>
              <a:rPr lang="fr-FR" b="1">
                <a:latin typeface="Times New Roman" pitchFamily="18" charset="0"/>
                <a:cs typeface="Times New Roman" pitchFamily="18" charset="0"/>
              </a:rPr>
              <a:t>Scénario nominal</a:t>
            </a:r>
          </a:p>
          <a:p>
            <a:pPr>
              <a:buNone/>
            </a:pPr>
            <a:r>
              <a:rPr lang="fr-FR">
                <a:latin typeface="Times New Roman" pitchFamily="18" charset="0"/>
                <a:cs typeface="Times New Roman" pitchFamily="18" charset="0"/>
              </a:rPr>
              <a:t>1. Le système affiche une page contenant la liste les catégories de produits.</a:t>
            </a:r>
          </a:p>
          <a:p>
            <a:pPr>
              <a:buNone/>
            </a:pPr>
            <a:r>
              <a:rPr lang="fr-FR">
                <a:latin typeface="Times New Roman" pitchFamily="18" charset="0"/>
                <a:cs typeface="Times New Roman" pitchFamily="18" charset="0"/>
              </a:rPr>
              <a:t>2. L’utilisateur sélectionne une des catégories.</a:t>
            </a:r>
          </a:p>
          <a:p>
            <a:pPr>
              <a:buNone/>
            </a:pPr>
            <a:r>
              <a:rPr lang="fr-FR">
                <a:latin typeface="Times New Roman" pitchFamily="18" charset="0"/>
                <a:cs typeface="Times New Roman" pitchFamily="18" charset="0"/>
              </a:rPr>
              <a:t>3. Le système recherche les produits qui appartiennent à cette catégorie.</a:t>
            </a:r>
          </a:p>
          <a:p>
            <a:pPr>
              <a:buNone/>
            </a:pPr>
            <a:r>
              <a:rPr lang="fr-FR">
                <a:latin typeface="Times New Roman" pitchFamily="18" charset="0"/>
                <a:cs typeface="Times New Roman" pitchFamily="18" charset="0"/>
              </a:rPr>
              <a:t>4. Le système affiche une description et une photo pour chaque produit trouvé.</a:t>
            </a:r>
          </a:p>
          <a:p>
            <a:pPr>
              <a:buNone/>
            </a:pPr>
            <a:r>
              <a:rPr lang="fr-FR">
                <a:latin typeface="Times New Roman" pitchFamily="18" charset="0"/>
                <a:cs typeface="Times New Roman" pitchFamily="18" charset="0"/>
              </a:rPr>
              <a:t>5. L’utilisateur peut sélectionner un produit parmi ceux affichés.</a:t>
            </a:r>
          </a:p>
          <a:p>
            <a:pPr>
              <a:buNone/>
            </a:pPr>
            <a:r>
              <a:rPr lang="fr-FR">
                <a:latin typeface="Times New Roman" pitchFamily="18" charset="0"/>
                <a:cs typeface="Times New Roman" pitchFamily="18" charset="0"/>
              </a:rPr>
              <a:t>6. Le système affiche les informations détaillées du produit choisi.</a:t>
            </a:r>
          </a:p>
          <a:p>
            <a:pPr>
              <a:buNone/>
            </a:pPr>
            <a:r>
              <a:rPr lang="fr-FR">
                <a:latin typeface="Times New Roman" pitchFamily="18" charset="0"/>
                <a:cs typeface="Times New Roman" pitchFamily="18" charset="0"/>
              </a:rPr>
              <a:t>7. L’utilisateur peut ensuite quitter cette description détaillée.</a:t>
            </a:r>
          </a:p>
          <a:p>
            <a:pPr>
              <a:buNone/>
            </a:pPr>
            <a:r>
              <a:rPr lang="fr-FR">
                <a:latin typeface="Times New Roman" pitchFamily="18" charset="0"/>
                <a:cs typeface="Times New Roman" pitchFamily="18" charset="0"/>
              </a:rPr>
              <a:t>8. Le système retourne à l’affichage des produits de la catégorie (retour à  l’étape 4)</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27</a:t>
            </a:fld>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 </a:t>
            </a:r>
          </a:p>
        </p:txBody>
      </p:sp>
      <p:sp>
        <p:nvSpPr>
          <p:cNvPr id="3" name="Espace réservé du contenu 2"/>
          <p:cNvSpPr>
            <a:spLocks noGrp="1"/>
          </p:cNvSpPr>
          <p:nvPr>
            <p:ph idx="1"/>
          </p:nvPr>
        </p:nvSpPr>
        <p:spPr/>
        <p:txBody>
          <a:bodyPr>
            <a:normAutofit fontScale="62500" lnSpcReduction="20000"/>
          </a:bodyPr>
          <a:lstStyle/>
          <a:p>
            <a:pPr>
              <a:buNone/>
            </a:pPr>
            <a:r>
              <a:rPr lang="fr-FR" b="1">
                <a:latin typeface="Times New Roman" pitchFamily="18" charset="0"/>
                <a:cs typeface="Times New Roman" pitchFamily="18" charset="0"/>
              </a:rPr>
              <a:t>Scénarios alternatifs</a:t>
            </a:r>
          </a:p>
          <a:p>
            <a:pPr>
              <a:buNone/>
            </a:pPr>
            <a:endParaRPr lang="fr-FR" b="1">
              <a:latin typeface="Times New Roman" pitchFamily="18" charset="0"/>
              <a:cs typeface="Times New Roman" pitchFamily="18" charset="0"/>
            </a:endParaRPr>
          </a:p>
          <a:p>
            <a:pPr>
              <a:buNone/>
            </a:pPr>
            <a:r>
              <a:rPr lang="fr-FR">
                <a:latin typeface="Times New Roman" pitchFamily="18" charset="0"/>
                <a:cs typeface="Times New Roman" pitchFamily="18" charset="0"/>
              </a:rPr>
              <a:t>2. </a:t>
            </a:r>
            <a:r>
              <a:rPr lang="fr-FR" b="1" i="1">
                <a:latin typeface="Times New Roman" pitchFamily="18" charset="0"/>
                <a:cs typeface="Times New Roman" pitchFamily="18" charset="0"/>
              </a:rPr>
              <a:t>L’utilisateur sélectionne une des catégories.</a:t>
            </a:r>
          </a:p>
          <a:p>
            <a:pPr>
              <a:buNone/>
            </a:pPr>
            <a:r>
              <a:rPr lang="fr-FR">
                <a:latin typeface="Times New Roman" pitchFamily="18" charset="0"/>
                <a:cs typeface="Times New Roman" pitchFamily="18" charset="0"/>
              </a:rPr>
              <a:t>    • 2.a </a:t>
            </a:r>
            <a:r>
              <a:rPr lang="fr-FR" i="1">
                <a:latin typeface="Times New Roman" pitchFamily="18" charset="0"/>
                <a:cs typeface="Times New Roman" pitchFamily="18" charset="0"/>
              </a:rPr>
              <a:t>L’utilisateur décide de quitter la consultation de la catégorie de produits choisie. </a:t>
            </a:r>
          </a:p>
          <a:p>
            <a:pPr>
              <a:buNone/>
            </a:pPr>
            <a:r>
              <a:rPr lang="fr-FR">
                <a:latin typeface="Times New Roman" pitchFamily="18" charset="0"/>
                <a:cs typeface="Times New Roman" pitchFamily="18" charset="0"/>
              </a:rPr>
              <a:t>    • 2.b </a:t>
            </a:r>
            <a:r>
              <a:rPr lang="fr-FR" i="1">
                <a:latin typeface="Times New Roman" pitchFamily="18" charset="0"/>
                <a:cs typeface="Times New Roman" pitchFamily="18" charset="0"/>
              </a:rPr>
              <a:t>L’utilisateur décide de quitter la consultation du catalogue.</a:t>
            </a:r>
          </a:p>
          <a:p>
            <a:pPr>
              <a:buNone/>
            </a:pPr>
            <a:r>
              <a:rPr lang="fr-FR" i="1">
                <a:latin typeface="Times New Roman" pitchFamily="18" charset="0"/>
                <a:cs typeface="Times New Roman" pitchFamily="18" charset="0"/>
              </a:rPr>
              <a:t>5. </a:t>
            </a:r>
            <a:r>
              <a:rPr lang="fr-FR" b="1" i="1">
                <a:latin typeface="Times New Roman" pitchFamily="18" charset="0"/>
                <a:cs typeface="Times New Roman" pitchFamily="18" charset="0"/>
              </a:rPr>
              <a:t>L’utilisateur peut sélectionner un produit parmi ceux affichés.</a:t>
            </a:r>
          </a:p>
          <a:p>
            <a:pPr>
              <a:buNone/>
            </a:pPr>
            <a:r>
              <a:rPr lang="fr-FR">
                <a:latin typeface="Times New Roman" pitchFamily="18" charset="0"/>
                <a:cs typeface="Times New Roman" pitchFamily="18" charset="0"/>
              </a:rPr>
              <a:t>    • 5.a </a:t>
            </a:r>
            <a:r>
              <a:rPr lang="fr-FR" i="1">
                <a:latin typeface="Times New Roman" pitchFamily="18" charset="0"/>
                <a:cs typeface="Times New Roman" pitchFamily="18" charset="0"/>
              </a:rPr>
              <a:t>L’utilisateur décide de quitter la consultation de la catégorie de produits choisie.</a:t>
            </a:r>
          </a:p>
          <a:p>
            <a:pPr>
              <a:buNone/>
            </a:pPr>
            <a:r>
              <a:rPr lang="fr-FR">
                <a:latin typeface="Times New Roman" pitchFamily="18" charset="0"/>
                <a:cs typeface="Times New Roman" pitchFamily="18" charset="0"/>
              </a:rPr>
              <a:t>     • 5.b </a:t>
            </a:r>
            <a:r>
              <a:rPr lang="fr-FR" i="1">
                <a:latin typeface="Times New Roman" pitchFamily="18" charset="0"/>
                <a:cs typeface="Times New Roman" pitchFamily="18" charset="0"/>
              </a:rPr>
              <a:t>L’utilisateur décide de quitter la consultation du catalogue.</a:t>
            </a:r>
          </a:p>
          <a:p>
            <a:pPr>
              <a:buNone/>
            </a:pPr>
            <a:r>
              <a:rPr lang="fr-FR">
                <a:latin typeface="Times New Roman" pitchFamily="18" charset="0"/>
                <a:cs typeface="Times New Roman" pitchFamily="18" charset="0"/>
              </a:rPr>
              <a:t>7. </a:t>
            </a:r>
            <a:r>
              <a:rPr lang="fr-FR" b="1" i="1">
                <a:latin typeface="Times New Roman" pitchFamily="18" charset="0"/>
                <a:cs typeface="Times New Roman" pitchFamily="18" charset="0"/>
              </a:rPr>
              <a:t>L’utilisateur peut ensuite quitter cette description détaillée.</a:t>
            </a:r>
          </a:p>
          <a:p>
            <a:pPr>
              <a:buNone/>
            </a:pPr>
            <a:r>
              <a:rPr lang="fr-FR">
                <a:latin typeface="Times New Roman" pitchFamily="18" charset="0"/>
                <a:cs typeface="Times New Roman" pitchFamily="18" charset="0"/>
              </a:rPr>
              <a:t>    • 7.a </a:t>
            </a:r>
            <a:r>
              <a:rPr lang="fr-FR" i="1">
                <a:latin typeface="Times New Roman" pitchFamily="18" charset="0"/>
                <a:cs typeface="Times New Roman" pitchFamily="18" charset="0"/>
              </a:rPr>
              <a:t>L’utilisateur décide de quitter la consultation de la catégorie de produits choisie.</a:t>
            </a:r>
          </a:p>
          <a:p>
            <a:pPr>
              <a:buNone/>
            </a:pPr>
            <a:r>
              <a:rPr lang="fr-FR">
                <a:latin typeface="Times New Roman" pitchFamily="18" charset="0"/>
                <a:cs typeface="Times New Roman" pitchFamily="18" charset="0"/>
              </a:rPr>
              <a:t>     • 7.b </a:t>
            </a:r>
            <a:r>
              <a:rPr lang="fr-FR" i="1">
                <a:latin typeface="Times New Roman" pitchFamily="18" charset="0"/>
                <a:cs typeface="Times New Roman" pitchFamily="18" charset="0"/>
              </a:rPr>
              <a:t>L’utilisateur décide de quitter la consultation du catalogue.</a:t>
            </a:r>
            <a:endParaRPr lang="fr-FR">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28</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Volet 3: fin et post-condition</a:t>
            </a:r>
          </a:p>
        </p:txBody>
      </p:sp>
      <p:sp>
        <p:nvSpPr>
          <p:cNvPr id="3" name="Espace réservé du contenu 2"/>
          <p:cNvSpPr>
            <a:spLocks noGrp="1"/>
          </p:cNvSpPr>
          <p:nvPr>
            <p:ph idx="1"/>
          </p:nvPr>
        </p:nvSpPr>
        <p:spPr/>
        <p:txBody>
          <a:bodyPr>
            <a:normAutofit fontScale="92500"/>
          </a:bodyPr>
          <a:lstStyle/>
          <a:p>
            <a:pPr>
              <a:buNone/>
            </a:pPr>
            <a:r>
              <a:rPr lang="fr-FR" sz="2800" b="1">
                <a:latin typeface="Times New Roman" pitchFamily="18" charset="0"/>
                <a:cs typeface="Times New Roman" pitchFamily="18" charset="0"/>
              </a:rPr>
              <a:t>Fin du cas d’utilisation</a:t>
            </a:r>
          </a:p>
          <a:p>
            <a:pPr>
              <a:buNone/>
            </a:pPr>
            <a:r>
              <a:rPr lang="fr-FR" sz="2800">
                <a:latin typeface="Times New Roman" pitchFamily="18" charset="0"/>
                <a:cs typeface="Times New Roman" pitchFamily="18" charset="0"/>
              </a:rPr>
              <a:t>• Récapituler toutes les situation d’arrêt du cas d’utilisation</a:t>
            </a:r>
          </a:p>
          <a:p>
            <a:pPr>
              <a:buNone/>
            </a:pPr>
            <a:r>
              <a:rPr lang="fr-FR" sz="2800">
                <a:latin typeface="Times New Roman" pitchFamily="18" charset="0"/>
                <a:cs typeface="Times New Roman" pitchFamily="18" charset="0"/>
              </a:rPr>
              <a:t>•</a:t>
            </a:r>
            <a:r>
              <a:rPr lang="fr-FR" sz="2800" b="1">
                <a:latin typeface="Times New Roman" pitchFamily="18" charset="0"/>
                <a:cs typeface="Times New Roman" pitchFamily="18" charset="0"/>
              </a:rPr>
              <a:t> Post-conditions</a:t>
            </a:r>
          </a:p>
          <a:p>
            <a:pPr>
              <a:buNone/>
            </a:pPr>
            <a:r>
              <a:rPr lang="fr-FR" sz="2800">
                <a:latin typeface="Times New Roman" pitchFamily="18" charset="0"/>
                <a:cs typeface="Times New Roman" pitchFamily="18" charset="0"/>
              </a:rPr>
              <a:t>• Indiquer un résultat vérifiable après l’arrêt du cas d’utilisation pour témoigner du bon fonctionnement</a:t>
            </a:r>
          </a:p>
          <a:p>
            <a:pPr>
              <a:buNone/>
            </a:pPr>
            <a:endParaRPr lang="fr-FR">
              <a:latin typeface="Times New Roman" pitchFamily="18" charset="0"/>
              <a:cs typeface="Times New Roman" pitchFamily="18" charset="0"/>
            </a:endParaRP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Exemple</a:t>
            </a:r>
          </a:p>
          <a:p>
            <a:pPr>
              <a:buNone/>
            </a:pPr>
            <a:r>
              <a:rPr lang="fr-FR" sz="2600">
                <a:latin typeface="Times New Roman" pitchFamily="18" charset="0"/>
                <a:cs typeface="Times New Roman" pitchFamily="18" charset="0"/>
              </a:rPr>
              <a:t>• Information enregistrée dans une BDD ou un fichier</a:t>
            </a:r>
          </a:p>
          <a:p>
            <a:pPr>
              <a:buNone/>
            </a:pPr>
            <a:r>
              <a:rPr lang="fr-FR" sz="2600">
                <a:latin typeface="Times New Roman" pitchFamily="18" charset="0"/>
                <a:cs typeface="Times New Roman" pitchFamily="18" charset="0"/>
              </a:rPr>
              <a:t>• Message envoyé par mail</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0"/>
            <a:ext cx="7920880" cy="1143000"/>
          </a:xfrm>
        </p:spPr>
        <p:txBody>
          <a:bodyPr>
            <a:normAutofit fontScale="90000"/>
          </a:bodyPr>
          <a:lstStyle/>
          <a:p>
            <a:r>
              <a:rPr lang="fr-FR" sz="4400" b="1">
                <a:latin typeface="Times New Roman" pitchFamily="18" charset="0"/>
                <a:cs typeface="Times New Roman" pitchFamily="18" charset="0"/>
              </a:rPr>
              <a:t>Diagramme de cas d’utilisation(use case diagramme)</a:t>
            </a:r>
            <a:endParaRPr lang="fr-FR"/>
          </a:p>
        </p:txBody>
      </p:sp>
      <p:sp>
        <p:nvSpPr>
          <p:cNvPr id="3" name="Espace réservé du contenu 2"/>
          <p:cNvSpPr>
            <a:spLocks noGrp="1"/>
          </p:cNvSpPr>
          <p:nvPr>
            <p:ph idx="1"/>
          </p:nvPr>
        </p:nvSpPr>
        <p:spPr>
          <a:xfrm>
            <a:off x="1187624" y="1460430"/>
            <a:ext cx="7746064" cy="4800600"/>
          </a:xfrm>
        </p:spPr>
        <p:txBody>
          <a:bodyPr lIns="91440" tIns="45720" rIns="91440" bIns="45720" anchor="t">
            <a:normAutofit fontScale="70000" lnSpcReduction="20000"/>
          </a:bodyPr>
          <a:lstStyle/>
          <a:p>
            <a:pPr indent="-283210">
              <a:buNone/>
            </a:pPr>
            <a:r>
              <a:rPr lang="fr-FR">
                <a:latin typeface="Times New Roman"/>
                <a:cs typeface="Times New Roman"/>
              </a:rPr>
              <a:t>Le diagramme Use Case ou Cas d’utilisation est utilisé dans l’activité de spécification des besoins Il est utilisé pour :</a:t>
            </a:r>
          </a:p>
          <a:p>
            <a:pPr indent="-283210">
              <a:buNone/>
            </a:pPr>
            <a:endParaRPr lang="fr-FR">
              <a:latin typeface="Times New Roman" pitchFamily="18" charset="0"/>
              <a:cs typeface="Times New Roman" pitchFamily="18" charset="0"/>
            </a:endParaRPr>
          </a:p>
          <a:p>
            <a:pPr indent="-283210">
              <a:buFont typeface="Wingdings" pitchFamily="2" charset="2"/>
              <a:buChar char="ü"/>
            </a:pPr>
            <a:r>
              <a:rPr lang="fr-FR">
                <a:latin typeface="Times New Roman"/>
                <a:cs typeface="Times New Roman"/>
              </a:rPr>
              <a:t>recueillir, analyser et organiser les besoins. </a:t>
            </a:r>
          </a:p>
          <a:p>
            <a:pPr indent="-283210">
              <a:buFont typeface="Wingdings" pitchFamily="2" charset="2"/>
              <a:buChar char="ü"/>
            </a:pPr>
            <a:r>
              <a:rPr lang="fr-FR">
                <a:latin typeface="Times New Roman"/>
                <a:cs typeface="Times New Roman"/>
              </a:rPr>
              <a:t>recenser les fonctionnalités d’un système.</a:t>
            </a:r>
          </a:p>
          <a:p>
            <a:pPr marL="886460" lvl="2">
              <a:buFont typeface="Wingdings" pitchFamily="2" charset="2"/>
              <a:buChar char="ü"/>
            </a:pPr>
            <a:r>
              <a:rPr lang="fr-FR" sz="2600" err="1">
                <a:latin typeface="Times New Roman"/>
                <a:cs typeface="Times New Roman"/>
              </a:rPr>
              <a:t>Cequ’il</a:t>
            </a:r>
            <a:r>
              <a:rPr lang="fr-FR" sz="2600">
                <a:latin typeface="Times New Roman"/>
                <a:cs typeface="Times New Roman"/>
              </a:rPr>
              <a:t> devra faire (et pas "comment").</a:t>
            </a:r>
          </a:p>
          <a:p>
            <a:pPr marL="886460" lvl="2">
              <a:buFont typeface="Wingdings" pitchFamily="2" charset="2"/>
              <a:buChar char="ü"/>
            </a:pPr>
            <a:r>
              <a:rPr lang="fr-FR" sz="2600">
                <a:latin typeface="Times New Roman"/>
                <a:cs typeface="Times New Roman"/>
              </a:rPr>
              <a:t>Description du comportement sous forme d’actions/réactions</a:t>
            </a:r>
          </a:p>
          <a:p>
            <a:pPr marL="886460" lvl="2">
              <a:buFont typeface="Wingdings" pitchFamily="2" charset="2"/>
              <a:buChar char="ü"/>
            </a:pPr>
            <a:r>
              <a:rPr lang="fr-FR" sz="2600">
                <a:latin typeface="Times New Roman"/>
                <a:cs typeface="Times New Roman"/>
              </a:rPr>
              <a:t>représentation des fonctions du système du point de vue des utilisateurs.</a:t>
            </a:r>
          </a:p>
          <a:p>
            <a:pPr indent="-283210">
              <a:buNone/>
            </a:pPr>
            <a:endParaRPr lang="fr-FR">
              <a:latin typeface="Times New Roman" pitchFamily="18" charset="0"/>
              <a:cs typeface="Times New Roman" pitchFamily="18" charset="0"/>
            </a:endParaRPr>
          </a:p>
          <a:p>
            <a:pPr indent="-283210">
              <a:buFont typeface="Wingdings" pitchFamily="2" charset="2"/>
              <a:buChar char="ü"/>
            </a:pPr>
            <a:r>
              <a:rPr lang="fr-FR">
                <a:latin typeface="Times New Roman"/>
                <a:cs typeface="Times New Roman"/>
              </a:rPr>
              <a:t>déterminer les limites du système.</a:t>
            </a:r>
          </a:p>
          <a:p>
            <a:pPr indent="-283210">
              <a:buNone/>
            </a:pPr>
            <a:endParaRPr lang="fr-FR">
              <a:latin typeface="Times New Roman" pitchFamily="18" charset="0"/>
              <a:cs typeface="Times New Roman" pitchFamily="18" charset="0"/>
            </a:endParaRPr>
          </a:p>
          <a:p>
            <a:pPr indent="-283210">
              <a:buNone/>
            </a:pPr>
            <a:r>
              <a:rPr lang="fr-FR" b="1">
                <a:latin typeface="Times New Roman"/>
                <a:cs typeface="Times New Roman"/>
              </a:rPr>
              <a:t>Le diagramme Use Case doit permettre de répondre à la question Qui  fait quoi ?</a:t>
            </a:r>
          </a:p>
        </p:txBody>
      </p:sp>
      <p:sp>
        <p:nvSpPr>
          <p:cNvPr id="4" name="Espace réservé de la date 3"/>
          <p:cNvSpPr>
            <a:spLocks noGrp="1"/>
          </p:cNvSpPr>
          <p:nvPr>
            <p:ph type="dt" sz="half" idx="10"/>
          </p:nvPr>
        </p:nvSpPr>
        <p:spPr/>
        <p:txBody>
          <a:bodyPr/>
          <a:lstStyle/>
          <a:p>
            <a:fld id="{E38E0EF3-7D27-4B1D-A509-FAAF67839E5D}"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 </a:t>
            </a:r>
          </a:p>
        </p:txBody>
      </p:sp>
      <p:sp>
        <p:nvSpPr>
          <p:cNvPr id="3" name="Espace réservé du contenu 2"/>
          <p:cNvSpPr>
            <a:spLocks noGrp="1"/>
          </p:cNvSpPr>
          <p:nvPr>
            <p:ph idx="1"/>
          </p:nvPr>
        </p:nvSpPr>
        <p:spPr/>
        <p:txBody>
          <a:bodyPr>
            <a:normAutofit/>
          </a:bodyPr>
          <a:lstStyle/>
          <a:p>
            <a:pPr>
              <a:buNone/>
            </a:pPr>
            <a:r>
              <a:rPr lang="fr-FR" sz="2400">
                <a:latin typeface="Times New Roman" pitchFamily="18" charset="0"/>
                <a:cs typeface="Times New Roman" pitchFamily="18" charset="0"/>
              </a:rPr>
              <a:t>Système de vente en ligne</a:t>
            </a:r>
          </a:p>
          <a:p>
            <a:pPr>
              <a:buNone/>
            </a:pPr>
            <a:r>
              <a:rPr lang="fr-FR" sz="2400">
                <a:latin typeface="Times New Roman" pitchFamily="18" charset="0"/>
                <a:cs typeface="Times New Roman" pitchFamily="18" charset="0"/>
              </a:rPr>
              <a:t>• Cas d’utilisation: « consulter catalogue produits »</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Fin</a:t>
            </a:r>
          </a:p>
          <a:p>
            <a:pPr>
              <a:buNone/>
            </a:pPr>
            <a:r>
              <a:rPr lang="fr-FR" sz="2400">
                <a:latin typeface="Times New Roman" pitchFamily="18" charset="0"/>
                <a:cs typeface="Times New Roman" pitchFamily="18" charset="0"/>
              </a:rPr>
              <a:t>• Scénario nominal : 8  ,Scénarios alternatifs</a:t>
            </a:r>
          </a:p>
          <a:p>
            <a:pPr>
              <a:buNone/>
            </a:pPr>
            <a:r>
              <a:rPr lang="fr-FR" sz="2400">
                <a:latin typeface="Times New Roman" pitchFamily="18" charset="0"/>
                <a:cs typeface="Times New Roman" pitchFamily="18" charset="0"/>
              </a:rPr>
              <a:t>étapes 2, 5 ou 7, sur décision de l’utilisateur</a:t>
            </a:r>
          </a:p>
          <a:p>
            <a:pPr>
              <a:buNone/>
            </a:pPr>
            <a:endParaRPr lang="fr-FR" sz="2400">
              <a:latin typeface="Times New Roman" pitchFamily="18" charset="0"/>
              <a:cs typeface="Times New Roman" pitchFamily="18" charset="0"/>
            </a:endParaRP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Post-conditions</a:t>
            </a:r>
          </a:p>
          <a:p>
            <a:pPr>
              <a:buNone/>
            </a:pPr>
            <a:r>
              <a:rPr lang="fr-FR" sz="2400">
                <a:latin typeface="Times New Roman" pitchFamily="18" charset="0"/>
                <a:cs typeface="Times New Roman" pitchFamily="18" charset="0"/>
              </a:rPr>
              <a:t>   • Aucune</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30</a:t>
            </a:fld>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Volet 4: compléments</a:t>
            </a:r>
          </a:p>
        </p:txBody>
      </p:sp>
      <p:sp>
        <p:nvSpPr>
          <p:cNvPr id="3" name="Espace réservé du contenu 2"/>
          <p:cNvSpPr>
            <a:spLocks noGrp="1"/>
          </p:cNvSpPr>
          <p:nvPr>
            <p:ph idx="1"/>
          </p:nvPr>
        </p:nvSpPr>
        <p:spPr>
          <a:xfrm>
            <a:off x="1435608" y="1447800"/>
            <a:ext cx="7498080" cy="5077544"/>
          </a:xfrm>
        </p:spPr>
        <p:txBody>
          <a:bodyPr>
            <a:normAutofit fontScale="70000" lnSpcReduction="20000"/>
          </a:bodyPr>
          <a:lstStyle/>
          <a:p>
            <a:pPr>
              <a:buNone/>
            </a:pPr>
            <a:r>
              <a:rPr lang="fr-FR" sz="2400">
                <a:latin typeface="Times New Roman" pitchFamily="18" charset="0"/>
                <a:cs typeface="Times New Roman" pitchFamily="18" charset="0"/>
              </a:rPr>
              <a:t>• Les compléments peuvent porter sur des sujets variés</a:t>
            </a:r>
          </a:p>
          <a:p>
            <a:pPr>
              <a:buNone/>
            </a:pPr>
            <a:r>
              <a:rPr lang="fr-FR" sz="2400">
                <a:latin typeface="Times New Roman" pitchFamily="18" charset="0"/>
                <a:cs typeface="Times New Roman" pitchFamily="18" charset="0"/>
              </a:rPr>
              <a:t>• L’ergonomie</a:t>
            </a:r>
          </a:p>
          <a:p>
            <a:pPr>
              <a:buNone/>
            </a:pPr>
            <a:r>
              <a:rPr lang="fr-FR" sz="2400">
                <a:latin typeface="Times New Roman" pitchFamily="18" charset="0"/>
                <a:cs typeface="Times New Roman" pitchFamily="18" charset="0"/>
              </a:rPr>
              <a:t>• La performance attendue</a:t>
            </a:r>
          </a:p>
          <a:p>
            <a:pPr>
              <a:buNone/>
            </a:pPr>
            <a:r>
              <a:rPr lang="fr-FR" sz="2400">
                <a:latin typeface="Times New Roman" pitchFamily="18" charset="0"/>
                <a:cs typeface="Times New Roman" pitchFamily="18" charset="0"/>
              </a:rPr>
              <a:t>• Les contraintes (techniques ou non) à respecter</a:t>
            </a:r>
          </a:p>
          <a:p>
            <a:pPr>
              <a:buNone/>
            </a:pPr>
            <a:r>
              <a:rPr lang="fr-FR" sz="2400">
                <a:latin typeface="Times New Roman" pitchFamily="18" charset="0"/>
                <a:cs typeface="Times New Roman" pitchFamily="18" charset="0"/>
              </a:rPr>
              <a:t>• Des problèmes non résolus</a:t>
            </a:r>
          </a:p>
          <a:p>
            <a:pPr>
              <a:buNone/>
            </a:pPr>
            <a:endParaRPr lang="fr-FR" sz="2400">
              <a:latin typeface="Times New Roman" pitchFamily="18" charset="0"/>
              <a:cs typeface="Times New Roman" pitchFamily="18" charset="0"/>
            </a:endParaRPr>
          </a:p>
          <a:p>
            <a:pPr>
              <a:buNone/>
            </a:pPr>
            <a:r>
              <a:rPr lang="fr-FR" sz="2400">
                <a:latin typeface="Times New Roman" pitchFamily="18" charset="0"/>
                <a:cs typeface="Times New Roman" pitchFamily="18" charset="0"/>
              </a:rPr>
              <a:t>Exemple :Système de vente en ligne </a:t>
            </a:r>
          </a:p>
          <a:p>
            <a:pPr>
              <a:buNone/>
            </a:pPr>
            <a:r>
              <a:rPr lang="fr-FR" sz="2400">
                <a:latin typeface="Times New Roman" pitchFamily="18" charset="0"/>
                <a:cs typeface="Times New Roman" pitchFamily="18" charset="0"/>
              </a:rPr>
              <a:t> • Cas d’utilisation: « consulter catalogue produits »</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Ergonomie:</a:t>
            </a:r>
          </a:p>
          <a:p>
            <a:pPr>
              <a:buNone/>
            </a:pPr>
            <a:r>
              <a:rPr lang="fr-FR" sz="2400">
                <a:latin typeface="Times New Roman" pitchFamily="18" charset="0"/>
                <a:cs typeface="Times New Roman" pitchFamily="18" charset="0"/>
              </a:rPr>
              <a:t>  • L’affichage des produits d’une catégorie par groupe de 15 produits.</a:t>
            </a:r>
          </a:p>
          <a:p>
            <a:pPr>
              <a:buNone/>
            </a:pPr>
            <a:r>
              <a:rPr lang="fr-FR" sz="2400">
                <a:latin typeface="Times New Roman" pitchFamily="18" charset="0"/>
                <a:cs typeface="Times New Roman" pitchFamily="18" charset="0"/>
              </a:rPr>
              <a:t>  • Possibilité de choisir des pages avec 30, 45 ou 60 produits, afin d’éviter à l’utilisateur d’avoir trop de pages.</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Performances attendues</a:t>
            </a:r>
          </a:p>
          <a:p>
            <a:pPr>
              <a:buNone/>
            </a:pPr>
            <a:r>
              <a:rPr lang="fr-FR" sz="2400">
                <a:latin typeface="Times New Roman" pitchFamily="18" charset="0"/>
                <a:cs typeface="Times New Roman" pitchFamily="18" charset="0"/>
              </a:rPr>
              <a:t>• L’affichage des produits recherchés doit se faire en moins de 10 secondes.</a:t>
            </a:r>
          </a:p>
          <a:p>
            <a:pPr>
              <a:buNone/>
            </a:pPr>
            <a:r>
              <a:rPr lang="fr-FR" sz="2400">
                <a:latin typeface="Times New Roman" pitchFamily="18" charset="0"/>
                <a:cs typeface="Times New Roman" pitchFamily="18" charset="0"/>
              </a:rPr>
              <a:t>• </a:t>
            </a:r>
            <a:r>
              <a:rPr lang="fr-FR" sz="2400" b="1">
                <a:latin typeface="Times New Roman" pitchFamily="18" charset="0"/>
                <a:cs typeface="Times New Roman" pitchFamily="18" charset="0"/>
              </a:rPr>
              <a:t>Problèmes non-résolus</a:t>
            </a:r>
          </a:p>
          <a:p>
            <a:pPr>
              <a:buNone/>
            </a:pPr>
            <a:r>
              <a:rPr lang="fr-FR" sz="2400">
                <a:latin typeface="Times New Roman" pitchFamily="18" charset="0"/>
                <a:cs typeface="Times New Roman" pitchFamily="18" charset="0"/>
              </a:rPr>
              <a:t>• Doit-on prévoir un affichage trié sur des critères choisis par l’utilisateur (par</a:t>
            </a:r>
          </a:p>
          <a:p>
            <a:pPr>
              <a:buNone/>
            </a:pPr>
            <a:r>
              <a:rPr lang="fr-FR" sz="2400">
                <a:latin typeface="Times New Roman" pitchFamily="18" charset="0"/>
                <a:cs typeface="Times New Roman" pitchFamily="18" charset="0"/>
              </a:rPr>
              <a:t>exemple : par tranche de prix, par disponibilité, </a:t>
            </a:r>
            <a:r>
              <a:rPr lang="fr-FR" sz="2400" err="1">
                <a:latin typeface="Times New Roman" pitchFamily="18" charset="0"/>
                <a:cs typeface="Times New Roman" pitchFamily="18" charset="0"/>
              </a:rPr>
              <a:t>etc</a:t>
            </a:r>
            <a:r>
              <a:rPr lang="fr-FR" sz="2400">
                <a:latin typeface="Times New Roman" pitchFamily="18" charset="0"/>
                <a:cs typeface="Times New Roman" pitchFamily="18" charset="0"/>
              </a:rPr>
              <a:t>) ?</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31</a:t>
            </a:fld>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a:t>Exemple du GAB </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32</a:t>
            </a:fld>
            <a:endParaRPr lang="fr-FR"/>
          </a:p>
        </p:txBody>
      </p:sp>
      <p:pic>
        <p:nvPicPr>
          <p:cNvPr id="6" name="Picture 2"/>
          <p:cNvPicPr>
            <a:picLocks noGrp="1" noChangeAspect="1" noChangeArrowheads="1"/>
          </p:cNvPicPr>
          <p:nvPr>
            <p:ph idx="1"/>
          </p:nvPr>
        </p:nvPicPr>
        <p:blipFill>
          <a:blip r:embed="rId2" cstate="print"/>
          <a:srcRect/>
          <a:stretch>
            <a:fillRect/>
          </a:stretch>
        </p:blipFill>
        <p:spPr bwMode="auto">
          <a:xfrm>
            <a:off x="1632443" y="1556792"/>
            <a:ext cx="6705107" cy="432489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Description textuelle du cas d’utilisation «</a:t>
            </a:r>
            <a:r>
              <a:rPr lang="fr-FR">
                <a:solidFill>
                  <a:srgbClr val="FF0000"/>
                </a:solidFill>
              </a:rPr>
              <a:t>Retirer de l’argent »</a:t>
            </a:r>
            <a:endParaRPr lang="fr-FR"/>
          </a:p>
        </p:txBody>
      </p:sp>
      <p:sp>
        <p:nvSpPr>
          <p:cNvPr id="3" name="Espace réservé du contenu 2"/>
          <p:cNvSpPr>
            <a:spLocks noGrp="1"/>
          </p:cNvSpPr>
          <p:nvPr>
            <p:ph idx="1"/>
          </p:nvPr>
        </p:nvSpPr>
        <p:spPr>
          <a:xfrm>
            <a:off x="1115616" y="1447800"/>
            <a:ext cx="7818072" cy="4800600"/>
          </a:xfrm>
        </p:spPr>
        <p:txBody>
          <a:bodyPr>
            <a:normAutofit fontScale="85000" lnSpcReduction="10000"/>
          </a:bodyPr>
          <a:lstStyle/>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Cas n° 1</a:t>
            </a: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Nom :</a:t>
            </a:r>
            <a:r>
              <a:rPr lang="fr-FR" sz="2600">
                <a:solidFill>
                  <a:srgbClr val="FF0000"/>
                </a:solidFill>
              </a:rPr>
              <a:t> Retirer de l’argent </a:t>
            </a:r>
            <a:endParaRPr lang="fr-FR" sz="2600">
              <a:latin typeface="Times New Roman" pitchFamily="18" charset="0"/>
              <a:cs typeface="Times New Roman" pitchFamily="18" charset="0"/>
            </a:endParaRP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Acteur(s) : </a:t>
            </a:r>
            <a:r>
              <a:rPr lang="fr-FR" sz="2600">
                <a:latin typeface="Times New Roman" pitchFamily="18" charset="0"/>
                <a:cs typeface="Times New Roman" pitchFamily="18" charset="0"/>
              </a:rPr>
              <a:t>Client de la banque .</a:t>
            </a: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Description : </a:t>
            </a:r>
            <a:r>
              <a:rPr lang="fr-FR" sz="2600">
                <a:latin typeface="Times New Roman" pitchFamily="18" charset="0"/>
                <a:cs typeface="Times New Roman" pitchFamily="18" charset="0"/>
              </a:rPr>
              <a:t>Le retrait d’argent doit être possible pour un client  de la banque  porteur d’une carte CIB .si son crédit hebdomadaire le permet</a:t>
            </a: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Auteur : Meziane </a:t>
            </a:r>
            <a:r>
              <a:rPr lang="fr-FR" sz="2600" b="1" err="1">
                <a:latin typeface="Times New Roman" pitchFamily="18" charset="0"/>
                <a:cs typeface="Times New Roman" pitchFamily="18" charset="0"/>
              </a:rPr>
              <a:t>Tani</a:t>
            </a:r>
            <a:r>
              <a:rPr lang="fr-FR" sz="2600" b="1">
                <a:latin typeface="Times New Roman" pitchFamily="18" charset="0"/>
                <a:cs typeface="Times New Roman" pitchFamily="18" charset="0"/>
              </a:rPr>
              <a:t> S</a:t>
            </a: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Date(s) :  27/10/2021 (première rédaction)</a:t>
            </a: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Pré-conditions : </a:t>
            </a:r>
            <a:r>
              <a:rPr lang="fr-FR" sz="2600">
                <a:latin typeface="Times New Roman" pitchFamily="18" charset="0"/>
                <a:cs typeface="Times New Roman" pitchFamily="18" charset="0"/>
              </a:rPr>
              <a:t>La caisse du GAB est alimentée (il reste au moins un billet !). </a:t>
            </a:r>
          </a:p>
          <a:p>
            <a:pPr>
              <a:buNone/>
            </a:pPr>
            <a:r>
              <a:rPr lang="fr-FR" sz="2600">
                <a:latin typeface="Times New Roman" pitchFamily="18" charset="0"/>
                <a:cs typeface="Times New Roman" pitchFamily="18" charset="0"/>
              </a:rPr>
              <a:t>• Aucune carte ne se trouve déjà coincée dans le lecteur. </a:t>
            </a:r>
          </a:p>
          <a:p>
            <a:pPr>
              <a:buNone/>
            </a:pPr>
            <a:r>
              <a:rPr lang="fr-FR" sz="2600">
                <a:latin typeface="Times New Roman" pitchFamily="18" charset="0"/>
                <a:cs typeface="Times New Roman" pitchFamily="18" charset="0"/>
              </a:rPr>
              <a:t>• La connexion avec le Système d’autorisation est opérationnelle.</a:t>
            </a:r>
          </a:p>
          <a:p>
            <a:pPr>
              <a:buNone/>
            </a:pPr>
            <a:r>
              <a:rPr lang="fr-FR" sz="2600">
                <a:latin typeface="Times New Roman" pitchFamily="18" charset="0"/>
                <a:cs typeface="Times New Roman" pitchFamily="18" charset="0"/>
              </a:rPr>
              <a:t>• </a:t>
            </a:r>
            <a:r>
              <a:rPr lang="fr-FR" sz="2600" b="1">
                <a:latin typeface="Times New Roman" pitchFamily="18" charset="0"/>
                <a:cs typeface="Times New Roman" pitchFamily="18" charset="0"/>
              </a:rPr>
              <a:t>Démarrage : </a:t>
            </a:r>
            <a:r>
              <a:rPr lang="fr-FR" sz="2600">
                <a:latin typeface="Times New Roman" pitchFamily="18" charset="0"/>
                <a:cs typeface="Times New Roman" pitchFamily="18" charset="0"/>
              </a:rPr>
              <a:t>L’utilisateur a cliquer sur retrait d’argent du GAB .</a:t>
            </a:r>
          </a:p>
          <a:p>
            <a:endParaRPr lang="fr-F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33</a:t>
            </a:fld>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341784"/>
            <a:ext cx="7498080" cy="1143000"/>
          </a:xfrm>
        </p:spPr>
        <p:txBody>
          <a:bodyPr>
            <a:normAutofit fontScale="90000"/>
          </a:bodyPr>
          <a:lstStyle/>
          <a:p>
            <a:r>
              <a:rPr lang="fr-FR" sz="4400" b="1">
                <a:latin typeface="Times New Roman" pitchFamily="18" charset="0"/>
                <a:cs typeface="Times New Roman" pitchFamily="18" charset="0"/>
              </a:rPr>
              <a:t>Scénario nominal</a:t>
            </a:r>
            <a:r>
              <a:rPr lang="fr-FR" sz="4000"/>
              <a:t> «</a:t>
            </a:r>
            <a:r>
              <a:rPr lang="fr-FR" sz="4000">
                <a:solidFill>
                  <a:srgbClr val="FF0000"/>
                </a:solidFill>
              </a:rPr>
              <a:t>Retirer de l’argent </a:t>
            </a:r>
            <a:r>
              <a:rPr lang="fr-FR" sz="4000"/>
              <a:t>»</a:t>
            </a:r>
            <a:r>
              <a:rPr lang="fr-FR" sz="4400" b="1">
                <a:latin typeface="Times New Roman" pitchFamily="18" charset="0"/>
                <a:cs typeface="Times New Roman" pitchFamily="18" charset="0"/>
              </a:rPr>
              <a:t> </a:t>
            </a:r>
            <a:br>
              <a:rPr lang="fr-FR" sz="4400" b="1">
                <a:latin typeface="Times New Roman" pitchFamily="18" charset="0"/>
                <a:cs typeface="Times New Roman" pitchFamily="18" charset="0"/>
              </a:rPr>
            </a:br>
            <a:endParaRPr lang="fr-FR"/>
          </a:p>
        </p:txBody>
      </p:sp>
      <p:sp>
        <p:nvSpPr>
          <p:cNvPr id="3" name="Espace réservé du contenu 2"/>
          <p:cNvSpPr>
            <a:spLocks noGrp="1"/>
          </p:cNvSpPr>
          <p:nvPr>
            <p:ph idx="1"/>
          </p:nvPr>
        </p:nvSpPr>
        <p:spPr/>
        <p:txBody>
          <a:bodyPr>
            <a:noAutofit/>
          </a:bodyPr>
          <a:lstStyle/>
          <a:p>
            <a:pPr marL="539496" indent="-457200">
              <a:buFont typeface="+mj-lt"/>
              <a:buAutoNum type="arabicPeriod"/>
            </a:pPr>
            <a:r>
              <a:rPr lang="fr-FR" sz="2000">
                <a:latin typeface="Times New Roman" pitchFamily="18" charset="0"/>
                <a:cs typeface="Times New Roman" pitchFamily="18" charset="0"/>
              </a:rPr>
              <a:t>Le Porteur de carte  introduit sa carte dans le lecteur de cartes du GAB.</a:t>
            </a:r>
          </a:p>
          <a:p>
            <a:pPr marL="539496" indent="-457200">
              <a:buFont typeface="+mj-lt"/>
              <a:buAutoNum type="arabicPeriod"/>
            </a:pPr>
            <a:r>
              <a:rPr lang="fr-FR" sz="2000">
                <a:latin typeface="Times New Roman" pitchFamily="18" charset="0"/>
                <a:cs typeface="Times New Roman" pitchFamily="18" charset="0"/>
              </a:rPr>
              <a:t>Le GAB vérifie que la carte introduite est bien une carte bancaire</a:t>
            </a:r>
          </a:p>
          <a:p>
            <a:pPr marL="539496" indent="-457200">
              <a:buFont typeface="+mj-lt"/>
              <a:buAutoNum type="arabicPeriod"/>
            </a:pPr>
            <a:r>
              <a:rPr lang="fr-FR" sz="2000">
                <a:latin typeface="Times New Roman" pitchFamily="18" charset="0"/>
                <a:cs typeface="Times New Roman" pitchFamily="18" charset="0"/>
              </a:rPr>
              <a:t> Le GAB demande au Porteur de carte de saisir son code d’identification.</a:t>
            </a:r>
          </a:p>
          <a:p>
            <a:pPr marL="539496" indent="-457200">
              <a:buFont typeface="+mj-lt"/>
              <a:buAutoNum type="arabicPeriod"/>
            </a:pPr>
            <a:r>
              <a:rPr lang="fr-FR" sz="2000">
                <a:latin typeface="Times New Roman" pitchFamily="18" charset="0"/>
                <a:cs typeface="Times New Roman" pitchFamily="18" charset="0"/>
              </a:rPr>
              <a:t> Le Porteur de carte saisit son code d’identification. </a:t>
            </a:r>
          </a:p>
          <a:p>
            <a:pPr marL="539496" indent="-457200">
              <a:buFont typeface="+mj-lt"/>
              <a:buAutoNum type="arabicPeriod"/>
            </a:pPr>
            <a:r>
              <a:rPr lang="fr-FR" sz="2000">
                <a:latin typeface="Times New Roman" pitchFamily="18" charset="0"/>
                <a:cs typeface="Times New Roman" pitchFamily="18" charset="0"/>
              </a:rPr>
              <a:t>Le GAB compare le code d’identification avec celui qui est codé sur la puce de la carte.</a:t>
            </a:r>
          </a:p>
          <a:p>
            <a:pPr marL="539496" indent="-457200">
              <a:buFont typeface="+mj-lt"/>
              <a:buAutoNum type="arabicPeriod"/>
            </a:pPr>
            <a:r>
              <a:rPr lang="fr-FR" sz="2000">
                <a:latin typeface="Times New Roman" pitchFamily="18" charset="0"/>
                <a:cs typeface="Times New Roman" pitchFamily="18" charset="0"/>
              </a:rPr>
              <a:t> Le GAB demande une autorisation au Système d’autorisation. </a:t>
            </a:r>
          </a:p>
          <a:p>
            <a:pPr marL="539496" indent="-457200">
              <a:buFont typeface="+mj-lt"/>
              <a:buAutoNum type="arabicPeriod"/>
            </a:pPr>
            <a:r>
              <a:rPr lang="fr-FR" sz="2000">
                <a:latin typeface="Times New Roman" pitchFamily="18" charset="0"/>
                <a:cs typeface="Times New Roman" pitchFamily="18" charset="0"/>
              </a:rPr>
              <a:t>. Le Système d’autorisation donne son accord et indique le solde hebdomadaire. </a:t>
            </a:r>
          </a:p>
          <a:p>
            <a:pPr marL="539496" indent="-457200">
              <a:buFont typeface="+mj-lt"/>
              <a:buAutoNum type="arabicPeriod"/>
            </a:pPr>
            <a:r>
              <a:rPr lang="fr-FR" sz="2000">
                <a:latin typeface="Times New Roman" pitchFamily="18" charset="0"/>
                <a:cs typeface="Times New Roman" pitchFamily="18" charset="0"/>
              </a:rPr>
              <a:t>Le GAB demande au Porteur de carte de saisir le montant désiré du retrait</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34</a:t>
            </a:fld>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800" b="1">
                <a:latin typeface="Times New Roman" pitchFamily="18" charset="0"/>
                <a:cs typeface="Times New Roman" pitchFamily="18" charset="0"/>
              </a:rPr>
              <a:t>Scénario nominal</a:t>
            </a:r>
            <a:r>
              <a:rPr lang="fr-FR" sz="4400"/>
              <a:t> «</a:t>
            </a:r>
            <a:r>
              <a:rPr lang="fr-FR" sz="4400">
                <a:solidFill>
                  <a:srgbClr val="FF0000"/>
                </a:solidFill>
              </a:rPr>
              <a:t>Retirer de l’argent</a:t>
            </a:r>
            <a:endParaRPr lang="fr-FR"/>
          </a:p>
        </p:txBody>
      </p:sp>
      <p:sp>
        <p:nvSpPr>
          <p:cNvPr id="3" name="Espace réservé du contenu 2"/>
          <p:cNvSpPr>
            <a:spLocks noGrp="1"/>
          </p:cNvSpPr>
          <p:nvPr>
            <p:ph idx="1"/>
          </p:nvPr>
        </p:nvSpPr>
        <p:spPr/>
        <p:txBody>
          <a:bodyPr>
            <a:normAutofit lnSpcReduction="10000"/>
          </a:bodyPr>
          <a:lstStyle/>
          <a:p>
            <a:pPr>
              <a:lnSpc>
                <a:spcPct val="200000"/>
              </a:lnSpc>
              <a:buNone/>
            </a:pPr>
            <a:r>
              <a:rPr lang="fr-FR" sz="1800">
                <a:latin typeface="Times New Roman" pitchFamily="18" charset="0"/>
                <a:cs typeface="Times New Roman" pitchFamily="18" charset="0"/>
              </a:rPr>
              <a:t>9.  Le Porteur de carte saisit le montant désiré du retrait. </a:t>
            </a:r>
          </a:p>
          <a:p>
            <a:pPr>
              <a:lnSpc>
                <a:spcPct val="200000"/>
              </a:lnSpc>
              <a:buNone/>
            </a:pPr>
            <a:r>
              <a:rPr lang="fr-FR" sz="1800">
                <a:latin typeface="Times New Roman" pitchFamily="18" charset="0"/>
                <a:cs typeface="Times New Roman" pitchFamily="18" charset="0"/>
              </a:rPr>
              <a:t>10. Le GAB contrôle le montant demandé par rapport au solde hebdomadaire.</a:t>
            </a:r>
          </a:p>
          <a:p>
            <a:pPr>
              <a:lnSpc>
                <a:spcPct val="200000"/>
              </a:lnSpc>
              <a:buNone/>
            </a:pPr>
            <a:r>
              <a:rPr lang="fr-FR" sz="1800">
                <a:latin typeface="Times New Roman" pitchFamily="18" charset="0"/>
                <a:cs typeface="Times New Roman" pitchFamily="18" charset="0"/>
              </a:rPr>
              <a:t>11. Le GAB demande au Porteur de carte s’il veut un ticket.</a:t>
            </a:r>
          </a:p>
          <a:p>
            <a:pPr>
              <a:lnSpc>
                <a:spcPct val="200000"/>
              </a:lnSpc>
              <a:buNone/>
            </a:pPr>
            <a:r>
              <a:rPr lang="fr-FR" sz="1800">
                <a:latin typeface="Times New Roman" pitchFamily="18" charset="0"/>
                <a:cs typeface="Times New Roman" pitchFamily="18" charset="0"/>
              </a:rPr>
              <a:t> 12. Le Porteur de carte demande un ticket. </a:t>
            </a:r>
          </a:p>
          <a:p>
            <a:pPr>
              <a:lnSpc>
                <a:spcPct val="200000"/>
              </a:lnSpc>
              <a:buNone/>
            </a:pPr>
            <a:r>
              <a:rPr lang="fr-FR" sz="1800">
                <a:latin typeface="Times New Roman" pitchFamily="18" charset="0"/>
                <a:cs typeface="Times New Roman" pitchFamily="18" charset="0"/>
              </a:rPr>
              <a:t>13. Le GAB rend sa carte au Porteur de carte.</a:t>
            </a:r>
          </a:p>
          <a:p>
            <a:pPr>
              <a:lnSpc>
                <a:spcPct val="200000"/>
              </a:lnSpc>
              <a:buNone/>
            </a:pPr>
            <a:r>
              <a:rPr lang="fr-FR" sz="1800">
                <a:latin typeface="Times New Roman" pitchFamily="18" charset="0"/>
                <a:cs typeface="Times New Roman" pitchFamily="18" charset="0"/>
              </a:rPr>
              <a:t> 14. Le Porteur de carte reprend sa carte. </a:t>
            </a:r>
          </a:p>
          <a:p>
            <a:pPr>
              <a:lnSpc>
                <a:spcPct val="200000"/>
              </a:lnSpc>
              <a:buNone/>
            </a:pPr>
            <a:r>
              <a:rPr lang="fr-FR" sz="1800">
                <a:latin typeface="Times New Roman" pitchFamily="18" charset="0"/>
                <a:cs typeface="Times New Roman" pitchFamily="18" charset="0"/>
              </a:rPr>
              <a:t>15. Le GAB délivre les billets et un ticket.</a:t>
            </a:r>
          </a:p>
          <a:p>
            <a:pPr>
              <a:lnSpc>
                <a:spcPct val="200000"/>
              </a:lnSpc>
              <a:buNone/>
            </a:pPr>
            <a:r>
              <a:rPr lang="fr-FR" sz="1800">
                <a:latin typeface="Times New Roman" pitchFamily="18" charset="0"/>
                <a:cs typeface="Times New Roman" pitchFamily="18" charset="0"/>
              </a:rPr>
              <a:t> 16. Le Porteur de carte prend les billets et le ticket</a:t>
            </a:r>
            <a:endParaRPr lang="fr-FR" sz="1800"/>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35</a:t>
            </a:fld>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9632" y="274638"/>
            <a:ext cx="7674056" cy="778098"/>
          </a:xfrm>
        </p:spPr>
        <p:txBody>
          <a:bodyPr>
            <a:normAutofit/>
          </a:bodyPr>
          <a:lstStyle/>
          <a:p>
            <a:r>
              <a:rPr lang="fr-FR"/>
              <a:t>Scénarios alternatifs ou d’erreur</a:t>
            </a:r>
          </a:p>
        </p:txBody>
      </p:sp>
      <p:sp>
        <p:nvSpPr>
          <p:cNvPr id="3" name="Espace réservé du contenu 2"/>
          <p:cNvSpPr>
            <a:spLocks noGrp="1"/>
          </p:cNvSpPr>
          <p:nvPr>
            <p:ph idx="1"/>
          </p:nvPr>
        </p:nvSpPr>
        <p:spPr>
          <a:xfrm>
            <a:off x="1435608" y="1196752"/>
            <a:ext cx="7498080" cy="5051648"/>
          </a:xfrm>
        </p:spPr>
        <p:txBody>
          <a:bodyPr>
            <a:normAutofit fontScale="92500" lnSpcReduction="20000"/>
          </a:bodyPr>
          <a:lstStyle/>
          <a:p>
            <a:pPr>
              <a:buNone/>
            </a:pPr>
            <a:r>
              <a:rPr lang="fr-FR" sz="1800">
                <a:latin typeface="Times New Roman" pitchFamily="18" charset="0"/>
                <a:cs typeface="Times New Roman" pitchFamily="18" charset="0"/>
              </a:rPr>
              <a:t>2a. Carte illisible ou non valable : </a:t>
            </a:r>
          </a:p>
          <a:p>
            <a:pPr>
              <a:buNone/>
            </a:pPr>
            <a:r>
              <a:rPr lang="fr-FR" sz="1800">
                <a:latin typeface="Times New Roman" pitchFamily="18" charset="0"/>
                <a:cs typeface="Times New Roman" pitchFamily="18" charset="0"/>
              </a:rPr>
              <a:t>Le GAB avertit le Porteur et éjecte la carte ; </a:t>
            </a:r>
            <a:r>
              <a:rPr lang="fr-FR" sz="1800" b="1">
                <a:latin typeface="Times New Roman" pitchFamily="18" charset="0"/>
                <a:cs typeface="Times New Roman" pitchFamily="18" charset="0"/>
              </a:rPr>
              <a:t>le cas d’utilisation se termine en échec</a:t>
            </a:r>
            <a:r>
              <a:rPr lang="fr-FR" sz="1800">
                <a:latin typeface="Times New Roman" pitchFamily="18" charset="0"/>
                <a:cs typeface="Times New Roman" pitchFamily="18" charset="0"/>
              </a:rPr>
              <a:t>. </a:t>
            </a:r>
          </a:p>
          <a:p>
            <a:pPr>
              <a:buNone/>
            </a:pPr>
            <a:r>
              <a:rPr lang="fr-FR" sz="1800">
                <a:latin typeface="Times New Roman" pitchFamily="18" charset="0"/>
                <a:cs typeface="Times New Roman" pitchFamily="18" charset="0"/>
              </a:rPr>
              <a:t>2b. Carte  </a:t>
            </a:r>
            <a:r>
              <a:rPr lang="fr-FR" sz="1800" err="1">
                <a:latin typeface="Times New Roman" pitchFamily="18" charset="0"/>
                <a:cs typeface="Times New Roman" pitchFamily="18" charset="0"/>
              </a:rPr>
              <a:t>exprirée</a:t>
            </a:r>
            <a:r>
              <a:rPr lang="fr-FR" sz="1800">
                <a:latin typeface="Times New Roman" pitchFamily="18" charset="0"/>
                <a:cs typeface="Times New Roman" pitchFamily="18" charset="0"/>
              </a:rPr>
              <a:t> : </a:t>
            </a:r>
          </a:p>
          <a:p>
            <a:pPr>
              <a:buNone/>
            </a:pPr>
            <a:r>
              <a:rPr lang="fr-FR" sz="1800">
                <a:latin typeface="Times New Roman" pitchFamily="18" charset="0"/>
                <a:cs typeface="Times New Roman" pitchFamily="18" charset="0"/>
              </a:rPr>
              <a:t>Le GAB avertit le Porteur et confisque la carte ;</a:t>
            </a:r>
            <a:r>
              <a:rPr lang="fr-FR" sz="1800" b="1">
                <a:latin typeface="Times New Roman" pitchFamily="18" charset="0"/>
                <a:cs typeface="Times New Roman" pitchFamily="18" charset="0"/>
              </a:rPr>
              <a:t> le cas d’utilisation se termine en échec. </a:t>
            </a:r>
          </a:p>
          <a:p>
            <a:pPr>
              <a:buNone/>
            </a:pPr>
            <a:r>
              <a:rPr lang="fr-FR" sz="1800">
                <a:latin typeface="Times New Roman" pitchFamily="18" charset="0"/>
                <a:cs typeface="Times New Roman" pitchFamily="18" charset="0"/>
              </a:rPr>
              <a:t>4a. Délai de saisie du code expiré : </a:t>
            </a:r>
          </a:p>
          <a:p>
            <a:pPr>
              <a:buNone/>
            </a:pPr>
            <a:r>
              <a:rPr lang="fr-FR" sz="1800">
                <a:latin typeface="Times New Roman" pitchFamily="18" charset="0"/>
                <a:cs typeface="Times New Roman" pitchFamily="18" charset="0"/>
              </a:rPr>
              <a:t>Le GAB avertit le porteur et éjecte la carte ; </a:t>
            </a:r>
            <a:r>
              <a:rPr lang="fr-FR" sz="1800" b="1">
                <a:latin typeface="Times New Roman" pitchFamily="18" charset="0"/>
                <a:cs typeface="Times New Roman" pitchFamily="18" charset="0"/>
              </a:rPr>
              <a:t>le cas d’utilisation se termine en échec</a:t>
            </a:r>
            <a:r>
              <a:rPr lang="fr-FR" sz="1800">
                <a:latin typeface="Times New Roman" pitchFamily="18" charset="0"/>
                <a:cs typeface="Times New Roman" pitchFamily="18" charset="0"/>
              </a:rPr>
              <a:t>. </a:t>
            </a:r>
          </a:p>
          <a:p>
            <a:pPr>
              <a:buNone/>
            </a:pPr>
            <a:r>
              <a:rPr lang="fr-FR" sz="1800">
                <a:latin typeface="Times New Roman" pitchFamily="18" charset="0"/>
                <a:cs typeface="Times New Roman" pitchFamily="18" charset="0"/>
              </a:rPr>
              <a:t>4-b. Le Porteur annule la transaction : </a:t>
            </a:r>
          </a:p>
          <a:p>
            <a:pPr>
              <a:buNone/>
            </a:pPr>
            <a:r>
              <a:rPr lang="fr-FR" sz="1800">
                <a:latin typeface="Times New Roman" pitchFamily="18" charset="0"/>
                <a:cs typeface="Times New Roman" pitchFamily="18" charset="0"/>
              </a:rPr>
              <a:t>Le GAB éjecte la carte ; </a:t>
            </a:r>
            <a:r>
              <a:rPr lang="fr-FR" sz="1800" b="1">
                <a:latin typeface="Times New Roman" pitchFamily="18" charset="0"/>
                <a:cs typeface="Times New Roman" pitchFamily="18" charset="0"/>
              </a:rPr>
              <a:t>le cas d’utilisation se termine en échec. </a:t>
            </a:r>
          </a:p>
          <a:p>
            <a:pPr>
              <a:buNone/>
            </a:pPr>
            <a:r>
              <a:rPr lang="fr-FR" sz="1800">
                <a:latin typeface="Times New Roman" pitchFamily="18" charset="0"/>
                <a:cs typeface="Times New Roman" pitchFamily="18" charset="0"/>
              </a:rPr>
              <a:t>5a. Code d’identification erroné pour la première ou deuxième fois : </a:t>
            </a:r>
          </a:p>
          <a:p>
            <a:pPr>
              <a:buNone/>
            </a:pPr>
            <a:r>
              <a:rPr lang="fr-FR" sz="1800">
                <a:latin typeface="Times New Roman" pitchFamily="18" charset="0"/>
                <a:cs typeface="Times New Roman" pitchFamily="18" charset="0"/>
              </a:rPr>
              <a:t>5a1. Le GAB enregistre l’échec sur la carte.</a:t>
            </a:r>
          </a:p>
          <a:p>
            <a:pPr>
              <a:buNone/>
            </a:pPr>
            <a:r>
              <a:rPr lang="fr-FR" sz="1800">
                <a:latin typeface="Times New Roman" pitchFamily="18" charset="0"/>
                <a:cs typeface="Times New Roman" pitchFamily="18" charset="0"/>
              </a:rPr>
              <a:t> 5a2. Le GAB avertit le Porteur et </a:t>
            </a:r>
            <a:r>
              <a:rPr lang="fr-FR" sz="1800" b="1">
                <a:latin typeface="Times New Roman" pitchFamily="18" charset="0"/>
                <a:cs typeface="Times New Roman" pitchFamily="18" charset="0"/>
              </a:rPr>
              <a:t>le scénario nominal reprend à l’étape3. </a:t>
            </a:r>
          </a:p>
          <a:p>
            <a:pPr>
              <a:buNone/>
            </a:pPr>
            <a:r>
              <a:rPr lang="fr-FR" sz="1800">
                <a:latin typeface="Times New Roman" pitchFamily="18" charset="0"/>
                <a:cs typeface="Times New Roman" pitchFamily="18" charset="0"/>
              </a:rPr>
              <a:t>5b. Code d’identification erroné pour la troisième fois : Le GAB avertit le Porteur et confisque la carte </a:t>
            </a:r>
            <a:r>
              <a:rPr lang="fr-FR" sz="1800" b="1">
                <a:latin typeface="Times New Roman" pitchFamily="18" charset="0"/>
                <a:cs typeface="Times New Roman" pitchFamily="18" charset="0"/>
              </a:rPr>
              <a:t>; le cas d’utilisation se termine en échec.</a:t>
            </a:r>
          </a:p>
          <a:p>
            <a:pPr>
              <a:buNone/>
            </a:pPr>
            <a:r>
              <a:rPr lang="fr-FR" sz="1800">
                <a:latin typeface="Times New Roman" pitchFamily="18" charset="0"/>
                <a:cs typeface="Times New Roman" pitchFamily="18" charset="0"/>
              </a:rPr>
              <a:t> 7a. Transaction refusée par le Système d’autorisation : Le GAB avertit le Porteur et éjecte la carte ; </a:t>
            </a:r>
            <a:r>
              <a:rPr lang="fr-FR" sz="1800" b="1">
                <a:latin typeface="Times New Roman" pitchFamily="18" charset="0"/>
                <a:cs typeface="Times New Roman" pitchFamily="18" charset="0"/>
              </a:rPr>
              <a:t>le cas d’utilisation se termine en échec.. </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36</a:t>
            </a:fld>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Scénarios alternatifs ou d’erreur</a:t>
            </a:r>
          </a:p>
        </p:txBody>
      </p:sp>
      <p:sp>
        <p:nvSpPr>
          <p:cNvPr id="3" name="Espace réservé du contenu 2"/>
          <p:cNvSpPr>
            <a:spLocks noGrp="1"/>
          </p:cNvSpPr>
          <p:nvPr>
            <p:ph idx="1"/>
          </p:nvPr>
        </p:nvSpPr>
        <p:spPr/>
        <p:txBody>
          <a:bodyPr>
            <a:normAutofit/>
          </a:bodyPr>
          <a:lstStyle/>
          <a:p>
            <a:r>
              <a:rPr lang="fr-FR" sz="2000">
                <a:latin typeface="Times New Roman" pitchFamily="18" charset="0"/>
                <a:cs typeface="Times New Roman" pitchFamily="18" charset="0"/>
              </a:rPr>
              <a:t>7b. Délai de réponse du Système d’autorisation expiré : Le GAB avertit le Porteur et éjecte la carte ; </a:t>
            </a:r>
            <a:r>
              <a:rPr lang="fr-FR" sz="2000" b="1">
                <a:latin typeface="Times New Roman" pitchFamily="18" charset="0"/>
                <a:cs typeface="Times New Roman" pitchFamily="18" charset="0"/>
              </a:rPr>
              <a:t>le cas d’utilisation se termine en échec. </a:t>
            </a:r>
          </a:p>
          <a:p>
            <a:r>
              <a:rPr lang="fr-FR" sz="2000">
                <a:latin typeface="Times New Roman" pitchFamily="18" charset="0"/>
                <a:cs typeface="Times New Roman" pitchFamily="18" charset="0"/>
              </a:rPr>
              <a:t>9a. Délai de saisie du montant expiré : Le GAB avertit le Porteur et éjecte la carte ; </a:t>
            </a:r>
            <a:r>
              <a:rPr lang="fr-FR" sz="2000" b="1">
                <a:latin typeface="Times New Roman" pitchFamily="18" charset="0"/>
                <a:cs typeface="Times New Roman" pitchFamily="18" charset="0"/>
              </a:rPr>
              <a:t>le cas d’utilisation se termine en échec. </a:t>
            </a:r>
          </a:p>
          <a:p>
            <a:r>
              <a:rPr lang="fr-FR" sz="2000">
                <a:latin typeface="Times New Roman" pitchFamily="18" charset="0"/>
                <a:cs typeface="Times New Roman" pitchFamily="18" charset="0"/>
              </a:rPr>
              <a:t>10a. Montant demandé supérieur au solde hebdomadaire : </a:t>
            </a:r>
          </a:p>
          <a:p>
            <a:r>
              <a:rPr lang="fr-FR" sz="2000">
                <a:latin typeface="Times New Roman" pitchFamily="18" charset="0"/>
                <a:cs typeface="Times New Roman" pitchFamily="18" charset="0"/>
              </a:rPr>
              <a:t>10a1. Le GAB avertit le Porteur et </a:t>
            </a:r>
            <a:r>
              <a:rPr lang="fr-FR" sz="2000" b="1">
                <a:latin typeface="Times New Roman" pitchFamily="18" charset="0"/>
                <a:cs typeface="Times New Roman" pitchFamily="18" charset="0"/>
              </a:rPr>
              <a:t>le scénario nominal reprend à l’étape 8. </a:t>
            </a:r>
          </a:p>
          <a:p>
            <a:r>
              <a:rPr lang="fr-FR" sz="2000">
                <a:latin typeface="Times New Roman" pitchFamily="18" charset="0"/>
                <a:cs typeface="Times New Roman" pitchFamily="18" charset="0"/>
              </a:rPr>
              <a:t>10b. Solde hebdomadaire insuffisant : Le GAB avertit le Porteur et éjecte la carte ; </a:t>
            </a:r>
            <a:r>
              <a:rPr lang="fr-FR" sz="2000" b="1">
                <a:latin typeface="Times New Roman" pitchFamily="18" charset="0"/>
                <a:cs typeface="Times New Roman" pitchFamily="18" charset="0"/>
              </a:rPr>
              <a:t>le cas d’utilisation se termine en échec. </a:t>
            </a:r>
          </a:p>
          <a:p>
            <a:r>
              <a:rPr lang="fr-FR" sz="2000">
                <a:latin typeface="Times New Roman" pitchFamily="18" charset="0"/>
                <a:cs typeface="Times New Roman" pitchFamily="18" charset="0"/>
              </a:rPr>
              <a:t>12a. Le Porteur ne demande pas de ticket : </a:t>
            </a:r>
            <a:r>
              <a:rPr lang="fr-FR" sz="2000" b="1">
                <a:latin typeface="Times New Roman" pitchFamily="18" charset="0"/>
                <a:cs typeface="Times New Roman" pitchFamily="18" charset="0"/>
              </a:rPr>
              <a:t>Le cas d’utilisation continue à l’identique, sauf l’impression du ticket.</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37</a:t>
            </a:fld>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Exigences non fonctionnelles</a:t>
            </a:r>
          </a:p>
        </p:txBody>
      </p:sp>
      <p:sp>
        <p:nvSpPr>
          <p:cNvPr id="3" name="Espace réservé du contenu 2"/>
          <p:cNvSpPr>
            <a:spLocks noGrp="1"/>
          </p:cNvSpPr>
          <p:nvPr>
            <p:ph idx="1"/>
          </p:nvPr>
        </p:nvSpPr>
        <p:spPr/>
        <p:txBody>
          <a:bodyPr>
            <a:noAutofit/>
          </a:bodyPr>
          <a:lstStyle/>
          <a:p>
            <a:r>
              <a:rPr lang="fr-FR" sz="2400" b="1">
                <a:latin typeface="Times New Roman" pitchFamily="18" charset="0"/>
                <a:cs typeface="Times New Roman" pitchFamily="18" charset="0"/>
              </a:rPr>
              <a:t>Performance </a:t>
            </a:r>
            <a:r>
              <a:rPr lang="fr-FR" sz="2400">
                <a:latin typeface="Times New Roman" pitchFamily="18" charset="0"/>
                <a:cs typeface="Times New Roman" pitchFamily="18" charset="0"/>
              </a:rPr>
              <a:t>(Temps de réponse) : L’interface du GAB doit réagir en l’espace de 2 secondes au maximum. Une transaction nominale de retrait doit durer moins de 2 minutes. </a:t>
            </a:r>
          </a:p>
          <a:p>
            <a:r>
              <a:rPr lang="fr-FR" sz="2400" b="1">
                <a:latin typeface="Times New Roman" pitchFamily="18" charset="0"/>
                <a:cs typeface="Times New Roman" pitchFamily="18" charset="0"/>
              </a:rPr>
              <a:t>Disponibilité </a:t>
            </a:r>
            <a:r>
              <a:rPr lang="fr-FR" sz="2400">
                <a:latin typeface="Times New Roman" pitchFamily="18" charset="0"/>
                <a:cs typeface="Times New Roman" pitchFamily="18" charset="0"/>
              </a:rPr>
              <a:t>; Le GAB est accessible 7 jours sur 7, 24 h sur 24. L’absence de papier pour imprimer les tickets ne doit pas empêcher les retraits. </a:t>
            </a:r>
          </a:p>
          <a:p>
            <a:r>
              <a:rPr lang="fr-FR" sz="2400" b="1">
                <a:latin typeface="Times New Roman" pitchFamily="18" charset="0"/>
                <a:cs typeface="Times New Roman" pitchFamily="18" charset="0"/>
              </a:rPr>
              <a:t>Intégrité</a:t>
            </a:r>
            <a:r>
              <a:rPr lang="fr-FR" sz="2400">
                <a:latin typeface="Times New Roman" pitchFamily="18" charset="0"/>
                <a:cs typeface="Times New Roman" pitchFamily="18" charset="0"/>
              </a:rPr>
              <a:t> : Les interfaces du GAB doivent être très robustes pour prévenir le vandalisme. </a:t>
            </a:r>
          </a:p>
          <a:p>
            <a:r>
              <a:rPr lang="fr-FR" sz="2400" b="1">
                <a:latin typeface="Times New Roman" pitchFamily="18" charset="0"/>
                <a:cs typeface="Times New Roman" pitchFamily="18" charset="0"/>
              </a:rPr>
              <a:t>Confidentialité : </a:t>
            </a:r>
            <a:r>
              <a:rPr lang="fr-FR" sz="2400">
                <a:latin typeface="Times New Roman" pitchFamily="18" charset="0"/>
                <a:cs typeface="Times New Roman" pitchFamily="18" charset="0"/>
              </a:rPr>
              <a:t> La comparaison du code d’identification saisi sur le clavier du GAB avec celui de la carte doit être fiable .</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38</a:t>
            </a:fld>
            <a:endParaRPr lang="fr-F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341784"/>
            <a:ext cx="7498080" cy="566936"/>
          </a:xfrm>
        </p:spPr>
        <p:txBody>
          <a:bodyPr>
            <a:normAutofit fontScale="90000"/>
          </a:bodyPr>
          <a:lstStyle/>
          <a:p>
            <a:endParaRPr lang="fr-FR"/>
          </a:p>
        </p:txBody>
      </p:sp>
      <p:sp>
        <p:nvSpPr>
          <p:cNvPr id="3" name="Espace réservé du contenu 2"/>
          <p:cNvSpPr>
            <a:spLocks noGrp="1"/>
          </p:cNvSpPr>
          <p:nvPr>
            <p:ph idx="1"/>
          </p:nvPr>
        </p:nvSpPr>
        <p:spPr>
          <a:xfrm>
            <a:off x="1435608" y="908720"/>
            <a:ext cx="7498080" cy="5339680"/>
          </a:xfrm>
        </p:spPr>
        <p:txBody>
          <a:bodyPr>
            <a:normAutofit fontScale="92500" lnSpcReduction="10000"/>
          </a:bodyPr>
          <a:lstStyle/>
          <a:p>
            <a:pPr>
              <a:buNone/>
            </a:pPr>
            <a:r>
              <a:rPr lang="fr-FR">
                <a:latin typeface="Times New Roman" pitchFamily="18" charset="0"/>
                <a:cs typeface="Times New Roman" pitchFamily="18" charset="0"/>
              </a:rPr>
              <a:t>• Cas d’utilisation: « retirer Argent  »</a:t>
            </a:r>
          </a:p>
          <a:p>
            <a:pPr>
              <a:buNone/>
            </a:pPr>
            <a:r>
              <a:rPr lang="fr-FR">
                <a:latin typeface="Times New Roman" pitchFamily="18" charset="0"/>
                <a:cs typeface="Times New Roman" pitchFamily="18" charset="0"/>
              </a:rPr>
              <a:t>• </a:t>
            </a:r>
            <a:r>
              <a:rPr lang="fr-FR" b="1">
                <a:latin typeface="Times New Roman" pitchFamily="18" charset="0"/>
                <a:cs typeface="Times New Roman" pitchFamily="18" charset="0"/>
              </a:rPr>
              <a:t>Fin</a:t>
            </a:r>
          </a:p>
          <a:p>
            <a:pPr>
              <a:buNone/>
            </a:pPr>
            <a:r>
              <a:rPr lang="fr-FR">
                <a:latin typeface="Times New Roman" pitchFamily="18" charset="0"/>
                <a:cs typeface="Times New Roman" pitchFamily="18" charset="0"/>
              </a:rPr>
              <a:t>• Scénario nominal : aux étapes 15,16 sur décision de l’utilisateur.</a:t>
            </a:r>
          </a:p>
          <a:p>
            <a:pPr>
              <a:buNone/>
            </a:pPr>
            <a:r>
              <a:rPr lang="fr-FR">
                <a:latin typeface="Times New Roman" pitchFamily="18" charset="0"/>
                <a:cs typeface="Times New Roman" pitchFamily="18" charset="0"/>
              </a:rPr>
              <a:t> scénario alternatifs :aux  2a,2b,4a,4b,5b,7a,9a,10b,</a:t>
            </a:r>
          </a:p>
          <a:p>
            <a:pPr>
              <a:buNone/>
            </a:pPr>
            <a:r>
              <a:rPr lang="fr-FR">
                <a:latin typeface="Times New Roman" pitchFamily="18" charset="0"/>
                <a:cs typeface="Times New Roman" pitchFamily="18" charset="0"/>
              </a:rPr>
              <a:t>• </a:t>
            </a:r>
            <a:r>
              <a:rPr lang="fr-FR" b="1">
                <a:latin typeface="Times New Roman" pitchFamily="18" charset="0"/>
                <a:cs typeface="Times New Roman" pitchFamily="18" charset="0"/>
              </a:rPr>
              <a:t>Post-conditions</a:t>
            </a:r>
          </a:p>
          <a:p>
            <a:pPr>
              <a:buNone/>
            </a:pPr>
            <a:r>
              <a:rPr lang="fr-FR" sz="2100">
                <a:latin typeface="Times New Roman" pitchFamily="18" charset="0"/>
                <a:cs typeface="Times New Roman" pitchFamily="18" charset="0"/>
              </a:rPr>
              <a:t>       La caisse du GAB contient moins de billets qu’au début du cas d’utilisation (le nombre de billets manquants est fonction du montant du retrait). </a:t>
            </a:r>
          </a:p>
          <a:p>
            <a:pPr>
              <a:buNone/>
            </a:pPr>
            <a:r>
              <a:rPr lang="fr-FR" sz="2100">
                <a:latin typeface="Times New Roman" pitchFamily="18" charset="0"/>
                <a:cs typeface="Times New Roman" pitchFamily="18" charset="0"/>
              </a:rPr>
              <a:t>      Une transaction de retrait a été enregistrée par le GAB avec toutes les informations pertinentes (montant, numéro de carte, date, etc.). Les détails de la transaction doivent être enregistrés aussi bien en cas de succès que d’échec</a:t>
            </a:r>
          </a:p>
        </p:txBody>
      </p:sp>
      <p:sp>
        <p:nvSpPr>
          <p:cNvPr id="4" name="Espace réservé de la date 3"/>
          <p:cNvSpPr>
            <a:spLocks noGrp="1"/>
          </p:cNvSpPr>
          <p:nvPr>
            <p:ph type="dt" sz="half" idx="10"/>
          </p:nvPr>
        </p:nvSpPr>
        <p:spPr/>
        <p:txBody>
          <a:bodyPr/>
          <a:lstStyle/>
          <a:p>
            <a:fld id="{6F8F22C9-50AF-4739-B405-3CFA80B85856}"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b="1">
                <a:latin typeface="Times New Roman" pitchFamily="18" charset="0"/>
                <a:cs typeface="Times New Roman" pitchFamily="18" charset="0"/>
              </a:rPr>
              <a:t>Diagramme de cas d’utilisation(use</a:t>
            </a:r>
            <a:endParaRPr lang="fr-FR"/>
          </a:p>
        </p:txBody>
      </p:sp>
      <p:sp>
        <p:nvSpPr>
          <p:cNvPr id="3" name="Espace réservé du contenu 2"/>
          <p:cNvSpPr>
            <a:spLocks noGrp="1"/>
          </p:cNvSpPr>
          <p:nvPr>
            <p:ph idx="1"/>
          </p:nvPr>
        </p:nvSpPr>
        <p:spPr/>
        <p:txBody>
          <a:bodyPr>
            <a:normAutofit lnSpcReduction="10000"/>
          </a:bodyPr>
          <a:lstStyle/>
          <a:p>
            <a:r>
              <a:rPr lang="fr-FR" sz="2000">
                <a:latin typeface="Times New Roman" pitchFamily="18" charset="0"/>
                <a:cs typeface="Times New Roman" pitchFamily="18" charset="0"/>
              </a:rPr>
              <a:t>Pour construire le diagramme de cas d’utilisation il faut :</a:t>
            </a:r>
          </a:p>
          <a:p>
            <a:endParaRPr lang="fr-FR" sz="2000">
              <a:latin typeface="Times New Roman" pitchFamily="18" charset="0"/>
              <a:cs typeface="Times New Roman" pitchFamily="18" charset="0"/>
            </a:endParaRPr>
          </a:p>
          <a:p>
            <a:pPr>
              <a:buFont typeface="Wingdings" pitchFamily="2" charset="2"/>
              <a:buChar char="q"/>
            </a:pPr>
            <a:r>
              <a:rPr lang="fr-FR">
                <a:latin typeface="Times New Roman" pitchFamily="18" charset="0"/>
                <a:cs typeface="Times New Roman" pitchFamily="18" charset="0"/>
              </a:rPr>
              <a:t>identifier les rôles qui interagissent avec </a:t>
            </a:r>
            <a:r>
              <a:rPr lang="fr-FR" b="1">
                <a:latin typeface="Times New Roman" pitchFamily="18" charset="0"/>
                <a:cs typeface="Times New Roman" pitchFamily="18" charset="0"/>
              </a:rPr>
              <a:t>(acteurs)</a:t>
            </a:r>
          </a:p>
          <a:p>
            <a:pPr>
              <a:buFont typeface="Wingdings" pitchFamily="2" charset="2"/>
              <a:buChar char="q"/>
            </a:pPr>
            <a:endParaRPr lang="fr-FR">
              <a:latin typeface="Times New Roman" pitchFamily="18" charset="0"/>
              <a:cs typeface="Times New Roman" pitchFamily="18" charset="0"/>
            </a:endParaRPr>
          </a:p>
          <a:p>
            <a:pPr>
              <a:buFont typeface="Wingdings" pitchFamily="2" charset="2"/>
              <a:buChar char="q"/>
            </a:pPr>
            <a:r>
              <a:rPr lang="fr-FR">
                <a:latin typeface="Times New Roman" pitchFamily="18" charset="0"/>
                <a:cs typeface="Times New Roman" pitchFamily="18" charset="0"/>
              </a:rPr>
              <a:t>déterminer les grandes catégories d’utilisation </a:t>
            </a:r>
            <a:r>
              <a:rPr lang="fr-FR" b="1">
                <a:latin typeface="Times New Roman" pitchFamily="18" charset="0"/>
                <a:cs typeface="Times New Roman" pitchFamily="18" charset="0"/>
              </a:rPr>
              <a:t>(Use cases) </a:t>
            </a:r>
          </a:p>
          <a:p>
            <a:pPr>
              <a:buFont typeface="Wingdings" pitchFamily="2" charset="2"/>
              <a:buChar char="q"/>
            </a:pPr>
            <a:endParaRPr lang="fr-FR">
              <a:latin typeface="Times New Roman" pitchFamily="18" charset="0"/>
              <a:cs typeface="Times New Roman" pitchFamily="18" charset="0"/>
            </a:endParaRPr>
          </a:p>
          <a:p>
            <a:pPr>
              <a:buFont typeface="Wingdings" pitchFamily="2" charset="2"/>
              <a:buChar char="q"/>
            </a:pPr>
            <a:r>
              <a:rPr lang="fr-FR">
                <a:latin typeface="Times New Roman" pitchFamily="18" charset="0"/>
                <a:cs typeface="Times New Roman" pitchFamily="18" charset="0"/>
              </a:rPr>
              <a:t>décrire textuellement les interactions </a:t>
            </a:r>
            <a:r>
              <a:rPr lang="fr-FR" b="1">
                <a:latin typeface="Times New Roman" pitchFamily="18" charset="0"/>
                <a:cs typeface="Times New Roman" pitchFamily="18" charset="0"/>
              </a:rPr>
              <a:t>(scénarios)</a:t>
            </a:r>
          </a:p>
        </p:txBody>
      </p:sp>
      <p:sp>
        <p:nvSpPr>
          <p:cNvPr id="4" name="Espace réservé de la date 3"/>
          <p:cNvSpPr>
            <a:spLocks noGrp="1"/>
          </p:cNvSpPr>
          <p:nvPr>
            <p:ph type="dt" sz="half" idx="10"/>
          </p:nvPr>
        </p:nvSpPr>
        <p:spPr/>
        <p:txBody>
          <a:bodyPr/>
          <a:lstStyle/>
          <a:p>
            <a:fld id="{E1B1F690-9C19-4FB5-957E-3C9C937608B8}"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Les éléments du diagramme de cas</a:t>
            </a:r>
            <a:br>
              <a:rPr lang="fr-FR"/>
            </a:br>
            <a:r>
              <a:rPr lang="fr-FR"/>
              <a:t>d’utilisation</a:t>
            </a:r>
          </a:p>
        </p:txBody>
      </p:sp>
      <p:sp>
        <p:nvSpPr>
          <p:cNvPr id="3" name="Espace réservé du contenu 2"/>
          <p:cNvSpPr>
            <a:spLocks noGrp="1"/>
          </p:cNvSpPr>
          <p:nvPr>
            <p:ph idx="1"/>
          </p:nvPr>
        </p:nvSpPr>
        <p:spPr>
          <a:xfrm>
            <a:off x="1115616" y="1340768"/>
            <a:ext cx="7818072" cy="2592288"/>
          </a:xfrm>
        </p:spPr>
        <p:txBody>
          <a:bodyPr>
            <a:normAutofit/>
          </a:bodyPr>
          <a:lstStyle/>
          <a:p>
            <a:pPr>
              <a:buNone/>
            </a:pPr>
            <a:r>
              <a:rPr lang="fr-FR" sz="2800">
                <a:latin typeface="Times New Roman" pitchFamily="18" charset="0"/>
                <a:cs typeface="Times New Roman" pitchFamily="18" charset="0"/>
              </a:rPr>
              <a:t>Le diagramme est constitué de </a:t>
            </a:r>
          </a:p>
          <a:p>
            <a:pPr lvl="1">
              <a:buFont typeface="Wingdings" pitchFamily="2" charset="2"/>
              <a:buChar char="Ø"/>
            </a:pPr>
            <a:r>
              <a:rPr lang="fr-FR" sz="2400">
                <a:latin typeface="Times New Roman" pitchFamily="18" charset="0"/>
                <a:cs typeface="Times New Roman" pitchFamily="18" charset="0"/>
              </a:rPr>
              <a:t>Système</a:t>
            </a:r>
          </a:p>
          <a:p>
            <a:pPr lvl="1">
              <a:buFont typeface="Wingdings" pitchFamily="2" charset="2"/>
              <a:buChar char="Ø"/>
            </a:pPr>
            <a:r>
              <a:rPr lang="fr-FR" sz="2000">
                <a:latin typeface="Times New Roman" pitchFamily="18" charset="0"/>
                <a:cs typeface="Times New Roman" pitchFamily="18" charset="0"/>
              </a:rPr>
              <a:t>Acteurs</a:t>
            </a:r>
          </a:p>
          <a:p>
            <a:pPr lvl="1">
              <a:buFont typeface="Wingdings" pitchFamily="2" charset="2"/>
              <a:buChar char="Ø"/>
            </a:pPr>
            <a:r>
              <a:rPr lang="fr-FR" sz="2000">
                <a:latin typeface="Times New Roman" pitchFamily="18" charset="0"/>
                <a:cs typeface="Times New Roman" pitchFamily="18" charset="0"/>
              </a:rPr>
              <a:t>cas d’utilisation</a:t>
            </a:r>
          </a:p>
          <a:p>
            <a:pPr lvl="1">
              <a:buNone/>
            </a:pPr>
            <a:r>
              <a:rPr lang="fr-FR" sz="2000" b="1">
                <a:solidFill>
                  <a:srgbClr val="FF0000"/>
                </a:solidFill>
                <a:latin typeface="Times New Roman" pitchFamily="18" charset="0"/>
                <a:cs typeface="Times New Roman" pitchFamily="18" charset="0"/>
              </a:rPr>
              <a:t>Exemple </a:t>
            </a:r>
          </a:p>
          <a:p>
            <a:pPr lvl="1">
              <a:buNone/>
            </a:pPr>
            <a:endParaRPr lang="fr-FR" sz="2000">
              <a:latin typeface="Times New Roman" pitchFamily="18" charset="0"/>
              <a:cs typeface="Times New Roman" pitchFamily="18" charset="0"/>
            </a:endParaRPr>
          </a:p>
        </p:txBody>
      </p:sp>
      <p:pic>
        <p:nvPicPr>
          <p:cNvPr id="22531" name="Picture 3"/>
          <p:cNvPicPr>
            <a:picLocks noChangeAspect="1" noChangeArrowheads="1"/>
          </p:cNvPicPr>
          <p:nvPr/>
        </p:nvPicPr>
        <p:blipFill>
          <a:blip r:embed="rId2" cstate="print"/>
          <a:srcRect/>
          <a:stretch>
            <a:fillRect/>
          </a:stretch>
        </p:blipFill>
        <p:spPr bwMode="auto">
          <a:xfrm>
            <a:off x="3203848" y="2996952"/>
            <a:ext cx="5112568" cy="3600400"/>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B83A098E-34F3-4AD3-A04E-2DE8C56A0614}" type="datetime1">
              <a:rPr lang="fr-FR" smtClean="0"/>
              <a:pPr/>
              <a:t>18/01/2022</a:t>
            </a:fld>
            <a:endParaRPr lang="fr-FR"/>
          </a:p>
        </p:txBody>
      </p:sp>
      <p:sp>
        <p:nvSpPr>
          <p:cNvPr id="6" name="Espace réservé du numéro de diapositive 5"/>
          <p:cNvSpPr>
            <a:spLocks noGrp="1"/>
          </p:cNvSpPr>
          <p:nvPr>
            <p:ph type="sldNum" sz="quarter" idx="12"/>
          </p:nvPr>
        </p:nvSpPr>
        <p:spPr/>
        <p:txBody>
          <a:bodyPr/>
          <a:lstStyle/>
          <a:p>
            <a:fld id="{E45CA2F0-F499-4DF0-8D70-F31DB032CFF9}"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a:t>Acteur</a:t>
            </a:r>
          </a:p>
        </p:txBody>
      </p:sp>
      <p:sp>
        <p:nvSpPr>
          <p:cNvPr id="3" name="Espace réservé du contenu 2"/>
          <p:cNvSpPr>
            <a:spLocks noGrp="1"/>
          </p:cNvSpPr>
          <p:nvPr>
            <p:ph idx="1"/>
          </p:nvPr>
        </p:nvSpPr>
        <p:spPr>
          <a:xfrm>
            <a:off x="1187624" y="1124744"/>
            <a:ext cx="7746064" cy="3384376"/>
          </a:xfrm>
        </p:spPr>
        <p:txBody>
          <a:bodyPr>
            <a:normAutofit/>
          </a:bodyPr>
          <a:lstStyle/>
          <a:p>
            <a:pPr>
              <a:buNone/>
            </a:pPr>
            <a:r>
              <a:rPr lang="fr-FR" b="1">
                <a:solidFill>
                  <a:srgbClr val="FF0000"/>
                </a:solidFill>
                <a:latin typeface="Times New Roman" pitchFamily="18" charset="0"/>
                <a:cs typeface="Times New Roman" pitchFamily="18" charset="0"/>
              </a:rPr>
              <a:t>Attention !</a:t>
            </a:r>
          </a:p>
          <a:p>
            <a:r>
              <a:rPr lang="fr-FR" sz="2400">
                <a:latin typeface="Times New Roman" pitchFamily="18" charset="0"/>
                <a:cs typeface="Times New Roman" pitchFamily="18" charset="0"/>
              </a:rPr>
              <a:t>Un acteur correspond à un </a:t>
            </a:r>
            <a:r>
              <a:rPr lang="fr-FR" sz="2400" b="1">
                <a:latin typeface="Times New Roman" pitchFamily="18" charset="0"/>
                <a:cs typeface="Times New Roman" pitchFamily="18" charset="0"/>
              </a:rPr>
              <a:t>rôle</a:t>
            </a:r>
            <a:r>
              <a:rPr lang="fr-FR" sz="2400">
                <a:latin typeface="Times New Roman" pitchFamily="18" charset="0"/>
                <a:cs typeface="Times New Roman" pitchFamily="18" charset="0"/>
              </a:rPr>
              <a:t>, pas à une personne physique.</a:t>
            </a:r>
          </a:p>
          <a:p>
            <a:pPr lvl="1"/>
            <a:r>
              <a:rPr lang="fr-FR" sz="2000">
                <a:latin typeface="Times New Roman" pitchFamily="18" charset="0"/>
                <a:cs typeface="Times New Roman" pitchFamily="18" charset="0"/>
              </a:rPr>
              <a:t>Une même personne physique peut être représentée par plusieurs acteurs si elle a plusieurs rôles.</a:t>
            </a:r>
          </a:p>
          <a:p>
            <a:pPr lvl="1"/>
            <a:r>
              <a:rPr lang="fr-FR" sz="2000">
                <a:latin typeface="Times New Roman" pitchFamily="18" charset="0"/>
                <a:cs typeface="Times New Roman" pitchFamily="18" charset="0"/>
              </a:rPr>
              <a:t>Si plusieurs personnes jouent le même rôle vis-à-vis du système, elles seront représentées par un seul acteur. </a:t>
            </a:r>
          </a:p>
          <a:p>
            <a:pPr lvl="1"/>
            <a:r>
              <a:rPr lang="fr-FR" sz="2000">
                <a:latin typeface="Times New Roman" pitchFamily="18" charset="0"/>
                <a:cs typeface="Times New Roman" pitchFamily="18" charset="0"/>
              </a:rPr>
              <a:t>un acteur n’est pas forcément "humain"</a:t>
            </a:r>
          </a:p>
        </p:txBody>
      </p:sp>
      <p:pic>
        <p:nvPicPr>
          <p:cNvPr id="24578" name="Picture 2"/>
          <p:cNvPicPr>
            <a:picLocks noChangeAspect="1" noChangeArrowheads="1"/>
          </p:cNvPicPr>
          <p:nvPr/>
        </p:nvPicPr>
        <p:blipFill>
          <a:blip r:embed="rId2" cstate="print"/>
          <a:srcRect/>
          <a:stretch>
            <a:fillRect/>
          </a:stretch>
        </p:blipFill>
        <p:spPr bwMode="auto">
          <a:xfrm>
            <a:off x="2699792" y="4437112"/>
            <a:ext cx="3888432" cy="2088232"/>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B34E7F67-21A2-45EB-BBAD-EE9258F02F25}" type="datetime1">
              <a:rPr lang="fr-FR" smtClean="0"/>
              <a:pPr/>
              <a:t>18/01/2022</a:t>
            </a:fld>
            <a:endParaRPr lang="fr-FR"/>
          </a:p>
        </p:txBody>
      </p:sp>
      <p:sp>
        <p:nvSpPr>
          <p:cNvPr id="6" name="Espace réservé du numéro de diapositive 5"/>
          <p:cNvSpPr>
            <a:spLocks noGrp="1"/>
          </p:cNvSpPr>
          <p:nvPr>
            <p:ph type="sldNum" sz="quarter" idx="12"/>
          </p:nvPr>
        </p:nvSpPr>
        <p:spPr/>
        <p:txBody>
          <a:bodyPr/>
          <a:lstStyle/>
          <a:p>
            <a:fld id="{E45CA2F0-F499-4DF0-8D70-F31DB032CFF9}"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260648"/>
            <a:ext cx="7498080" cy="1143000"/>
          </a:xfrm>
        </p:spPr>
        <p:txBody>
          <a:bodyPr/>
          <a:lstStyle/>
          <a:p>
            <a:pPr algn="ctr"/>
            <a:r>
              <a:rPr lang="fr-FR"/>
              <a:t>Acteur </a:t>
            </a:r>
          </a:p>
        </p:txBody>
      </p:sp>
      <p:sp>
        <p:nvSpPr>
          <p:cNvPr id="3" name="Espace réservé du contenu 2"/>
          <p:cNvSpPr>
            <a:spLocks noGrp="1"/>
          </p:cNvSpPr>
          <p:nvPr>
            <p:ph idx="1"/>
          </p:nvPr>
        </p:nvSpPr>
        <p:spPr>
          <a:xfrm>
            <a:off x="1043608" y="1412776"/>
            <a:ext cx="7890080" cy="4835624"/>
          </a:xfrm>
        </p:spPr>
        <p:txBody>
          <a:bodyPr>
            <a:normAutofit fontScale="92500" lnSpcReduction="20000"/>
          </a:bodyPr>
          <a:lstStyle/>
          <a:p>
            <a:r>
              <a:rPr lang="fr-FR">
                <a:latin typeface="Times New Roman" pitchFamily="18" charset="0"/>
                <a:cs typeface="Times New Roman" pitchFamily="18" charset="0"/>
              </a:rPr>
              <a:t>Un acteur (</a:t>
            </a:r>
            <a:r>
              <a:rPr lang="fr-FR" err="1">
                <a:latin typeface="Times New Roman" pitchFamily="18" charset="0"/>
                <a:cs typeface="Times New Roman" pitchFamily="18" charset="0"/>
              </a:rPr>
              <a:t>actor</a:t>
            </a:r>
            <a:r>
              <a:rPr lang="fr-FR">
                <a:latin typeface="Times New Roman" pitchFamily="18" charset="0"/>
                <a:cs typeface="Times New Roman" pitchFamily="18" charset="0"/>
              </a:rPr>
              <a:t>) est un rôle joué par l’utilisateur du système logiciel.</a:t>
            </a:r>
          </a:p>
          <a:p>
            <a:endParaRPr lang="fr-FR">
              <a:latin typeface="Times New Roman" pitchFamily="18" charset="0"/>
              <a:cs typeface="Times New Roman" pitchFamily="18" charset="0"/>
            </a:endParaRPr>
          </a:p>
          <a:p>
            <a:r>
              <a:rPr lang="fr-FR">
                <a:latin typeface="Times New Roman" pitchFamily="18" charset="0"/>
                <a:cs typeface="Times New Roman" pitchFamily="18" charset="0"/>
              </a:rPr>
              <a:t>En plus des personnes physiques, les acteurs peuvent être :</a:t>
            </a:r>
          </a:p>
          <a:p>
            <a:pPr lvl="2"/>
            <a:r>
              <a:rPr lang="fr-FR">
                <a:latin typeface="Times New Roman" pitchFamily="18" charset="0"/>
                <a:cs typeface="Times New Roman" pitchFamily="18" charset="0"/>
              </a:rPr>
              <a:t>Des périphériques manipulés par le système (imprimantes, robots, . . . ) ;</a:t>
            </a:r>
          </a:p>
          <a:p>
            <a:pPr lvl="2"/>
            <a:r>
              <a:rPr lang="fr-FR">
                <a:latin typeface="Times New Roman" pitchFamily="18" charset="0"/>
                <a:cs typeface="Times New Roman" pitchFamily="18" charset="0"/>
              </a:rPr>
              <a:t>Des logiciels déjà disponibles à intégrer dans le projet ;</a:t>
            </a:r>
          </a:p>
          <a:p>
            <a:pPr lvl="2"/>
            <a:r>
              <a:rPr lang="fr-FR">
                <a:latin typeface="Times New Roman" pitchFamily="18" charset="0"/>
                <a:cs typeface="Times New Roman" pitchFamily="18" charset="0"/>
              </a:rPr>
              <a:t>Des systèmes informatiques externes au système mais qui interagissent avec lui, etc.</a:t>
            </a:r>
          </a:p>
          <a:p>
            <a:r>
              <a:rPr lang="fr-FR">
                <a:latin typeface="Times New Roman" pitchFamily="18" charset="0"/>
                <a:cs typeface="Times New Roman" pitchFamily="18" charset="0"/>
              </a:rPr>
              <a:t>Les acteurs se trouvent obligatoirement à </a:t>
            </a:r>
            <a:r>
              <a:rPr lang="fr-FR" b="1">
                <a:latin typeface="Times New Roman" pitchFamily="18" charset="0"/>
                <a:cs typeface="Times New Roman" pitchFamily="18" charset="0"/>
              </a:rPr>
              <a:t>l’extérieur du système</a:t>
            </a:r>
            <a:r>
              <a:rPr lang="fr-FR">
                <a:latin typeface="Times New Roman" pitchFamily="18" charset="0"/>
                <a:cs typeface="Times New Roman" pitchFamily="18" charset="0"/>
              </a:rPr>
              <a:t>.</a:t>
            </a:r>
          </a:p>
        </p:txBody>
      </p:sp>
      <p:sp>
        <p:nvSpPr>
          <p:cNvPr id="4" name="Espace réservé de la date 3"/>
          <p:cNvSpPr>
            <a:spLocks noGrp="1"/>
          </p:cNvSpPr>
          <p:nvPr>
            <p:ph type="dt" sz="half" idx="10"/>
          </p:nvPr>
        </p:nvSpPr>
        <p:spPr/>
        <p:txBody>
          <a:bodyPr/>
          <a:lstStyle/>
          <a:p>
            <a:fld id="{BEFBC95D-982C-4FC7-B3E4-4376B81515C7}" type="datetime1">
              <a:rPr lang="fr-FR" smtClean="0"/>
              <a:pPr/>
              <a:t>18/01/2022</a:t>
            </a:fld>
            <a:endParaRPr lang="fr-FR"/>
          </a:p>
        </p:txBody>
      </p:sp>
      <p:sp>
        <p:nvSpPr>
          <p:cNvPr id="5" name="Espace réservé du numéro de diapositive 4"/>
          <p:cNvSpPr>
            <a:spLocks noGrp="1"/>
          </p:cNvSpPr>
          <p:nvPr>
            <p:ph type="sldNum" sz="quarter" idx="12"/>
          </p:nvPr>
        </p:nvSpPr>
        <p:spPr/>
        <p:txBody>
          <a:bodyPr/>
          <a:lstStyle/>
          <a:p>
            <a:fld id="{E45CA2F0-F499-4DF0-8D70-F31DB032CFF9}"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a:t>Acteur</a:t>
            </a:r>
          </a:p>
        </p:txBody>
      </p:sp>
      <p:sp>
        <p:nvSpPr>
          <p:cNvPr id="3" name="Espace réservé du contenu 2"/>
          <p:cNvSpPr>
            <a:spLocks noGrp="1"/>
          </p:cNvSpPr>
          <p:nvPr>
            <p:ph idx="1"/>
          </p:nvPr>
        </p:nvSpPr>
        <p:spPr>
          <a:xfrm>
            <a:off x="971600" y="1340768"/>
            <a:ext cx="7962088" cy="1152128"/>
          </a:xfrm>
        </p:spPr>
        <p:txBody>
          <a:bodyPr/>
          <a:lstStyle/>
          <a:p>
            <a:r>
              <a:rPr lang="fr-FR">
                <a:latin typeface="Times New Roman" pitchFamily="18" charset="0"/>
                <a:cs typeface="Times New Roman" pitchFamily="18" charset="0"/>
              </a:rPr>
              <a:t>Les acteurs sont souvent spécifiés sous forme de personnages stylisés. </a:t>
            </a:r>
          </a:p>
        </p:txBody>
      </p:sp>
      <p:pic>
        <p:nvPicPr>
          <p:cNvPr id="23555" name="Picture 3"/>
          <p:cNvPicPr>
            <a:picLocks noChangeAspect="1" noChangeArrowheads="1"/>
          </p:cNvPicPr>
          <p:nvPr/>
        </p:nvPicPr>
        <p:blipFill>
          <a:blip r:embed="rId2" cstate="print"/>
          <a:srcRect/>
          <a:stretch>
            <a:fillRect/>
          </a:stretch>
        </p:blipFill>
        <p:spPr bwMode="auto">
          <a:xfrm>
            <a:off x="4716016" y="2492896"/>
            <a:ext cx="1080120" cy="1572327"/>
          </a:xfrm>
          <a:prstGeom prst="rect">
            <a:avLst/>
          </a:prstGeom>
          <a:noFill/>
          <a:ln w="9525">
            <a:noFill/>
            <a:miter lim="800000"/>
            <a:headEnd/>
            <a:tailEnd/>
          </a:ln>
        </p:spPr>
      </p:pic>
      <p:sp>
        <p:nvSpPr>
          <p:cNvPr id="6" name="Espace réservé du contenu 2"/>
          <p:cNvSpPr txBox="1">
            <a:spLocks/>
          </p:cNvSpPr>
          <p:nvPr/>
        </p:nvSpPr>
        <p:spPr>
          <a:xfrm>
            <a:off x="971600" y="3933056"/>
            <a:ext cx="8172400" cy="1296144"/>
          </a:xfrm>
          <a:prstGeom prst="rect">
            <a:avLst/>
          </a:prstGeom>
        </p:spPr>
        <p:txBody>
          <a:bodyPr>
            <a:normAutofit fontScale="85000" lnSpcReduction="10000"/>
          </a:bodyPr>
          <a:lstStyle/>
          <a:p>
            <a:pPr marL="365760" lvl="0" indent="-283464" eaLnBrk="1" fontAlgn="auto" hangingPunct="1">
              <a:spcBef>
                <a:spcPts val="600"/>
              </a:spcBef>
              <a:spcAft>
                <a:spcPts val="0"/>
              </a:spcAft>
              <a:buClr>
                <a:schemeClr val="accent1"/>
              </a:buClr>
              <a:buSzPct val="80000"/>
              <a:buFont typeface="Wingdings 2"/>
              <a:buChar char=""/>
            </a:pPr>
            <a:r>
              <a:rPr kumimoji="0" lang="fr-FR" sz="3200">
                <a:cs typeface="Times New Roman" pitchFamily="18" charset="0"/>
              </a:rPr>
              <a:t>Ils peuvent également être représentés par un rectangle doté du stéréotype "</a:t>
            </a:r>
            <a:r>
              <a:rPr kumimoji="0" lang="fr-FR" sz="3200" err="1">
                <a:cs typeface="Times New Roman" pitchFamily="18" charset="0"/>
              </a:rPr>
              <a:t>actor</a:t>
            </a:r>
            <a:r>
              <a:rPr kumimoji="0" lang="fr-FR" sz="3200">
                <a:cs typeface="Times New Roman" pitchFamily="18" charset="0"/>
              </a:rPr>
              <a:t>" ou par un pictogramme (par exemple un symbole d’ordinateur).</a:t>
            </a:r>
            <a:endParaRPr kumimoji="0" lang="fr-FR" sz="3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pic>
        <p:nvPicPr>
          <p:cNvPr id="23556" name="Picture 4"/>
          <p:cNvPicPr>
            <a:picLocks noChangeAspect="1" noChangeArrowheads="1"/>
          </p:cNvPicPr>
          <p:nvPr/>
        </p:nvPicPr>
        <p:blipFill>
          <a:blip r:embed="rId3" cstate="print"/>
          <a:srcRect/>
          <a:stretch>
            <a:fillRect/>
          </a:stretch>
        </p:blipFill>
        <p:spPr bwMode="auto">
          <a:xfrm>
            <a:off x="3376843" y="5435000"/>
            <a:ext cx="3456384" cy="1295400"/>
          </a:xfrm>
          <a:prstGeom prst="rect">
            <a:avLst/>
          </a:prstGeom>
          <a:noFill/>
          <a:ln w="9525">
            <a:noFill/>
            <a:miter lim="800000"/>
            <a:headEnd/>
            <a:tailEnd/>
          </a:ln>
        </p:spPr>
      </p:pic>
      <p:sp>
        <p:nvSpPr>
          <p:cNvPr id="7" name="Espace réservé de la date 6"/>
          <p:cNvSpPr>
            <a:spLocks noGrp="1"/>
          </p:cNvSpPr>
          <p:nvPr>
            <p:ph type="dt" sz="half" idx="10"/>
          </p:nvPr>
        </p:nvSpPr>
        <p:spPr/>
        <p:txBody>
          <a:bodyPr/>
          <a:lstStyle/>
          <a:p>
            <a:fld id="{44690CD1-3F1E-4811-B65F-D70AB0B0841F}" type="datetime1">
              <a:rPr lang="fr-FR" smtClean="0"/>
              <a:pPr/>
              <a:t>18/01/2022</a:t>
            </a:fld>
            <a:endParaRPr lang="fr-FR"/>
          </a:p>
        </p:txBody>
      </p:sp>
      <p:sp>
        <p:nvSpPr>
          <p:cNvPr id="8" name="Espace réservé du numéro de diapositive 7"/>
          <p:cNvSpPr>
            <a:spLocks noGrp="1"/>
          </p:cNvSpPr>
          <p:nvPr>
            <p:ph type="sldNum" sz="quarter" idx="12"/>
          </p:nvPr>
        </p:nvSpPr>
        <p:spPr/>
        <p:txBody>
          <a:bodyPr/>
          <a:lstStyle/>
          <a:p>
            <a:fld id="{E45CA2F0-F499-4DF0-8D70-F31DB032CFF9}"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638"/>
            <a:ext cx="7498080" cy="706090"/>
          </a:xfrm>
        </p:spPr>
        <p:txBody>
          <a:bodyPr>
            <a:normAutofit fontScale="90000"/>
          </a:bodyPr>
          <a:lstStyle/>
          <a:p>
            <a:r>
              <a:rPr lang="fr-FR"/>
              <a:t>Acteur principal ou secondaire</a:t>
            </a:r>
          </a:p>
        </p:txBody>
      </p:sp>
      <p:sp>
        <p:nvSpPr>
          <p:cNvPr id="3" name="Espace réservé du contenu 2"/>
          <p:cNvSpPr>
            <a:spLocks noGrp="1"/>
          </p:cNvSpPr>
          <p:nvPr>
            <p:ph idx="1"/>
          </p:nvPr>
        </p:nvSpPr>
        <p:spPr>
          <a:xfrm>
            <a:off x="1435608" y="1124744"/>
            <a:ext cx="7240848" cy="4176464"/>
          </a:xfrm>
        </p:spPr>
        <p:txBody>
          <a:bodyPr>
            <a:normAutofit fontScale="77500" lnSpcReduction="20000"/>
          </a:bodyPr>
          <a:lstStyle/>
          <a:p>
            <a:r>
              <a:rPr lang="fr-FR" sz="2600">
                <a:latin typeface="Times New Roman" pitchFamily="18" charset="0"/>
                <a:cs typeface="Times New Roman" pitchFamily="18" charset="0"/>
              </a:rPr>
              <a:t>Un </a:t>
            </a:r>
            <a:r>
              <a:rPr lang="fr-FR" sz="2600" b="1">
                <a:latin typeface="Times New Roman" pitchFamily="18" charset="0"/>
                <a:cs typeface="Times New Roman" pitchFamily="18" charset="0"/>
              </a:rPr>
              <a:t>acteur principal </a:t>
            </a:r>
            <a:r>
              <a:rPr lang="fr-FR" sz="2600">
                <a:latin typeface="Times New Roman" pitchFamily="18" charset="0"/>
                <a:cs typeface="Times New Roman" pitchFamily="18" charset="0"/>
              </a:rPr>
              <a:t>est celui pour qui le cas d’utilisation produit un résultat observable.</a:t>
            </a:r>
          </a:p>
          <a:p>
            <a:endParaRPr lang="fr-FR" sz="2600">
              <a:latin typeface="Times New Roman" pitchFamily="18" charset="0"/>
              <a:cs typeface="Times New Roman" pitchFamily="18" charset="0"/>
            </a:endParaRPr>
          </a:p>
          <a:p>
            <a:r>
              <a:rPr lang="fr-FR" sz="2600">
                <a:latin typeface="Times New Roman" pitchFamily="18" charset="0"/>
                <a:cs typeface="Times New Roman" pitchFamily="18" charset="0"/>
              </a:rPr>
              <a:t>l’acteur principal est à l’initiative des échanges nécessaires pour réaliser le cas d’utilisation (C’est lui qui déclenche le cas d’utilisation).</a:t>
            </a:r>
          </a:p>
          <a:p>
            <a:endParaRPr lang="fr-FR" sz="2600">
              <a:latin typeface="Times New Roman" pitchFamily="18" charset="0"/>
              <a:cs typeface="Times New Roman" pitchFamily="18" charset="0"/>
            </a:endParaRPr>
          </a:p>
          <a:p>
            <a:r>
              <a:rPr lang="fr-FR" sz="2600" b="1">
                <a:latin typeface="Times New Roman" pitchFamily="18" charset="0"/>
                <a:cs typeface="Times New Roman" pitchFamily="18" charset="0"/>
              </a:rPr>
              <a:t>Les acteurs secondaires sont</a:t>
            </a:r>
            <a:r>
              <a:rPr lang="fr-FR" sz="2600">
                <a:latin typeface="Times New Roman" pitchFamily="18" charset="0"/>
                <a:cs typeface="Times New Roman" pitchFamily="18" charset="0"/>
              </a:rPr>
              <a:t> souvent sollicités pour des informations  complémentaires ; ils peuvent uniquement consulter ou informer le système lors de l’exécution du cas d’utilisation. </a:t>
            </a:r>
          </a:p>
          <a:p>
            <a:r>
              <a:rPr lang="fr-FR" sz="2600">
                <a:latin typeface="Times New Roman" pitchFamily="18" charset="0"/>
                <a:cs typeface="Times New Roman" pitchFamily="18" charset="0"/>
              </a:rPr>
              <a:t>dans la mesure du possible, disposez les acteurs principaux à gauche des cas d’utilisation et les acteurs secondaires à droite</a:t>
            </a:r>
            <a:r>
              <a:rPr lang="fr-FR">
                <a:latin typeface="Times New Roman" pitchFamily="18" charset="0"/>
                <a:cs typeface="Times New Roman" pitchFamily="18" charset="0"/>
              </a:rPr>
              <a:t>.</a:t>
            </a:r>
          </a:p>
        </p:txBody>
      </p:sp>
      <p:pic>
        <p:nvPicPr>
          <p:cNvPr id="25602" name="Picture 2"/>
          <p:cNvPicPr>
            <a:picLocks noChangeAspect="1" noChangeArrowheads="1"/>
          </p:cNvPicPr>
          <p:nvPr/>
        </p:nvPicPr>
        <p:blipFill>
          <a:blip r:embed="rId2" cstate="print"/>
          <a:srcRect/>
          <a:stretch>
            <a:fillRect/>
          </a:stretch>
        </p:blipFill>
        <p:spPr bwMode="auto">
          <a:xfrm>
            <a:off x="2047825" y="4869160"/>
            <a:ext cx="6124575" cy="1657350"/>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03E8AB16-22FD-4299-B1EC-0269AB2DFD32}" type="datetime1">
              <a:rPr lang="fr-FR" smtClean="0"/>
              <a:pPr/>
              <a:t>18/01/2022</a:t>
            </a:fld>
            <a:endParaRPr lang="fr-FR"/>
          </a:p>
        </p:txBody>
      </p:sp>
      <p:sp>
        <p:nvSpPr>
          <p:cNvPr id="6" name="Espace réservé du numéro de diapositive 5"/>
          <p:cNvSpPr>
            <a:spLocks noGrp="1"/>
          </p:cNvSpPr>
          <p:nvPr>
            <p:ph type="sldNum" sz="quarter" idx="12"/>
          </p:nvPr>
        </p:nvSpPr>
        <p:spPr/>
        <p:txBody>
          <a:bodyPr/>
          <a:lstStyle/>
          <a:p>
            <a:fld id="{E45CA2F0-F499-4DF0-8D70-F31DB032CFF9}" type="slidenum">
              <a:rPr lang="fr-FR" smtClean="0"/>
              <a:pPr/>
              <a:t>9</a:t>
            </a:fld>
            <a:endParaRPr lang="fr-F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RANCHTO" val="0"/>
  <p:tag name="HOTSPOTTYPE" val="NextSlide"/>
  <p:tag name="DEFINEDINNAVIGATOR"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مستند" ma:contentTypeID="0x010100A64CABCF48337846AE25B20C303DAD83" ma:contentTypeVersion="8" ma:contentTypeDescription="إنشاء مستند جديد." ma:contentTypeScope="" ma:versionID="e6cbd12d63f1c7016dbabba07d65fa4f">
  <xsd:schema xmlns:xsd="http://www.w3.org/2001/XMLSchema" xmlns:xs="http://www.w3.org/2001/XMLSchema" xmlns:p="http://schemas.microsoft.com/office/2006/metadata/properties" xmlns:ns2="3e09d498-3e73-485b-99f6-ad835f785115" targetNamespace="http://schemas.microsoft.com/office/2006/metadata/properties" ma:root="true" ma:fieldsID="73cd91e89e5872ac66a4c381337629c5" ns2:_="">
    <xsd:import namespace="3e09d498-3e73-485b-99f6-ad835f7851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09d498-3e73-485b-99f6-ad835f785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542483-F67E-4E31-9C76-B6C1CA4155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4DE29E-1B7D-4973-A637-E18B01BA393C}">
  <ds:schemaRefs>
    <ds:schemaRef ds:uri="3e09d498-3e73-485b-99f6-ad835f7851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9BDEFC-548E-48C3-95E0-D61C04D442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Application>Microsoft Office PowerPoint</Application>
  <PresentationFormat>On-screen Show (4:3)</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Université Abou Bakr belkaid  faculté des sciences  département d’informatique</vt:lpstr>
      <vt:lpstr>PowerPoint Presentation</vt:lpstr>
      <vt:lpstr>Diagramme de cas d’utilisation(use case diagramme)</vt:lpstr>
      <vt:lpstr>Diagramme de cas d’utilisation(use</vt:lpstr>
      <vt:lpstr>Les éléments du diagramme de cas d’utilisation</vt:lpstr>
      <vt:lpstr>Acteur</vt:lpstr>
      <vt:lpstr>Acteur </vt:lpstr>
      <vt:lpstr>Acteur</vt:lpstr>
      <vt:lpstr>Acteur principal ou secondaire</vt:lpstr>
      <vt:lpstr>Cas d’utilisation (CU)</vt:lpstr>
      <vt:lpstr>Recenser les cas d’utilisation</vt:lpstr>
      <vt:lpstr>Recenser les cas d’utilisation</vt:lpstr>
      <vt:lpstr>Relation acteur-cas d’utilisation</vt:lpstr>
      <vt:lpstr>Relation acteur-acteur</vt:lpstr>
      <vt:lpstr>Relation cas d’utilisation-cas d’utilisation</vt:lpstr>
      <vt:lpstr>Relation d’inclusion</vt:lpstr>
      <vt:lpstr>Relation d’inclusion</vt:lpstr>
      <vt:lpstr>Relation d’extension</vt:lpstr>
      <vt:lpstr>Relation de généralisation</vt:lpstr>
      <vt:lpstr>Relation cas d’utilisation-cas d’utilisation -Exemple</vt:lpstr>
      <vt:lpstr>Exemple </vt:lpstr>
      <vt:lpstr>Conseils </vt:lpstr>
      <vt:lpstr>Description textuelle des cas d’utilisation</vt:lpstr>
      <vt:lpstr>Volet 1: identification </vt:lpstr>
      <vt:lpstr>Exemple</vt:lpstr>
      <vt:lpstr>Volet 2: description des scénarios</vt:lpstr>
      <vt:lpstr>Exemple </vt:lpstr>
      <vt:lpstr>Exemple </vt:lpstr>
      <vt:lpstr>Volet 3: fin et post-condition</vt:lpstr>
      <vt:lpstr>Exemple </vt:lpstr>
      <vt:lpstr>Volet 4: compléments</vt:lpstr>
      <vt:lpstr>Exemple du GAB </vt:lpstr>
      <vt:lpstr>Description textuelle du cas d’utilisation «Retirer de l’argent »</vt:lpstr>
      <vt:lpstr>Scénario nominal «Retirer de l’argent »  </vt:lpstr>
      <vt:lpstr>Scénario nominal «Retirer de l’argent</vt:lpstr>
      <vt:lpstr>Scénarios alternatifs ou d’erreur</vt:lpstr>
      <vt:lpstr>Scénarios alternatifs ou d’erreur</vt:lpstr>
      <vt:lpstr>Exigences non fonctionnelles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Abou Bakr belkaid  faculté des sciences  département d’informatique</dc:title>
  <dc:creator>Souad MT</dc:creator>
  <cp:revision>1</cp:revision>
  <dcterms:created xsi:type="dcterms:W3CDTF">2021-10-04T08:32:03Z</dcterms:created>
  <dcterms:modified xsi:type="dcterms:W3CDTF">2022-01-18T21:42:42Z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TC010437961036</vt:lpwstr>
  </property>
  <property fmtid="{D5CDD505-2E9C-101B-9397-08002B2CF9AE}" pid="3" name="ContentTypeId">
    <vt:lpwstr>0x010100A64CABCF48337846AE25B20C303DAD83</vt:lpwstr>
  </property>
</Properties>
</file>