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4"/>
  </p:sldMasterIdLst>
  <p:notesMasterIdLst>
    <p:notesMasterId r:id="rId63"/>
  </p:notesMasterIdLst>
  <p:sldIdLst>
    <p:sldId id="265" r:id="rId5"/>
    <p:sldId id="319" r:id="rId6"/>
    <p:sldId id="274" r:id="rId7"/>
    <p:sldId id="320" r:id="rId8"/>
    <p:sldId id="266" r:id="rId9"/>
    <p:sldId id="267" r:id="rId10"/>
    <p:sldId id="268" r:id="rId11"/>
    <p:sldId id="276" r:id="rId12"/>
    <p:sldId id="275" r:id="rId13"/>
    <p:sldId id="269" r:id="rId14"/>
    <p:sldId id="277" r:id="rId15"/>
    <p:sldId id="278" r:id="rId16"/>
    <p:sldId id="313" r:id="rId17"/>
    <p:sldId id="314" r:id="rId18"/>
    <p:sldId id="271" r:id="rId19"/>
    <p:sldId id="272" r:id="rId20"/>
    <p:sldId id="279" r:id="rId21"/>
    <p:sldId id="280" r:id="rId22"/>
    <p:sldId id="282" r:id="rId23"/>
    <p:sldId id="281" r:id="rId24"/>
    <p:sldId id="283" r:id="rId25"/>
    <p:sldId id="326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6" r:id="rId38"/>
    <p:sldId id="298" r:id="rId39"/>
    <p:sldId id="299" r:id="rId40"/>
    <p:sldId id="295" r:id="rId41"/>
    <p:sldId id="301" r:id="rId42"/>
    <p:sldId id="297" r:id="rId43"/>
    <p:sldId id="300" r:id="rId44"/>
    <p:sldId id="302" r:id="rId45"/>
    <p:sldId id="303" r:id="rId46"/>
    <p:sldId id="304" r:id="rId47"/>
    <p:sldId id="305" r:id="rId48"/>
    <p:sldId id="306" r:id="rId49"/>
    <p:sldId id="321" r:id="rId50"/>
    <p:sldId id="322" r:id="rId51"/>
    <p:sldId id="323" r:id="rId52"/>
    <p:sldId id="325" r:id="rId53"/>
    <p:sldId id="307" r:id="rId54"/>
    <p:sldId id="308" r:id="rId55"/>
    <p:sldId id="309" r:id="rId56"/>
    <p:sldId id="324" r:id="rId57"/>
    <p:sldId id="315" r:id="rId58"/>
    <p:sldId id="317" r:id="rId59"/>
    <p:sldId id="318" r:id="rId60"/>
    <p:sldId id="310" r:id="rId61"/>
    <p:sldId id="311" r:id="rId62"/>
  </p:sldIdLst>
  <p:sldSz cx="9144000" cy="6858000" type="screen4x3"/>
  <p:notesSz cx="6858000" cy="9144000"/>
  <p:custDataLst>
    <p:tags r:id="rId6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336699"/>
    <a:srgbClr val="008080"/>
    <a:srgbClr val="009999"/>
    <a:srgbClr val="FF9966"/>
    <a:srgbClr val="99FFFF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8063A3-1F33-41B0-A054-3E6C883E797B}" v="1" dt="2021-12-08T00:03:07.540"/>
    <p1510:client id="{41A3AB6D-0270-3346-31C1-02819E0B0CF6}" v="3" dt="2021-12-29T14:51:29.246"/>
    <p1510:client id="{466EB68C-D00E-4159-8257-24737D05DDE8}" v="2" dt="2022-01-13T15:00:12.536"/>
    <p1510:client id="{5DA7720D-D9DB-442B-8956-CBD0F3671C3E}" v="1" dt="2021-12-15T18:18:10.207"/>
    <p1510:client id="{8907392F-35AA-412A-88C9-B730BDFE632C}" v="1" dt="2022-01-07T17:13:55.424"/>
    <p1510:client id="{996CFB54-4C65-421B-A08F-27B93C857829}" v="2" dt="2021-12-08T20:24:21.739"/>
    <p1510:client id="{A1879AF5-6352-4083-8206-B1AA85DF0586}" v="3" dt="2022-01-05T21:26:33.930"/>
    <p1510:client id="{F6F1CF6C-BB73-40F1-AAAF-2FCEA16ADB8B}" v="13" dt="2022-01-06T10:49:03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1901" autoAdjust="0"/>
  </p:normalViewPr>
  <p:slideViewPr>
    <p:cSldViewPr>
      <p:cViewPr varScale="1">
        <p:scale>
          <a:sx n="68" d="100"/>
          <a:sy n="68" d="100"/>
        </p:scale>
        <p:origin x="14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28" d="100"/>
          <a:sy n="28" d="100"/>
        </p:scale>
        <p:origin x="-126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gs" Target="tags/tag1.xml"/><Relationship Id="rId69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AMARA AMINA" userId="S::amina.benamara@univ-tlemcen.dz::08deebe8-b228-4d84-9346-e2561eeaa0c5" providerId="AD" clId="Web-{2B8063A3-1F33-41B0-A054-3E6C883E797B}"/>
    <pc:docChg chg="modSld">
      <pc:chgData name="BENAMARA AMINA" userId="S::amina.benamara@univ-tlemcen.dz::08deebe8-b228-4d84-9346-e2561eeaa0c5" providerId="AD" clId="Web-{2B8063A3-1F33-41B0-A054-3E6C883E797B}" dt="2021-12-08T00:03:07.540" v="0" actId="1076"/>
      <pc:docMkLst>
        <pc:docMk/>
      </pc:docMkLst>
      <pc:sldChg chg="modSp">
        <pc:chgData name="BENAMARA AMINA" userId="S::amina.benamara@univ-tlemcen.dz::08deebe8-b228-4d84-9346-e2561eeaa0c5" providerId="AD" clId="Web-{2B8063A3-1F33-41B0-A054-3E6C883E797B}" dt="2021-12-08T00:03:07.540" v="0" actId="1076"/>
        <pc:sldMkLst>
          <pc:docMk/>
          <pc:sldMk cId="0" sldId="279"/>
        </pc:sldMkLst>
        <pc:picChg chg="mod">
          <ac:chgData name="BENAMARA AMINA" userId="S::amina.benamara@univ-tlemcen.dz::08deebe8-b228-4d84-9346-e2561eeaa0c5" providerId="AD" clId="Web-{2B8063A3-1F33-41B0-A054-3E6C883E797B}" dt="2021-12-08T00:03:07.540" v="0" actId="1076"/>
          <ac:picMkLst>
            <pc:docMk/>
            <pc:sldMk cId="0" sldId="279"/>
            <ac:picMk id="11266" creationId="{00000000-0000-0000-0000-000000000000}"/>
          </ac:picMkLst>
        </pc:picChg>
      </pc:sldChg>
    </pc:docChg>
  </pc:docChgLst>
  <pc:docChgLst>
    <pc:chgData name="hidayat.belarbi" userId="S::hidayat.belarbi@univ-tlemcen.dz::bbed6b4e-2183-4a53-85ec-f69c1afd9e1c" providerId="AD" clId="Web-{996CFB54-4C65-421B-A08F-27B93C857829}"/>
    <pc:docChg chg="modSld">
      <pc:chgData name="hidayat.belarbi" userId="S::hidayat.belarbi@univ-tlemcen.dz::bbed6b4e-2183-4a53-85ec-f69c1afd9e1c" providerId="AD" clId="Web-{996CFB54-4C65-421B-A08F-27B93C857829}" dt="2021-12-08T20:24:21.739" v="1" actId="1076"/>
      <pc:docMkLst>
        <pc:docMk/>
      </pc:docMkLst>
      <pc:sldChg chg="modSp">
        <pc:chgData name="hidayat.belarbi" userId="S::hidayat.belarbi@univ-tlemcen.dz::bbed6b4e-2183-4a53-85ec-f69c1afd9e1c" providerId="AD" clId="Web-{996CFB54-4C65-421B-A08F-27B93C857829}" dt="2021-12-08T20:24:21.739" v="1" actId="1076"/>
        <pc:sldMkLst>
          <pc:docMk/>
          <pc:sldMk cId="0" sldId="290"/>
        </pc:sldMkLst>
        <pc:picChg chg="mod">
          <ac:chgData name="hidayat.belarbi" userId="S::hidayat.belarbi@univ-tlemcen.dz::bbed6b4e-2183-4a53-85ec-f69c1afd9e1c" providerId="AD" clId="Web-{996CFB54-4C65-421B-A08F-27B93C857829}" dt="2021-12-08T20:24:21.739" v="1" actId="1076"/>
          <ac:picMkLst>
            <pc:docMk/>
            <pc:sldMk cId="0" sldId="290"/>
            <ac:picMk id="24578" creationId="{00000000-0000-0000-0000-000000000000}"/>
          </ac:picMkLst>
        </pc:picChg>
      </pc:sldChg>
    </pc:docChg>
  </pc:docChgLst>
  <pc:docChgLst>
    <pc:chgData name="KHAOUANI KHALED ANWAR" userId="S::khaledanwar.khaouani@univ-tlemcen.dz::92eb0016-f2da-407b-9e1c-aa4adfb1da7a" providerId="AD" clId="Web-{5DA7720D-D9DB-442B-8956-CBD0F3671C3E}"/>
    <pc:docChg chg="modSld">
      <pc:chgData name="KHAOUANI KHALED ANWAR" userId="S::khaledanwar.khaouani@univ-tlemcen.dz::92eb0016-f2da-407b-9e1c-aa4adfb1da7a" providerId="AD" clId="Web-{5DA7720D-D9DB-442B-8956-CBD0F3671C3E}" dt="2021-12-15T18:18:10.207" v="0" actId="1076"/>
      <pc:docMkLst>
        <pc:docMk/>
      </pc:docMkLst>
      <pc:sldChg chg="modSp">
        <pc:chgData name="KHAOUANI KHALED ANWAR" userId="S::khaledanwar.khaouani@univ-tlemcen.dz::92eb0016-f2da-407b-9e1c-aa4adfb1da7a" providerId="AD" clId="Web-{5DA7720D-D9DB-442B-8956-CBD0F3671C3E}" dt="2021-12-15T18:18:10.207" v="0" actId="1076"/>
        <pc:sldMkLst>
          <pc:docMk/>
          <pc:sldMk cId="0" sldId="279"/>
        </pc:sldMkLst>
        <pc:picChg chg="mod">
          <ac:chgData name="KHAOUANI KHALED ANWAR" userId="S::khaledanwar.khaouani@univ-tlemcen.dz::92eb0016-f2da-407b-9e1c-aa4adfb1da7a" providerId="AD" clId="Web-{5DA7720D-D9DB-442B-8956-CBD0F3671C3E}" dt="2021-12-15T18:18:10.207" v="0" actId="1076"/>
          <ac:picMkLst>
            <pc:docMk/>
            <pc:sldMk cId="0" sldId="279"/>
            <ac:picMk id="11266" creationId="{00000000-0000-0000-0000-000000000000}"/>
          </ac:picMkLst>
        </pc:picChg>
      </pc:sldChg>
    </pc:docChg>
  </pc:docChgLst>
  <pc:docChgLst>
    <pc:chgData name="KHOUANI YOUCEF" userId="S::youcef.khouani@univ-tlemcen.dz::6851425c-4086-4fa1-a22b-00d377075ffa" providerId="AD" clId="Web-{41A3AB6D-0270-3346-31C1-02819E0B0CF6}"/>
    <pc:docChg chg="modSld">
      <pc:chgData name="KHOUANI YOUCEF" userId="S::youcef.khouani@univ-tlemcen.dz::6851425c-4086-4fa1-a22b-00d377075ffa" providerId="AD" clId="Web-{41A3AB6D-0270-3346-31C1-02819E0B0CF6}" dt="2021-12-29T14:51:29.293" v="4" actId="20577"/>
      <pc:docMkLst>
        <pc:docMk/>
      </pc:docMkLst>
      <pc:sldChg chg="modSp">
        <pc:chgData name="KHOUANI YOUCEF" userId="S::youcef.khouani@univ-tlemcen.dz::6851425c-4086-4fa1-a22b-00d377075ffa" providerId="AD" clId="Web-{41A3AB6D-0270-3346-31C1-02819E0B0CF6}" dt="2021-12-29T14:48:37.849" v="0" actId="1076"/>
        <pc:sldMkLst>
          <pc:docMk/>
          <pc:sldMk cId="0" sldId="307"/>
        </pc:sldMkLst>
        <pc:spChg chg="mod">
          <ac:chgData name="KHOUANI YOUCEF" userId="S::youcef.khouani@univ-tlemcen.dz::6851425c-4086-4fa1-a22b-00d377075ffa" providerId="AD" clId="Web-{41A3AB6D-0270-3346-31C1-02819E0B0CF6}" dt="2021-12-29T14:48:37.849" v="0" actId="1076"/>
          <ac:spMkLst>
            <pc:docMk/>
            <pc:sldMk cId="0" sldId="307"/>
            <ac:spMk id="2" creationId="{00000000-0000-0000-0000-000000000000}"/>
          </ac:spMkLst>
        </pc:spChg>
      </pc:sldChg>
      <pc:sldChg chg="modSp">
        <pc:chgData name="KHOUANI YOUCEF" userId="S::youcef.khouani@univ-tlemcen.dz::6851425c-4086-4fa1-a22b-00d377075ffa" providerId="AD" clId="Web-{41A3AB6D-0270-3346-31C1-02819E0B0CF6}" dt="2021-12-29T14:51:29.293" v="4" actId="20577"/>
        <pc:sldMkLst>
          <pc:docMk/>
          <pc:sldMk cId="0" sldId="309"/>
        </pc:sldMkLst>
        <pc:spChg chg="mod">
          <ac:chgData name="KHOUANI YOUCEF" userId="S::youcef.khouani@univ-tlemcen.dz::6851425c-4086-4fa1-a22b-00d377075ffa" providerId="AD" clId="Web-{41A3AB6D-0270-3346-31C1-02819E0B0CF6}" dt="2021-12-29T14:51:29.293" v="4" actId="20577"/>
          <ac:spMkLst>
            <pc:docMk/>
            <pc:sldMk cId="0" sldId="309"/>
            <ac:spMk id="3" creationId="{00000000-0000-0000-0000-000000000000}"/>
          </ac:spMkLst>
        </pc:spChg>
      </pc:sldChg>
    </pc:docChg>
  </pc:docChgLst>
  <pc:docChgLst>
    <pc:chgData name="hidayat.belarbi" userId="S::hidayat.belarbi@univ-tlemcen.dz::bbed6b4e-2183-4a53-85ec-f69c1afd9e1c" providerId="AD" clId="Web-{A1879AF5-6352-4083-8206-B1AA85DF0586}"/>
    <pc:docChg chg="modSld">
      <pc:chgData name="hidayat.belarbi" userId="S::hidayat.belarbi@univ-tlemcen.dz::bbed6b4e-2183-4a53-85ec-f69c1afd9e1c" providerId="AD" clId="Web-{A1879AF5-6352-4083-8206-B1AA85DF0586}" dt="2022-01-05T21:26:33.930" v="2" actId="1076"/>
      <pc:docMkLst>
        <pc:docMk/>
      </pc:docMkLst>
      <pc:sldChg chg="modSp">
        <pc:chgData name="hidayat.belarbi" userId="S::hidayat.belarbi@univ-tlemcen.dz::bbed6b4e-2183-4a53-85ec-f69c1afd9e1c" providerId="AD" clId="Web-{A1879AF5-6352-4083-8206-B1AA85DF0586}" dt="2022-01-05T21:26:33.930" v="2" actId="1076"/>
        <pc:sldMkLst>
          <pc:docMk/>
          <pc:sldMk cId="0" sldId="275"/>
        </pc:sldMkLst>
        <pc:picChg chg="mod">
          <ac:chgData name="hidayat.belarbi" userId="S::hidayat.belarbi@univ-tlemcen.dz::bbed6b4e-2183-4a53-85ec-f69c1afd9e1c" providerId="AD" clId="Web-{A1879AF5-6352-4083-8206-B1AA85DF0586}" dt="2022-01-05T21:26:33.930" v="2" actId="1076"/>
          <ac:picMkLst>
            <pc:docMk/>
            <pc:sldMk cId="0" sldId="275"/>
            <ac:picMk id="5122" creationId="{00000000-0000-0000-0000-000000000000}"/>
          </ac:picMkLst>
        </pc:picChg>
      </pc:sldChg>
    </pc:docChg>
  </pc:docChgLst>
  <pc:docChgLst>
    <pc:chgData name="hidayat.belarbi" userId="S::hidayat.belarbi@univ-tlemcen.dz::bbed6b4e-2183-4a53-85ec-f69c1afd9e1c" providerId="AD" clId="Web-{F6F1CF6C-BB73-40F1-AAAF-2FCEA16ADB8B}"/>
    <pc:docChg chg="modSld">
      <pc:chgData name="hidayat.belarbi" userId="S::hidayat.belarbi@univ-tlemcen.dz::bbed6b4e-2183-4a53-85ec-f69c1afd9e1c" providerId="AD" clId="Web-{F6F1CF6C-BB73-40F1-AAAF-2FCEA16ADB8B}" dt="2022-01-06T10:49:01.352" v="8" actId="20577"/>
      <pc:docMkLst>
        <pc:docMk/>
      </pc:docMkLst>
      <pc:sldChg chg="addSp modSp">
        <pc:chgData name="hidayat.belarbi" userId="S::hidayat.belarbi@univ-tlemcen.dz::bbed6b4e-2183-4a53-85ec-f69c1afd9e1c" providerId="AD" clId="Web-{F6F1CF6C-BB73-40F1-AAAF-2FCEA16ADB8B}" dt="2022-01-06T10:36:16.244" v="1" actId="1076"/>
        <pc:sldMkLst>
          <pc:docMk/>
          <pc:sldMk cId="0" sldId="275"/>
        </pc:sldMkLst>
        <pc:spChg chg="add mod">
          <ac:chgData name="hidayat.belarbi" userId="S::hidayat.belarbi@univ-tlemcen.dz::bbed6b4e-2183-4a53-85ec-f69c1afd9e1c" providerId="AD" clId="Web-{F6F1CF6C-BB73-40F1-AAAF-2FCEA16ADB8B}" dt="2022-01-06T10:36:16.244" v="1" actId="1076"/>
          <ac:spMkLst>
            <pc:docMk/>
            <pc:sldMk cId="0" sldId="275"/>
            <ac:spMk id="6" creationId="{B37E91E3-8F96-49EF-B116-3AB4E465B3EA}"/>
          </ac:spMkLst>
        </pc:spChg>
      </pc:sldChg>
      <pc:sldChg chg="modSp">
        <pc:chgData name="hidayat.belarbi" userId="S::hidayat.belarbi@univ-tlemcen.dz::bbed6b4e-2183-4a53-85ec-f69c1afd9e1c" providerId="AD" clId="Web-{F6F1CF6C-BB73-40F1-AAAF-2FCEA16ADB8B}" dt="2022-01-06T10:44:24.847" v="5" actId="20577"/>
        <pc:sldMkLst>
          <pc:docMk/>
          <pc:sldMk cId="0" sldId="278"/>
        </pc:sldMkLst>
        <pc:spChg chg="mod">
          <ac:chgData name="hidayat.belarbi" userId="S::hidayat.belarbi@univ-tlemcen.dz::bbed6b4e-2183-4a53-85ec-f69c1afd9e1c" providerId="AD" clId="Web-{F6F1CF6C-BB73-40F1-AAAF-2FCEA16ADB8B}" dt="2022-01-06T10:44:24.847" v="5" actId="20577"/>
          <ac:spMkLst>
            <pc:docMk/>
            <pc:sldMk cId="0" sldId="278"/>
            <ac:spMk id="2" creationId="{00000000-0000-0000-0000-000000000000}"/>
          </ac:spMkLst>
        </pc:spChg>
      </pc:sldChg>
      <pc:sldChg chg="modSp">
        <pc:chgData name="hidayat.belarbi" userId="S::hidayat.belarbi@univ-tlemcen.dz::bbed6b4e-2183-4a53-85ec-f69c1afd9e1c" providerId="AD" clId="Web-{F6F1CF6C-BB73-40F1-AAAF-2FCEA16ADB8B}" dt="2022-01-06T10:45:42.067" v="7" actId="20577"/>
        <pc:sldMkLst>
          <pc:docMk/>
          <pc:sldMk cId="0" sldId="313"/>
        </pc:sldMkLst>
        <pc:spChg chg="mod">
          <ac:chgData name="hidayat.belarbi" userId="S::hidayat.belarbi@univ-tlemcen.dz::bbed6b4e-2183-4a53-85ec-f69c1afd9e1c" providerId="AD" clId="Web-{F6F1CF6C-BB73-40F1-AAAF-2FCEA16ADB8B}" dt="2022-01-06T10:45:42.067" v="7" actId="20577"/>
          <ac:spMkLst>
            <pc:docMk/>
            <pc:sldMk cId="0" sldId="313"/>
            <ac:spMk id="2" creationId="{00000000-0000-0000-0000-000000000000}"/>
          </ac:spMkLst>
        </pc:spChg>
      </pc:sldChg>
      <pc:sldChg chg="modSp">
        <pc:chgData name="hidayat.belarbi" userId="S::hidayat.belarbi@univ-tlemcen.dz::bbed6b4e-2183-4a53-85ec-f69c1afd9e1c" providerId="AD" clId="Web-{F6F1CF6C-BB73-40F1-AAAF-2FCEA16ADB8B}" dt="2022-01-06T10:49:01.352" v="8" actId="20577"/>
        <pc:sldMkLst>
          <pc:docMk/>
          <pc:sldMk cId="0" sldId="314"/>
        </pc:sldMkLst>
        <pc:spChg chg="mod">
          <ac:chgData name="hidayat.belarbi" userId="S::hidayat.belarbi@univ-tlemcen.dz::bbed6b4e-2183-4a53-85ec-f69c1afd9e1c" providerId="AD" clId="Web-{F6F1CF6C-BB73-40F1-AAAF-2FCEA16ADB8B}" dt="2022-01-06T10:49:01.352" v="8" actId="20577"/>
          <ac:spMkLst>
            <pc:docMk/>
            <pc:sldMk cId="0" sldId="314"/>
            <ac:spMk id="2" creationId="{00000000-0000-0000-0000-000000000000}"/>
          </ac:spMkLst>
        </pc:spChg>
      </pc:sldChg>
    </pc:docChg>
  </pc:docChgLst>
  <pc:docChgLst>
    <pc:chgData name="khaoula.kibout" userId="S::khaoula.kibout@univ-tlemcen.dz::18a171c8-988c-46b8-8405-dd926474052a" providerId="AD" clId="Web-{466EB68C-D00E-4159-8257-24737D05DDE8}"/>
    <pc:docChg chg="modSld">
      <pc:chgData name="khaoula.kibout" userId="S::khaoula.kibout@univ-tlemcen.dz::18a171c8-988c-46b8-8405-dd926474052a" providerId="AD" clId="Web-{466EB68C-D00E-4159-8257-24737D05DDE8}" dt="2022-01-13T15:00:12.536" v="1" actId="1076"/>
      <pc:docMkLst>
        <pc:docMk/>
      </pc:docMkLst>
      <pc:sldChg chg="modSp">
        <pc:chgData name="khaoula.kibout" userId="S::khaoula.kibout@univ-tlemcen.dz::18a171c8-988c-46b8-8405-dd926474052a" providerId="AD" clId="Web-{466EB68C-D00E-4159-8257-24737D05DDE8}" dt="2022-01-13T15:00:12.536" v="1" actId="1076"/>
        <pc:sldMkLst>
          <pc:docMk/>
          <pc:sldMk cId="0" sldId="317"/>
        </pc:sldMkLst>
        <pc:picChg chg="mod">
          <ac:chgData name="khaoula.kibout" userId="S::khaoula.kibout@univ-tlemcen.dz::18a171c8-988c-46b8-8405-dd926474052a" providerId="AD" clId="Web-{466EB68C-D00E-4159-8257-24737D05DDE8}" dt="2022-01-13T15:00:12.536" v="1" actId="1076"/>
          <ac:picMkLst>
            <pc:docMk/>
            <pc:sldMk cId="0" sldId="317"/>
            <ac:picMk id="46082" creationId="{00000000-0000-0000-0000-000000000000}"/>
          </ac:picMkLst>
        </pc:picChg>
      </pc:sldChg>
    </pc:docChg>
  </pc:docChgLst>
  <pc:docChgLst>
    <pc:chgData name="rayene abdelghani.meddane" userId="S::rayeneabdelghani.meddane@univ-tlemcen.dz::154670ef-edf2-4e61-9c6a-7290cc0243e8" providerId="AD" clId="Web-{8907392F-35AA-412A-88C9-B730BDFE632C}"/>
    <pc:docChg chg="addSld">
      <pc:chgData name="rayene abdelghani.meddane" userId="S::rayeneabdelghani.meddane@univ-tlemcen.dz::154670ef-edf2-4e61-9c6a-7290cc0243e8" providerId="AD" clId="Web-{8907392F-35AA-412A-88C9-B730BDFE632C}" dt="2022-01-07T17:13:55.424" v="0"/>
      <pc:docMkLst>
        <pc:docMk/>
      </pc:docMkLst>
      <pc:sldChg chg="new">
        <pc:chgData name="rayene abdelghani.meddane" userId="S::rayeneabdelghani.meddane@univ-tlemcen.dz::154670ef-edf2-4e61-9c6a-7290cc0243e8" providerId="AD" clId="Web-{8907392F-35AA-412A-88C9-B730BDFE632C}" dt="2022-01-07T17:13:55.424" v="0"/>
        <pc:sldMkLst>
          <pc:docMk/>
          <pc:sldMk cId="2885457509" sldId="3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fr-F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F39510B0-C771-4FBA-AA43-FB886BE96559}" type="datetime1">
              <a:rPr lang="fr-FR"/>
              <a:pPr/>
              <a:t>13/01/2022</a:t>
            </a:fld>
            <a:endParaRPr lang="fr-FR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fr-FR" dirty="0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D880C529-AE8C-40AF-84BB-3476BF0DB199}" type="slidenum">
              <a:rPr lang="fr-FR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050136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Pour décider de mettre une composition plutôt qu’une</a:t>
            </a:r>
          </a:p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agrégation, on doit se poser les questions suivantes :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39510B0-C771-4FBA-AA43-FB886BE96559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80C529-AE8C-40AF-84BB-3476BF0DB199}" type="slidenum">
              <a:rPr lang="fr-FR" smtClean="0"/>
              <a:pPr/>
              <a:t>44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0492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709-9332-42AF-856D-DA561CD0DDD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A49B-463C-4313-BFB5-63815519B721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0DE0-BDBC-41E4-89D2-5453F601103C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0FB2-3067-4DD9-A205-715BFF0F6FD3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B8FE-B12B-4253-A08F-731CEACD3B52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290CB-A1F5-40D8-A4CB-3B2D04C25D39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12AF-9315-400C-8B5C-9AFDCDF70B28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682A-A7D0-46A7-BC0D-CD00BD1266D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C0A4-0395-452B-9B89-2D99B5563403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C9C1-5054-4F2A-8E44-BA460159825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4187-CFD2-401B-A81B-6A736D1F1567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F8A8-C371-4724-ACAC-46CA20801EA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F76E-983F-4151-A8A7-D4C7B5FD466F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BF89-CF28-46C5-B009-C93955DEC91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6925-67EC-4B66-B064-62B33EEC2819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D846-8B5F-4A1D-85F0-87A01920E9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7EE99-5311-4313-BC62-A58BB4336EC8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F619-3FCE-476A-B0A6-55C0D42D12E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483-D33B-44B4-BB6F-B74E075AB5C1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411-238C-4622-91C5-68E489E56C3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dirty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1187A15-E952-4611-BA6D-93B973AAF4C2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3D5C0E3-2335-4CFC-978A-EE790E84E92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03648" y="18864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Université Abou </a:t>
            </a:r>
            <a:r>
              <a:rPr lang="fr-FR" sz="2400" dirty="0" err="1"/>
              <a:t>Bakr</a:t>
            </a:r>
            <a:r>
              <a:rPr lang="fr-FR" sz="2400" dirty="0"/>
              <a:t> </a:t>
            </a:r>
            <a:r>
              <a:rPr lang="fr-FR" sz="2400" dirty="0" err="1"/>
              <a:t>belkaid</a:t>
            </a:r>
            <a:r>
              <a:rPr lang="fr-FR" sz="2400" dirty="0"/>
              <a:t> </a:t>
            </a:r>
            <a:br>
              <a:rPr lang="fr-FR" sz="2400" dirty="0"/>
            </a:br>
            <a:r>
              <a:rPr lang="fr-FR" sz="2400" dirty="0"/>
              <a:t>faculté des sciences </a:t>
            </a:r>
            <a:br>
              <a:rPr lang="fr-FR" sz="2400" dirty="0"/>
            </a:br>
            <a:r>
              <a:rPr lang="fr-FR" sz="2400" dirty="0"/>
              <a:t>département d’informatique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938976"/>
          </a:xfrm>
        </p:spPr>
        <p:txBody>
          <a:bodyPr>
            <a:normAutofit/>
          </a:bodyPr>
          <a:lstStyle/>
          <a:p>
            <a:r>
              <a:rPr lang="fr-FR" dirty="0"/>
              <a:t>                      </a:t>
            </a:r>
          </a:p>
          <a:p>
            <a:r>
              <a:rPr lang="fr-FR" dirty="0"/>
              <a:t>                  Cours Génie Logiciel </a:t>
            </a:r>
          </a:p>
          <a:p>
            <a:endParaRPr lang="fr-FR" sz="2000" dirty="0"/>
          </a:p>
          <a:p>
            <a:r>
              <a:rPr lang="fr-FR" sz="2000" dirty="0"/>
              <a:t>                        Niveau  : L3 informatique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444208" y="60932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Octobre 2021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772072" y="4661520"/>
            <a:ext cx="597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Chargé de cours : S Meziane </a:t>
            </a:r>
            <a:r>
              <a:rPr lang="fr-FR" dirty="0" err="1"/>
              <a:t>Tani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E –mail : s.mezianetani13@gmail.com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7B4E-94EF-492A-B13E-C517FC98EECA}" type="datetime1">
              <a:rPr lang="fr-FR" smtClean="0"/>
              <a:pPr/>
              <a:t>13/01/2022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Représentation d’une classe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76517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Rectangle à 3 compartiments</a:t>
            </a:r>
          </a:p>
          <a:p>
            <a:pPr lvl="1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 (singulier, majuscule, Significatif)</a:t>
            </a:r>
          </a:p>
          <a:p>
            <a:pPr lvl="1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attributs</a:t>
            </a:r>
          </a:p>
          <a:p>
            <a:pPr lvl="1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opérations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140968"/>
            <a:ext cx="6448425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1475656" y="5157192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Plus ou moins de détails en fonction des besoins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5661248"/>
            <a:ext cx="3114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6986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44624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br>
              <a:rPr lang="fr-FR" dirty="0"/>
            </a:br>
            <a:r>
              <a:rPr lang="fr-FR" dirty="0"/>
              <a:t>   Exemple de classe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125216"/>
          </a:xfrm>
        </p:spPr>
        <p:txBody>
          <a:bodyPr/>
          <a:lstStyle/>
          <a:p>
            <a:r>
              <a:rPr lang="fr-FR" dirty="0"/>
              <a:t>Distributeur de billets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068960"/>
            <a:ext cx="352839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6300192" y="1988840"/>
            <a:ext cx="252028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800" b="1" dirty="0"/>
              <a:t>Nom de la classe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623720" y="3429000"/>
            <a:ext cx="252028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800" b="1" dirty="0"/>
              <a:t>Attributs de la classe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776120" y="4643844"/>
            <a:ext cx="2520280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800" b="1" dirty="0"/>
              <a:t>opération de la classe </a:t>
            </a:r>
          </a:p>
        </p:txBody>
      </p:sp>
      <p:cxnSp>
        <p:nvCxnSpPr>
          <p:cNvPr id="12" name="Connecteur droit avec flèche 11"/>
          <p:cNvCxnSpPr>
            <a:stCxn id="8" idx="1"/>
          </p:cNvCxnSpPr>
          <p:nvPr/>
        </p:nvCxnSpPr>
        <p:spPr>
          <a:xfrm flipH="1">
            <a:off x="4716016" y="2173506"/>
            <a:ext cx="1584176" cy="1039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9" idx="1"/>
          </p:cNvCxnSpPr>
          <p:nvPr/>
        </p:nvCxnSpPr>
        <p:spPr>
          <a:xfrm flipH="1">
            <a:off x="5580112" y="3613666"/>
            <a:ext cx="1043608" cy="679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0" idx="1"/>
          </p:cNvCxnSpPr>
          <p:nvPr/>
        </p:nvCxnSpPr>
        <p:spPr>
          <a:xfrm flipH="1">
            <a:off x="5580112" y="4828510"/>
            <a:ext cx="1196008" cy="400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>
            <a:normAutofit/>
          </a:bodyPr>
          <a:lstStyle/>
          <a:p>
            <a:r>
              <a:rPr lang="fr-FR" dirty="0"/>
              <a:t>Correspondance UML / JAVA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411808"/>
            <a:ext cx="7468443" cy="4609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>
            <a:normAutofit/>
          </a:bodyPr>
          <a:lstStyle/>
          <a:p>
            <a:pPr algn="ctr"/>
            <a:r>
              <a:rPr lang="fr-FR" dirty="0"/>
              <a:t>Objet 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          Objet = instance de classe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276872"/>
            <a:ext cx="4968552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>
            <a:normAutofit/>
          </a:bodyPr>
          <a:lstStyle/>
          <a:p>
            <a:pPr algn="ctr"/>
            <a:r>
              <a:rPr lang="fr-FR" dirty="0"/>
              <a:t>Exemple 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14</a:t>
            </a:fld>
            <a:endParaRPr lang="fr-FR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988840"/>
            <a:ext cx="71818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Attributs et Opérations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Représentation d’un attribut :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15</a:t>
            </a:fld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132856"/>
            <a:ext cx="721995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7005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Visibilité attributs et méthodes 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16</a:t>
            </a:fld>
            <a:endParaRPr lang="fr-FR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132856"/>
            <a:ext cx="749935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1475656" y="148478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/>
              <a:t>Représentation UML </a:t>
            </a:r>
          </a:p>
        </p:txBody>
      </p:sp>
    </p:spTree>
    <p:extLst>
      <p:ext uri="{BB962C8B-B14F-4D97-AF65-F5344CB8AC3E}">
        <p14:creationId xmlns:p14="http://schemas.microsoft.com/office/powerpoint/2010/main" val="4232821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Relation entre classe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17</a:t>
            </a:fld>
            <a:endParaRPr lang="fr-FR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8115" y="1495742"/>
            <a:ext cx="6480720" cy="4178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8028384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Héritage(Généralisation/Spécialisation)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1640" y="1412776"/>
            <a:ext cx="7602048" cy="4835624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L’héritage une relation de spécialisation/généralisation.</a:t>
            </a:r>
          </a:p>
          <a:p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Les éléments spécialisés héritent de la structure et du comportement des éléments plus généraux (attributs et opérations)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18</a:t>
            </a:fld>
            <a:endParaRPr lang="fr-F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3928" y="2924944"/>
            <a:ext cx="6469126" cy="30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Héritage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84529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Pour que ça fonctionne :</a:t>
            </a:r>
          </a:p>
          <a:p>
            <a:pPr lvl="1"/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Principe de substitution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: toutes les propriétés de la classe parent doivent être valables pour les classes enfant</a:t>
            </a:r>
          </a:p>
          <a:p>
            <a:pPr lvl="1"/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principe du « A est un B » ou « A est une sorte de B »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toutes les instances de la sous-classe sont aussi instances de la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super-classe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Par 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toute opération acceptant un objet d’une classe Animal doit accepter tout objet de la classe Chat (l’inverse n’est pas toujours vrai).</a:t>
            </a:r>
          </a:p>
          <a:p>
            <a:pPr marL="585216" indent="-457200">
              <a:buFont typeface="Wingdings" pitchFamily="2" charset="2"/>
              <a:buChar char="Ø"/>
            </a:pP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Relation non-</a:t>
            </a:r>
            <a:r>
              <a:rPr lang="fr-FR" sz="2000" b="1" dirty="0" err="1">
                <a:latin typeface="Times New Roman" pitchFamily="18" charset="0"/>
                <a:cs typeface="Times New Roman" pitchFamily="18" charset="0"/>
              </a:rPr>
              <a:t>réeflexive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, non-symétrique !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19</a:t>
            </a:fld>
            <a:endParaRPr lang="fr-FR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005064"/>
            <a:ext cx="6768752" cy="2444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Notation de conception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• Pas de notation standard unique</a:t>
            </a:r>
          </a:p>
          <a:p>
            <a:pPr>
              <a:buNone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• Modélisation du système à réaliser</a:t>
            </a:r>
          </a:p>
          <a:p>
            <a:pPr>
              <a:buNone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b="1" u="sng" dirty="0">
                <a:latin typeface="Times New Roman" pitchFamily="18" charset="0"/>
                <a:cs typeface="Times New Roman" pitchFamily="18" charset="0"/>
              </a:rPr>
              <a:t>UML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• Standard universel pour une conception 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orientée objet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Héritage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1640" y="1340768"/>
            <a:ext cx="7602048" cy="4907632"/>
          </a:xfrm>
        </p:spPr>
        <p:txBody>
          <a:bodyPr>
            <a:normAutofit/>
          </a:bodyPr>
          <a:lstStyle/>
          <a:p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Notation UML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20</a:t>
            </a:fld>
            <a:endParaRPr lang="fr-F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790278"/>
            <a:ext cx="72009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03648" y="-171400"/>
            <a:ext cx="6984776" cy="1143000"/>
          </a:xfrm>
        </p:spPr>
        <p:txBody>
          <a:bodyPr/>
          <a:lstStyle/>
          <a:p>
            <a:pPr algn="ctr"/>
            <a:r>
              <a:rPr lang="fr-FR" dirty="0"/>
              <a:t>Exemple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21</a:t>
            </a:fld>
            <a:endParaRPr lang="fr-FR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052736"/>
            <a:ext cx="7143750" cy="14401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2852936"/>
            <a:ext cx="6127998" cy="374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42D452-FE28-4A71-8D09-FA88C73F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4EAEE1-D6F8-4AF7-847C-D6D60371A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C7BFC5-205D-4191-806D-A07427CAB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60CAB3-EEAC-49A2-86AB-3011E31D7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5457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/>
          <a:lstStyle/>
          <a:p>
            <a:pPr algn="ctr"/>
            <a:r>
              <a:rPr lang="fr-FR" dirty="0"/>
              <a:t>Exemple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23</a:t>
            </a:fld>
            <a:endParaRPr lang="fr-FR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4300" y="1268760"/>
            <a:ext cx="6880403" cy="497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-27384"/>
            <a:ext cx="7498080" cy="1143000"/>
          </a:xfrm>
        </p:spPr>
        <p:txBody>
          <a:bodyPr/>
          <a:lstStyle/>
          <a:p>
            <a:pPr algn="ctr"/>
            <a:r>
              <a:rPr lang="fr-FR" dirty="0"/>
              <a:t>Héritage multiple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7624" y="1268760"/>
            <a:ext cx="7746064" cy="4979640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Une classe peut avoir plusieurs classes parents. On parle alors 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d’héritage multiple.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Incompatible avec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 java </a:t>
            </a:r>
          </a:p>
          <a:p>
            <a:pPr>
              <a:buFont typeface="Wingdings" pitchFamily="2" charset="2"/>
              <a:buChar char="Ø"/>
            </a:pP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langage C++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est un des langages objet permettant son implantation effective.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24</a:t>
            </a:fld>
            <a:endParaRPr lang="fr-FR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2204864"/>
            <a:ext cx="4363219" cy="273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746064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Comment éviter l’héritage Multiple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28545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Première solution : 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déléguer </a:t>
            </a:r>
          </a:p>
          <a:p>
            <a:pPr>
              <a:buFont typeface="Wingdings" pitchFamily="2" charset="2"/>
              <a:buChar char="Ø"/>
            </a:pPr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Deuxième solution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: hériter de la classe la plus importante et déléguer les autres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25</a:t>
            </a:fld>
            <a:endParaRPr lang="fr-F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6317" y="2132856"/>
            <a:ext cx="593407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653136"/>
            <a:ext cx="60864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Association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Connexion sémantique bidirectionnelle entre classes</a:t>
            </a:r>
          </a:p>
          <a:p>
            <a:pPr>
              <a:buFont typeface="Wingdings" pitchFamily="2" charset="2"/>
              <a:buChar char="Ø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Représentation des associations :</a:t>
            </a:r>
          </a:p>
          <a:p>
            <a:pPr lvl="1"/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Nom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: forme verbale, </a:t>
            </a:r>
          </a:p>
          <a:p>
            <a:pPr lvl="1"/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Rôles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: forme nominale, décrit une extrémité de l’association</a:t>
            </a:r>
          </a:p>
          <a:p>
            <a:pPr lvl="1"/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Navigabilité: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sens de lecture</a:t>
            </a:r>
          </a:p>
          <a:p>
            <a:pPr lvl="1"/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Multiplicité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: 1, 0..1, 0..∗, 1..∗, n..m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26</a:t>
            </a:fld>
            <a:endParaRPr lang="fr-F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680445"/>
            <a:ext cx="70580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Exemple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27</a:t>
            </a:fld>
            <a:endParaRPr lang="fr-F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8866" y="2348880"/>
            <a:ext cx="7067550" cy="1403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Navigabilité d’une association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28</a:t>
            </a:fld>
            <a:endParaRPr lang="fr-F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12776"/>
            <a:ext cx="7896225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29</a:t>
            </a:fld>
            <a:endParaRPr lang="fr-F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2343" y="1250005"/>
            <a:ext cx="7443589" cy="467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Conception orientée objet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052736"/>
            <a:ext cx="7498080" cy="519566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fr-FR" sz="2600" dirty="0">
                <a:latin typeface="Times New Roman" pitchFamily="18" charset="0"/>
                <a:cs typeface="Times New Roman" pitchFamily="18" charset="0"/>
              </a:rPr>
              <a:t>Représentation du système comme </a:t>
            </a:r>
            <a:r>
              <a:rPr lang="fr-FR" sz="2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un ensemble d’objets interagissant </a:t>
            </a:r>
          </a:p>
          <a:p>
            <a:pPr lvl="2"/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Conception fondée sur la notion de l’objet</a:t>
            </a:r>
          </a:p>
          <a:p>
            <a:pPr lvl="2"/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 Inspirée des objets du monde réel</a:t>
            </a:r>
          </a:p>
          <a:p>
            <a:pPr lvl="2"/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Abstraction et décomposition du système en objets</a:t>
            </a: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b="1" dirty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fr-FR" sz="2600" b="1" dirty="0">
                <a:latin typeface="Times New Roman" pitchFamily="18" charset="0"/>
                <a:cs typeface="Times New Roman" pitchFamily="18" charset="0"/>
              </a:rPr>
              <a:t> Intérêts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  • </a:t>
            </a:r>
            <a:r>
              <a:rPr lang="fr-FR" sz="2600" dirty="0">
                <a:latin typeface="Times New Roman" pitchFamily="18" charset="0"/>
                <a:cs typeface="Times New Roman" pitchFamily="18" charset="0"/>
              </a:rPr>
              <a:t>Indépendance entre le modèle et les fonctions demandé</a:t>
            </a:r>
          </a:p>
          <a:p>
            <a:pPr>
              <a:buNone/>
            </a:pPr>
            <a:r>
              <a:rPr lang="fr-FR" sz="2600" dirty="0">
                <a:latin typeface="Times New Roman" pitchFamily="18" charset="0"/>
                <a:cs typeface="Times New Roman" pitchFamily="18" charset="0"/>
              </a:rPr>
              <a:t>   • Capacité d’adaptation et d’évolution =&gt; </a:t>
            </a:r>
            <a:r>
              <a:rPr lang="fr-FR" sz="2600" dirty="0" err="1">
                <a:latin typeface="Times New Roman" pitchFamily="18" charset="0"/>
                <a:cs typeface="Times New Roman" pitchFamily="18" charset="0"/>
              </a:rPr>
              <a:t>maintenabilité</a:t>
            </a:r>
            <a:endParaRPr lang="fr-FR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fr-FR" sz="2800" b="1" dirty="0">
                <a:latin typeface="Times New Roman" pitchFamily="18" charset="0"/>
                <a:cs typeface="Times New Roman" pitchFamily="18" charset="0"/>
              </a:rPr>
              <a:t>UML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•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Standard universel pour une conception </a:t>
            </a:r>
            <a:r>
              <a:rPr lang="fr-FR" sz="2800" b="1" dirty="0">
                <a:latin typeface="Times New Roman" pitchFamily="18" charset="0"/>
                <a:cs typeface="Times New Roman" pitchFamily="18" charset="0"/>
              </a:rPr>
              <a:t>orientée objet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3</a:t>
            </a:fld>
            <a:endParaRPr lang="fr-F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Nommage des associations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30</a:t>
            </a:fld>
            <a:endParaRPr lang="fr-FR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72816"/>
            <a:ext cx="713422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31640" y="27463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Nom d’extrémité d’</a:t>
            </a:r>
            <a:r>
              <a:rPr lang="fr-FR" dirty="0" err="1"/>
              <a:t>association:Rôle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Chaque 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extrémité d’association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peut être nommée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31</a:t>
            </a:fld>
            <a:endParaRPr lang="fr-F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348880"/>
            <a:ext cx="6696744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Multiplicité des associations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La multiplicité spécifie le nombre d’instances d’une classe pouvant être liées à une seule instance d’une classe associée. 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Elle contraint le nombre d’objets liés.</a:t>
            </a:r>
          </a:p>
          <a:p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Exemple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: une personne peut posséder plusieurs voitures (entre zéro et un nombre quelconque) ; une voiture est possédée par une seule personne.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32</a:t>
            </a:fld>
            <a:endParaRPr lang="fr-F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4941168"/>
            <a:ext cx="44958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Multiplicité des associations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33</a:t>
            </a:fld>
            <a:endParaRPr lang="fr-FR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0525" y="1628800"/>
            <a:ext cx="704850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Exemple Multiplicité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34</a:t>
            </a:fld>
            <a:endParaRPr lang="fr-F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772816"/>
            <a:ext cx="583264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3573016"/>
            <a:ext cx="60486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 n-aire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1640" y="1268760"/>
            <a:ext cx="7602048" cy="497964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En général,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les associations sont binaires</a:t>
            </a:r>
          </a:p>
          <a:p>
            <a:pPr>
              <a:buFont typeface="Wingdings" pitchFamily="2" charset="2"/>
              <a:buChar char="Ø"/>
            </a:pP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N-aires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: au moins trois instances impliquées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  <a:sym typeface="Symbol"/>
              </a:rPr>
              <a:t></a:t>
            </a:r>
            <a:r>
              <a:rPr lang="fr-FR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utiliser que lorsqu’aucune autre solution n’est possible !</a:t>
            </a:r>
          </a:p>
          <a:p>
            <a:r>
              <a:rPr lang="fr-FR" dirty="0"/>
              <a:t> </a:t>
            </a:r>
            <a:r>
              <a:rPr lang="fr-FR" sz="2800" b="1" dirty="0">
                <a:latin typeface="Times New Roman" pitchFamily="18" charset="0"/>
                <a:cs typeface="Times New Roman" pitchFamily="18" charset="0"/>
              </a:rPr>
              <a:t>Notation UML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35</a:t>
            </a:fld>
            <a:endParaRPr lang="fr-F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933056"/>
            <a:ext cx="773849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Exemple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36</a:t>
            </a:fld>
            <a:endParaRPr lang="fr-FR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100" y="1650505"/>
            <a:ext cx="7499350" cy="4395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 réflexive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Liaison entre des objet de la même classe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37</a:t>
            </a:fld>
            <a:endParaRPr lang="fr-FR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636912"/>
            <a:ext cx="7096125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 attribuée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2053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Inclut une 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classe association</a:t>
            </a:r>
          </a:p>
          <a:p>
            <a:pPr>
              <a:buFont typeface="Wingdings" pitchFamily="2" charset="2"/>
              <a:buChar char="Ø"/>
            </a:pPr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Informations (attributs, méthodes) spécifiques à l’association.</a:t>
            </a:r>
          </a:p>
          <a:p>
            <a:pPr>
              <a:buFont typeface="Wingdings" pitchFamily="2" charset="2"/>
              <a:buChar char="Ø"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fr-FR" sz="2400" b="1" u="sng" dirty="0">
                <a:latin typeface="Times New Roman" pitchFamily="18" charset="0"/>
                <a:cs typeface="Times New Roman" pitchFamily="18" charset="0"/>
              </a:rPr>
              <a:t>Exemple :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38</a:t>
            </a:fld>
            <a:endParaRPr lang="fr-FR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8725" y="4365104"/>
            <a:ext cx="65436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Agrégation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9632" y="1196752"/>
            <a:ext cx="7674056" cy="505164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Une agrégation est un cas particulier d’association non symétrique exprimant une relation de contenance d’un élément dans un ensemble.</a:t>
            </a:r>
          </a:p>
          <a:p>
            <a:pPr>
              <a:buFont typeface="Wingdings" pitchFamily="2" charset="2"/>
              <a:buChar char="Ø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Les agrégations n’ont pas besoin d’être nommées : implicitement elles signifient « contient », « est composé de ».</a:t>
            </a:r>
          </a:p>
          <a:p>
            <a:pPr>
              <a:buFont typeface="Wingdings" pitchFamily="2" charset="2"/>
              <a:buChar char="Ø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On représente l’agrégation par l’ajout d’un losange vide du côté de l’agrégat (l’ensemble).</a:t>
            </a:r>
          </a:p>
          <a:p>
            <a:pPr>
              <a:buFont typeface="Wingdings" pitchFamily="2" charset="2"/>
              <a:buChar char="Ø"/>
            </a:pP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Notation UML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39</a:t>
            </a:fld>
            <a:endParaRPr lang="fr-FR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4941168"/>
            <a:ext cx="70104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Concepts orientés objet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1600" y="1447800"/>
            <a:ext cx="7962088" cy="4800600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Classe</a:t>
            </a:r>
          </a:p>
          <a:p>
            <a:pPr algn="just">
              <a:lnSpc>
                <a:spcPct val="200000"/>
              </a:lnSpc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Généralisation / spécialisation</a:t>
            </a:r>
          </a:p>
          <a:p>
            <a:pPr algn="just">
              <a:lnSpc>
                <a:spcPct val="200000"/>
              </a:lnSpc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Association</a:t>
            </a:r>
          </a:p>
          <a:p>
            <a:pPr algn="just">
              <a:lnSpc>
                <a:spcPct val="200000"/>
              </a:lnSpc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Agrégation / composition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Accolade fermante 5"/>
          <p:cNvSpPr/>
          <p:nvPr/>
        </p:nvSpPr>
        <p:spPr>
          <a:xfrm>
            <a:off x="6660232" y="1772816"/>
            <a:ext cx="1440160" cy="3744416"/>
          </a:xfrm>
          <a:prstGeom prst="righ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 rot="5400000">
            <a:off x="6629968" y="3548300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Diagramme de classe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2200" b="1" dirty="0">
                <a:latin typeface="Times New Roman" pitchFamily="18" charset="0"/>
                <a:cs typeface="Times New Roman" pitchFamily="18" charset="0"/>
              </a:rPr>
              <a:t>Correspondance JAVA </a:t>
            </a:r>
          </a:p>
          <a:p>
            <a:pPr>
              <a:buNone/>
            </a:pPr>
            <a:endParaRPr lang="fr-FR" sz="2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200" b="1" dirty="0">
                <a:latin typeface="Times New Roman" pitchFamily="18" charset="0"/>
                <a:cs typeface="Times New Roman" pitchFamily="18" charset="0"/>
              </a:rPr>
              <a:t>class Polygone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fr-FR" sz="2200" dirty="0" err="1"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fr-FR" sz="2200" b="1" dirty="0"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&gt; points = new </a:t>
            </a:r>
            <a:r>
              <a:rPr lang="fr-FR" sz="2200" dirty="0" err="1"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fr-FR" sz="2200" b="1" dirty="0"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&gt;()</a:t>
            </a:r>
          </a:p>
          <a:p>
            <a:pPr>
              <a:buNone/>
            </a:pP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fr-FR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200" b="1" dirty="0">
                <a:latin typeface="Times New Roman" pitchFamily="18" charset="0"/>
                <a:cs typeface="Times New Roman" pitchFamily="18" charset="0"/>
              </a:rPr>
              <a:t>class Point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40</a:t>
            </a:fld>
            <a:endParaRPr lang="fr-FR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988840"/>
            <a:ext cx="60579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5920" y="116632"/>
            <a:ext cx="7498080" cy="1143000"/>
          </a:xfrm>
        </p:spPr>
        <p:txBody>
          <a:bodyPr/>
          <a:lstStyle/>
          <a:p>
            <a:pPr algn="ctr"/>
            <a:r>
              <a:rPr lang="fr-FR" dirty="0"/>
              <a:t>Composition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1484784"/>
            <a:ext cx="8316416" cy="476361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Une composition est une agrégation plus forte impliquant que :</a:t>
            </a:r>
          </a:p>
          <a:p>
            <a:pPr lvl="1"/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un élément ne peut appartenir qu’à un seul agrégat composite  (agrégation non partagée) ;</a:t>
            </a:r>
          </a:p>
          <a:p>
            <a:pPr lvl="1"/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la destruction de l’agrégat composite (l’ensemble) entraîne la destruction de tous ses éléments (les parties)</a:t>
            </a:r>
          </a:p>
          <a:p>
            <a:pPr lvl="1"/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Notation UML: losange plein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41</a:t>
            </a:fld>
            <a:endParaRPr lang="fr-FR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653136"/>
            <a:ext cx="70866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Exemple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42</a:t>
            </a:fld>
            <a:endParaRPr lang="fr-FR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9382" y="1556792"/>
            <a:ext cx="7245066" cy="391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Exemple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43</a:t>
            </a:fld>
            <a:endParaRPr lang="fr-FR" dirty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050" y="2090737"/>
            <a:ext cx="62674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1691680" y="1412776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/>
              <a:t>Correspondance UML/JAVA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Agrégation vs. composition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5616" y="1340768"/>
            <a:ext cx="7818072" cy="518457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Quand mettre une composition plutôt qu’une agrégation ?</a:t>
            </a:r>
          </a:p>
          <a:p>
            <a:pPr>
              <a:buFont typeface="Wingdings" pitchFamily="2" charset="2"/>
              <a:buChar char="Ø"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Est-ce que la destruction de l’objet composite (du tout) implique  nécessairement la destruction des objets composants (les parties) ? C’est le cas si les composants n’ont pas d’autonomie vis-à-vis des composites.</a:t>
            </a:r>
          </a:p>
          <a:p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Lorsque l’on copie le composite, doit-on aussi copier les composants, ou est-ce qu’on peut les «réutiliser», auquel cas un composant peut faire partie de plusieurs composites ?</a:t>
            </a:r>
          </a:p>
          <a:p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Si on répond par l’affirmative à ces deux questions, on doit utiliser une </a:t>
            </a:r>
            <a:r>
              <a:rPr lang="fr-FR" sz="20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composition.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44</a:t>
            </a:fld>
            <a:endParaRPr lang="fr-FR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Exemple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45</a:t>
            </a:fld>
            <a:endParaRPr lang="fr-FR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109" y="1700809"/>
            <a:ext cx="6784254" cy="4038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498080" cy="1143000"/>
          </a:xfrm>
        </p:spPr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268760"/>
            <a:ext cx="7498080" cy="4979640"/>
          </a:xfrm>
        </p:spPr>
        <p:txBody>
          <a:bodyPr>
            <a:normAutofit/>
          </a:bodyPr>
          <a:lstStyle/>
          <a:p>
            <a:r>
              <a:rPr lang="fr-FR" sz="2600" dirty="0">
                <a:latin typeface="Times New Roman" pitchFamily="18" charset="0"/>
                <a:cs typeface="Times New Roman" pitchFamily="18" charset="0"/>
              </a:rPr>
              <a:t>Lecteur de contenu audio permettant de créer des listes de lecture</a:t>
            </a:r>
          </a:p>
          <a:p>
            <a:endParaRPr lang="fr-FR" sz="2600" dirty="0">
              <a:latin typeface="Times New Roman" pitchFamily="18" charset="0"/>
              <a:cs typeface="Times New Roman" pitchFamily="18" charset="0"/>
            </a:endParaRPr>
          </a:p>
          <a:p>
            <a:endParaRPr lang="fr-FR" sz="2600" dirty="0">
              <a:latin typeface="Times New Roman" pitchFamily="18" charset="0"/>
              <a:cs typeface="Times New Roman" pitchFamily="18" charset="0"/>
            </a:endParaRPr>
          </a:p>
          <a:p>
            <a:endParaRPr lang="fr-FR" sz="2600" dirty="0">
              <a:latin typeface="Times New Roman" pitchFamily="18" charset="0"/>
              <a:cs typeface="Times New Roman" pitchFamily="18" charset="0"/>
            </a:endParaRP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46</a:t>
            </a:fld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140968"/>
            <a:ext cx="7776864" cy="1914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989312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Une liste de lecture est composée d'un ensemble de morceaux 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Un morceau peut appartenir à plusieurs listes de lecture 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Supprimer la liste ne supprime pas les morceaux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47</a:t>
            </a:fld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365848"/>
            <a:ext cx="6552728" cy="151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Un morceau n'appartient qu'à un album 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La suppression de l'album entraîne la suppression de tous ses morceaux 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48</a:t>
            </a:fld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645024"/>
            <a:ext cx="54578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/>
              <a:t>  </a:t>
            </a:r>
            <a:endParaRPr lang="fr-FR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i="1" dirty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>
              <a:buNone/>
            </a:pPr>
            <a:r>
              <a:rPr lang="fr-FR" i="1" dirty="0">
                <a:latin typeface="Times New Roman" pitchFamily="18" charset="0"/>
                <a:cs typeface="Times New Roman" pitchFamily="18" charset="0"/>
              </a:rPr>
              <a:t>      Diagramme de classe </a:t>
            </a:r>
          </a:p>
          <a:p>
            <a:pPr>
              <a:buNone/>
            </a:pPr>
            <a:r>
              <a:rPr lang="fr-FR" i="1" dirty="0">
                <a:latin typeface="Times New Roman" pitchFamily="18" charset="0"/>
                <a:cs typeface="Times New Roman" pitchFamily="18" charset="0"/>
              </a:rPr>
              <a:t>                  Concepts avancés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49</a:t>
            </a:fld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fr-FR" b="1" dirty="0"/>
              <a:t>        Chapitre 5:</a:t>
            </a:r>
          </a:p>
          <a:p>
            <a:pPr>
              <a:buNone/>
            </a:pPr>
            <a:endParaRPr lang="fr-FR" dirty="0"/>
          </a:p>
          <a:p>
            <a:pPr algn="ctr">
              <a:buNone/>
            </a:pPr>
            <a:r>
              <a:rPr lang="fr-FR" sz="3600" b="1" dirty="0"/>
              <a:t>     </a:t>
            </a:r>
          </a:p>
          <a:p>
            <a:pPr algn="ctr">
              <a:buNone/>
            </a:pPr>
            <a:r>
              <a:rPr lang="fr-FR" sz="3600" b="1" dirty="0"/>
              <a:t>Diagramme de classe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3244" y="147638"/>
            <a:ext cx="7498080" cy="1143000"/>
          </a:xfrm>
        </p:spPr>
        <p:txBody>
          <a:bodyPr/>
          <a:lstStyle/>
          <a:p>
            <a:r>
              <a:rPr lang="fr-FR" dirty="0"/>
              <a:t>Classes abstraites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9632" y="1340768"/>
            <a:ext cx="7674056" cy="490763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Une méthode est dite 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abstraite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lorsqu’on connaît son entête (signature) mais pas la manière dont elle peut être réalisée.</a:t>
            </a:r>
          </a:p>
          <a:p>
            <a:pPr lvl="1"/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Il appartient aux classes enfant de définir les méthodes abstraites.</a:t>
            </a:r>
          </a:p>
          <a:p>
            <a:pPr>
              <a:buFont typeface="Wingdings" pitchFamily="2" charset="2"/>
              <a:buChar char="Ø"/>
            </a:pP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Une classe est dite abstraite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lorsqu’elle définit au moins une méthode abstraite ou lorsqu’une classe parent contient une méthode abstraite non encore réalisée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563888" y="6381750"/>
            <a:ext cx="2133600" cy="476250"/>
          </a:xfrm>
        </p:spPr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50</a:t>
            </a:fld>
            <a:endParaRPr lang="fr-FR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51</a:t>
            </a:fld>
            <a:endParaRPr lang="fr-FR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4679" y="1268760"/>
            <a:ext cx="8059322" cy="5204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interfaces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7624" y="1844824"/>
            <a:ext cx="7746064" cy="440357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Pas une classe</a:t>
            </a:r>
          </a:p>
          <a:p>
            <a:pPr>
              <a:buFont typeface="Wingdings" pitchFamily="2" charset="2"/>
              <a:buChar char="Ø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Liste de méthodes abstraites </a:t>
            </a:r>
          </a:p>
          <a:p>
            <a:pPr>
              <a:buFont typeface="Wingdings" pitchFamily="2" charset="2"/>
              <a:buChar char="Ø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Pas d’attributs (sauf constante « final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.. »)</a:t>
            </a:r>
          </a:p>
          <a:p>
            <a:pPr>
              <a:buFont typeface="Wingdings" pitchFamily="2" charset="2"/>
              <a:buChar char="Ø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Définie un service et ne peut pas servir à créer des objets</a:t>
            </a:r>
          </a:p>
          <a:p>
            <a:pPr>
              <a:buFont typeface="Wingdings" pitchFamily="2" charset="2"/>
              <a:buChar char="Ø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Implémenté par au moins une classe concrète.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52</a:t>
            </a:fld>
            <a:endParaRPr lang="fr-FR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interfaces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C’est un contrat</a:t>
            </a:r>
          </a:p>
          <a:p>
            <a:pPr lvl="1"/>
            <a:r>
              <a:rPr lang="fr-FR" dirty="0">
                <a:latin typeface="Times New Roman" pitchFamily="18" charset="0"/>
                <a:cs typeface="Times New Roman" pitchFamily="18" charset="0"/>
              </a:rPr>
              <a:t>Les classes liées s’engagent à respecter le contrat</a:t>
            </a:r>
          </a:p>
          <a:p>
            <a:pPr lvl="1"/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elles doivent mettre en œuvre les opérations de l’interface</a:t>
            </a:r>
          </a:p>
          <a:p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En UML :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53</a:t>
            </a:fld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4005064"/>
            <a:ext cx="62103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Relation avec une interface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9632" y="1268760"/>
            <a:ext cx="7674056" cy="5184576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fr-FR" b="1" dirty="0">
                <a:latin typeface="Times New Roman" pitchFamily="18" charset="0"/>
                <a:cs typeface="Times New Roman" pitchFamily="18" charset="0"/>
              </a:rPr>
              <a:t>Réalisation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 Implémentation de l’interface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600" dirty="0">
                <a:latin typeface="Times New Roman" pitchFamily="18" charset="0"/>
                <a:cs typeface="Times New Roman" pitchFamily="18" charset="0"/>
              </a:rPr>
              <a:t>Définitions de toutes les méthodes abstraites</a:t>
            </a:r>
          </a:p>
          <a:p>
            <a:r>
              <a:rPr lang="fr-FR" sz="3100" dirty="0">
                <a:latin typeface="Times New Roman" pitchFamily="18" charset="0"/>
                <a:cs typeface="Times New Roman" pitchFamily="18" charset="0"/>
              </a:rPr>
              <a:t> Une classe peut réaliser plusieurs interfaces</a:t>
            </a:r>
          </a:p>
          <a:p>
            <a:r>
              <a:rPr lang="fr-FR" sz="3100" dirty="0">
                <a:latin typeface="Times New Roman" pitchFamily="18" charset="0"/>
                <a:cs typeface="Times New Roman" pitchFamily="18" charset="0"/>
              </a:rPr>
              <a:t>Une interface peut être réalisée par plusieurs classes</a:t>
            </a: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Notation UML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• Héritage avec une ligne en pointillée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• Stéréotype «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realize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»</a:t>
            </a: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fr-FR" b="1" dirty="0">
                <a:latin typeface="Times New Roman" pitchFamily="18" charset="0"/>
                <a:cs typeface="Times New Roman" pitchFamily="18" charset="0"/>
              </a:rPr>
              <a:t>Utilisation / dépendance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• Utilisation des fonctionnalités offertes par l’interface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Notation UML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 • dépendance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• Stéréotype «use »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54</a:t>
            </a:fld>
            <a:endParaRPr lang="fr-FR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3284984"/>
            <a:ext cx="3429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5877272"/>
            <a:ext cx="13049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 d’interface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44008" y="1447800"/>
            <a:ext cx="4289680" cy="4800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sz="34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interface </a:t>
            </a:r>
            <a:r>
              <a:rPr lang="fr-FR" sz="3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Vehicule</a:t>
            </a:r>
            <a:r>
              <a:rPr lang="fr-FR" sz="3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fr-FR" sz="3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fr-FR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dirty="0" err="1">
                <a:latin typeface="Times New Roman" pitchFamily="18" charset="0"/>
                <a:cs typeface="Times New Roman" pitchFamily="18" charset="0"/>
              </a:rPr>
              <a:t>calculerVitesse</a:t>
            </a:r>
            <a:r>
              <a:rPr lang="fr-FR" sz="34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fr-FR" sz="3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fr-FR" sz="3400" dirty="0">
                <a:latin typeface="Times New Roman" pitchFamily="18" charset="0"/>
                <a:cs typeface="Times New Roman" pitchFamily="18" charset="0"/>
              </a:rPr>
              <a:t>class Moto </a:t>
            </a:r>
            <a:r>
              <a:rPr lang="fr-FR" sz="3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implements</a:t>
            </a:r>
            <a:r>
              <a:rPr lang="fr-FR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dirty="0" err="1">
                <a:latin typeface="Times New Roman" pitchFamily="18" charset="0"/>
                <a:cs typeface="Times New Roman" pitchFamily="18" charset="0"/>
              </a:rPr>
              <a:t>Vehicule</a:t>
            </a:r>
            <a:r>
              <a:rPr lang="fr-FR" sz="3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fr-FR" sz="3400" dirty="0">
                <a:latin typeface="Times New Roman" pitchFamily="18" charset="0"/>
                <a:cs typeface="Times New Roman" pitchFamily="18" charset="0"/>
              </a:rPr>
              <a:t>@</a:t>
            </a:r>
            <a:r>
              <a:rPr lang="fr-FR" sz="3400" dirty="0" err="1">
                <a:latin typeface="Times New Roman" pitchFamily="18" charset="0"/>
                <a:cs typeface="Times New Roman" pitchFamily="18" charset="0"/>
              </a:rPr>
              <a:t>Override</a:t>
            </a:r>
            <a:endParaRPr lang="fr-FR" sz="3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3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fr-FR" sz="3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b="1" dirty="0" err="1">
                <a:latin typeface="Times New Roman" pitchFamily="18" charset="0"/>
                <a:cs typeface="Times New Roman" pitchFamily="18" charset="0"/>
              </a:rPr>
              <a:t>calculerVitesse</a:t>
            </a:r>
            <a:r>
              <a:rPr lang="fr-FR" sz="3400" b="1" dirty="0">
                <a:latin typeface="Times New Roman" pitchFamily="18" charset="0"/>
                <a:cs typeface="Times New Roman" pitchFamily="18" charset="0"/>
              </a:rPr>
              <a:t>(){</a:t>
            </a:r>
          </a:p>
          <a:p>
            <a:pPr>
              <a:buNone/>
            </a:pPr>
            <a:r>
              <a:rPr lang="fr-FR" sz="3400" dirty="0">
                <a:latin typeface="Times New Roman" pitchFamily="18" charset="0"/>
                <a:cs typeface="Times New Roman" pitchFamily="18" charset="0"/>
              </a:rPr>
              <a:t>// TODO Auto-</a:t>
            </a:r>
            <a:r>
              <a:rPr lang="fr-FR" sz="3400" dirty="0" err="1">
                <a:latin typeface="Times New Roman" pitchFamily="18" charset="0"/>
                <a:cs typeface="Times New Roman" pitchFamily="18" charset="0"/>
              </a:rPr>
              <a:t>generated</a:t>
            </a:r>
            <a:r>
              <a:rPr lang="fr-FR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dirty="0" err="1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fr-FR" sz="3400" dirty="0">
                <a:latin typeface="Times New Roman" pitchFamily="18" charset="0"/>
                <a:cs typeface="Times New Roman" pitchFamily="18" charset="0"/>
              </a:rPr>
              <a:t> stub</a:t>
            </a:r>
          </a:p>
          <a:p>
            <a:pPr>
              <a:buNone/>
            </a:pPr>
            <a:r>
              <a:rPr lang="fr-FR" sz="3400" dirty="0"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pPr>
              <a:buNone/>
            </a:pPr>
            <a:r>
              <a:rPr lang="fr-FR" sz="3400" dirty="0">
                <a:latin typeface="Times New Roman" pitchFamily="18" charset="0"/>
                <a:cs typeface="Times New Roman" pitchFamily="18" charset="0"/>
              </a:rPr>
              <a:t>return vitesse;</a:t>
            </a:r>
          </a:p>
          <a:p>
            <a:pPr>
              <a:buNone/>
            </a:pPr>
            <a:r>
              <a:rPr lang="fr-FR" sz="3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fr-FR" dirty="0"/>
              <a:t>}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55</a:t>
            </a:fld>
            <a:endParaRPr lang="fr-FR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6129" y="1237649"/>
            <a:ext cx="3168352" cy="4464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dépendance d’interface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16016" y="1447800"/>
            <a:ext cx="4217672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interface </a:t>
            </a:r>
            <a:r>
              <a:rPr lang="fr-FR" sz="28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Vehicule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fr-FR" sz="2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dirty="0" err="1">
                <a:latin typeface="Times New Roman" pitchFamily="18" charset="0"/>
                <a:cs typeface="Times New Roman" pitchFamily="18" charset="0"/>
              </a:rPr>
              <a:t>calculerVitesse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fr-FR" sz="2800" dirty="0" err="1">
                <a:latin typeface="Times New Roman" pitchFamily="18" charset="0"/>
                <a:cs typeface="Times New Roman" pitchFamily="18" charset="0"/>
              </a:rPr>
              <a:t>AgenceLivraison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fr-FR" sz="2800" dirty="0" err="1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livraison (</a:t>
            </a:r>
            <a:r>
              <a:rPr lang="fr-FR" sz="2800" dirty="0" err="1">
                <a:latin typeface="Times New Roman" pitchFamily="18" charset="0"/>
                <a:cs typeface="Times New Roman" pitchFamily="18" charset="0"/>
              </a:rPr>
              <a:t>Vehicule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v) {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>
              <a:buNone/>
            </a:pPr>
            <a:r>
              <a:rPr lang="fr-FR" sz="2800" b="1" dirty="0" err="1">
                <a:latin typeface="Times New Roman" pitchFamily="18" charset="0"/>
                <a:cs typeface="Times New Roman" pitchFamily="18" charset="0"/>
              </a:rPr>
              <a:t>v.calculerVitesse</a:t>
            </a:r>
            <a:r>
              <a:rPr lang="fr-FR" sz="2800" b="1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56</a:t>
            </a:fld>
            <a:endParaRPr lang="fr-FR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628800"/>
            <a:ext cx="287464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890080" cy="1143000"/>
          </a:xfrm>
        </p:spPr>
        <p:txBody>
          <a:bodyPr>
            <a:normAutofit/>
          </a:bodyPr>
          <a:lstStyle/>
          <a:p>
            <a:r>
              <a:rPr lang="fr-FR" dirty="0"/>
              <a:t>Exemple: Diagramme de classe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57</a:t>
            </a:fld>
            <a:endParaRPr lang="fr-FR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052638"/>
            <a:ext cx="7713489" cy="4112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592" y="1196752"/>
            <a:ext cx="8034096" cy="5051648"/>
          </a:xfrm>
        </p:spPr>
        <p:txBody>
          <a:bodyPr>
            <a:normAutofit fontScale="70000" lnSpcReduction="20000"/>
          </a:bodyPr>
          <a:lstStyle/>
          <a:p>
            <a:pPr marL="596646" indent="-514350">
              <a:buAutoNum type="arabicPeriod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Trouvez les classes du domaine étudié (les noms)</a:t>
            </a:r>
          </a:p>
          <a:p>
            <a:pPr marL="596646" indent="-514350">
              <a:buAutoNum type="arabicPeriod"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2. Trouvez les associations entre classes (les verbes qui relient les noms)</a:t>
            </a:r>
          </a:p>
          <a:p>
            <a:pPr>
              <a:buNone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3. Affinez le diagramme en éliminant les classes et les associations redondantes, non pertinentes</a:t>
            </a:r>
          </a:p>
          <a:p>
            <a:pPr>
              <a:buNone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4. Une fois que les classes sont bien établies cherchez les relations d’héritage et d’agrégation </a:t>
            </a:r>
          </a:p>
          <a:p>
            <a:pPr>
              <a:buNone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5. Ajoutez les attributs de chaque classe</a:t>
            </a:r>
          </a:p>
          <a:p>
            <a:pPr>
              <a:buNone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6. Vérifiez que vous pouvez réaliser les cas  d’utilisation par parcours du diagramme de classe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58</a:t>
            </a:fld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Diagramme de classe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12777"/>
            <a:ext cx="7498080" cy="4835624"/>
          </a:xfrm>
        </p:spPr>
        <p:txBody>
          <a:bodyPr/>
          <a:lstStyle/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Représentation de la structure interne et logique du système</a:t>
            </a:r>
          </a:p>
          <a:p>
            <a:pPr lvl="2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Classes</a:t>
            </a:r>
          </a:p>
          <a:p>
            <a:pPr lvl="2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Relations entre classes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9983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44624"/>
            <a:ext cx="7498080" cy="1143000"/>
          </a:xfrm>
        </p:spPr>
        <p:txBody>
          <a:bodyPr/>
          <a:lstStyle/>
          <a:p>
            <a:pPr algn="ctr"/>
            <a:r>
              <a:rPr lang="fr-FR" dirty="0"/>
              <a:t>Classe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187624"/>
            <a:ext cx="7498080" cy="506077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Type d’objets ayant les mêmes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Caractéristiques </a:t>
            </a:r>
            <a:r>
              <a:rPr lang="fr-FR" sz="2000" dirty="0">
                <a:latin typeface="Times New Roman" pitchFamily="18" charset="0"/>
                <a:cs typeface="Times New Roman" pitchFamily="18" charset="0"/>
                <a:sym typeface="Symbol"/>
              </a:rPr>
              <a:t>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Attributs (informations,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proprietes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, etc.)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Comportement </a:t>
            </a:r>
            <a:r>
              <a:rPr lang="fr-FR" sz="2000" dirty="0">
                <a:latin typeface="Times New Roman" pitchFamily="18" charset="0"/>
                <a:cs typeface="Times New Roman" pitchFamily="18" charset="0"/>
                <a:sym typeface="Symbol"/>
              </a:rPr>
              <a:t>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Operations (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methodes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, messages, etc.)</a:t>
            </a: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Chaque objet est une instance d’une classe.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4141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Objets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1640" y="1340768"/>
            <a:ext cx="7602048" cy="4907632"/>
          </a:xfrm>
        </p:spPr>
        <p:txBody>
          <a:bodyPr>
            <a:normAutofit fontScale="62500" lnSpcReduction="20000"/>
          </a:bodyPr>
          <a:lstStyle/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Objet</a:t>
            </a:r>
          </a:p>
          <a:p>
            <a:pPr algn="ctr">
              <a:buNone/>
            </a:pPr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Identité + Etat + Comportement</a:t>
            </a:r>
          </a:p>
          <a:p>
            <a:pPr>
              <a:buNone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fr-FR" b="1" dirty="0">
                <a:latin typeface="Times New Roman" pitchFamily="18" charset="0"/>
                <a:cs typeface="Times New Roman" pitchFamily="18" charset="0"/>
              </a:rPr>
              <a:t>Une identité</a:t>
            </a:r>
          </a:p>
          <a:p>
            <a:pPr lvl="1">
              <a:buFont typeface="Arial" pitchFamily="34" charset="0"/>
              <a:buChar char="•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deux objets différents ont des identités différentes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on peut désigner l’objet (y faire référence)</a:t>
            </a:r>
          </a:p>
          <a:p>
            <a:pPr>
              <a:buNone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fr-FR" b="1" dirty="0">
                <a:latin typeface="Times New Roman" pitchFamily="18" charset="0"/>
                <a:cs typeface="Times New Roman" pitchFamily="18" charset="0"/>
              </a:rPr>
              <a:t>Un état (attributs)</a:t>
            </a:r>
          </a:p>
          <a:p>
            <a:pPr lvl="1">
              <a:buFont typeface="Arial" pitchFamily="34" charset="0"/>
              <a:buChar char="•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ensemble de propriétés/caractéristiques définies par des valeurs</a:t>
            </a:r>
          </a:p>
          <a:p>
            <a:pPr lvl="1">
              <a:buFont typeface="Arial" pitchFamily="34" charset="0"/>
              <a:buChar char="•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permet de le personnaliser/distinguer des autres objets</a:t>
            </a:r>
          </a:p>
          <a:p>
            <a:pPr lvl="1">
              <a:buFont typeface="Arial" pitchFamily="34" charset="0"/>
              <a:buChar char="•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peut évoluer dans le temps</a:t>
            </a:r>
          </a:p>
          <a:p>
            <a:pPr>
              <a:buNone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fr-FR" b="1" dirty="0">
                <a:latin typeface="Times New Roman" pitchFamily="18" charset="0"/>
                <a:cs typeface="Times New Roman" pitchFamily="18" charset="0"/>
              </a:rPr>
              <a:t>Un comportement (méthodes)</a:t>
            </a:r>
          </a:p>
          <a:p>
            <a:pPr lvl="1">
              <a:buFont typeface="Arial" pitchFamily="34" charset="0"/>
              <a:buChar char="•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900" dirty="0">
                <a:latin typeface="Times New Roman" pitchFamily="18" charset="0"/>
                <a:cs typeface="Times New Roman" pitchFamily="18" charset="0"/>
              </a:rPr>
              <a:t>ensemble des traitements que peut accomplir un objet (ou que l’on</a:t>
            </a:r>
          </a:p>
          <a:p>
            <a:pPr>
              <a:buNone/>
            </a:pPr>
            <a:r>
              <a:rPr lang="fr-FR" sz="2900" dirty="0">
                <a:latin typeface="Times New Roman" pitchFamily="18" charset="0"/>
                <a:cs typeface="Times New Roman" pitchFamily="18" charset="0"/>
              </a:rPr>
              <a:t>peut lui faire accomplir)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8</a:t>
            </a:fld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Exemple(Classes et instances)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13/01/2022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6070" y="1558925"/>
            <a:ext cx="6984776" cy="4792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37E91E3-8F96-49EF-B116-3AB4E465B3EA}"/>
              </a:ext>
            </a:extLst>
          </p:cNvPr>
          <p:cNvSpPr txBox="1"/>
          <p:nvPr/>
        </p:nvSpPr>
        <p:spPr>
          <a:xfrm>
            <a:off x="3521676" y="3954162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Cliquez pour ajouter du texte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0"/>
  <p:tag name="HOTSPOTTYPE" val="NextSlide"/>
  <p:tag name="DEFINEDINNAVIGATOR" val="Fals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مستند" ma:contentTypeID="0x010100A64CABCF48337846AE25B20C303DAD83" ma:contentTypeVersion="8" ma:contentTypeDescription="إنشاء مستند جديد." ma:contentTypeScope="" ma:versionID="e6cbd12d63f1c7016dbabba07d65fa4f">
  <xsd:schema xmlns:xsd="http://www.w3.org/2001/XMLSchema" xmlns:xs="http://www.w3.org/2001/XMLSchema" xmlns:p="http://schemas.microsoft.com/office/2006/metadata/properties" xmlns:ns2="3e09d498-3e73-485b-99f6-ad835f785115" targetNamespace="http://schemas.microsoft.com/office/2006/metadata/properties" ma:root="true" ma:fieldsID="73cd91e89e5872ac66a4c381337629c5" ns2:_="">
    <xsd:import namespace="3e09d498-3e73-485b-99f6-ad835f7851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09d498-3e73-485b-99f6-ad835f7851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نوع المحتوى"/>
        <xsd:element ref="dc:title" minOccurs="0" maxOccurs="1" ma:index="4" ma:displayName="العنوان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AE43BF-B871-4B12-9211-EFC0CADFCD9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F14DBAA-C8A3-459D-A235-2E3BBB4DF3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09d498-3e73-485b-99f6-ad835f7851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FC785D-11E6-472B-866E-A553A7B2C0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3623</TotalTime>
  <Words>1464</Words>
  <Application>Microsoft Office PowerPoint</Application>
  <PresentationFormat>Affichage à l'écran (4:3)</PresentationFormat>
  <Paragraphs>397</Paragraphs>
  <Slides>58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58</vt:i4>
      </vt:variant>
    </vt:vector>
  </HeadingPairs>
  <TitlesOfParts>
    <vt:vector size="59" baseType="lpstr">
      <vt:lpstr>Solstice</vt:lpstr>
      <vt:lpstr>Université Abou Bakr belkaid  faculté des sciences  département d’informatique</vt:lpstr>
      <vt:lpstr>Notation de conception </vt:lpstr>
      <vt:lpstr>Conception orientée objet </vt:lpstr>
      <vt:lpstr>Concepts orientés objet</vt:lpstr>
      <vt:lpstr>Présentation PowerPoint</vt:lpstr>
      <vt:lpstr>Diagramme de classe</vt:lpstr>
      <vt:lpstr>Classe </vt:lpstr>
      <vt:lpstr>Objets</vt:lpstr>
      <vt:lpstr>Exemple(Classes et instances) </vt:lpstr>
      <vt:lpstr>Représentation d’une classe</vt:lpstr>
      <vt:lpstr>    Exemple de classe  </vt:lpstr>
      <vt:lpstr>Correspondance UML / JAVA</vt:lpstr>
      <vt:lpstr>Objet </vt:lpstr>
      <vt:lpstr>Exemple </vt:lpstr>
      <vt:lpstr>Attributs et Opérations</vt:lpstr>
      <vt:lpstr>Visibilité attributs et méthodes  </vt:lpstr>
      <vt:lpstr>Relation entre classe </vt:lpstr>
      <vt:lpstr>Héritage(Généralisation/Spécialisation)</vt:lpstr>
      <vt:lpstr>Héritage </vt:lpstr>
      <vt:lpstr>Héritage </vt:lpstr>
      <vt:lpstr>Exemple </vt:lpstr>
      <vt:lpstr>Présentation PowerPoint</vt:lpstr>
      <vt:lpstr>Exemple </vt:lpstr>
      <vt:lpstr>Héritage multiple</vt:lpstr>
      <vt:lpstr>Comment éviter l’héritage Multiple ?</vt:lpstr>
      <vt:lpstr>Association</vt:lpstr>
      <vt:lpstr>Exemple </vt:lpstr>
      <vt:lpstr>Navigabilité d’une association</vt:lpstr>
      <vt:lpstr>Association </vt:lpstr>
      <vt:lpstr>Nommage des associations</vt:lpstr>
      <vt:lpstr>Nom d’extrémité d’association:Rôle</vt:lpstr>
      <vt:lpstr>Multiplicité des associations</vt:lpstr>
      <vt:lpstr>Multiplicité des associations</vt:lpstr>
      <vt:lpstr>Exemple Multiplicité</vt:lpstr>
      <vt:lpstr>Association n-aire</vt:lpstr>
      <vt:lpstr>Exemple </vt:lpstr>
      <vt:lpstr>Association réflexive</vt:lpstr>
      <vt:lpstr>Association attribuée</vt:lpstr>
      <vt:lpstr>Agrégation</vt:lpstr>
      <vt:lpstr>Exemple </vt:lpstr>
      <vt:lpstr>Composition</vt:lpstr>
      <vt:lpstr>Exemple </vt:lpstr>
      <vt:lpstr>Exemple </vt:lpstr>
      <vt:lpstr>Agrégation vs. composition</vt:lpstr>
      <vt:lpstr>Exemple </vt:lpstr>
      <vt:lpstr>Exemple</vt:lpstr>
      <vt:lpstr>Exemple </vt:lpstr>
      <vt:lpstr>Exemple </vt:lpstr>
      <vt:lpstr>Présentation PowerPoint</vt:lpstr>
      <vt:lpstr>Classes abstraites</vt:lpstr>
      <vt:lpstr>Exemple </vt:lpstr>
      <vt:lpstr>Les interfaces</vt:lpstr>
      <vt:lpstr>Les interfaces</vt:lpstr>
      <vt:lpstr>Relation avec une interface</vt:lpstr>
      <vt:lpstr>Réalisation d’interface</vt:lpstr>
      <vt:lpstr>dépendance d’interface</vt:lpstr>
      <vt:lpstr>Exemple: Diagramme de classe</vt:lpstr>
      <vt:lpstr>Méthodologie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Université Abou Bakr belkaid  faculté des sciences  département d’informatique</dc:title>
  <dc:creator>Souad MT</dc:creator>
  <cp:lastModifiedBy>Toushiba</cp:lastModifiedBy>
  <cp:revision>153</cp:revision>
  <dcterms:created xsi:type="dcterms:W3CDTF">2021-10-04T08:32:03Z</dcterms:created>
  <dcterms:modified xsi:type="dcterms:W3CDTF">2022-01-13T15:00:18Z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TC010437961036</vt:lpwstr>
  </property>
  <property fmtid="{D5CDD505-2E9C-101B-9397-08002B2CF9AE}" pid="3" name="ContentTypeId">
    <vt:lpwstr>0x010100A64CABCF48337846AE25B20C303DAD83</vt:lpwstr>
  </property>
</Properties>
</file>