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4"/>
  </p:sldMasterIdLst>
  <p:notesMasterIdLst>
    <p:notesMasterId r:id="rId31"/>
  </p:notesMasterIdLst>
  <p:sldIdLst>
    <p:sldId id="265" r:id="rId5"/>
    <p:sldId id="266" r:id="rId6"/>
    <p:sldId id="285" r:id="rId7"/>
    <p:sldId id="286" r:id="rId8"/>
    <p:sldId id="268" r:id="rId9"/>
    <p:sldId id="269" r:id="rId10"/>
    <p:sldId id="299" r:id="rId11"/>
    <p:sldId id="271" r:id="rId12"/>
    <p:sldId id="272" r:id="rId13"/>
    <p:sldId id="287" r:id="rId14"/>
    <p:sldId id="288" r:id="rId15"/>
    <p:sldId id="289" r:id="rId16"/>
    <p:sldId id="290" r:id="rId17"/>
    <p:sldId id="276" r:id="rId18"/>
    <p:sldId id="277" r:id="rId19"/>
    <p:sldId id="278" r:id="rId20"/>
    <p:sldId id="279" r:id="rId21"/>
    <p:sldId id="280" r:id="rId22"/>
    <p:sldId id="293" r:id="rId23"/>
    <p:sldId id="294" r:id="rId24"/>
    <p:sldId id="281" r:id="rId25"/>
    <p:sldId id="282" r:id="rId26"/>
    <p:sldId id="284" r:id="rId27"/>
    <p:sldId id="295" r:id="rId28"/>
    <p:sldId id="296" r:id="rId29"/>
    <p:sldId id="298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  <a:srgbClr val="99FF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6A281-4441-49F8-834A-666E099F55D8}" v="1" dt="2022-01-05T20:53:05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1901" autoAdjust="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hakim.abdallaoui" userId="S::abdelhakim.abdallaoui@univ-tlemcen.dz::2232d91e-8458-4bce-9072-b3b49dfa643b" providerId="AD" clId="Web-{FA36A281-4441-49F8-834A-666E099F55D8}"/>
    <pc:docChg chg="delSld">
      <pc:chgData name="abdelhakim.abdallaoui" userId="S::abdelhakim.abdallaoui@univ-tlemcen.dz::2232d91e-8458-4bce-9072-b3b49dfa643b" providerId="AD" clId="Web-{FA36A281-4441-49F8-834A-666E099F55D8}" dt="2022-01-05T20:53:05.820" v="0"/>
      <pc:docMkLst>
        <pc:docMk/>
      </pc:docMkLst>
      <pc:sldChg chg="del">
        <pc:chgData name="abdelhakim.abdallaoui" userId="S::abdelhakim.abdallaoui@univ-tlemcen.dz::2232d91e-8458-4bce-9072-b3b49dfa643b" providerId="AD" clId="Web-{FA36A281-4441-49F8-834A-666E099F55D8}" dt="2022-01-05T20:53:05.820" v="0"/>
        <pc:sldMkLst>
          <pc:docMk/>
          <pc:sldMk cId="0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39510B0-C771-4FBA-AA43-FB886BE96559}" type="datetime1">
              <a:rPr lang="fr-FR"/>
              <a:pPr/>
              <a:t>05/01/2022</a:t>
            </a:fld>
            <a:endParaRPr lang="fr-FR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880C529-AE8C-40AF-84BB-3476BF0DB199}" type="slidenum">
              <a:rPr lang="fr-FR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5013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9510B0-C771-4FBA-AA43-FB886BE96559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80C529-AE8C-40AF-84BB-3476BF0DB199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78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709-9332-42AF-856D-DA561CD0DDD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A49B-463C-4313-BFB5-63815519B72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0DE0-BDBC-41E4-89D2-5453F601103C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0FB2-3067-4DD9-A205-715BFF0F6FD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B8FE-B12B-4253-A08F-731CEACD3B52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0CB-A1F5-40D8-A4CB-3B2D04C25D39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12AF-9315-400C-8B5C-9AFDCDF70B28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682A-A7D0-46A7-BC0D-CD00BD1266D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A4-0395-452B-9B89-2D99B5563403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C9C1-5054-4F2A-8E44-BA460159825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4187-CFD2-401B-A81B-6A736D1F1567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F8A8-C371-4724-ACAC-46CA20801EA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F76E-983F-4151-A8A7-D4C7B5FD466F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BF89-CF28-46C5-B009-C93955DEC91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6925-67EC-4B66-B064-62B33EEC2819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D846-8B5F-4A1D-85F0-87A01920E9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EE99-5311-4313-BC62-A58BB4336EC8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F619-3FCE-476A-B0A6-55C0D42D12E2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483-D33B-44B4-BB6F-B74E075AB5C1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411-238C-4622-91C5-68E489E56C3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187A15-E952-4611-BA6D-93B973AAF4C2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D5C0E3-2335-4CFC-978A-EE790E84E92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9632" y="18864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Université Abou </a:t>
            </a:r>
            <a:r>
              <a:rPr lang="fr-FR" sz="2400" dirty="0" err="1"/>
              <a:t>Bakr</a:t>
            </a:r>
            <a:r>
              <a:rPr lang="fr-FR" sz="2400" dirty="0"/>
              <a:t> </a:t>
            </a:r>
            <a:r>
              <a:rPr lang="fr-FR" sz="2400" dirty="0" err="1"/>
              <a:t>belkaid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faculté des sciences </a:t>
            </a:r>
            <a:br>
              <a:rPr lang="fr-FR" sz="2400" dirty="0"/>
            </a:br>
            <a:r>
              <a:rPr lang="fr-FR" sz="2400" dirty="0"/>
              <a:t>département d’informatique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938976"/>
          </a:xfrm>
        </p:spPr>
        <p:txBody>
          <a:bodyPr>
            <a:normAutofit/>
          </a:bodyPr>
          <a:lstStyle/>
          <a:p>
            <a:r>
              <a:rPr lang="fr-FR" dirty="0"/>
              <a:t>                      </a:t>
            </a:r>
          </a:p>
          <a:p>
            <a:r>
              <a:rPr lang="fr-FR" dirty="0"/>
              <a:t>                  Cours Génie Logiciel </a:t>
            </a:r>
          </a:p>
          <a:p>
            <a:endParaRPr lang="fr-FR" sz="2000" dirty="0"/>
          </a:p>
          <a:p>
            <a:r>
              <a:rPr lang="fr-FR" sz="2000" dirty="0"/>
              <a:t>                        Niveau  : L3 informatique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444208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Octobre 2021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72072" y="466152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Chargé de cours : S Meziane </a:t>
            </a:r>
            <a:r>
              <a:rPr lang="fr-FR" dirty="0" err="1"/>
              <a:t>Tani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E –mail : s.mezianetani13@gmail.com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7B4E-94EF-492A-B13E-C517FC98EECA}" type="datetime1">
              <a:rPr lang="fr-FR" smtClean="0"/>
              <a:pPr/>
              <a:t>05/01/2022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Message synchrone et asynchrone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 synchrone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Émetteur </a:t>
            </a:r>
            <a:r>
              <a:rPr lang="fr-FR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bloqué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en attente du retour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 asynchrone: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Émetteur </a:t>
            </a:r>
            <a:r>
              <a:rPr lang="fr-FR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 bloqué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continue son exécution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60848"/>
            <a:ext cx="5569421" cy="190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81128"/>
            <a:ext cx="5924550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et destruction d'objet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744072" cy="455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Message réflexif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5957788" cy="362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Messages au sein du système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● Opérations du diagramme de classes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● Si message de </a:t>
            </a:r>
            <a:r>
              <a:rPr lang="fr-FR" sz="2400" b="1" u="sng" dirty="0" err="1">
                <a:latin typeface="Times New Roman" pitchFamily="18" charset="0"/>
                <a:cs typeface="Times New Roman" pitchFamily="18" charset="0"/>
              </a:rPr>
              <a:t>objA</a:t>
            </a:r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2400" b="1" u="sng" dirty="0" err="1">
                <a:latin typeface="Times New Roman" pitchFamily="18" charset="0"/>
                <a:cs typeface="Times New Roman" pitchFamily="18" charset="0"/>
              </a:rPr>
              <a:t>ClasseA</a:t>
            </a:r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vers </a:t>
            </a:r>
            <a:r>
              <a:rPr lang="fr-FR" sz="2400" b="1" u="sng" dirty="0" err="1">
                <a:latin typeface="Times New Roman" pitchFamily="18" charset="0"/>
                <a:cs typeface="Times New Roman" pitchFamily="18" charset="0"/>
              </a:rPr>
              <a:t>objB</a:t>
            </a:r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2400" b="1" u="sng" dirty="0" err="1">
                <a:latin typeface="Times New Roman" pitchFamily="18" charset="0"/>
                <a:cs typeface="Times New Roman" pitchFamily="18" charset="0"/>
              </a:rPr>
              <a:t>ClasseB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alors opération du message dans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ClasseB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des messages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Attribut =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nom_message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(arguments):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type_retour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Attribut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de l’objet appelant ou une variable locale</a:t>
            </a:r>
          </a:p>
          <a:p>
            <a:pPr>
              <a:buNone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     • </a:t>
            </a:r>
            <a:r>
              <a:rPr lang="fr-FR" sz="2400" b="1" dirty="0" err="1">
                <a:latin typeface="Times New Roman" pitchFamily="18" charset="0"/>
                <a:cs typeface="Times New Roman" pitchFamily="18" charset="0"/>
              </a:rPr>
              <a:t>Nom_message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est une opération de l’objet appelé.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Notation UML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• pas d’obligation à renseigner tous les éléments.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L’ordre d’exécution des messages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Règle 1: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tous les événements sont ordonnés du haut vers le bas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Règle 2: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l’envoi se déroule avant la réception.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Messages synchrone &amp; message de création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• Appel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• Retour</a:t>
            </a:r>
          </a:p>
          <a:p>
            <a:pPr>
              <a:buNone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• Evènements d’un message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• Envoi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• Réception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47800"/>
            <a:ext cx="669876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Cohérence avec le modèle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259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1. Tout objet participant est instancié à partir d’une classe.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2. Tout message d’appel d’opération correspond à une opération de la classe de l’objet récepteur du message.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3. Tout message d’appel d’opération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• Respecter le prototype de l’opération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• Porter les valeurs des paramètres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70485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de fragment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Loop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20888"/>
            <a:ext cx="5544616" cy="284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b="1" dirty="0"/>
              <a:t>        Chapitre 7:</a:t>
            </a:r>
          </a:p>
          <a:p>
            <a:pPr>
              <a:buNone/>
            </a:pPr>
            <a:endParaRPr lang="fr-FR" dirty="0"/>
          </a:p>
          <a:p>
            <a:pPr algn="ctr">
              <a:buNone/>
            </a:pPr>
            <a:r>
              <a:rPr lang="fr-FR" sz="3600" b="1" dirty="0"/>
              <a:t>     </a:t>
            </a:r>
          </a:p>
          <a:p>
            <a:pPr algn="ctr">
              <a:buNone/>
            </a:pPr>
            <a:r>
              <a:rPr lang="fr-FR" sz="3600" dirty="0"/>
              <a:t>Diagramme de séquence objet </a:t>
            </a:r>
            <a:endParaRPr lang="fr-FR" sz="36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 à un autre diagramme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658519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de fragment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93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opérations à l’intérieur du fragment s’exécutent en parallèle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56992"/>
            <a:ext cx="72485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Récap</a:t>
            </a:r>
            <a:r>
              <a:rPr lang="fr-FR" dirty="0"/>
              <a:t>. Diagramme de </a:t>
            </a:r>
            <a:r>
              <a:rPr lang="fr-FR" dirty="0" err="1"/>
              <a:t>sequence</a:t>
            </a:r>
            <a:r>
              <a:rPr lang="fr-FR" dirty="0"/>
              <a:t> objet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Modélisation du comportement du système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• Réaliser un cas d’utilisation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• Protocole de communication entre objets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• Exemple d’exécution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Ne spécifie pas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• Propriétés des objets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• Navigation sur les associations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• Liens entre objets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• Appels aux opérations de classe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>
            <a:normAutofit/>
          </a:bodyPr>
          <a:lstStyle/>
          <a:p>
            <a:r>
              <a:rPr lang="fr-FR" dirty="0"/>
              <a:t>Exemple - Conception </a:t>
            </a:r>
          </a:p>
        </p:txBody>
      </p:sp>
      <p:pic>
        <p:nvPicPr>
          <p:cNvPr id="7" name="Espace réservé du contenu 6" descr="2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268760"/>
            <a:ext cx="6401569" cy="208823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8" name="Image 7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3284984"/>
            <a:ext cx="744855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- Conception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2852936"/>
            <a:ext cx="7498080" cy="339546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20888"/>
            <a:ext cx="7388349" cy="385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-254496"/>
            <a:ext cx="5832648" cy="289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- Conception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Diagramme de classes complété avec les classes techniques et les opérations nécessaires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607146"/>
            <a:ext cx="5832648" cy="384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Points clés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Conception logicielle orientée objet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• UML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Diagramme de classe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Diagramme d’objets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Diagramme de séquence objet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26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8394136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Diagrammes de séquence (conception)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196752"/>
            <a:ext cx="7890080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Objectif 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Représenter les  communications avec et au sein du logiciel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● Représentation </a:t>
            </a:r>
            <a:r>
              <a:rPr lang="fr-FR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temporelle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des interactions entre les objets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● </a:t>
            </a:r>
            <a:r>
              <a:rPr lang="fr-FR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Chronologie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des messages échangés entre les objets et avec les acteurs.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Diagrammes de séquence </a:t>
            </a:r>
            <a:r>
              <a:rPr lang="fr-FR" sz="3100" dirty="0"/>
              <a:t>(conception)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conception 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</a:t>
            </a:r>
            <a:r>
              <a:rPr lang="fr-FR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 réalisation des cas d'utilisation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sur le système décrit par le diagramme de classes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● Point de vue </a:t>
            </a:r>
            <a:r>
              <a:rPr lang="fr-FR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interne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sur le fonctionnement du système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● 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escription au niveau de </a:t>
            </a:r>
            <a:r>
              <a:rPr lang="fr-FR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l'instance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(état du système à un instant)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● Description de scénarios particuliers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● Représentation des </a:t>
            </a:r>
            <a:r>
              <a:rPr lang="fr-FR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échanges de messages </a:t>
            </a:r>
          </a:p>
          <a:p>
            <a:pPr>
              <a:buNone/>
            </a:pPr>
            <a:endParaRPr lang="fr-FR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Entre les acteurs et le système, entre les objets du système 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De façon chronologique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Eléments d’un </a:t>
            </a:r>
            <a:r>
              <a:rPr lang="fr-FR" dirty="0" err="1"/>
              <a:t>diag</a:t>
            </a:r>
            <a:r>
              <a:rPr lang="fr-FR" dirty="0"/>
              <a:t>. de séquence 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1700808"/>
            <a:ext cx="7025984" cy="45475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Participants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• Acteurs (facultatif)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• </a:t>
            </a:r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Objets du système</a:t>
            </a:r>
          </a:p>
          <a:p>
            <a:pPr>
              <a:buNone/>
            </a:pP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Lignes de vie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• Temps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• Communication entre objets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séquence objet</a:t>
            </a:r>
            <a:br>
              <a:rPr lang="fr-FR" dirty="0"/>
            </a:br>
            <a:r>
              <a:rPr lang="fr-FR" sz="2700" dirty="0"/>
              <a:t>notation UML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84784"/>
            <a:ext cx="759708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Plusieurs représentations possibles </a:t>
            </a:r>
            <a:r>
              <a:rPr lang="fr-FR" sz="2200" dirty="0"/>
              <a:t>en UML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3"/>
            <a:ext cx="648072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77072"/>
            <a:ext cx="676875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115616" y="602128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L’acteur </a:t>
            </a:r>
            <a:r>
              <a:rPr lang="fr-FR" b="1" dirty="0"/>
              <a:t>Vendeur</a:t>
            </a:r>
            <a:r>
              <a:rPr lang="fr-FR" dirty="0"/>
              <a:t> peut être représenté comme un objet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132" y="1484784"/>
            <a:ext cx="76715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message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05/01/2022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904656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19672" y="2996952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Création d’objet</a:t>
            </a:r>
          </a:p>
          <a:p>
            <a:r>
              <a:rPr lang="fr-FR" dirty="0"/>
              <a:t>• </a:t>
            </a:r>
            <a:r>
              <a:rPr lang="fr-FR" b="1" dirty="0"/>
              <a:t>Notation UML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• Suppression d’objet</a:t>
            </a:r>
          </a:p>
          <a:p>
            <a:r>
              <a:rPr lang="fr-FR" dirty="0"/>
              <a:t>• </a:t>
            </a:r>
            <a:r>
              <a:rPr lang="fr-FR" b="1" dirty="0"/>
              <a:t>Notation UML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5301208"/>
            <a:ext cx="373430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429000"/>
            <a:ext cx="208823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8" ma:contentTypeDescription="إنشاء مستند جديد." ma:contentTypeScope="" ma:versionID="e6cbd12d63f1c7016dbabba07d65fa4f">
  <xsd:schema xmlns:xsd="http://www.w3.org/2001/XMLSchema" xmlns:xs="http://www.w3.org/2001/XMLSchema" xmlns:p="http://schemas.microsoft.com/office/2006/metadata/properties" xmlns:ns2="3e09d498-3e73-485b-99f6-ad835f785115" targetNamespace="http://schemas.microsoft.com/office/2006/metadata/properties" ma:root="true" ma:fieldsID="73cd91e89e5872ac66a4c381337629c5" ns2:_="">
    <xsd:import namespace="3e09d498-3e73-485b-99f6-ad835f7851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C4A76D-F6DA-449E-91EC-BEF95D9913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180F2-0D58-418F-AC3E-669F7AF797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E06B97-7A9C-4E03-9C33-FEE6BB087531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3841</TotalTime>
  <Words>591</Words>
  <Application>Microsoft Office PowerPoint</Application>
  <PresentationFormat>On-screen Show (4:3)</PresentationFormat>
  <Paragraphs>187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Université Abou Bakr belkaid  faculté des sciences  département d’informatique</vt:lpstr>
      <vt:lpstr>PowerPoint Presentation</vt:lpstr>
      <vt:lpstr>Diagrammes de séquence (conception)</vt:lpstr>
      <vt:lpstr>Diagrammes de séquence (conception)</vt:lpstr>
      <vt:lpstr>Eléments d’un diag. de séquence objet</vt:lpstr>
      <vt:lpstr>Diagramme de séquence objet notation UML</vt:lpstr>
      <vt:lpstr>Plusieurs représentations possibles en UML </vt:lpstr>
      <vt:lpstr>Exemple</vt:lpstr>
      <vt:lpstr>Types de message</vt:lpstr>
      <vt:lpstr>Message synchrone et asynchrone</vt:lpstr>
      <vt:lpstr>Création et destruction d'objet</vt:lpstr>
      <vt:lpstr>Message réflexif</vt:lpstr>
      <vt:lpstr>Règle</vt:lpstr>
      <vt:lpstr>Syntaxe des messages</vt:lpstr>
      <vt:lpstr>Temps</vt:lpstr>
      <vt:lpstr>Temps</vt:lpstr>
      <vt:lpstr>Cohérence avec le modèle de classe</vt:lpstr>
      <vt:lpstr>Exemple</vt:lpstr>
      <vt:lpstr>Opérateurs de fragment</vt:lpstr>
      <vt:lpstr>Référence à un autre diagramme</vt:lpstr>
      <vt:lpstr>Opérateurs de fragment</vt:lpstr>
      <vt:lpstr>Récap. Diagramme de sequence objet </vt:lpstr>
      <vt:lpstr>Exemple - Conception </vt:lpstr>
      <vt:lpstr>Exemple - Conception </vt:lpstr>
      <vt:lpstr>Exemple - Conception  </vt:lpstr>
      <vt:lpstr>Points clés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Abou Bakr belkaid  faculté des sciences  département d’informatique</dc:title>
  <dc:creator>Souad MT</dc:creator>
  <cp:lastModifiedBy>Toushiba</cp:lastModifiedBy>
  <cp:revision>202</cp:revision>
  <dcterms:created xsi:type="dcterms:W3CDTF">2021-10-04T08:32:03Z</dcterms:created>
  <dcterms:modified xsi:type="dcterms:W3CDTF">2022-01-05T20:53:05Z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TC010437961036</vt:lpwstr>
  </property>
  <property fmtid="{D5CDD505-2E9C-101B-9397-08002B2CF9AE}" pid="3" name="ContentTypeId">
    <vt:lpwstr>0x010100A64CABCF48337846AE25B20C303DAD83</vt:lpwstr>
  </property>
</Properties>
</file>