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8"/>
  </p:notesMasterIdLst>
  <p:sldIdLst>
    <p:sldId id="256" r:id="rId5"/>
    <p:sldId id="302" r:id="rId6"/>
    <p:sldId id="257" r:id="rId7"/>
    <p:sldId id="288" r:id="rId8"/>
    <p:sldId id="259" r:id="rId9"/>
    <p:sldId id="323" r:id="rId10"/>
    <p:sldId id="261" r:id="rId11"/>
    <p:sldId id="325" r:id="rId12"/>
    <p:sldId id="262" r:id="rId13"/>
    <p:sldId id="319" r:id="rId14"/>
    <p:sldId id="263" r:id="rId15"/>
    <p:sldId id="266" r:id="rId16"/>
    <p:sldId id="264" r:id="rId17"/>
    <p:sldId id="327" r:id="rId18"/>
    <p:sldId id="329" r:id="rId19"/>
    <p:sldId id="265" r:id="rId20"/>
    <p:sldId id="320" r:id="rId21"/>
    <p:sldId id="305" r:id="rId22"/>
    <p:sldId id="331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33" r:id="rId35"/>
    <p:sldId id="280" r:id="rId36"/>
    <p:sldId id="334" r:id="rId37"/>
    <p:sldId id="281" r:id="rId38"/>
    <p:sldId id="282" r:id="rId39"/>
    <p:sldId id="335" r:id="rId40"/>
    <p:sldId id="344" r:id="rId41"/>
    <p:sldId id="337" r:id="rId42"/>
    <p:sldId id="338" r:id="rId43"/>
    <p:sldId id="283" r:id="rId44"/>
    <p:sldId id="284" r:id="rId45"/>
    <p:sldId id="285" r:id="rId46"/>
    <p:sldId id="322" r:id="rId47"/>
    <p:sldId id="290" r:id="rId48"/>
    <p:sldId id="339" r:id="rId49"/>
    <p:sldId id="291" r:id="rId50"/>
    <p:sldId id="293" r:id="rId51"/>
    <p:sldId id="340" r:id="rId52"/>
    <p:sldId id="341" r:id="rId53"/>
    <p:sldId id="294" r:id="rId54"/>
    <p:sldId id="295" r:id="rId55"/>
    <p:sldId id="296" r:id="rId56"/>
    <p:sldId id="316" r:id="rId57"/>
    <p:sldId id="342" r:id="rId58"/>
    <p:sldId id="297" r:id="rId59"/>
    <p:sldId id="317" r:id="rId60"/>
    <p:sldId id="343" r:id="rId61"/>
    <p:sldId id="309" r:id="rId62"/>
    <p:sldId id="310" r:id="rId63"/>
    <p:sldId id="312" r:id="rId64"/>
    <p:sldId id="313" r:id="rId65"/>
    <p:sldId id="314" r:id="rId66"/>
    <p:sldId id="318" r:id="rId6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F959D-394D-42C1-9553-E7785CE38E38}" v="1" dt="2022-01-18T21:42:42.462"/>
    <p1510:client id="{3F7E5024-0F52-4075-8D45-167806D992AC}" v="2" dt="2021-11-10T13:23:40.153"/>
    <p1510:client id="{5D6B532A-F697-48FE-9820-9902ED593EA9}" v="2" dt="2021-11-14T10:35:07.080"/>
    <p1510:client id="{693EB13E-36D2-4560-A93E-81ADFE1AAD10}" v="21" dt="2022-01-04T16:32:16.771"/>
    <p1510:client id="{9F937561-C08A-4042-BBED-2A978A94B05F}" v="17" dt="2022-01-04T16:28:07.612"/>
    <p1510:client id="{BA699BA1-C868-4EE0-BB8D-41C6B02351E6}" v="1" dt="2021-11-13T18:37:53.756"/>
    <p1510:client id="{CE4CB8C0-EE8A-93D5-565D-124AA35933A5}" v="2" dt="2021-12-27T17:19:06.727"/>
    <p1510:client id="{D570DAAC-C2DA-456E-84E5-178D0FCF3844}" v="1" dt="2021-11-17T12:45:38.818"/>
    <p1510:client id="{E5B268BB-EDE3-49A5-8896-B2D8E0027BFB}" v="1" dt="2022-01-04T15:47:32.604"/>
    <p1510:client id="{FE3A6A88-BF7E-4885-B6AF-F8C2483ED566}" v="6" dt="2021-11-13T18:39:04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DI YASSER" userId="S::yasser.smadi@univ-tlemcen.dz::92968359-1c77-47a2-bf15-91e36b30d075" providerId="AD" clId="Web-{5D6B532A-F697-48FE-9820-9902ED593EA9}"/>
    <pc:docChg chg="modSld">
      <pc:chgData name="SMADI YASSER" userId="S::yasser.smadi@univ-tlemcen.dz::92968359-1c77-47a2-bf15-91e36b30d075" providerId="AD" clId="Web-{5D6B532A-F697-48FE-9820-9902ED593EA9}" dt="2021-11-14T10:35:07.080" v="1"/>
      <pc:docMkLst>
        <pc:docMk/>
      </pc:docMkLst>
      <pc:sldChg chg="addSp">
        <pc:chgData name="SMADI YASSER" userId="S::yasser.smadi@univ-tlemcen.dz::92968359-1c77-47a2-bf15-91e36b30d075" providerId="AD" clId="Web-{5D6B532A-F697-48FE-9820-9902ED593EA9}" dt="2021-11-14T10:35:07.080" v="1"/>
        <pc:sldMkLst>
          <pc:docMk/>
          <pc:sldMk cId="0" sldId="256"/>
        </pc:sldMkLst>
        <pc:spChg chg="add">
          <ac:chgData name="SMADI YASSER" userId="S::yasser.smadi@univ-tlemcen.dz::92968359-1c77-47a2-bf15-91e36b30d075" providerId="AD" clId="Web-{5D6B532A-F697-48FE-9820-9902ED593EA9}" dt="2021-11-14T10:34:59.892" v="0"/>
          <ac:spMkLst>
            <pc:docMk/>
            <pc:sldMk cId="0" sldId="256"/>
            <ac:spMk id="8" creationId="{AAD50FC2-C960-4743-B41F-A9DEB268FA17}"/>
          </ac:spMkLst>
        </pc:spChg>
        <pc:spChg chg="add">
          <ac:chgData name="SMADI YASSER" userId="S::yasser.smadi@univ-tlemcen.dz::92968359-1c77-47a2-bf15-91e36b30d075" providerId="AD" clId="Web-{5D6B532A-F697-48FE-9820-9902ED593EA9}" dt="2021-11-14T10:35:07.080" v="1"/>
          <ac:spMkLst>
            <pc:docMk/>
            <pc:sldMk cId="0" sldId="256"/>
            <ac:spMk id="9" creationId="{729094B5-EF16-4061-ADD1-06DB1296B011}"/>
          </ac:spMkLst>
        </pc:spChg>
      </pc:sldChg>
    </pc:docChg>
  </pc:docChgLst>
  <pc:docChgLst>
    <pc:chgData name="sidali youcef.benabdallah" userId="S::sidaliyoucef.benabdallah@univ-tlemcen.dz::619e0785-66af-4890-aefd-f03fd6935e4a" providerId="AD" clId="Web-{E5B268BB-EDE3-49A5-8896-B2D8E0027BFB}"/>
    <pc:docChg chg="modSld">
      <pc:chgData name="sidali youcef.benabdallah" userId="S::sidaliyoucef.benabdallah@univ-tlemcen.dz::619e0785-66af-4890-aefd-f03fd6935e4a" providerId="AD" clId="Web-{E5B268BB-EDE3-49A5-8896-B2D8E0027BFB}" dt="2022-01-04T15:47:32.604" v="0" actId="1076"/>
      <pc:docMkLst>
        <pc:docMk/>
      </pc:docMkLst>
      <pc:sldChg chg="modSp">
        <pc:chgData name="sidali youcef.benabdallah" userId="S::sidaliyoucef.benabdallah@univ-tlemcen.dz::619e0785-66af-4890-aefd-f03fd6935e4a" providerId="AD" clId="Web-{E5B268BB-EDE3-49A5-8896-B2D8E0027BFB}" dt="2022-01-04T15:47:32.604" v="0" actId="1076"/>
        <pc:sldMkLst>
          <pc:docMk/>
          <pc:sldMk cId="0" sldId="256"/>
        </pc:sldMkLst>
        <pc:spChg chg="mod">
          <ac:chgData name="sidali youcef.benabdallah" userId="S::sidaliyoucef.benabdallah@univ-tlemcen.dz::619e0785-66af-4890-aefd-f03fd6935e4a" providerId="AD" clId="Web-{E5B268BB-EDE3-49A5-8896-B2D8E0027BFB}" dt="2022-01-04T15:47:32.604" v="0" actId="1076"/>
          <ac:spMkLst>
            <pc:docMk/>
            <pc:sldMk cId="0" sldId="256"/>
            <ac:spMk id="9" creationId="{729094B5-EF16-4061-ADD1-06DB1296B011}"/>
          </ac:spMkLst>
        </pc:spChg>
      </pc:sldChg>
    </pc:docChg>
  </pc:docChgLst>
  <pc:docChgLst>
    <pc:chgData name="KHOUANI YOUCEF" userId="S::youcef.khouani@univ-tlemcen.dz::6851425c-4086-4fa1-a22b-00d377075ffa" providerId="AD" clId="Web-{CE4CB8C0-EE8A-93D5-565D-124AA35933A5}"/>
    <pc:docChg chg="modSld">
      <pc:chgData name="KHOUANI YOUCEF" userId="S::youcef.khouani@univ-tlemcen.dz::6851425c-4086-4fa1-a22b-00d377075ffa" providerId="AD" clId="Web-{CE4CB8C0-EE8A-93D5-565D-124AA35933A5}" dt="2021-12-27T17:19:06.727" v="1" actId="688"/>
      <pc:docMkLst>
        <pc:docMk/>
      </pc:docMkLst>
      <pc:sldChg chg="modSp">
        <pc:chgData name="KHOUANI YOUCEF" userId="S::youcef.khouani@univ-tlemcen.dz::6851425c-4086-4fa1-a22b-00d377075ffa" providerId="AD" clId="Web-{CE4CB8C0-EE8A-93D5-565D-124AA35933A5}" dt="2021-12-27T17:19:06.727" v="1" actId="688"/>
        <pc:sldMkLst>
          <pc:docMk/>
          <pc:sldMk cId="0" sldId="329"/>
        </pc:sldMkLst>
        <pc:spChg chg="mod">
          <ac:chgData name="KHOUANI YOUCEF" userId="S::youcef.khouani@univ-tlemcen.dz::6851425c-4086-4fa1-a22b-00d377075ffa" providerId="AD" clId="Web-{CE4CB8C0-EE8A-93D5-565D-124AA35933A5}" dt="2021-12-27T17:19:06.727" v="1" actId="688"/>
          <ac:spMkLst>
            <pc:docMk/>
            <pc:sldMk cId="0" sldId="329"/>
            <ac:spMk id="7" creationId="{ADFDB898-3132-4545-A876-7687DA98EA85}"/>
          </ac:spMkLst>
        </pc:spChg>
      </pc:sldChg>
    </pc:docChg>
  </pc:docChgLst>
  <pc:docChgLst>
    <pc:chgData name="HAMZAOUI WAIL AMMAR" userId="S::wailammar.hamzaoui@univ-tlemcen.dz::a071c5ae-a5a9-4c30-9bf7-1f78f768e14b" providerId="AD" clId="Web-{B329AA9E-C8DD-4D45-AE1B-9859E466562C}"/>
    <pc:docChg chg="modSld">
      <pc:chgData name="HAMZAOUI WAIL AMMAR" userId="S::wailammar.hamzaoui@univ-tlemcen.dz::a071c5ae-a5a9-4c30-9bf7-1f78f768e14b" providerId="AD" clId="Web-{B329AA9E-C8DD-4D45-AE1B-9859E466562C}" dt="2021-10-23T16:30:48.812" v="0" actId="1076"/>
      <pc:docMkLst>
        <pc:docMk/>
      </pc:docMkLst>
      <pc:sldChg chg="modSp">
        <pc:chgData name="HAMZAOUI WAIL AMMAR" userId="S::wailammar.hamzaoui@univ-tlemcen.dz::a071c5ae-a5a9-4c30-9bf7-1f78f768e14b" providerId="AD" clId="Web-{B329AA9E-C8DD-4D45-AE1B-9859E466562C}" dt="2021-10-23T16:30:48.812" v="0" actId="1076"/>
        <pc:sldMkLst>
          <pc:docMk/>
          <pc:sldMk cId="0" sldId="329"/>
        </pc:sldMkLst>
        <pc:spChg chg="mod">
          <ac:chgData name="HAMZAOUI WAIL AMMAR" userId="S::wailammar.hamzaoui@univ-tlemcen.dz::a071c5ae-a5a9-4c30-9bf7-1f78f768e14b" providerId="AD" clId="Web-{B329AA9E-C8DD-4D45-AE1B-9859E466562C}" dt="2021-10-23T16:30:48.812" v="0" actId="1076"/>
          <ac:spMkLst>
            <pc:docMk/>
            <pc:sldMk cId="0" sldId="329"/>
            <ac:spMk id="2" creationId="{00000000-0000-0000-0000-000000000000}"/>
          </ac:spMkLst>
        </pc:spChg>
      </pc:sldChg>
    </pc:docChg>
  </pc:docChgLst>
  <pc:docChgLst>
    <pc:chgData name="TAHRI FATNA" userId="3d635255-442b-4298-b15f-c8bd27f87cd5" providerId="ADAL" clId="{E127D4FA-292E-2F43-AA2A-774DC70D3087}"/>
    <pc:docChg chg="undo custSel modSld">
      <pc:chgData name="TAHRI FATNA" userId="3d635255-442b-4298-b15f-c8bd27f87cd5" providerId="ADAL" clId="{E127D4FA-292E-2F43-AA2A-774DC70D3087}" dt="2021-11-09T16:58:16.361" v="3" actId="1076"/>
      <pc:docMkLst>
        <pc:docMk/>
      </pc:docMkLst>
      <pc:sldChg chg="modSp">
        <pc:chgData name="TAHRI FATNA" userId="3d635255-442b-4298-b15f-c8bd27f87cd5" providerId="ADAL" clId="{E127D4FA-292E-2F43-AA2A-774DC70D3087}" dt="2021-11-09T16:58:16.361" v="3" actId="1076"/>
        <pc:sldMkLst>
          <pc:docMk/>
          <pc:sldMk cId="0" sldId="319"/>
        </pc:sldMkLst>
        <pc:spChg chg="mod">
          <ac:chgData name="TAHRI FATNA" userId="3d635255-442b-4298-b15f-c8bd27f87cd5" providerId="ADAL" clId="{E127D4FA-292E-2F43-AA2A-774DC70D3087}" dt="2021-11-09T16:58:05.939" v="2" actId="14100"/>
          <ac:spMkLst>
            <pc:docMk/>
            <pc:sldMk cId="0" sldId="319"/>
            <ac:spMk id="2" creationId="{00000000-0000-0000-0000-000000000000}"/>
          </ac:spMkLst>
        </pc:spChg>
        <pc:spChg chg="mod">
          <ac:chgData name="TAHRI FATNA" userId="3d635255-442b-4298-b15f-c8bd27f87cd5" providerId="ADAL" clId="{E127D4FA-292E-2F43-AA2A-774DC70D3087}" dt="2021-11-09T16:58:16.361" v="3" actId="1076"/>
          <ac:spMkLst>
            <pc:docMk/>
            <pc:sldMk cId="0" sldId="319"/>
            <ac:spMk id="3" creationId="{00000000-0000-0000-0000-000000000000}"/>
          </ac:spMkLst>
        </pc:spChg>
      </pc:sldChg>
    </pc:docChg>
  </pc:docChgLst>
  <pc:docChgLst>
    <pc:chgData name="hidayat.belarbi" userId="S::hidayat.belarbi@univ-tlemcen.dz::bbed6b4e-2183-4a53-85ec-f69c1afd9e1c" providerId="AD" clId="Web-{9F937561-C08A-4042-BBED-2A978A94B05F}"/>
    <pc:docChg chg="modSld">
      <pc:chgData name="hidayat.belarbi" userId="S::hidayat.belarbi@univ-tlemcen.dz::bbed6b4e-2183-4a53-85ec-f69c1afd9e1c" providerId="AD" clId="Web-{9F937561-C08A-4042-BBED-2A978A94B05F}" dt="2022-01-04T16:28:07.612" v="16" actId="1076"/>
      <pc:docMkLst>
        <pc:docMk/>
      </pc:docMkLst>
      <pc:sldChg chg="modSp">
        <pc:chgData name="hidayat.belarbi" userId="S::hidayat.belarbi@univ-tlemcen.dz::bbed6b4e-2183-4a53-85ec-f69c1afd9e1c" providerId="AD" clId="Web-{9F937561-C08A-4042-BBED-2A978A94B05F}" dt="2022-01-04T15:55:01.609" v="4" actId="1076"/>
        <pc:sldMkLst>
          <pc:docMk/>
          <pc:sldMk cId="0" sldId="265"/>
        </pc:sldMkLst>
        <pc:picChg chg="mod">
          <ac:chgData name="hidayat.belarbi" userId="S::hidayat.belarbi@univ-tlemcen.dz::bbed6b4e-2183-4a53-85ec-f69c1afd9e1c" providerId="AD" clId="Web-{9F937561-C08A-4042-BBED-2A978A94B05F}" dt="2022-01-04T15:55:01.609" v="4" actId="1076"/>
          <ac:picMkLst>
            <pc:docMk/>
            <pc:sldMk cId="0" sldId="265"/>
            <ac:picMk id="7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9F937561-C08A-4042-BBED-2A978A94B05F}" dt="2022-01-04T16:28:07.612" v="16" actId="1076"/>
        <pc:sldMkLst>
          <pc:docMk/>
          <pc:sldMk cId="0" sldId="291"/>
        </pc:sldMkLst>
        <pc:picChg chg="mod">
          <ac:chgData name="hidayat.belarbi" userId="S::hidayat.belarbi@univ-tlemcen.dz::bbed6b4e-2183-4a53-85ec-f69c1afd9e1c" providerId="AD" clId="Web-{9F937561-C08A-4042-BBED-2A978A94B05F}" dt="2022-01-04T16:28:07.612" v="16" actId="1076"/>
          <ac:picMkLst>
            <pc:docMk/>
            <pc:sldMk cId="0" sldId="291"/>
            <ac:picMk id="2050" creationId="{00000000-0000-0000-0000-000000000000}"/>
          </ac:picMkLst>
        </pc:picChg>
      </pc:sldChg>
      <pc:sldChg chg="modSp">
        <pc:chgData name="hidayat.belarbi" userId="S::hidayat.belarbi@univ-tlemcen.dz::bbed6b4e-2183-4a53-85ec-f69c1afd9e1c" providerId="AD" clId="Web-{9F937561-C08A-4042-BBED-2A978A94B05F}" dt="2022-01-04T16:03:22.680" v="13" actId="1076"/>
        <pc:sldMkLst>
          <pc:docMk/>
          <pc:sldMk cId="0" sldId="305"/>
        </pc:sldMkLst>
        <pc:picChg chg="mod">
          <ac:chgData name="hidayat.belarbi" userId="S::hidayat.belarbi@univ-tlemcen.dz::bbed6b4e-2183-4a53-85ec-f69c1afd9e1c" providerId="AD" clId="Web-{9F937561-C08A-4042-BBED-2A978A94B05F}" dt="2022-01-04T16:03:22.680" v="13" actId="1076"/>
          <ac:picMkLst>
            <pc:docMk/>
            <pc:sldMk cId="0" sldId="305"/>
            <ac:picMk id="1026" creationId="{00000000-0000-0000-0000-000000000000}"/>
          </ac:picMkLst>
        </pc:picChg>
        <pc:picChg chg="mod">
          <ac:chgData name="hidayat.belarbi" userId="S::hidayat.belarbi@univ-tlemcen.dz::bbed6b4e-2183-4a53-85ec-f69c1afd9e1c" providerId="AD" clId="Web-{9F937561-C08A-4042-BBED-2A978A94B05F}" dt="2022-01-04T16:03:17.320" v="11" actId="1076"/>
          <ac:picMkLst>
            <pc:docMk/>
            <pc:sldMk cId="0" sldId="305"/>
            <ac:picMk id="9218" creationId="{00000000-0000-0000-0000-000000000000}"/>
          </ac:picMkLst>
        </pc:picChg>
      </pc:sldChg>
    </pc:docChg>
  </pc:docChgLst>
  <pc:docChgLst>
    <pc:chgData name="rachida.bengrine" userId="S::rachida.bengrine@univ-tlemcen.dz::3a95c76a-1466-4669-9fb4-26ced4e92adf" providerId="AD" clId="Web-{EAFA67B1-11FE-40CC-90F6-4E2AC6138B3D}"/>
    <pc:docChg chg="modSld">
      <pc:chgData name="rachida.bengrine" userId="S::rachida.bengrine@univ-tlemcen.dz::3a95c76a-1466-4669-9fb4-26ced4e92adf" providerId="AD" clId="Web-{EAFA67B1-11FE-40CC-90F6-4E2AC6138B3D}" dt="2021-10-22T17:35:14.876" v="0" actId="14100"/>
      <pc:docMkLst>
        <pc:docMk/>
      </pc:docMkLst>
      <pc:sldChg chg="modSp">
        <pc:chgData name="rachida.bengrine" userId="S::rachida.bengrine@univ-tlemcen.dz::3a95c76a-1466-4669-9fb4-26ced4e92adf" providerId="AD" clId="Web-{EAFA67B1-11FE-40CC-90F6-4E2AC6138B3D}" dt="2021-10-22T17:35:14.876" v="0" actId="14100"/>
        <pc:sldMkLst>
          <pc:docMk/>
          <pc:sldMk cId="0" sldId="319"/>
        </pc:sldMkLst>
        <pc:spChg chg="mod">
          <ac:chgData name="rachida.bengrine" userId="S::rachida.bengrine@univ-tlemcen.dz::3a95c76a-1466-4669-9fb4-26ced4e92adf" providerId="AD" clId="Web-{EAFA67B1-11FE-40CC-90F6-4E2AC6138B3D}" dt="2021-10-22T17:35:14.876" v="0" actId="14100"/>
          <ac:spMkLst>
            <pc:docMk/>
            <pc:sldMk cId="0" sldId="319"/>
            <ac:spMk id="2" creationId="{00000000-0000-0000-0000-000000000000}"/>
          </ac:spMkLst>
        </pc:spChg>
      </pc:sldChg>
    </pc:docChg>
  </pc:docChgLst>
  <pc:docChgLst>
    <pc:chgData name="rachida.bengrine" userId="S::rachida.bengrine@univ-tlemcen.dz::3a95c76a-1466-4669-9fb4-26ced4e92adf" providerId="AD" clId="Web-{D570DAAC-C2DA-456E-84E5-178D0FCF3844}"/>
    <pc:docChg chg="modSld">
      <pc:chgData name="rachida.bengrine" userId="S::rachida.bengrine@univ-tlemcen.dz::3a95c76a-1466-4669-9fb4-26ced4e92adf" providerId="AD" clId="Web-{D570DAAC-C2DA-456E-84E5-178D0FCF3844}" dt="2021-11-17T12:45:38.818" v="0"/>
      <pc:docMkLst>
        <pc:docMk/>
      </pc:docMkLst>
      <pc:sldChg chg="addSp">
        <pc:chgData name="rachida.bengrine" userId="S::rachida.bengrine@univ-tlemcen.dz::3a95c76a-1466-4669-9fb4-26ced4e92adf" providerId="AD" clId="Web-{D570DAAC-C2DA-456E-84E5-178D0FCF3844}" dt="2021-11-17T12:45:38.818" v="0"/>
        <pc:sldMkLst>
          <pc:docMk/>
          <pc:sldMk cId="0" sldId="257"/>
        </pc:sldMkLst>
        <pc:spChg chg="add">
          <ac:chgData name="rachida.bengrine" userId="S::rachida.bengrine@univ-tlemcen.dz::3a95c76a-1466-4669-9fb4-26ced4e92adf" providerId="AD" clId="Web-{D570DAAC-C2DA-456E-84E5-178D0FCF3844}" dt="2021-11-17T12:45:38.818" v="0"/>
          <ac:spMkLst>
            <pc:docMk/>
            <pc:sldMk cId="0" sldId="257"/>
            <ac:spMk id="7" creationId="{B2494EC6-7176-4C02-9931-B4E6697A53A7}"/>
          </ac:spMkLst>
        </pc:spChg>
      </pc:sldChg>
    </pc:docChg>
  </pc:docChgLst>
  <pc:docChgLst>
    <pc:chgData name="iheb.hammadi" userId="S::iheb.hammadi@univ-tlemcen.dz::cb62d4de-f813-4400-9256-1fe5956da786" providerId="AD" clId="Web-{32DC7DAB-CC39-47FE-AE71-A7D99D41C625}"/>
    <pc:docChg chg="addSld">
      <pc:chgData name="iheb.hammadi" userId="S::iheb.hammadi@univ-tlemcen.dz::cb62d4de-f813-4400-9256-1fe5956da786" providerId="AD" clId="Web-{32DC7DAB-CC39-47FE-AE71-A7D99D41C625}" dt="2021-10-18T22:23:26.748" v="0"/>
      <pc:docMkLst>
        <pc:docMk/>
      </pc:docMkLst>
      <pc:sldChg chg="new">
        <pc:chgData name="iheb.hammadi" userId="S::iheb.hammadi@univ-tlemcen.dz::cb62d4de-f813-4400-9256-1fe5956da786" providerId="AD" clId="Web-{32DC7DAB-CC39-47FE-AE71-A7D99D41C625}" dt="2021-10-18T22:23:26.748" v="0"/>
        <pc:sldMkLst>
          <pc:docMk/>
          <pc:sldMk cId="3158463787" sldId="345"/>
        </pc:sldMkLst>
      </pc:sldChg>
    </pc:docChg>
  </pc:docChgLst>
  <pc:docChgLst>
    <pc:chgData name="sidali youcef.benabdallah" userId="S::sidaliyoucef.benabdallah@univ-tlemcen.dz::619e0785-66af-4890-aefd-f03fd6935e4a" providerId="AD" clId="Web-{693EB13E-36D2-4560-A93E-81ADFE1AAD10}"/>
    <pc:docChg chg="modSld">
      <pc:chgData name="sidali youcef.benabdallah" userId="S::sidaliyoucef.benabdallah@univ-tlemcen.dz::619e0785-66af-4890-aefd-f03fd6935e4a" providerId="AD" clId="Web-{693EB13E-36D2-4560-A93E-81ADFE1AAD10}" dt="2022-01-04T16:32:16.771" v="20" actId="1076"/>
      <pc:docMkLst>
        <pc:docMk/>
      </pc:docMkLst>
      <pc:sldChg chg="addSp delSp modSp">
        <pc:chgData name="sidali youcef.benabdallah" userId="S::sidaliyoucef.benabdallah@univ-tlemcen.dz::619e0785-66af-4890-aefd-f03fd6935e4a" providerId="AD" clId="Web-{693EB13E-36D2-4560-A93E-81ADFE1AAD10}" dt="2022-01-04T15:56:40.317" v="19" actId="1076"/>
        <pc:sldMkLst>
          <pc:docMk/>
          <pc:sldMk cId="0" sldId="265"/>
        </pc:sldMkLst>
        <pc:picChg chg="add del mod">
          <ac:chgData name="sidali youcef.benabdallah" userId="S::sidaliyoucef.benabdallah@univ-tlemcen.dz::619e0785-66af-4890-aefd-f03fd6935e4a" providerId="AD" clId="Web-{693EB13E-36D2-4560-A93E-81ADFE1AAD10}" dt="2022-01-04T15:56:40.317" v="19" actId="1076"/>
          <ac:picMkLst>
            <pc:docMk/>
            <pc:sldMk cId="0" sldId="265"/>
            <ac:picMk id="7" creationId="{00000000-0000-0000-0000-000000000000}"/>
          </ac:picMkLst>
        </pc:picChg>
      </pc:sldChg>
      <pc:sldChg chg="modSp">
        <pc:chgData name="sidali youcef.benabdallah" userId="S::sidaliyoucef.benabdallah@univ-tlemcen.dz::619e0785-66af-4890-aefd-f03fd6935e4a" providerId="AD" clId="Web-{693EB13E-36D2-4560-A93E-81ADFE1AAD10}" dt="2022-01-04T16:32:16.771" v="20" actId="1076"/>
        <pc:sldMkLst>
          <pc:docMk/>
          <pc:sldMk cId="0" sldId="294"/>
        </pc:sldMkLst>
        <pc:picChg chg="mod">
          <ac:chgData name="sidali youcef.benabdallah" userId="S::sidaliyoucef.benabdallah@univ-tlemcen.dz::619e0785-66af-4890-aefd-f03fd6935e4a" providerId="AD" clId="Web-{693EB13E-36D2-4560-A93E-81ADFE1AAD10}" dt="2022-01-04T16:32:16.771" v="20" actId="1076"/>
          <ac:picMkLst>
            <pc:docMk/>
            <pc:sldMk cId="0" sldId="294"/>
            <ac:picMk id="4098" creationId="{00000000-0000-0000-0000-000000000000}"/>
          </ac:picMkLst>
        </pc:picChg>
      </pc:sldChg>
    </pc:docChg>
  </pc:docChgLst>
  <pc:docChgLst>
    <pc:chgData name="nihel loubna.ghennani" userId="S::nihelloubna.ghennani@univ-tlemcen.dz::02c2619d-b151-4fbb-91ac-2f5ec35b77c2" providerId="AD" clId="Web-{619BD4B9-B2B9-4EF1-9FF2-23C0F2CADC77}"/>
    <pc:docChg chg="modSld">
      <pc:chgData name="nihel loubna.ghennani" userId="S::nihelloubna.ghennani@univ-tlemcen.dz::02c2619d-b151-4fbb-91ac-2f5ec35b77c2" providerId="AD" clId="Web-{619BD4B9-B2B9-4EF1-9FF2-23C0F2CADC77}" dt="2021-10-19T17:25:09.979" v="2" actId="1076"/>
      <pc:docMkLst>
        <pc:docMk/>
      </pc:docMkLst>
      <pc:sldChg chg="modSp">
        <pc:chgData name="nihel loubna.ghennani" userId="S::nihelloubna.ghennani@univ-tlemcen.dz::02c2619d-b151-4fbb-91ac-2f5ec35b77c2" providerId="AD" clId="Web-{619BD4B9-B2B9-4EF1-9FF2-23C0F2CADC77}" dt="2021-10-19T17:14:13.131" v="1" actId="1076"/>
        <pc:sldMkLst>
          <pc:docMk/>
          <pc:sldMk cId="0" sldId="265"/>
        </pc:sldMkLst>
        <pc:picChg chg="mod">
          <ac:chgData name="nihel loubna.ghennani" userId="S::nihelloubna.ghennani@univ-tlemcen.dz::02c2619d-b151-4fbb-91ac-2f5ec35b77c2" providerId="AD" clId="Web-{619BD4B9-B2B9-4EF1-9FF2-23C0F2CADC77}" dt="2021-10-19T17:14:13.131" v="1" actId="1076"/>
          <ac:picMkLst>
            <pc:docMk/>
            <pc:sldMk cId="0" sldId="265"/>
            <ac:picMk id="7" creationId="{00000000-0000-0000-0000-000000000000}"/>
          </ac:picMkLst>
        </pc:picChg>
      </pc:sldChg>
      <pc:sldChg chg="modSp">
        <pc:chgData name="nihel loubna.ghennani" userId="S::nihelloubna.ghennani@univ-tlemcen.dz::02c2619d-b151-4fbb-91ac-2f5ec35b77c2" providerId="AD" clId="Web-{619BD4B9-B2B9-4EF1-9FF2-23C0F2CADC77}" dt="2021-10-19T17:25:09.979" v="2" actId="1076"/>
        <pc:sldMkLst>
          <pc:docMk/>
          <pc:sldMk cId="0" sldId="279"/>
        </pc:sldMkLst>
        <pc:spChg chg="mod">
          <ac:chgData name="nihel loubna.ghennani" userId="S::nihelloubna.ghennani@univ-tlemcen.dz::02c2619d-b151-4fbb-91ac-2f5ec35b77c2" providerId="AD" clId="Web-{619BD4B9-B2B9-4EF1-9FF2-23C0F2CADC77}" dt="2021-10-19T17:25:09.979" v="2" actId="1076"/>
          <ac:spMkLst>
            <pc:docMk/>
            <pc:sldMk cId="0" sldId="279"/>
            <ac:spMk id="2" creationId="{00000000-0000-0000-0000-000000000000}"/>
          </ac:spMkLst>
        </pc:spChg>
      </pc:sldChg>
    </pc:docChg>
  </pc:docChgLst>
  <pc:docChgLst>
    <pc:chgData name="rachida.bengrine" userId="S::rachida.bengrine@univ-tlemcen.dz::3a95c76a-1466-4669-9fb4-26ced4e92adf" providerId="AD" clId="Web-{BA699BA1-C868-4EE0-BB8D-41C6B02351E6}"/>
    <pc:docChg chg="modSld">
      <pc:chgData name="rachida.bengrine" userId="S::rachida.bengrine@univ-tlemcen.dz::3a95c76a-1466-4669-9fb4-26ced4e92adf" providerId="AD" clId="Web-{BA699BA1-C868-4EE0-BB8D-41C6B02351E6}" dt="2021-11-13T18:37:53.756" v="0" actId="20577"/>
      <pc:docMkLst>
        <pc:docMk/>
      </pc:docMkLst>
      <pc:sldChg chg="modSp">
        <pc:chgData name="rachida.bengrine" userId="S::rachida.bengrine@univ-tlemcen.dz::3a95c76a-1466-4669-9fb4-26ced4e92adf" providerId="AD" clId="Web-{BA699BA1-C868-4EE0-BB8D-41C6B02351E6}" dt="2021-11-13T18:37:53.756" v="0" actId="20577"/>
        <pc:sldMkLst>
          <pc:docMk/>
          <pc:sldMk cId="0" sldId="331"/>
        </pc:sldMkLst>
        <pc:spChg chg="mod">
          <ac:chgData name="rachida.bengrine" userId="S::rachida.bengrine@univ-tlemcen.dz::3a95c76a-1466-4669-9fb4-26ced4e92adf" providerId="AD" clId="Web-{BA699BA1-C868-4EE0-BB8D-41C6B02351E6}" dt="2021-11-13T18:37:53.756" v="0" actId="20577"/>
          <ac:spMkLst>
            <pc:docMk/>
            <pc:sldMk cId="0" sldId="331"/>
            <ac:spMk id="3" creationId="{00000000-0000-0000-0000-000000000000}"/>
          </ac:spMkLst>
        </pc:spChg>
      </pc:sldChg>
    </pc:docChg>
  </pc:docChgLst>
  <pc:docChgLst>
    <pc:chgData name="SMADI YASSER" userId="S::yasser.smadi@univ-tlemcen.dz::92968359-1c77-47a2-bf15-91e36b30d075" providerId="AD" clId="Web-{E85E00EE-269B-437F-A414-4D7295FD996B}"/>
    <pc:docChg chg="modSld">
      <pc:chgData name="SMADI YASSER" userId="S::yasser.smadi@univ-tlemcen.dz::92968359-1c77-47a2-bf15-91e36b30d075" providerId="AD" clId="Web-{E85E00EE-269B-437F-A414-4D7295FD996B}" dt="2021-11-07T11:21:56.560" v="0"/>
      <pc:docMkLst>
        <pc:docMk/>
      </pc:docMkLst>
      <pc:sldChg chg="addSp">
        <pc:chgData name="SMADI YASSER" userId="S::yasser.smadi@univ-tlemcen.dz::92968359-1c77-47a2-bf15-91e36b30d075" providerId="AD" clId="Web-{E85E00EE-269B-437F-A414-4D7295FD996B}" dt="2021-11-07T11:21:56.560" v="0"/>
        <pc:sldMkLst>
          <pc:docMk/>
          <pc:sldMk cId="0" sldId="329"/>
        </pc:sldMkLst>
        <pc:spChg chg="add">
          <ac:chgData name="SMADI YASSER" userId="S::yasser.smadi@univ-tlemcen.dz::92968359-1c77-47a2-bf15-91e36b30d075" providerId="AD" clId="Web-{E85E00EE-269B-437F-A414-4D7295FD996B}" dt="2021-11-07T11:21:56.560" v="0"/>
          <ac:spMkLst>
            <pc:docMk/>
            <pc:sldMk cId="0" sldId="329"/>
            <ac:spMk id="7" creationId="{ADFDB898-3132-4545-A876-7687DA98EA85}"/>
          </ac:spMkLst>
        </pc:spChg>
      </pc:sldChg>
    </pc:docChg>
  </pc:docChgLst>
  <pc:docChgLst>
    <pc:chgData name="maghnia.malou" userId="S::maghnia.malou@univ-tlemcen.dz::91cd3590-04e7-4674-bf07-8c0406b4730b" providerId="AD" clId="Web-{0DAF959D-394D-42C1-9553-E7785CE38E38}"/>
    <pc:docChg chg="delSld">
      <pc:chgData name="maghnia.malou" userId="S::maghnia.malou@univ-tlemcen.dz::91cd3590-04e7-4674-bf07-8c0406b4730b" providerId="AD" clId="Web-{0DAF959D-394D-42C1-9553-E7785CE38E38}" dt="2022-01-18T21:42:42.462" v="0"/>
      <pc:docMkLst>
        <pc:docMk/>
      </pc:docMkLst>
      <pc:sldChg chg="del">
        <pc:chgData name="maghnia.malou" userId="S::maghnia.malou@univ-tlemcen.dz::91cd3590-04e7-4674-bf07-8c0406b4730b" providerId="AD" clId="Web-{0DAF959D-394D-42C1-9553-E7785CE38E38}" dt="2022-01-18T21:42:42.462" v="0"/>
        <pc:sldMkLst>
          <pc:docMk/>
          <pc:sldMk cId="0" sldId="299"/>
        </pc:sldMkLst>
      </pc:sldChg>
    </pc:docChg>
  </pc:docChgLst>
  <pc:docChgLst>
    <pc:chgData name="hidayat.belarbi" userId="S::hidayat.belarbi@univ-tlemcen.dz::bbed6b4e-2183-4a53-85ec-f69c1afd9e1c" providerId="AD" clId="Web-{3F7E5024-0F52-4075-8D45-167806D992AC}"/>
    <pc:docChg chg="modSld">
      <pc:chgData name="hidayat.belarbi" userId="S::hidayat.belarbi@univ-tlemcen.dz::bbed6b4e-2183-4a53-85ec-f69c1afd9e1c" providerId="AD" clId="Web-{3F7E5024-0F52-4075-8D45-167806D992AC}" dt="2021-11-10T13:23:40.153" v="1" actId="1076"/>
      <pc:docMkLst>
        <pc:docMk/>
      </pc:docMkLst>
      <pc:sldChg chg="addSp">
        <pc:chgData name="hidayat.belarbi" userId="S::hidayat.belarbi@univ-tlemcen.dz::bbed6b4e-2183-4a53-85ec-f69c1afd9e1c" providerId="AD" clId="Web-{3F7E5024-0F52-4075-8D45-167806D992AC}" dt="2021-11-10T10:36:17.626" v="0"/>
        <pc:sldMkLst>
          <pc:docMk/>
          <pc:sldMk cId="0" sldId="256"/>
        </pc:sldMkLst>
        <pc:spChg chg="add">
          <ac:chgData name="hidayat.belarbi" userId="S::hidayat.belarbi@univ-tlemcen.dz::bbed6b4e-2183-4a53-85ec-f69c1afd9e1c" providerId="AD" clId="Web-{3F7E5024-0F52-4075-8D45-167806D992AC}" dt="2021-11-10T10:36:17.626" v="0"/>
          <ac:spMkLst>
            <pc:docMk/>
            <pc:sldMk cId="0" sldId="256"/>
            <ac:spMk id="7" creationId="{1F34E158-205E-4D72-A89B-E730AE1E4197}"/>
          </ac:spMkLst>
        </pc:spChg>
      </pc:sldChg>
      <pc:sldChg chg="modSp">
        <pc:chgData name="hidayat.belarbi" userId="S::hidayat.belarbi@univ-tlemcen.dz::bbed6b4e-2183-4a53-85ec-f69c1afd9e1c" providerId="AD" clId="Web-{3F7E5024-0F52-4075-8D45-167806D992AC}" dt="2021-11-10T13:23:40.153" v="1" actId="1076"/>
        <pc:sldMkLst>
          <pc:docMk/>
          <pc:sldMk cId="0" sldId="296"/>
        </pc:sldMkLst>
        <pc:spChg chg="mod">
          <ac:chgData name="hidayat.belarbi" userId="S::hidayat.belarbi@univ-tlemcen.dz::bbed6b4e-2183-4a53-85ec-f69c1afd9e1c" providerId="AD" clId="Web-{3F7E5024-0F52-4075-8D45-167806D992AC}" dt="2021-11-10T13:23:40.153" v="1" actId="1076"/>
          <ac:spMkLst>
            <pc:docMk/>
            <pc:sldMk cId="0" sldId="296"/>
            <ac:spMk id="11" creationId="{00000000-0000-0000-0000-000000000000}"/>
          </ac:spMkLst>
        </pc:spChg>
      </pc:sldChg>
    </pc:docChg>
  </pc:docChgLst>
  <pc:docChgLst>
    <pc:chgData name="mohammed SENOUCI" userId="S::mohammed.senouci@univ-tlemcen.dz::ff8aef51-806a-418c-8096-0f6e33d8437c" providerId="AD" clId="Web-{6DCAFA6E-0065-4351-A803-C112AFD0E6DE}"/>
    <pc:docChg chg="modSld">
      <pc:chgData name="mohammed SENOUCI" userId="S::mohammed.senouci@univ-tlemcen.dz::ff8aef51-806a-418c-8096-0f6e33d8437c" providerId="AD" clId="Web-{6DCAFA6E-0065-4351-A803-C112AFD0E6DE}" dt="2021-10-26T09:57:35.535" v="0" actId="1076"/>
      <pc:docMkLst>
        <pc:docMk/>
      </pc:docMkLst>
      <pc:sldChg chg="modSp">
        <pc:chgData name="mohammed SENOUCI" userId="S::mohammed.senouci@univ-tlemcen.dz::ff8aef51-806a-418c-8096-0f6e33d8437c" providerId="AD" clId="Web-{6DCAFA6E-0065-4351-A803-C112AFD0E6DE}" dt="2021-10-26T09:57:35.535" v="0" actId="1076"/>
        <pc:sldMkLst>
          <pc:docMk/>
          <pc:sldMk cId="0" sldId="305"/>
        </pc:sldMkLst>
        <pc:picChg chg="mod">
          <ac:chgData name="mohammed SENOUCI" userId="S::mohammed.senouci@univ-tlemcen.dz::ff8aef51-806a-418c-8096-0f6e33d8437c" providerId="AD" clId="Web-{6DCAFA6E-0065-4351-A803-C112AFD0E6DE}" dt="2021-10-26T09:57:35.535" v="0" actId="1076"/>
          <ac:picMkLst>
            <pc:docMk/>
            <pc:sldMk cId="0" sldId="305"/>
            <ac:picMk id="1026" creationId="{00000000-0000-0000-0000-000000000000}"/>
          </ac:picMkLst>
        </pc:picChg>
      </pc:sldChg>
    </pc:docChg>
  </pc:docChgLst>
  <pc:docChgLst>
    <pc:chgData name="rachida.bengrine" userId="S::rachida.bengrine@univ-tlemcen.dz::3a95c76a-1466-4669-9fb4-26ced4e92adf" providerId="AD" clId="Web-{FE3A6A88-BF7E-4885-B6AF-F8C2483ED566}"/>
    <pc:docChg chg="modSld">
      <pc:chgData name="rachida.bengrine" userId="S::rachida.bengrine@univ-tlemcen.dz::3a95c76a-1466-4669-9fb4-26ced4e92adf" providerId="AD" clId="Web-{FE3A6A88-BF7E-4885-B6AF-F8C2483ED566}" dt="2021-11-13T18:39:04.106" v="5" actId="20577"/>
      <pc:docMkLst>
        <pc:docMk/>
      </pc:docMkLst>
      <pc:sldChg chg="modSp">
        <pc:chgData name="rachida.bengrine" userId="S::rachida.bengrine@univ-tlemcen.dz::3a95c76a-1466-4669-9fb4-26ced4e92adf" providerId="AD" clId="Web-{FE3A6A88-BF7E-4885-B6AF-F8C2483ED566}" dt="2021-11-13T18:39:04.106" v="5" actId="20577"/>
        <pc:sldMkLst>
          <pc:docMk/>
          <pc:sldMk cId="0" sldId="331"/>
        </pc:sldMkLst>
        <pc:spChg chg="mod">
          <ac:chgData name="rachida.bengrine" userId="S::rachida.bengrine@univ-tlemcen.dz::3a95c76a-1466-4669-9fb4-26ced4e92adf" providerId="AD" clId="Web-{FE3A6A88-BF7E-4885-B6AF-F8C2483ED566}" dt="2021-11-13T18:39:04.106" v="5" actId="20577"/>
          <ac:spMkLst>
            <pc:docMk/>
            <pc:sldMk cId="0" sldId="331"/>
            <ac:spMk id="3" creationId="{00000000-0000-0000-0000-000000000000}"/>
          </ac:spMkLst>
        </pc:spChg>
      </pc:sldChg>
    </pc:docChg>
  </pc:docChgLst>
  <pc:docChgLst>
    <pc:chgData name="lilya wissem.berrezoug" userId="S::lilyawissem.berrezoug@univ-tlemcen.dz::6a79b021-b866-472a-92ed-827c7b91bad2" providerId="AD" clId="Web-{5E372829-401C-4982-84E9-D25D413EF9A6}"/>
    <pc:docChg chg="addSld delSld modSld">
      <pc:chgData name="lilya wissem.berrezoug" userId="S::lilyawissem.berrezoug@univ-tlemcen.dz::6a79b021-b866-472a-92ed-827c7b91bad2" providerId="AD" clId="Web-{5E372829-401C-4982-84E9-D25D413EF9A6}" dt="2021-10-19T16:45:23.822" v="16"/>
      <pc:docMkLst>
        <pc:docMk/>
      </pc:docMkLst>
      <pc:sldChg chg="modSp">
        <pc:chgData name="lilya wissem.berrezoug" userId="S::lilyawissem.berrezoug@univ-tlemcen.dz::6a79b021-b866-472a-92ed-827c7b91bad2" providerId="AD" clId="Web-{5E372829-401C-4982-84E9-D25D413EF9A6}" dt="2021-10-19T16:34:25.233" v="11" actId="20577"/>
        <pc:sldMkLst>
          <pc:docMk/>
          <pc:sldMk cId="0" sldId="261"/>
        </pc:sldMkLst>
        <pc:spChg chg="mod">
          <ac:chgData name="lilya wissem.berrezoug" userId="S::lilyawissem.berrezoug@univ-tlemcen.dz::6a79b021-b866-472a-92ed-827c7b91bad2" providerId="AD" clId="Web-{5E372829-401C-4982-84E9-D25D413EF9A6}" dt="2021-10-19T16:34:25.233" v="11" actId="20577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lilya wissem.berrezoug" userId="S::lilyawissem.berrezoug@univ-tlemcen.dz::6a79b021-b866-472a-92ed-827c7b91bad2" providerId="AD" clId="Web-{5E372829-401C-4982-84E9-D25D413EF9A6}" dt="2021-10-19T16:45:16.165" v="15"/>
        <pc:sldMkLst>
          <pc:docMk/>
          <pc:sldMk cId="3158463787" sldId="345"/>
        </pc:sldMkLst>
      </pc:sldChg>
      <pc:sldChg chg="add del replId">
        <pc:chgData name="lilya wissem.berrezoug" userId="S::lilyawissem.berrezoug@univ-tlemcen.dz::6a79b021-b866-472a-92ed-827c7b91bad2" providerId="AD" clId="Web-{5E372829-401C-4982-84E9-D25D413EF9A6}" dt="2021-10-19T16:45:23.822" v="16"/>
        <pc:sldMkLst>
          <pc:docMk/>
          <pc:sldMk cId="3042776115" sldId="346"/>
        </pc:sldMkLst>
      </pc:sldChg>
      <pc:sldChg chg="new del">
        <pc:chgData name="lilya wissem.berrezoug" userId="S::lilyawissem.berrezoug@univ-tlemcen.dz::6a79b021-b866-472a-92ed-827c7b91bad2" providerId="AD" clId="Web-{5E372829-401C-4982-84E9-D25D413EF9A6}" dt="2021-10-19T16:34:41.609" v="13"/>
        <pc:sldMkLst>
          <pc:docMk/>
          <pc:sldMk cId="3782173680" sldId="346"/>
        </pc:sldMkLst>
      </pc:sldChg>
    </pc:docChg>
  </pc:docChgLst>
  <pc:docChgLst>
    <pc:chgData name="ikhlas.benhabi" userId="S::ikhlas.benhabi@univ-tlemcen.dz::5806810c-995f-42f7-8521-eb1479ad3a15" providerId="AD" clId="Web-{30E72637-D23C-45C9-B63A-780164814906}"/>
    <pc:docChg chg="modSld">
      <pc:chgData name="ikhlas.benhabi" userId="S::ikhlas.benhabi@univ-tlemcen.dz::5806810c-995f-42f7-8521-eb1479ad3a15" providerId="AD" clId="Web-{30E72637-D23C-45C9-B63A-780164814906}" dt="2021-11-05T20:04:56.178" v="0"/>
      <pc:docMkLst>
        <pc:docMk/>
      </pc:docMkLst>
      <pc:sldChg chg="addSp">
        <pc:chgData name="ikhlas.benhabi" userId="S::ikhlas.benhabi@univ-tlemcen.dz::5806810c-995f-42f7-8521-eb1479ad3a15" providerId="AD" clId="Web-{30E72637-D23C-45C9-B63A-780164814906}" dt="2021-11-05T20:04:56.178" v="0"/>
        <pc:sldMkLst>
          <pc:docMk/>
          <pc:sldMk cId="0" sldId="262"/>
        </pc:sldMkLst>
        <pc:spChg chg="add">
          <ac:chgData name="ikhlas.benhabi" userId="S::ikhlas.benhabi@univ-tlemcen.dz::5806810c-995f-42f7-8521-eb1479ad3a15" providerId="AD" clId="Web-{30E72637-D23C-45C9-B63A-780164814906}" dt="2021-11-05T20:04:56.178" v="0"/>
          <ac:spMkLst>
            <pc:docMk/>
            <pc:sldMk cId="0" sldId="262"/>
            <ac:spMk id="7" creationId="{1A17EF6C-0321-4A2F-BB79-A359836697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73B95-4F0C-40F3-8AFF-0BEB49FEE2BF}" type="datetimeFigureOut">
              <a:rPr lang="fr-FR" smtClean="0"/>
              <a:pPr/>
              <a:t>18/01/2022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B3304-22BC-4200-AA8E-6BC645A540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44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Généralisation : regroupement d'un ensemble de fonctionnalités semblables en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fonctionnalité paramétrable</a:t>
            </a:r>
          </a:p>
          <a:p>
            <a:r>
              <a:rPr lang="fr-FR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Structuration : c’est la manière de décomposer un logiciel (</a:t>
            </a:r>
            <a:r>
              <a:rPr lang="fr-FR" sz="1200" b="1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utilisation d'une</a:t>
            </a:r>
          </a:p>
          <a:p>
            <a:r>
              <a:rPr lang="fr-FR" sz="1200" i="1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</a:t>
            </a:r>
            <a:r>
              <a:rPr lang="fr-FR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fr-FR" sz="1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-up ou top-down).</a:t>
            </a:r>
          </a:p>
          <a:p>
            <a:r>
              <a:rPr lang="fr-FR"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L’abstraction11 : Il s’agit de présenter des </a:t>
            </a:r>
            <a:r>
              <a:rPr lang="fr-FR" sz="1200" b="1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 généraux regroupant un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nombre de cas particuliers et de raisonner sur ces concepts généraux plutôt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sur chacun des cas particuliers.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3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Hérité des méthodes classiques d'ingénierie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Découverte d'une erreur entraîne retour à la phase à l'origine de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l'erreur et nouvelle cascade, avec de nouveaux documents...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● Coût de modification d'une erreur important, donc choix en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amont cruciaux (typique d'une production industrielle)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 toujours adapté à une production logicielle, en particulier si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besoins du client changeants ou difficiles à spécifier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5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Partie gauche: modélisation • Partie droite: vérification et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6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prototypage Jetable : ici, le squelette du logiciel n’est créé que dans un but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dans une phase particulière du développement.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 </a:t>
            </a:r>
            <a:r>
              <a:rPr lang="fr-FR" sz="1200" b="1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prototypage Evolutif : ici, on conserve tout, au long du cycle de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développement. Il est amélioré et complété pour obtenir le logiciel final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7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incrément du logiciel est un sous-ensemble</a:t>
            </a:r>
          </a:p>
          <a:p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 logiciel complet, qui consiste en un petit nombre de fonctionnalités.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99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Avantage</a:t>
            </a:r>
            <a:r>
              <a:rPr lang="fr-FR" baseline="0"/>
              <a:t> ;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 meilleur lissage du temps et de l’effort de développement à cause de la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possibilité de recouvrement des différentes phases. l’effort est constant dans le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temps par opposition au pic pour spécifications détaillées pour les modèles e cascade ou en V.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Chaque étape du cycle de vie du développement du logiciel produit un document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B3304-22BC-4200-AA8E-6BC645A5403B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32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C0B2-6F62-4539-A152-2D99637CA873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5BF9-DB16-490B-AEDD-6402BEEA957E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C858-B778-48DF-8172-C0D43A52FE73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8F1B-8928-4B6E-A64F-08AC053134BC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091-E145-4AE4-AD30-F9339E72DAB2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C953-8D32-4C2A-9BD9-A4C4A643784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0990-957C-470D-A05D-60A1E24979AF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9936-B500-47FB-AE7B-E53235969817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0F8-A26F-4FBF-8780-D5E647CBEC8C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C32B-68B2-4FDA-B3ED-DFAE40702007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BF4407-0325-4C67-B6A8-D84E4D59F13E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6CB5F6-A70D-43EB-B0B0-8F83D98B0B5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/>
              <a:t>Université Abou </a:t>
            </a:r>
            <a:r>
              <a:rPr lang="fr-FR" sz="2400" err="1"/>
              <a:t>Bakr</a:t>
            </a:r>
            <a:r>
              <a:rPr lang="fr-FR" sz="2400"/>
              <a:t> </a:t>
            </a:r>
            <a:r>
              <a:rPr lang="fr-FR" sz="2400" err="1"/>
              <a:t>belkaid</a:t>
            </a:r>
            <a:r>
              <a:rPr lang="fr-FR" sz="2400"/>
              <a:t> </a:t>
            </a:r>
            <a:br>
              <a:rPr lang="fr-FR" sz="2400"/>
            </a:br>
            <a:r>
              <a:rPr lang="fr-FR" sz="2400"/>
              <a:t>faculté des sciences </a:t>
            </a:r>
            <a:br>
              <a:rPr lang="fr-FR" sz="2400"/>
            </a:br>
            <a:r>
              <a:rPr lang="fr-FR" sz="2400"/>
              <a:t>département d’informatique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2282112"/>
            <a:ext cx="7406640" cy="1938976"/>
          </a:xfrm>
        </p:spPr>
        <p:txBody>
          <a:bodyPr>
            <a:normAutofit/>
          </a:bodyPr>
          <a:lstStyle/>
          <a:p>
            <a:r>
              <a:rPr lang="fr-FR"/>
              <a:t>                      </a:t>
            </a:r>
          </a:p>
          <a:p>
            <a:r>
              <a:rPr lang="fr-FR"/>
              <a:t>                  </a:t>
            </a:r>
            <a:r>
              <a:rPr lang="fr-FR" b="1"/>
              <a:t>Cours Génie Logiciel </a:t>
            </a:r>
          </a:p>
          <a:p>
            <a:endParaRPr lang="fr-FR" sz="2000"/>
          </a:p>
          <a:p>
            <a:r>
              <a:rPr lang="fr-FR" sz="2000"/>
              <a:t>                           </a:t>
            </a:r>
            <a:r>
              <a:rPr lang="fr-FR" sz="2000" b="1"/>
              <a:t>Niveau  : L3 informatique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Chargé de cours : S Meziane </a:t>
            </a:r>
            <a:r>
              <a:rPr lang="fr-FR" err="1"/>
              <a:t>Tani</a:t>
            </a:r>
            <a:r>
              <a:rPr lang="fr-FR"/>
              <a:t> </a:t>
            </a:r>
          </a:p>
          <a:p>
            <a:endParaRPr lang="fr-FR"/>
          </a:p>
          <a:p>
            <a:r>
              <a:rPr lang="fr-FR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B676-C452-4D46-ADDF-D460732D79C2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34E158-205E-4D72-A89B-E730AE1E4197}"/>
              </a:ext>
            </a:extLst>
          </p:cNvPr>
          <p:cNvSpPr txBox="1"/>
          <p:nvPr/>
        </p:nvSpPr>
        <p:spPr>
          <a:xfrm>
            <a:off x="3200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50FC2-C960-4743-B41F-A9DEB268FA17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094B5-EF16-4061-ADD1-06DB1296B011}"/>
              </a:ext>
            </a:extLst>
          </p:cNvPr>
          <p:cNvSpPr txBox="1"/>
          <p:nvPr/>
        </p:nvSpPr>
        <p:spPr>
          <a:xfrm>
            <a:off x="6822596" y="27250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33103"/>
            <a:ext cx="7498080" cy="1439562"/>
          </a:xfrm>
        </p:spPr>
        <p:txBody>
          <a:bodyPr>
            <a:normAutofit/>
          </a:bodyPr>
          <a:lstStyle/>
          <a:p>
            <a:r>
              <a:rPr lang="fr-FR"/>
              <a:t>Catégories de logiciel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Systèmes d’information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Manipulation de données</a:t>
            </a: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 Exemples: gestion de stock, réservation de salles</a:t>
            </a:r>
          </a:p>
          <a:p>
            <a:pPr>
              <a:buFont typeface="Wingdings" pitchFamily="2" charset="2"/>
              <a:buChar char="ü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Systèmes temps </a:t>
            </a:r>
            <a:r>
              <a:rPr lang="fr-FR" b="1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reel</a:t>
            </a:r>
            <a:endParaRPr lang="fr-FR" b="1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Réaction à des évènements</a:t>
            </a: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Exemples: automatisation d’usine, pilotage automatique</a:t>
            </a:r>
          </a:p>
          <a:p>
            <a:pPr>
              <a:buFont typeface="Wingdings" pitchFamily="2" charset="2"/>
              <a:buChar char="ü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Systèmes distribués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Coordination de différentes composantes</a:t>
            </a: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  Exemples: messagerie électronique, Teams </a:t>
            </a:r>
          </a:p>
          <a:p>
            <a:pPr>
              <a:buFont typeface="Wingdings" pitchFamily="2" charset="2"/>
              <a:buChar char="ü"/>
            </a:pPr>
            <a:r>
              <a:rPr lang="fr-FR" sz="2600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Systèmes embarques</a:t>
            </a: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Combinaison de matériel et logiciel spécifiques</a:t>
            </a: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 Exemples:  GAB,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0432" y="44624"/>
            <a:ext cx="789008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Historique du Génie logiciel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764704"/>
            <a:ext cx="7498080" cy="5483696"/>
          </a:xfrm>
        </p:spPr>
        <p:txBody>
          <a:bodyPr>
            <a:normAutofit fontScale="92500" lnSpcReduction="10000"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Le GL est apparu à la fin des années 60 pour répondre à la "la crise du logiciel".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Symptôme de cette crise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000">
                <a:latin typeface="Times New Roman" pitchFamily="18" charset="0"/>
                <a:cs typeface="Times New Roman" pitchFamily="18" charset="0"/>
              </a:rPr>
              <a:t>Le logiciel livré ne satisfait pas les besoins de l’utilisateur,</a:t>
            </a:r>
          </a:p>
          <a:p>
            <a:pPr>
              <a:buFont typeface="Wingdings" pitchFamily="2" charset="2"/>
              <a:buChar char="ü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il consomme plus de ressources que prévu et il est à l’origine de pannes.</a:t>
            </a:r>
          </a:p>
          <a:p>
            <a:pPr>
              <a:buFont typeface="Wingdings" pitchFamily="2" charset="2"/>
              <a:buChar char="ü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Temps de réponse trop lents.</a:t>
            </a:r>
          </a:p>
          <a:p>
            <a:pPr>
              <a:buFont typeface="Wingdings" pitchFamily="2" charset="2"/>
              <a:buChar char="ü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Non respect des délais et des coûts</a:t>
            </a:r>
          </a:p>
          <a:p>
            <a:pPr>
              <a:buFont typeface="Wingdings" pitchFamily="2" charset="2"/>
              <a:buChar char="ü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Maintenance difficile, coûteuse et souvent à l’origine de nouvelles erreurs.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0C41-7551-4DB4-B85E-3259883C441D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fr-FR"/>
              <a:t>Erreurs célèbres . . 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Entre 1985 et 1987, le problème du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Therac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-25 (un appareil d’irradiation thérapeutique) : 2 morts, 4 irradiés.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En 1994, Le bug du Pentium. Coût : 500 millions de dollars.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le 4 juin 1996, l’explosion du premier vol d’Ariane 5, le bug informatique le plus coûteux de l’histoire.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En 1962, la mission Mariner 1 a connu un incident similaire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TAURUS, un projet d’informatisation de la bourse londonienne : définitivement abandonné après 4 années de travail et 100 millions de dollars de pertes.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Le bug de l’an 2000 : dysfonctionnements lorsque les dates sont  postérieures au 31 décembre 1999.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3ADC-D9FE-4066-AD21-FC709CD5B4A8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/>
              <a:t>Étude du </a:t>
            </a:r>
            <a:r>
              <a:rPr lang="fr-FR" err="1"/>
              <a:t>DoD</a:t>
            </a:r>
            <a:r>
              <a:rPr lang="fr-FR"/>
              <a:t> 1995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88840"/>
            <a:ext cx="72413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331640" y="12687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Étude du </a:t>
            </a:r>
            <a:r>
              <a:rPr lang="fr-FR" i="1" err="1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fr-FR" i="1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fr-FR" i="1" err="1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fr-FR" i="1">
                <a:latin typeface="Times New Roman" pitchFamily="18" charset="0"/>
                <a:cs typeface="Times New Roman" pitchFamily="18" charset="0"/>
              </a:rPr>
              <a:t> des États-Unis sur les logiciels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produits dans le cadre de 9 gros projets militaires 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4C97-12F9-4E63-BEE4-CFFF7B98486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fr-FR"/>
              <a:t>Génie Logiciel : 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Difficultés liées à la nature du logiciel</a:t>
            </a:r>
          </a:p>
          <a:p>
            <a:pPr marL="596646" indent="-514350">
              <a:buFont typeface="Wingdings" pitchFamily="2" charset="2"/>
              <a:buChar char="§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un logiciel ne s’use pas, sa fiabilité ne dépend que de sa conception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pour rester utilisé un logiciel doit évoluer (changements fréquents)</a:t>
            </a:r>
          </a:p>
          <a:p>
            <a:pPr>
              <a:buNone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difficultés liées aux personnes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ne savent pas toujours ce qu’elles veulent, ou ne savent pas bien l’exprimer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communication difficile entre personnes de métiers différents (jargons)  beaucoup d’autodidactes qui croient savoir,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. . </a:t>
            </a:r>
            <a:r>
              <a:rPr lang="fr-FR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difficultés technologiques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courte durée de vie du matériel,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beaucoup de méthodes et de langages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 évolution des outils de développement,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. . 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62B5-EC20-4C19-ACFC-F0300CEBAB0B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188" y="317234"/>
            <a:ext cx="8034096" cy="1143000"/>
          </a:xfrm>
        </p:spPr>
        <p:txBody>
          <a:bodyPr>
            <a:normAutofit fontScale="90000"/>
          </a:bodyPr>
          <a:lstStyle/>
          <a:p>
            <a:r>
              <a:rPr lang="fr-FR" sz="3900"/>
              <a:t>LES PRINCIPES DU GENIE LOGICIEL </a:t>
            </a:r>
            <a:r>
              <a:rPr lang="fr-FR" sz="4000"/>
              <a:t>(Carlo Ghezzi)</a:t>
            </a:r>
            <a:br>
              <a:rPr lang="fr-FR" sz="4000"/>
            </a:br>
            <a:endParaRPr lang="fr-FR" sz="39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340768"/>
            <a:ext cx="7818072" cy="5184576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1. La rigueur : 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/>
              <a:t>Précision / exactitude 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/>
              <a:t>Modèles mathématiques </a:t>
            </a:r>
            <a:endParaRPr lang="fr-FR" sz="22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2. La Généralisation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/>
              <a:t>généricité et héritage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/>
              <a:t>Réutilisabilité </a:t>
            </a:r>
          </a:p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fr-FR" sz="3200">
                <a:latin typeface="Times New Roman" pitchFamily="18" charset="0"/>
                <a:cs typeface="Times New Roman" pitchFamily="18" charset="0"/>
              </a:rPr>
              <a:t>3.La Structuration 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 err="1"/>
              <a:t>Modele</a:t>
            </a:r>
            <a:r>
              <a:rPr lang="fr-FR" sz="2200"/>
              <a:t> ≪ </a:t>
            </a:r>
            <a:r>
              <a:rPr lang="fr-FR" sz="2200" err="1"/>
              <a:t>bottom</a:t>
            </a:r>
            <a:r>
              <a:rPr lang="fr-FR" sz="2200"/>
              <a:t>-up ≫ 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 err="1"/>
              <a:t>Modele</a:t>
            </a:r>
            <a:r>
              <a:rPr lang="fr-FR" sz="2200"/>
              <a:t> ≪ top-down ≫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4.La modularité</a:t>
            </a:r>
            <a:r>
              <a:rPr lang="fr-FR" sz="210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5.L’abstraction :</a:t>
            </a:r>
            <a:r>
              <a:rPr lang="fr-FR"/>
              <a:t> 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 err="1"/>
              <a:t>Modelisation</a:t>
            </a:r>
            <a:r>
              <a:rPr lang="fr-FR" sz="2200"/>
              <a:t> d’un fait</a:t>
            </a:r>
          </a:p>
          <a:p>
            <a:pPr lvl="2">
              <a:buFont typeface="Courier New" pitchFamily="49" charset="0"/>
              <a:buChar char="o"/>
            </a:pPr>
            <a:r>
              <a:rPr lang="fr-FR" sz="2200"/>
              <a:t>Vue partielle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6.La construction incrémentale</a:t>
            </a:r>
          </a:p>
          <a:p>
            <a:pPr lvl="2">
              <a:lnSpc>
                <a:spcPct val="110000"/>
              </a:lnSpc>
              <a:buFont typeface="Courier New" pitchFamily="49" charset="0"/>
              <a:buChar char="o"/>
            </a:pPr>
            <a:r>
              <a:rPr lang="fr-FR" sz="2200" err="1"/>
              <a:t>Evolutivite</a:t>
            </a:r>
            <a:endParaRPr lang="fr-FR" sz="2200"/>
          </a:p>
          <a:p>
            <a:pPr lvl="2">
              <a:lnSpc>
                <a:spcPct val="110000"/>
              </a:lnSpc>
              <a:buFont typeface="Courier New" pitchFamily="49" charset="0"/>
              <a:buChar char="o"/>
            </a:pPr>
            <a:r>
              <a:rPr lang="fr-FR" sz="2200" err="1"/>
              <a:t>Reutilisabilite</a:t>
            </a:r>
            <a:endParaRPr lang="fr-FR" sz="2200"/>
          </a:p>
          <a:p>
            <a:pPr lvl="2">
              <a:lnSpc>
                <a:spcPct val="110000"/>
              </a:lnSpc>
              <a:buFont typeface="Courier New" pitchFamily="49" charset="0"/>
              <a:buChar char="o"/>
            </a:pPr>
            <a:r>
              <a:rPr lang="fr-FR" sz="2200" err="1"/>
              <a:t>maintenabilité</a:t>
            </a:r>
            <a:r>
              <a:rPr lang="fr-FR" sz="2200"/>
              <a:t>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7 .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LaDocumentation</a:t>
            </a: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8.La Vérification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DB898-3132-4545-A876-7687DA98EA8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Enjeu du génie logiciel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Bien développer le bon logiciel.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Comment faire des </a:t>
            </a:r>
            <a:r>
              <a:rPr lang="fr-FR">
                <a:solidFill>
                  <a:srgbClr val="C00000"/>
                </a:solidFill>
              </a:rPr>
              <a:t>logiciels de qualité ?</a:t>
            </a:r>
          </a:p>
          <a:p>
            <a:r>
              <a:rPr lang="fr-FR"/>
              <a:t>Qu’attend-on d’un logiciel ? Quels sont les </a:t>
            </a:r>
            <a:r>
              <a:rPr lang="fr-FR">
                <a:solidFill>
                  <a:srgbClr val="C00000"/>
                </a:solidFill>
              </a:rPr>
              <a:t>critères de qualité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E58A-94B5-42BF-AF58-E2E886C6F9A3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558" y="2346842"/>
            <a:ext cx="2664296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636912"/>
            <a:ext cx="7498080" cy="26753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4000" b="1"/>
              <a:t>Qualité logiciel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640960" cy="1066130"/>
          </a:xfrm>
        </p:spPr>
        <p:txBody>
          <a:bodyPr>
            <a:normAutofit fontScale="90000"/>
          </a:bodyPr>
          <a:lstStyle/>
          <a:p>
            <a:r>
              <a:rPr lang="fr-FR"/>
              <a:t>Classification des critères de qualités logiciel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1403648" y="980728"/>
            <a:ext cx="7498080" cy="3925416"/>
          </a:xfrm>
        </p:spPr>
        <p:txBody>
          <a:bodyPr/>
          <a:lstStyle/>
          <a:p>
            <a:endParaRPr lang="fr-FR"/>
          </a:p>
          <a:p>
            <a:pPr>
              <a:buNone/>
            </a:pPr>
            <a:r>
              <a:rPr lang="fr-FR"/>
              <a:t>     Interne                               externe 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5076056" y="1772816"/>
            <a:ext cx="0" cy="4608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292080" y="2204864"/>
            <a:ext cx="356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Concerne  l’utilisateur</a:t>
            </a:r>
          </a:p>
          <a:p>
            <a:r>
              <a:rPr lang="fr-FR" sz="2800"/>
              <a:t>  Exemple :</a:t>
            </a:r>
            <a:r>
              <a:rPr lang="fr-FR" sz="2800">
                <a:solidFill>
                  <a:srgbClr val="FF0000"/>
                </a:solidFill>
              </a:rPr>
              <a:t>Ergonomie</a:t>
            </a:r>
            <a:r>
              <a:rPr lang="fr-FR" sz="2800"/>
              <a:t>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043608" y="2186861"/>
            <a:ext cx="4021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concerne le  développeur </a:t>
            </a:r>
          </a:p>
          <a:p>
            <a:r>
              <a:rPr lang="fr-FR" sz="2800"/>
              <a:t>Exemple : </a:t>
            </a:r>
            <a:r>
              <a:rPr lang="fr-FR" sz="2800" err="1">
                <a:solidFill>
                  <a:srgbClr val="FF0000"/>
                </a:solidFill>
              </a:rPr>
              <a:t>Maintenabilité</a:t>
            </a:r>
            <a:endParaRPr lang="fr-FR" sz="28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028" y="3301607"/>
            <a:ext cx="4086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4939" y="3263577"/>
            <a:ext cx="39719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Critères de qualité de (Bertrand Meyer)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 lIns="91440" tIns="45720" rIns="91440" bIns="45720" anchor="t">
            <a:normAutofit fontScale="92500" lnSpcReduction="20000"/>
          </a:bodyPr>
          <a:lstStyle/>
          <a:p>
            <a:pPr indent="-283210">
              <a:buFont typeface="Wingdings" pitchFamily="2" charset="2"/>
              <a:buChar char="q"/>
            </a:pPr>
            <a:endParaRPr lang="fr-FR"/>
          </a:p>
          <a:p>
            <a:pPr indent="-283210">
              <a:buFont typeface="Wingdings" pitchFamily="2" charset="2"/>
              <a:buChar char="q"/>
            </a:pPr>
            <a:r>
              <a:rPr lang="fr-FR">
                <a:latin typeface="Times New Roman"/>
                <a:cs typeface="Times New Roman"/>
              </a:rPr>
              <a:t> </a:t>
            </a: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Facilité d'utilisation(ergonomie) </a:t>
            </a:r>
            <a:r>
              <a:rPr lang="fr-FR">
                <a:latin typeface="Times New Roman"/>
                <a:cs typeface="Times New Roman"/>
              </a:rPr>
              <a:t>: prise en main et robustesse</a:t>
            </a:r>
          </a:p>
          <a:p>
            <a:pPr indent="-283210">
              <a:buFont typeface="Wingdings" pitchFamily="2" charset="2"/>
              <a:buChar char="q"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Performance </a:t>
            </a:r>
            <a:r>
              <a:rPr lang="fr-FR">
                <a:latin typeface="Times New Roman"/>
                <a:cs typeface="Times New Roman"/>
              </a:rPr>
              <a:t>: temps de réponse, débit, fluidité...</a:t>
            </a:r>
          </a:p>
          <a:p>
            <a:pPr indent="-283210">
              <a:buFont typeface="Wingdings" pitchFamily="2" charset="2"/>
              <a:buChar char="q"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Fiabilité</a:t>
            </a:r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 : </a:t>
            </a:r>
            <a:r>
              <a:rPr lang="fr-FR">
                <a:latin typeface="Times New Roman"/>
                <a:cs typeface="Times New Roman"/>
              </a:rPr>
              <a:t>tolérance aux pannes</a:t>
            </a:r>
          </a:p>
          <a:p>
            <a:pPr indent="-283210">
              <a:buFont typeface="Wingdings" pitchFamily="2" charset="2"/>
              <a:buChar char="q"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Sécurité </a:t>
            </a:r>
            <a:r>
              <a:rPr lang="fr-FR">
                <a:latin typeface="Times New Roman"/>
                <a:cs typeface="Times New Roman"/>
              </a:rPr>
              <a:t>: intégrité des données et protection des accès</a:t>
            </a:r>
          </a:p>
          <a:p>
            <a:pPr indent="-283210">
              <a:buFont typeface="Wingdings" pitchFamily="2" charset="2"/>
              <a:buChar char="q"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Maintenabilité </a:t>
            </a:r>
            <a:r>
              <a:rPr lang="fr-FR">
                <a:latin typeface="Times New Roman"/>
                <a:cs typeface="Times New Roman"/>
              </a:rPr>
              <a:t>: facilité à corriger ou transformer le logiciel</a:t>
            </a:r>
          </a:p>
          <a:p>
            <a:pPr indent="-283210">
              <a:buFont typeface="Wingdings" pitchFamily="2" charset="2"/>
              <a:buChar char="q"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Portabilité </a:t>
            </a:r>
            <a:r>
              <a:rPr lang="fr-FR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fr-FR">
                <a:latin typeface="Times New Roman"/>
                <a:cs typeface="Times New Roman"/>
              </a:rPr>
              <a:t>changement d'environnement matériel ou logiciel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779912" y="6381750"/>
            <a:ext cx="2133600" cy="476250"/>
          </a:xfrm>
        </p:spPr>
        <p:txBody>
          <a:bodyPr/>
          <a:lstStyle/>
          <a:p>
            <a:fld id="{763B1389-7786-45C6-8E9E-4D076048750D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fr-FR"/>
              <a:t>  Cours</a:t>
            </a:r>
          </a:p>
          <a:p>
            <a:pPr>
              <a:buNone/>
            </a:pPr>
            <a:r>
              <a:rPr lang="fr-FR"/>
              <a:t>  8 séances en ligne + 4 séances en </a:t>
            </a:r>
            <a:r>
              <a:rPr lang="fr-FR" err="1"/>
              <a:t>présentiel</a:t>
            </a:r>
            <a:endParaRPr lang="fr-FR"/>
          </a:p>
          <a:p>
            <a:pPr>
              <a:buNone/>
            </a:pPr>
            <a:endParaRPr lang="fr-FR"/>
          </a:p>
          <a:p>
            <a:pPr>
              <a:buFont typeface="Wingdings" pitchFamily="2" charset="2"/>
              <a:buChar char="§"/>
            </a:pPr>
            <a:r>
              <a:rPr lang="fr-FR"/>
              <a:t> TD</a:t>
            </a:r>
          </a:p>
          <a:p>
            <a:pPr>
              <a:buNone/>
            </a:pPr>
            <a:r>
              <a:rPr lang="fr-FR"/>
              <a:t>   8 séances en ligne + 4 séances en </a:t>
            </a:r>
            <a:r>
              <a:rPr lang="fr-FR" err="1"/>
              <a:t>présentiel</a:t>
            </a:r>
            <a:endParaRPr lang="fr-FR"/>
          </a:p>
          <a:p>
            <a:endParaRPr lang="fr-FR"/>
          </a:p>
          <a:p>
            <a:pPr>
              <a:buFont typeface="Wingdings" pitchFamily="2" charset="2"/>
              <a:buChar char="§"/>
            </a:pPr>
            <a:r>
              <a:rPr lang="fr-FR"/>
              <a:t> TP: Modélisation UML avec </a:t>
            </a:r>
            <a:r>
              <a:rPr lang="fr-FR" err="1"/>
              <a:t>Modelio</a:t>
            </a:r>
            <a:endParaRPr lang="fr-FR"/>
          </a:p>
          <a:p>
            <a:pPr>
              <a:buNone/>
            </a:pPr>
            <a:r>
              <a:rPr lang="fr-FR"/>
              <a:t> 4 séances en </a:t>
            </a:r>
            <a:r>
              <a:rPr lang="fr-FR" err="1"/>
              <a:t>présentiel</a:t>
            </a:r>
            <a:r>
              <a:rPr lang="fr-FR"/>
              <a:t> + 8 séances en ligne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r>
              <a:rPr lang="fr-FR"/>
              <a:t>Critère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123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>
                <a:solidFill>
                  <a:srgbClr val="FF0000"/>
                </a:solidFill>
              </a:rPr>
              <a:t>  </a:t>
            </a:r>
            <a:r>
              <a:rPr lang="fr-FR"/>
              <a:t>  </a:t>
            </a:r>
          </a:p>
          <a:p>
            <a:pPr>
              <a:buNone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    La validité (correction, justesse, conformité) </a:t>
            </a:r>
            <a:r>
              <a:rPr lang="fr-FR"/>
              <a:t>est la capacité que possède un produit logiciel à remplir exactement ses fonctions, définies par le cahier des charges et les spécifications.</a:t>
            </a:r>
          </a:p>
          <a:p>
            <a:endParaRPr lang="fr-FR"/>
          </a:p>
          <a:p>
            <a:pPr>
              <a:buNone/>
            </a:pPr>
            <a:r>
              <a:rPr lang="fr-FR" sz="2200"/>
              <a:t>Adéquation entre :</a:t>
            </a:r>
          </a:p>
          <a:p>
            <a:r>
              <a:rPr lang="fr-FR" sz="2200"/>
              <a:t>Le besoin effectif de l’utilisateur</a:t>
            </a:r>
          </a:p>
          <a:p>
            <a:r>
              <a:rPr lang="fr-FR" sz="2200"/>
              <a:t>Les fonctions offertes par le  logiciel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E1EB-B6CC-4EE0-9121-065003234F06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746064" cy="1156990"/>
          </a:xfrm>
        </p:spPr>
        <p:txBody>
          <a:bodyPr/>
          <a:lstStyle/>
          <a:p>
            <a:r>
              <a:rPr lang="fr-FR"/>
              <a:t>Critère de qualité(validité )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096" y="1412776"/>
            <a:ext cx="8107904" cy="319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187624" y="4892967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Solutions :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  Emphase sur l’analyse des besoins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Améliorer la communication (langage commun, démarche participative)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Travailler avec rigueur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26BB-EECE-491B-A149-7D6547208C99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7498080" cy="1143000"/>
          </a:xfrm>
        </p:spPr>
        <p:txBody>
          <a:bodyPr/>
          <a:lstStyle/>
          <a:p>
            <a:r>
              <a:rPr lang="fr-FR"/>
              <a:t>Critère de qualité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052736"/>
            <a:ext cx="7498080" cy="3456384"/>
          </a:xfrm>
        </p:spPr>
        <p:txBody>
          <a:bodyPr>
            <a:normAutofit lnSpcReduction="10000"/>
          </a:bodyPr>
          <a:lstStyle/>
          <a:p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Fiabilité ou Robustesse (fiabilité, sureté) </a:t>
            </a:r>
            <a:r>
              <a:rPr lang="fr-FR"/>
              <a:t>est la capacité qu’offrent des systèmes logiciels à réagir de manière appropriée à la présence de conditions anormales (i.e. rien de catastrophique ne peut survenir, même en dehors des conditions d’utilisation prévues).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47664" y="479715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Solutions :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Utiliser des méthodes formelles, des langages et des méthodes de</a:t>
            </a:r>
          </a:p>
          <a:p>
            <a:r>
              <a:rPr lang="fr-FR"/>
              <a:t>programmation de haut niveau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Vérifications, tests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95E9-999A-43B2-B02B-6B73D8BB6210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fr-FR"/>
              <a:t>Critère de qualité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46805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sz="3500">
                <a:solidFill>
                  <a:schemeClr val="accent2">
                    <a:lumMod val="75000"/>
                  </a:schemeClr>
                </a:solidFill>
              </a:rPr>
              <a:t>     Facilité d’utilisation(Ergonomie)</a:t>
            </a:r>
          </a:p>
          <a:p>
            <a:pPr>
              <a:buNone/>
            </a:pPr>
            <a:r>
              <a:rPr lang="fr-FR"/>
              <a:t>   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La facilité d’utilisation est la facilité avec laquelle des personnes présentant des formations et des compétences  différentes peuvent apprendre à utiliser les produits logiciels et s’en servir pour résoudre des problèmes. </a:t>
            </a:r>
          </a:p>
          <a:p>
            <a:pPr>
              <a:buNone/>
            </a:pPr>
            <a:endParaRPr lang="fr-FR" sz="26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b="1">
                <a:solidFill>
                  <a:srgbClr val="00B050"/>
                </a:solidFill>
              </a:rPr>
              <a:t>Facilité d’apprentissage </a:t>
            </a:r>
            <a:r>
              <a:rPr lang="fr-FR"/>
              <a:t>: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comprendre ce que l’on peut faire avec le logiciel, et savoir comment le faire</a:t>
            </a:r>
          </a:p>
          <a:p>
            <a:pPr lvl="1"/>
            <a:r>
              <a:rPr lang="fr-FR" b="1">
                <a:solidFill>
                  <a:srgbClr val="00B050"/>
                </a:solidFill>
              </a:rPr>
              <a:t>Facilité d’utilisation :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importance de l’effort nécessaire pour utiliser le logiciel à des fins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619672" y="538067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Solutions :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Analyse du mode opératoire des utilisateurs</a:t>
            </a:r>
          </a:p>
          <a:p>
            <a:pPr>
              <a:buFont typeface="Arial" pitchFamily="34" charset="0"/>
              <a:buChar char="•"/>
            </a:pPr>
            <a:r>
              <a:rPr lang="fr-FR"/>
              <a:t>Adapter l’ergonomie des logiciels aux </a:t>
            </a:r>
            <a:r>
              <a:rPr lang="fr-FR" err="1"/>
              <a:t>utilisateurstion</a:t>
            </a:r>
            <a:r>
              <a:rPr lang="fr-FR"/>
              <a:t> et de contrôle.</a:t>
            </a:r>
          </a:p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r>
              <a:rPr lang="fr-FR"/>
              <a:t>Critère de qualité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268760"/>
            <a:ext cx="7962088" cy="49796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46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Compatibilité  (Interopérabilité ou coulabilité)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La compatibilité est la facilité avec laquelle des éléments logiciels peuvent être combinés à d’autres. </a:t>
            </a:r>
          </a:p>
          <a:p>
            <a:pPr>
              <a:buNone/>
            </a:pPr>
            <a:endParaRPr lang="fr-FR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  Un logiciel doit pouvoir interagir en synergie avec d’autres logiciels</a:t>
            </a:r>
          </a:p>
          <a:p>
            <a:pPr>
              <a:buNone/>
            </a:pPr>
            <a:endParaRPr lang="fr-FR"/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   Solutions :</a:t>
            </a:r>
          </a:p>
          <a:p>
            <a:pPr>
              <a:buFont typeface="Wingdings" pitchFamily="2" charset="2"/>
              <a:buChar char="Ø"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Bases de données (découplage données/traitements) </a:t>
            </a:r>
          </a:p>
          <a:p>
            <a:pPr>
              <a:buFont typeface="Wingdings" pitchFamily="2" charset="2"/>
              <a:buChar char="Ø"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« Externaliser »certaines fonctions en utilisant des « Middleware »avec une API (Application Program Interface) bien définie</a:t>
            </a:r>
          </a:p>
          <a:p>
            <a:pPr>
              <a:buFont typeface="Wingdings" pitchFamily="2" charset="2"/>
              <a:buChar char="Ø"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Standardisation des formats de fichiers (XML...) et des protocoles de communication (CORBA...)</a:t>
            </a:r>
          </a:p>
          <a:p>
            <a:r>
              <a:rPr lang="fr-FR" sz="2600">
                <a:latin typeface="Times New Roman" pitchFamily="18" charset="0"/>
                <a:cs typeface="Times New Roman" pitchFamily="18" charset="0"/>
              </a:rPr>
              <a:t>Les ERP (Entreprise </a:t>
            </a:r>
            <a:r>
              <a:rPr lang="fr-FR" sz="260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 Planning)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12365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8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Efficacité (performance)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    L’efficacité est la capacité d’un système logiciel à utiliser le minimum de ressources matérielles, que ce soit le temps machine, l’espace occupé en mémoire externe et interne, ou la bande passante des moyens de communication. </a:t>
            </a:r>
          </a:p>
          <a:p>
            <a:pPr>
              <a:buNone/>
            </a:pPr>
            <a:endParaRPr lang="fr-FR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Les logiciels doivent satisfaire aux contraintes de temps d’exécution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Solutions :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Logiciels plus simples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Veiller à la complexité des algorithmes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Machines plus performantes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38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Portabilité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La portabilité est la facilité avec laquelle des produits logiciels peuvent être transférés d’un environnement logiciel ou matériel à l’autre.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Un même logiciel doit pouvoir fonctionner sur plusieurs machines 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Solutions :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Rendre le logiciel indépendant de son environnement d’exécution (voir  interopérabilité)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Machines virtuelles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789040"/>
            <a:ext cx="19431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sz="41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Réutilisabilité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La réutilisabilité est la capacité des éléments logiciels à servir à la construction de plusieurs applications différentes.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On peut espérer des gains considérables car dans la plupart des logiciels :</a:t>
            </a:r>
          </a:p>
          <a:p>
            <a:pPr lvl="2">
              <a:buFont typeface="Wingdings" pitchFamily="2" charset="2"/>
              <a:buChar char="v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80 % du code est du « tout venant »qu’on retrouve à peu près partout</a:t>
            </a:r>
          </a:p>
          <a:p>
            <a:pPr lvl="2">
              <a:buFont typeface="Wingdings" pitchFamily="2" charset="2"/>
              <a:buChar char="v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20 % du code est spécifique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Solutions :</a:t>
            </a:r>
          </a:p>
          <a:p>
            <a:r>
              <a:rPr lang="fr-FR" sz="2600">
                <a:latin typeface="Times New Roman" pitchFamily="18" charset="0"/>
                <a:cs typeface="Times New Roman" pitchFamily="18" charset="0"/>
              </a:rPr>
              <a:t>Abstraction, généricité</a:t>
            </a:r>
          </a:p>
          <a:p>
            <a:r>
              <a:rPr lang="fr-FR" sz="2600">
                <a:latin typeface="Times New Roman" pitchFamily="18" charset="0"/>
                <a:cs typeface="Times New Roman" pitchFamily="18" charset="0"/>
              </a:rPr>
              <a:t>Construire un logiciel à partir de composants prêts à l’emploi</a:t>
            </a:r>
          </a:p>
          <a:p>
            <a:r>
              <a:rPr lang="fr-FR" sz="2600">
                <a:latin typeface="Times New Roman" pitchFamily="18" charset="0"/>
                <a:cs typeface="Times New Roman" pitchFamily="18" charset="0"/>
              </a:rPr>
              <a:t>Design Patterns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850106"/>
          </a:xfrm>
        </p:spPr>
        <p:txBody>
          <a:bodyPr/>
          <a:lstStyle/>
          <a:p>
            <a:r>
              <a:rPr lang="fr-FR" err="1"/>
              <a:t>Critére</a:t>
            </a:r>
            <a:r>
              <a:rPr lang="fr-FR"/>
              <a:t>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052736"/>
            <a:ext cx="7498080" cy="508863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510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Maintenabilité</a:t>
            </a:r>
            <a:r>
              <a:rPr lang="fr-FR" sz="51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maintenabilité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est le degré de facilité de la maintenance d’un produit logiciel. 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Un logiciel ne s’use pas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Pourtant, la maintenance absorbe une très grosse partie des efforts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dedéveloppement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(représente 67 % de l’effort de développement) ;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Les coûts de maintenance se jouent très tôt dans le processus d’élaboration du logiciel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Solution :</a:t>
            </a:r>
          </a:p>
          <a:p>
            <a:r>
              <a:rPr lang="fr-FR" err="1">
                <a:latin typeface="Times New Roman" pitchFamily="18" charset="0"/>
                <a:cs typeface="Times New Roman" pitchFamily="18" charset="0"/>
              </a:rPr>
              <a:t>Réutilisabilté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, modularité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Vérifier, tester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Anticiper les changements à venir.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005064"/>
            <a:ext cx="200584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/>
          <a:lstStyle/>
          <a:p>
            <a:pPr algn="ctr"/>
            <a:r>
              <a:rPr lang="fr-FR"/>
              <a:t>Critère de qualité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196752"/>
            <a:ext cx="7602048" cy="50516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35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Extensibilité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L’extensibilité est la facilité d’adaptation des produits logiciels aux changements de spécifications.</a:t>
            </a:r>
          </a:p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5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Intégrité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Aptitude d’un logiciel à protéger son code et ses données contre des accès non autorisé.</a:t>
            </a:r>
          </a:p>
          <a:p>
            <a:pPr>
              <a:buNone/>
            </a:pPr>
            <a:r>
              <a:rPr lang="fr-FR" sz="35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Ponctualité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La ponctualité est la capacité d’un système logiciel à être livré au moment désiré par ses utilisateurs, ou avant.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fr-FR"/>
              <a:t>Contenu de la matière 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908720"/>
            <a:ext cx="7962088" cy="53396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Chapitre 1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 Introduction au génie logiciel </a:t>
            </a:r>
          </a:p>
          <a:p>
            <a:pPr>
              <a:buNone/>
            </a:pP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Chapitre 2. </a:t>
            </a:r>
            <a:r>
              <a:rPr lang="fr-FR"/>
              <a:t> 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Introduction à la modélisation avec UML((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fr-FR"/>
              <a:t>)</a:t>
            </a: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Chapitre 3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 Diagramme UML de cas d’utilisation </a:t>
            </a:r>
          </a:p>
          <a:p>
            <a:pPr>
              <a:buNone/>
            </a:pP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Chapitre 4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 Diagramme de séquence.</a:t>
            </a:r>
          </a:p>
          <a:p>
            <a:pPr>
              <a:buNone/>
            </a:pP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Chapitre 5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 Diagrammes UML de classes et d’objets 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45E1-FEF4-4A04-909C-C227754AF22C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94EC6-7176-4C02-9931-B4E6697A53A7}"/>
              </a:ext>
            </a:extLst>
          </p:cNvPr>
          <p:cNvSpPr txBox="1"/>
          <p:nvPr/>
        </p:nvSpPr>
        <p:spPr>
          <a:xfrm>
            <a:off x="3200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188374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/>
              <a:t>C’est quoi un bon logiciel bien fait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268760"/>
            <a:ext cx="7602048" cy="4979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Un bon logiciel bien fait est un logiciel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correct (valide),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fiable (robuste),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avec un code réutilisable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compatible avec d’autres logiciels,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efficace,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portable,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facile à utiliser,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maintenable,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ponctuel et </a:t>
            </a:r>
          </a:p>
          <a:p>
            <a:pPr>
              <a:buFont typeface="Wingdings" pitchFamily="2" charset="2"/>
              <a:buChar char="§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2304256"/>
          </a:xfrm>
        </p:spPr>
        <p:txBody>
          <a:bodyPr/>
          <a:lstStyle/>
          <a:p>
            <a:endParaRPr lang="fr-FR"/>
          </a:p>
          <a:p>
            <a:pPr>
              <a:buNone/>
            </a:pPr>
            <a:r>
              <a:rPr lang="fr-FR" sz="4000" b="1"/>
              <a:t>Processus de développement logiciel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Processus de développement logiciel : c’est quoi ?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2708920"/>
            <a:ext cx="8034096" cy="3539480"/>
          </a:xfrm>
        </p:spPr>
        <p:txBody>
          <a:bodyPr>
            <a:normAutofit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Ensemble </a:t>
            </a: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d'activités successives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, organisées en vue de la production d'un logiciel</a:t>
            </a: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pPr algn="ctr"/>
            <a:r>
              <a:rPr lang="fr-FR"/>
              <a:t>Activité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24482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Les activités d’un processus sont souvent décrites en termes de :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Entrées de l’activité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(matière première)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Sorties de l’activité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(résultat)</a:t>
            </a:r>
          </a:p>
          <a:p>
            <a:pPr>
              <a:buFont typeface="Wingdings" pitchFamily="2" charset="2"/>
              <a:buChar char="q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ntervenants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et rôles (qui ?)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Description de l’activité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(quoi - quel est le problème à traiter ?)  Standards, guides, « best practices »à appliquer (comment ?)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3501008"/>
            <a:ext cx="8210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Activités du développement logiciel</a:t>
            </a:r>
            <a:br>
              <a:rPr lang="fr-FR">
                <a:latin typeface="Times New Roman" pitchFamily="18" charset="0"/>
                <a:cs typeface="Times New Roman" pitchFamily="18" charset="0"/>
              </a:rPr>
            </a:b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Etude de faisabilité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Analyse des besoins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Spécification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Conception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Programmation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Validation et vérification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Livraison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● Maintenance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0"/>
            <a:ext cx="7498080" cy="908720"/>
          </a:xfrm>
        </p:spPr>
        <p:txBody>
          <a:bodyPr>
            <a:normAutofit/>
          </a:bodyPr>
          <a:lstStyle/>
          <a:p>
            <a:r>
              <a:rPr lang="fr-FR"/>
              <a:t>Faisabilité (pourquoi ?)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3396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Etude préalable ou étude de faisabilité </a:t>
            </a:r>
            <a:r>
              <a:rPr lang="fr-FR" sz="24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Elle concerne la définition globale du problème. </a:t>
            </a:r>
          </a:p>
          <a:p>
            <a:pPr>
              <a:buFont typeface="Wingdings" pitchFamily="2" charset="2"/>
              <a:buChar char="Ø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/>
              <a:t>Questions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Pourquoi développer le logiciel ?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Y a-t-il de meilleures alternatives ?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Comment procéder pour faire ce développement ?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Y a-t-il un marché pour le logiciel ?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Quels moyens faut-il mettre en </a:t>
            </a:r>
            <a:r>
              <a:rPr lang="fr-FR" sz="2400" err="1">
                <a:latin typeface="Times New Roman" pitchFamily="18" charset="0"/>
                <a:cs typeface="Times New Roman" pitchFamily="18" charset="0"/>
              </a:rPr>
              <a:t>oeuvre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 ? A-t-on le budget, le personnel,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le matériel nécessaires ?</a:t>
            </a:r>
          </a:p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066130"/>
          </a:xfrm>
        </p:spPr>
        <p:txBody>
          <a:bodyPr/>
          <a:lstStyle/>
          <a:p>
            <a:r>
              <a:rPr lang="fr-FR"/>
              <a:t>Spécification (quoi ?)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375792"/>
            <a:ext cx="7498080" cy="4573488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Analyse des besoins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:   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Comprendre les besoins du client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   ● Objectifs généraux, environnement du futur système, ressources disponibles, contraintes de performance… 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     ● Fournie par le client (expert du domaine d'application, futur utilisateur…)</a:t>
            </a:r>
          </a:p>
          <a:p>
            <a:pPr>
              <a:buFont typeface="Wingdings" pitchFamily="2" charset="2"/>
              <a:buChar char="q"/>
            </a:pPr>
            <a:r>
              <a:rPr lang="fr-FR" sz="2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fr-FR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● Établir une description claire de ce que doit faire le logiciel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(fonctionnalités détaillées, exigences de qualité, interface…)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● Clarifier le cahier des charges (ambiguïtés, contradictions) en listant </a:t>
            </a:r>
            <a:r>
              <a:rPr lang="fr-F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exigences fonctionnelles et non fonctionnelles</a:t>
            </a:r>
          </a:p>
          <a:p>
            <a:pPr>
              <a:buFont typeface="Wingdings" pitchFamily="2" charset="2"/>
              <a:buChar char="Ø"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>
            <a:noAutofit/>
          </a:bodyPr>
          <a:lstStyle/>
          <a:p>
            <a:r>
              <a:rPr lang="fr-FR"/>
              <a:t>Exigences fonctionnelles et non fonctionnelles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 fontScale="92500" lnSpcReduction="10000"/>
          </a:bodyPr>
          <a:lstStyle/>
          <a:p>
            <a:r>
              <a:rPr lang="fr-FR" sz="3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Exigences fonctionnelles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 Décrivent les fonctionnalités du système ,ce qu’un système doit faire .</a:t>
            </a:r>
          </a:p>
          <a:p>
            <a:pPr>
              <a:buNone/>
            </a:pPr>
            <a:r>
              <a:rPr lang="fr-FR" sz="2800" b="1">
                <a:latin typeface="Times New Roman" pitchFamily="18" charset="0"/>
                <a:cs typeface="Times New Roman" pitchFamily="18" charset="0"/>
              </a:rPr>
              <a:t>Exemple :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Distributeur GAB </a:t>
            </a:r>
          </a:p>
          <a:p>
            <a:pPr>
              <a:buNone/>
            </a:pPr>
            <a:r>
              <a:rPr lang="fr-FR" sz="2800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Retirer Argent  , consulter solde ,Verser argent ….</a:t>
            </a:r>
            <a:r>
              <a:rPr lang="fr-FR" sz="280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3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Exigences non fonctionnelles</a:t>
            </a:r>
          </a:p>
          <a:p>
            <a:pPr>
              <a:buFont typeface="Wingdings" pitchFamily="2" charset="2"/>
              <a:buChar char="ü"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Définissent les propriétés et contraintes du système </a:t>
            </a:r>
            <a:r>
              <a:rPr lang="fr-FR" sz="2600" b="1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600" err="1">
                <a:latin typeface="Times New Roman" pitchFamily="18" charset="0"/>
                <a:cs typeface="Times New Roman" pitchFamily="18" charset="0"/>
              </a:rPr>
              <a:t>Fiabilité,Temps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 de réponse, Taille de stockage </a:t>
            </a:r>
          </a:p>
          <a:p>
            <a:pPr>
              <a:buFont typeface="Wingdings" pitchFamily="2" charset="2"/>
              <a:buChar char="ü"/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 Exigences sur le processus de développement </a:t>
            </a:r>
          </a:p>
          <a:p>
            <a:pPr>
              <a:buNone/>
            </a:pPr>
            <a:r>
              <a:rPr lang="fr-FR" sz="2600" b="1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:Environnement de développement , Langage de programmation , Méthode de développement</a:t>
            </a:r>
            <a:endParaRPr lang="fr-FR" sz="2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r>
              <a:rPr lang="fr-FR"/>
              <a:t>Conception (comment ?)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0120" y="1124744"/>
            <a:ext cx="8172400" cy="18722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r>
              <a:rPr lang="fr-F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: Élaborer une solution concrète réalisant la spécification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400" b="1">
                <a:solidFill>
                  <a:srgbClr val="FF0000"/>
                </a:solidFill>
              </a:rPr>
              <a:t>Conception globale </a:t>
            </a:r>
            <a:r>
              <a:rPr lang="fr-FR" sz="2400"/>
              <a:t>: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description architecturale en composants (avec interface et fonctionnalités)</a:t>
            </a:r>
          </a:p>
          <a:p>
            <a:pPr>
              <a:buNone/>
            </a:pPr>
            <a:endParaRPr lang="fr-FR" sz="2400" b="1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40896" y="6305550"/>
            <a:ext cx="2895600" cy="47625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2936"/>
            <a:ext cx="519853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/>
          <a:lstStyle/>
          <a:p>
            <a:r>
              <a:rPr lang="fr-FR"/>
              <a:t>Conception (comment ?)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27363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FF0000"/>
                </a:solidFill>
              </a:rPr>
              <a:t>Conception détaillé 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Détailler le fonctionnement des composants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Définir quelques algorithmes, la représentation des données, ...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des tests unitaires sont définis pour s’assurer que les composants réalisés sont bien conformes à leurs descriptions</a:t>
            </a:r>
            <a:endParaRPr lang="fr-FR" sz="24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760812"/>
            <a:ext cx="3168352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 du cours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Comprendre comment sont construits les logiciels ;</a:t>
            </a:r>
          </a:p>
          <a:p>
            <a:endParaRPr lang="fr-FR"/>
          </a:p>
          <a:p>
            <a:r>
              <a:rPr lang="fr-FR"/>
              <a:t>Être en mesure d’exprimer des besoins et de suivre un développement de logiciel.</a:t>
            </a:r>
          </a:p>
          <a:p>
            <a:endParaRPr lang="fr-FR"/>
          </a:p>
          <a:p>
            <a:r>
              <a:rPr lang="fr-FR"/>
              <a:t>Vous donner envie de devenir développeur de logiciels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E9F1-587C-4611-863C-5E7EB225D2BC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778098"/>
          </a:xfrm>
        </p:spPr>
        <p:txBody>
          <a:bodyPr>
            <a:normAutofit/>
          </a:bodyPr>
          <a:lstStyle/>
          <a:p>
            <a:r>
              <a:rPr lang="fr-FR"/>
              <a:t>   Programmation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908720"/>
            <a:ext cx="7530040" cy="244827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Programmation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: Implantation de la solution conçue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● Choix de l'environnement de développement, du/des langage(s)  de programmation, de normes de développement...</a:t>
            </a:r>
          </a:p>
          <a:p>
            <a:endParaRPr lang="fr-F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396044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 fontScale="90000"/>
          </a:bodyPr>
          <a:lstStyle/>
          <a:p>
            <a:r>
              <a:rPr lang="fr-FR" b="1">
                <a:solidFill>
                  <a:schemeClr val="tx1"/>
                </a:solidFill>
              </a:rPr>
              <a:t>Validation et vérification</a:t>
            </a:r>
            <a:br>
              <a:rPr lang="fr-FR">
                <a:solidFill>
                  <a:schemeClr val="tx1"/>
                </a:solidFill>
              </a:rPr>
            </a:b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assurer que les besoins du client sont satisfaits (au niveau de la spécification, du produit fini...)</a:t>
            </a:r>
          </a:p>
          <a:p>
            <a:pPr>
              <a:buFont typeface="Wingdings" pitchFamily="2" charset="2"/>
              <a:buChar char="q"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Vérification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assurer que le logiciel satisfait sa spécification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763688" y="515719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05064"/>
            <a:ext cx="6552728" cy="23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900" b="1">
                <a:solidFill>
                  <a:schemeClr val="tx1"/>
                </a:solidFill>
              </a:rPr>
              <a:t>Maintenance</a:t>
            </a:r>
            <a:br>
              <a:rPr lang="fr-FR" sz="3900" b="1">
                <a:solidFill>
                  <a:schemeClr val="tx1"/>
                </a:solidFill>
              </a:rPr>
            </a:br>
            <a:endParaRPr lang="fr-FR" sz="3900" b="1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980728"/>
            <a:ext cx="7602048" cy="5267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Types de maintenance :</a:t>
            </a:r>
          </a:p>
          <a:p>
            <a:pPr>
              <a:buFont typeface="Wingdings" pitchFamily="2" charset="2"/>
              <a:buChar char="Ø"/>
            </a:pPr>
            <a:r>
              <a:rPr lang="fr-FR" sz="2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Corrective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 : identifier et corriger des erreurs trouvées après la livraison</a:t>
            </a:r>
          </a:p>
          <a:p>
            <a:pPr>
              <a:buFont typeface="Wingdings" pitchFamily="2" charset="2"/>
              <a:buChar char="Ø"/>
            </a:pPr>
            <a:endParaRPr lang="fr-FR" sz="28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Adaptative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adapter le logiciel aux changements dans l'environnement (format des données, environnement d'exécution...)</a:t>
            </a:r>
          </a:p>
          <a:p>
            <a:pPr>
              <a:buFont typeface="Wingdings" pitchFamily="2" charset="2"/>
              <a:buChar char="Ø"/>
            </a:pPr>
            <a:endParaRPr lang="fr-FR" sz="28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28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Perfective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: améliorer la performance, ajouter des fonctionnalités, améliorer la </a:t>
            </a:r>
            <a:r>
              <a:rPr lang="fr-FR" sz="2800" err="1">
                <a:latin typeface="Times New Roman" pitchFamily="18" charset="0"/>
                <a:cs typeface="Times New Roman" pitchFamily="18" charset="0"/>
              </a:rPr>
              <a:t>maintenabilité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 du logiciel.</a:t>
            </a:r>
          </a:p>
          <a:p>
            <a:pPr>
              <a:buNone/>
            </a:pP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b="1"/>
          </a:p>
          <a:p>
            <a:pPr algn="ctr">
              <a:buNone/>
            </a:pPr>
            <a:endParaRPr lang="fr-FR" b="1"/>
          </a:p>
          <a:p>
            <a:pPr algn="ctr">
              <a:buNone/>
            </a:pPr>
            <a:endParaRPr lang="fr-FR" b="1"/>
          </a:p>
          <a:p>
            <a:pPr algn="ctr">
              <a:buNone/>
            </a:pPr>
            <a:r>
              <a:rPr lang="fr-FR" b="1"/>
              <a:t>Modèles de cycle de vie d’un logiciel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Modèles de cycle de vie d’un logiciel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669350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 fontScale="90000"/>
          </a:bodyPr>
          <a:lstStyle/>
          <a:p>
            <a:r>
              <a:rPr lang="fr-FR"/>
              <a:t>Cycle de vie en cascade(</a:t>
            </a:r>
            <a:r>
              <a:rPr lang="fr-FR" err="1"/>
              <a:t>Waterfall</a:t>
            </a:r>
            <a:r>
              <a:rPr lang="fr-FR"/>
              <a:t> model)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Le modèle en cascade (</a:t>
            </a:r>
            <a:r>
              <a:rPr lang="fr-FR" err="1">
                <a:latin typeface="Times New Roman" pitchFamily="18" charset="0"/>
                <a:cs typeface="Times New Roman" pitchFamily="18" charset="0"/>
              </a:rPr>
              <a:t>Waterfall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model) est le plus classique des cycles de vie.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Cycle de vie linéaire sans aucune évaluation entre le début du projet et  la validation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Le projet est découpé en phases successives dans le temps 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A chaque phase correspond une activité principale bien précise produisant un certain nombre de livrables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Chaque phase ne peut remettre en cause que la phase précédente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008112"/>
          </a:xfrm>
        </p:spPr>
        <p:txBody>
          <a:bodyPr>
            <a:normAutofit fontScale="90000"/>
          </a:bodyPr>
          <a:lstStyle/>
          <a:p>
            <a:r>
              <a:rPr lang="fr-FR"/>
              <a:t>Cycle de vie en cascade(</a:t>
            </a:r>
            <a:r>
              <a:rPr lang="fr-FR" err="1"/>
              <a:t>Waterfall</a:t>
            </a:r>
            <a:r>
              <a:rPr lang="fr-FR"/>
              <a:t> model)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754" y="1367615"/>
            <a:ext cx="73540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rmAutofit fontScale="90000"/>
          </a:bodyPr>
          <a:lstStyle/>
          <a:p>
            <a:r>
              <a:rPr lang="fr-FR"/>
              <a:t>Cycle de vie en cascade avec retour en arrière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6840760" cy="444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r>
              <a:rPr lang="fr-FR"/>
              <a:t> Cycle de vie en cascade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196752"/>
            <a:ext cx="7890080" cy="5051648"/>
          </a:xfrm>
        </p:spPr>
        <p:txBody>
          <a:bodyPr>
            <a:normAutofit fontScale="92500" lnSpcReduction="10000"/>
          </a:bodyPr>
          <a:lstStyle/>
          <a:p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Propriétés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 1. Séquentielle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 2. Phases 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 3. Documents</a:t>
            </a:r>
          </a:p>
          <a:p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Limites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Les vrais projets suivent rarement un développement séquentiel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Établir tous les besoins au début d’un projet est difficile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Sensibilité à l’arrivée de nouvelles exigences : refaire toutes les étapes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Bien adapté lorsque les besoins sont clairement identifiés et stables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Cycle de vie en « V »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A ce jour, le cycle en V reste le cycle de vie le plus utilisé. C’est un cycle de vie orienté test :</a:t>
            </a:r>
          </a:p>
          <a:p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A chaque activité créative (spécification, conception et codage) correspond une activité de vérification (validation, intégration, tests unitaires).</a:t>
            </a:r>
          </a:p>
          <a:p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Chaque phase en amont prépare la phase correspondante de vérification (la  vérification est prise en compte au moment même de la création).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/>
          </a:p>
          <a:p>
            <a:pPr algn="ctr">
              <a:buNone/>
            </a:pPr>
            <a:endParaRPr lang="fr-FR"/>
          </a:p>
          <a:p>
            <a:pPr algn="ctr">
              <a:buNone/>
            </a:pPr>
            <a:r>
              <a:rPr lang="fr-FR"/>
              <a:t>Chapitre 1 : </a:t>
            </a:r>
          </a:p>
          <a:p>
            <a:pPr algn="ctr">
              <a:buNone/>
            </a:pPr>
            <a:r>
              <a:rPr lang="fr-FR"/>
              <a:t>Introduction au Génie  Logiciel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10C9-932D-47DC-B28F-4CF7D53D7652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fr-FR"/>
              <a:t>Cycle de vie en « V »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1225507"/>
            <a:ext cx="74993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94122"/>
          </a:xfrm>
        </p:spPr>
        <p:txBody>
          <a:bodyPr/>
          <a:lstStyle/>
          <a:p>
            <a:pPr algn="ctr"/>
            <a:r>
              <a:rPr lang="fr-FR"/>
              <a:t>Cycle de vie en « V »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268760"/>
            <a:ext cx="7602048" cy="49796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Avantages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La préparation des dernières phases (validation-vérification) par les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premières (construction du logiciel), permet d’éviter d’énoncer une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propriété qu’il est impossible de vérifier objectivement après la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réalisation.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Inconvénients</a:t>
            </a:r>
          </a:p>
          <a:p>
            <a:r>
              <a:rPr lang="fr-FR">
                <a:latin typeface="Times New Roman" pitchFamily="18" charset="0"/>
                <a:cs typeface="Times New Roman" pitchFamily="18" charset="0"/>
              </a:rPr>
              <a:t>Construit-on le bon logiciel ? Le logiciel est 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utilisé très (trop) tard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fr-FR">
                <a:latin typeface="Times New Roman" pitchFamily="18" charset="0"/>
                <a:cs typeface="Times New Roman" pitchFamily="18" charset="0"/>
              </a:rPr>
              <a:t>Il faut attendre longtemps pour savoir si on a construit le bon logiciel.</a:t>
            </a:r>
          </a:p>
          <a:p>
            <a:pPr lvl="1"/>
            <a:r>
              <a:rPr lang="fr-FR">
                <a:latin typeface="Times New Roman" pitchFamily="18" charset="0"/>
                <a:cs typeface="Times New Roman" pitchFamily="18" charset="0"/>
              </a:rPr>
              <a:t>Difficile d’impliquer les utilisateurs lorsque qu’un logiciel utilisable n’est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disponible qu’à la dernière phase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Idéal quand les besoins sont bien connus, quand l’analyse et la conception sont claires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99392"/>
            <a:ext cx="7498080" cy="1143000"/>
          </a:xfrm>
        </p:spPr>
        <p:txBody>
          <a:bodyPr/>
          <a:lstStyle/>
          <a:p>
            <a:pPr algn="ctr"/>
            <a:r>
              <a:rPr lang="fr-FR"/>
              <a:t>Prototypage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0968"/>
            <a:ext cx="7812360" cy="21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00370" y="914679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>
                <a:latin typeface="Times New Roman" pitchFamily="18" charset="0"/>
                <a:cs typeface="Times New Roman" pitchFamily="18" charset="0"/>
              </a:rPr>
              <a:t>Principe :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● Développement rapide d'un prototype avec le client pour valider ses besoins</a:t>
            </a:r>
          </a:p>
          <a:p>
            <a:r>
              <a:rPr lang="fr-FR" sz="2400">
                <a:latin typeface="Times New Roman" pitchFamily="18" charset="0"/>
                <a:cs typeface="Times New Roman" pitchFamily="18" charset="0"/>
              </a:rPr>
              <a:t>● Écriture de la spécification à partir du prototype, puis processus  de développement linéaire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59632" y="551723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Times New Roman" pitchFamily="18" charset="0"/>
                <a:cs typeface="Times New Roman" pitchFamily="18" charset="0"/>
              </a:rPr>
              <a:t>Avantage :   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Validation concrète des besoins, moins de risques d'erreur   de spécification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Prototypage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 prototypage Jetable </a:t>
            </a:r>
            <a:r>
              <a:rPr lang="fr-FR" b="1" i="1"/>
              <a:t>: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ici, le squelette du logiciel n’est créé que dans un but et dans une phase particulière du développement.</a:t>
            </a:r>
          </a:p>
          <a:p>
            <a:pPr>
              <a:buNone/>
            </a:pPr>
            <a:endParaRPr lang="fr-FR"/>
          </a:p>
          <a:p>
            <a:pPr>
              <a:buFont typeface="Wingdings" pitchFamily="2" charset="2"/>
              <a:buChar char="q"/>
            </a:pPr>
            <a:r>
              <a:rPr lang="fr-FR">
                <a:solidFill>
                  <a:srgbClr val="00B050"/>
                </a:solidFill>
              </a:rPr>
              <a:t> </a:t>
            </a:r>
            <a:r>
              <a:rPr lang="fr-FR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 prototypage Evolutif </a:t>
            </a:r>
            <a:r>
              <a:rPr lang="fr-FR" b="1" i="1"/>
              <a:t>: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ici, on conserve tout, au long du cycle de développement. Il est amélioré et complété pour obtenir le logiciel final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Prototypage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Avantage :</a:t>
            </a:r>
          </a:p>
          <a:p>
            <a:pPr>
              <a:buNone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Les efforts consacrés au développement d’un prototype sont le plus souvent compensés par ceux gagnés à ne pas développer de fonctions  inutiles</a:t>
            </a:r>
          </a:p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Mais :</a:t>
            </a:r>
          </a:p>
          <a:p>
            <a:pPr>
              <a:buFont typeface="Wingdings" pitchFamily="2" charset="2"/>
              <a:buChar char="ü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Les décisions rapides sont rarement de bonnes décisions</a:t>
            </a:r>
          </a:p>
          <a:p>
            <a:pPr>
              <a:buFont typeface="Wingdings" pitchFamily="2" charset="2"/>
              <a:buChar char="ü"/>
            </a:pPr>
            <a:r>
              <a:rPr lang="fr-FR" sz="2400">
                <a:latin typeface="Times New Roman" pitchFamily="18" charset="0"/>
                <a:cs typeface="Times New Roman" pitchFamily="18" charset="0"/>
              </a:rPr>
              <a:t>Le prototype évolutif donne-t-il le produit demandé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pPr algn="ctr"/>
            <a:r>
              <a:rPr lang="fr-FR"/>
              <a:t>Modèle incrémental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052736"/>
            <a:ext cx="7602048" cy="5195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Principe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:  Développement pas à pas</a:t>
            </a:r>
          </a:p>
          <a:p>
            <a:pPr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1. Sous-ensemble minimal et fonctionnel du système </a:t>
            </a:r>
          </a:p>
          <a:p>
            <a:pPr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2. Ajouts d’incréments jusqu’à la fin du processus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2636912"/>
            <a:ext cx="758222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pPr algn="ctr"/>
            <a:r>
              <a:rPr lang="fr-FR"/>
              <a:t>Modèle incrémental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124744"/>
            <a:ext cx="7602048" cy="512365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Avantage 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chaque développement est moins complexe;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les intégrations sont progressives ;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possibilité de livraisons et de mises en service après chaque incrément ;</a:t>
            </a:r>
          </a:p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Limite 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la remise en cause du noyau de départ ;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la remise en cause des incréments précédents;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l’impossibilité d’intégrer un nouvel incrément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Processus de développement </a:t>
            </a:r>
            <a:r>
              <a:rPr lang="fr-FR" err="1"/>
              <a:t>logicel</a:t>
            </a:r>
            <a:r>
              <a:rPr lang="fr-FR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Times New Roman" pitchFamily="18" charset="0"/>
                <a:cs typeface="Times New Roman" pitchFamily="18" charset="0"/>
              </a:rPr>
              <a:t>En pratique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● Pas de processus idéal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● Choix du processus en fonction des contraintes (taille des équipes, temps, qualité...)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● Adaptation de « processus types » aux besoins réels</a:t>
            </a:r>
          </a:p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7498080" cy="1143000"/>
          </a:xfrm>
        </p:spPr>
        <p:txBody>
          <a:bodyPr/>
          <a:lstStyle/>
          <a:p>
            <a:pPr algn="ctr"/>
            <a:r>
              <a:rPr lang="fr-FR"/>
              <a:t>Documentation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Objectif :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Traçabilité du projet</a:t>
            </a:r>
          </a:p>
          <a:p>
            <a:pPr>
              <a:buNone/>
            </a:pPr>
            <a:r>
              <a:rPr lang="fr-FR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400" b="1">
                <a:latin typeface="Times New Roman" pitchFamily="18" charset="0"/>
                <a:cs typeface="Times New Roman" pitchFamily="18" charset="0"/>
              </a:rPr>
              <a:t>Pour l'équipe </a:t>
            </a:r>
          </a:p>
          <a:p>
            <a:pPr marL="365125" indent="349250"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sz="2800">
                <a:latin typeface="Times New Roman" pitchFamily="18" charset="0"/>
                <a:cs typeface="Times New Roman" pitchFamily="18" charset="0"/>
              </a:rPr>
              <a:t>Regrouper et structurer les décisions prises</a:t>
            </a:r>
          </a:p>
          <a:p>
            <a:pPr marL="365125" indent="349250">
              <a:buNone/>
              <a:tabLst>
                <a:tab pos="814388" algn="l"/>
              </a:tabLst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Faire référence pour les décisions futures</a:t>
            </a:r>
          </a:p>
          <a:p>
            <a:pPr marL="365125" indent="349250">
              <a:buNone/>
              <a:tabLst>
                <a:tab pos="898525" algn="l"/>
              </a:tabLst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● Garantir la cohérence entre les modèles et le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produit</a:t>
            </a:r>
          </a:p>
          <a:p>
            <a:pPr>
              <a:buNone/>
            </a:pPr>
            <a:r>
              <a:rPr lang="fr-FR" sz="2400" b="1">
                <a:latin typeface="Times New Roman" pitchFamily="18" charset="0"/>
                <a:cs typeface="Times New Roman" pitchFamily="18" charset="0"/>
              </a:rPr>
              <a:t>    Pour le client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sz="2800">
                <a:latin typeface="Times New Roman" pitchFamily="18" charset="0"/>
                <a:cs typeface="Times New Roman" pitchFamily="18" charset="0"/>
              </a:rPr>
              <a:t>       ● Donner une vision claire de l'état d'avancement du projet  </a:t>
            </a:r>
          </a:p>
          <a:p>
            <a:pPr>
              <a:buNone/>
            </a:pPr>
            <a:r>
              <a:rPr lang="fr-FR" sz="2400" b="1">
                <a:latin typeface="Times New Roman" pitchFamily="18" charset="0"/>
                <a:cs typeface="Times New Roman" pitchFamily="18" charset="0"/>
              </a:rPr>
              <a:t>  Base commune de référence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46200" lvl="6" indent="188913">
              <a:buFont typeface="Wingdings" pitchFamily="2" charset="2"/>
              <a:buChar char="ü"/>
              <a:tabLst>
                <a:tab pos="981075" algn="l"/>
              </a:tabLst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>
                <a:latin typeface="Times New Roman" pitchFamily="18" charset="0"/>
                <a:cs typeface="Times New Roman" pitchFamily="18" charset="0"/>
              </a:rPr>
              <a:t>Personne quittant le projet : pas de perte d'informations</a:t>
            </a:r>
          </a:p>
          <a:p>
            <a:pPr marL="1346200" lvl="6" indent="188913">
              <a:buFont typeface="Wingdings" pitchFamily="2" charset="2"/>
              <a:buChar char="ü"/>
              <a:tabLst>
                <a:tab pos="981075" algn="l"/>
              </a:tabLst>
            </a:pPr>
            <a:r>
              <a:rPr lang="fr-FR" sz="2600">
                <a:latin typeface="Times New Roman" pitchFamily="18" charset="0"/>
                <a:cs typeface="Times New Roman" pitchFamily="18" charset="0"/>
              </a:rPr>
              <a:t> Personne rejoignant le projet : intégration rapide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332656"/>
            <a:ext cx="7498080" cy="1008112"/>
          </a:xfrm>
        </p:spPr>
        <p:txBody>
          <a:bodyPr>
            <a:normAutofit fontScale="90000"/>
          </a:bodyPr>
          <a:lstStyle/>
          <a:p>
            <a:r>
              <a:rPr lang="fr-FR"/>
              <a:t>Documents de spécification et conception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fontScale="85000" lnSpcReduction="20000"/>
          </a:bodyPr>
          <a:lstStyle/>
          <a:p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Rédaction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le plus souvent en langage naturel (français)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Problèmes </a:t>
            </a: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0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Ambiguïtés </a:t>
            </a:r>
            <a:r>
              <a:rPr lang="fr-FR" sz="3000">
                <a:latin typeface="Times New Roman" pitchFamily="18" charset="0"/>
                <a:cs typeface="Times New Roman" pitchFamily="18" charset="0"/>
              </a:rPr>
              <a:t>plusieurs sens d'un même mot selon les personnes ou les contextes.</a:t>
            </a:r>
          </a:p>
          <a:p>
            <a:pPr>
              <a:buFont typeface="Wingdings" pitchFamily="2" charset="2"/>
              <a:buChar char="Ø"/>
            </a:pPr>
            <a:r>
              <a:rPr lang="fr-FR" sz="30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Contradictions, oublis, redondances </a:t>
            </a:r>
            <a:r>
              <a:rPr lang="fr-FR" sz="3000">
                <a:latin typeface="Times New Roman" pitchFamily="18" charset="0"/>
                <a:cs typeface="Times New Roman" pitchFamily="18" charset="0"/>
              </a:rPr>
              <a:t>difficiles à détecter </a:t>
            </a:r>
          </a:p>
          <a:p>
            <a:pPr>
              <a:buFont typeface="Wingdings" pitchFamily="2" charset="2"/>
              <a:buChar char="Ø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 Difficultés à </a:t>
            </a:r>
            <a:r>
              <a:rPr lang="fr-FR" sz="30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trouver une information</a:t>
            </a:r>
            <a:r>
              <a:rPr lang="fr-FR" sz="3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fr-FR" sz="3000">
                <a:latin typeface="Times New Roman" pitchFamily="18" charset="0"/>
                <a:cs typeface="Times New Roman" pitchFamily="18" charset="0"/>
              </a:rPr>
              <a:t> Mélange entre </a:t>
            </a:r>
            <a:r>
              <a:rPr lang="fr-FR" sz="300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les niveaux d'abstraction </a:t>
            </a:r>
            <a:r>
              <a:rPr lang="fr-FR" sz="3000">
                <a:latin typeface="Times New Roman" pitchFamily="18" charset="0"/>
                <a:cs typeface="Times New Roman" pitchFamily="18" charset="0"/>
              </a:rPr>
              <a:t>(spécification vs. Conception)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  <a:p>
            <a:pPr>
              <a:buNone/>
            </a:pPr>
            <a:r>
              <a:rPr lang="fr-FR"/>
              <a:t>1. Définition du génie logiciel .</a:t>
            </a:r>
          </a:p>
          <a:p>
            <a:pPr>
              <a:buNone/>
            </a:pPr>
            <a:r>
              <a:rPr lang="fr-FR"/>
              <a:t>2. Les enjeux du génie logiciel .</a:t>
            </a:r>
          </a:p>
          <a:p>
            <a:pPr>
              <a:buNone/>
            </a:pPr>
            <a:r>
              <a:rPr lang="fr-FR"/>
              <a:t>3 . Qualité du logiciel .</a:t>
            </a:r>
          </a:p>
          <a:p>
            <a:pPr>
              <a:buNone/>
            </a:pPr>
            <a:r>
              <a:rPr lang="fr-FR"/>
              <a:t>4. Modèles de cycle de vie d’un logiciel.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/>
              <a:t>Documents de spécification et conception 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Alternatives au langage naturel</a:t>
            </a:r>
          </a:p>
          <a:p>
            <a:pPr>
              <a:buNone/>
            </a:pPr>
            <a:r>
              <a:rPr lang="fr-FR" b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Langages informels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●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Langage naturel structuré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modèles de document et règles de rédaction précis et documentés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●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Pseudo-code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description algorithmique de l'exécution d'une tâche, donnant une vision opérationnelle du système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Langages semi-formels 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fr-FR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 ●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Notation graphique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diagrammes accompagnés de texte structuré, donnant une vue statique ou dynamique du système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Langages formels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Formalisme mathématique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propriétés logiques ou modèle du comportement du système dans un langage mathématique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Documents de spécification et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484784"/>
            <a:ext cx="7498080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 Langages informels ou semi-formels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✔</a:t>
            </a: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Avantages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intuitifs, fondés sur l'expérience, facile à apprendre  et à utiliser, répandus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✗ </a:t>
            </a: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Inconvénients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ambigus, pas d'analyse systématique</a:t>
            </a:r>
          </a:p>
          <a:p>
            <a:pPr>
              <a:buNone/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  Langages formels 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✔</a:t>
            </a:r>
            <a:r>
              <a:rPr lang="fr-FR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Avantages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 précis, analysables automatiquement, utilisables pour automatiser la vérification et le test du logiciel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✗</a:t>
            </a:r>
            <a:r>
              <a:rPr lang="fr-FR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Inconvénients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apprentissage et maîtrise difficiles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>
                <a:latin typeface="Times New Roman" pitchFamily="18" charset="0"/>
                <a:cs typeface="Times New Roman" pitchFamily="18" charset="0"/>
              </a:rPr>
              <a:t>En pratique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 utilisation de </a:t>
            </a:r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langages formels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principalement pour  logiciels critiques, ou restreinte aux parties critiques du système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/>
              <a:t>Modélisation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196752"/>
            <a:ext cx="7602048" cy="50516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Modèle : 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Simplification de la réalité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, abstraction, vue subjective  . modèle météorologique, économique, démographique...</a:t>
            </a:r>
          </a:p>
          <a:p>
            <a:pPr>
              <a:buNone/>
            </a:pPr>
            <a:endParaRPr lang="fr-FR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Modéliser un concept ou un objet pour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Mieux 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le comprendre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(modélisation en physique)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Mieux </a:t>
            </a:r>
            <a:r>
              <a:rPr lang="fr-FR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le construire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(modélisation en ingénierie)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 génie logiciel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Modélisation = spécification + conception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● Aider la réalisation d'un logiciel à partir des besoins du client</a:t>
            </a: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99392"/>
            <a:ext cx="7498080" cy="1143000"/>
          </a:xfrm>
        </p:spPr>
        <p:txBody>
          <a:bodyPr/>
          <a:lstStyle/>
          <a:p>
            <a:pPr algn="ctr"/>
            <a:r>
              <a:rPr lang="fr-FR"/>
              <a:t>Modélisation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764704"/>
            <a:ext cx="7602048" cy="1440160"/>
          </a:xfrm>
        </p:spPr>
        <p:txBody>
          <a:bodyPr/>
          <a:lstStyle/>
          <a:p>
            <a:pPr>
              <a:buNone/>
            </a:pPr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Principe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fr-FR" sz="2400">
                <a:latin typeface="Times New Roman" pitchFamily="18" charset="0"/>
                <a:cs typeface="Times New Roman" pitchFamily="18" charset="0"/>
              </a:rPr>
              <a:t> « </a:t>
            </a:r>
            <a:r>
              <a:rPr lang="fr-FR" sz="2400" i="1">
                <a:latin typeface="Times New Roman" pitchFamily="18" charset="0"/>
                <a:cs typeface="Times New Roman" pitchFamily="18" charset="0"/>
              </a:rPr>
              <a:t>Un beau dessin vaut mieux qu'un long discours »</a:t>
            </a:r>
          </a:p>
          <a:p>
            <a:pPr>
              <a:buNone/>
            </a:pPr>
            <a:r>
              <a:rPr lang="fr-FR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Seulement s'il est compris par tous de la même manière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63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132856"/>
            <a:ext cx="8315325" cy="472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27384"/>
            <a:ext cx="7498080" cy="1143000"/>
          </a:xfrm>
        </p:spPr>
        <p:txBody>
          <a:bodyPr/>
          <a:lstStyle/>
          <a:p>
            <a:r>
              <a:rPr lang="fr-FR"/>
              <a:t>Génie Logiciel :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844824"/>
            <a:ext cx="8028384" cy="4752528"/>
          </a:xfrm>
        </p:spPr>
        <p:txBody>
          <a:bodyPr lIns="91440" tIns="45720" rIns="91440" bIns="45720" anchor="t">
            <a:normAutofit/>
          </a:bodyPr>
          <a:lstStyle/>
          <a:p>
            <a:pPr indent="-283210">
              <a:buFont typeface="Wingdings" pitchFamily="2" charset="2"/>
              <a:buChar char="ü"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</a:rPr>
              <a:t>Génie Logiciel </a:t>
            </a:r>
            <a:r>
              <a:rPr lang="fr-FR"/>
              <a:t>(</a:t>
            </a:r>
            <a:r>
              <a:rPr lang="fr-FR" i="1"/>
              <a:t>software engineering)</a:t>
            </a:r>
            <a:r>
              <a:rPr lang="fr-FR" b="1">
                <a:solidFill>
                  <a:srgbClr val="002060"/>
                </a:solidFill>
              </a:rPr>
              <a:t> </a:t>
            </a:r>
            <a:r>
              <a:rPr lang="fr-FR">
                <a:solidFill>
                  <a:srgbClr val="002060"/>
                </a:solidFill>
              </a:rPr>
              <a:t>(IEEE standards) </a:t>
            </a:r>
            <a:endParaRPr lang="fr-FR"/>
          </a:p>
          <a:p>
            <a:pPr indent="-283210">
              <a:buNone/>
            </a:pPr>
            <a:endParaRPr lang="fr-FR">
              <a:solidFill>
                <a:srgbClr val="002060"/>
              </a:solidFill>
            </a:endParaRPr>
          </a:p>
          <a:p>
            <a:pPr indent="-283210">
              <a:buNone/>
            </a:pPr>
            <a:r>
              <a:rPr lang="fr-FR" sz="2800"/>
              <a:t> Ensemble   </a:t>
            </a:r>
            <a:r>
              <a:rPr lang="fr-FR" sz="2800">
                <a:solidFill>
                  <a:srgbClr val="000000"/>
                </a:solidFill>
              </a:rPr>
              <a:t>  </a:t>
            </a:r>
            <a:r>
              <a:rPr lang="fr-FR" sz="2800">
                <a:solidFill>
                  <a:srgbClr val="92D050"/>
                </a:solidFill>
              </a:rPr>
              <a:t>des méthodes     </a:t>
            </a:r>
            <a:r>
              <a:rPr lang="fr-FR" sz="2800"/>
              <a:t>, des   </a:t>
            </a:r>
            <a:r>
              <a:rPr lang="fr-FR" sz="2800">
                <a:solidFill>
                  <a:srgbClr val="92D050"/>
                </a:solidFill>
              </a:rPr>
              <a:t>techniques</a:t>
            </a:r>
            <a:r>
              <a:rPr lang="fr-FR" sz="2800"/>
              <a:t>    et </a:t>
            </a:r>
            <a:r>
              <a:rPr lang="fr-FR" sz="2800">
                <a:solidFill>
                  <a:srgbClr val="92D050"/>
                </a:solidFill>
              </a:rPr>
              <a:t>des outils</a:t>
            </a:r>
          </a:p>
          <a:p>
            <a:pPr indent="-283210">
              <a:buNone/>
            </a:pPr>
            <a:r>
              <a:rPr lang="fr-FR" sz="2800"/>
              <a:t>dédiés à la conception, au développement et à la maintenance des systèmes informatiques.</a:t>
            </a:r>
          </a:p>
          <a:p>
            <a:pPr indent="-283210" algn="ctr">
              <a:buNone/>
            </a:pPr>
            <a:endParaRPr lang="fr-FR" sz="2800"/>
          </a:p>
          <a:p>
            <a:pPr indent="-283210" algn="ctr">
              <a:buNone/>
            </a:pPr>
            <a:endParaRPr lang="fr-FR" sz="2800"/>
          </a:p>
          <a:p>
            <a:pPr indent="-283210" algn="ctr">
              <a:buNone/>
            </a:pPr>
            <a:endParaRPr lang="fr-FR" sz="2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101D-5AFA-4FE7-84F3-6F6798C807FE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Génie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Idée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 : appliquer les méthodes classiques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d'ingénierie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au domaine du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logiciel 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Ingénierie (ou génie)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 : Ensemble des fonctions allant de la conception et des études à la responsabilité de la  construction et au contrôle des équipements d'une installation technique ou industrielle .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Génie , civil, naval, mécanique,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6E23-98B8-460B-9935-D5B0DAC829A1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 logiciel : c’est quoi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Ensemble d'entités nécessaires au  fonctionnement d'un processus de traitement automatique de l'information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Programmes, données, documentation...</a:t>
            </a: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Ensemble de programmes qui permet à un système informatique </a:t>
            </a:r>
            <a:r>
              <a:rPr lang="fr-FR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d’assurer une tâche 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fr-FR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une fonction</a:t>
            </a:r>
            <a:r>
              <a:rPr lang="fr-FR">
                <a:latin typeface="Times New Roman" pitchFamily="18" charset="0"/>
                <a:cs typeface="Times New Roman" pitchFamily="18" charset="0"/>
              </a:rPr>
              <a:t> en particulier</a:t>
            </a:r>
          </a:p>
          <a:p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Logiciel = programme + utilisation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8918-2E78-4639-9219-1A96A5F70A82}" type="datetime1">
              <a:rPr lang="fr-FR" smtClean="0"/>
              <a:pPr/>
              <a:t>18/01/2022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B5F6-A70D-43EB-B0B0-8F83D98B0B5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7EF6C-0321-4A2F-BB79-A3598366977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64CABCF48337846AE25B20C303DAD83" ma:contentTypeVersion="8" ma:contentTypeDescription="إنشاء مستند جديد." ma:contentTypeScope="" ma:versionID="e6cbd12d63f1c7016dbabba07d65fa4f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73cd91e89e5872ac66a4c381337629c5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B397E3-E6A5-47A8-8598-FF1BA92EBEA1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5AEBD3D9-B4D0-494A-8B4C-2A332EE0D680}">
  <ds:schemaRefs>
    <ds:schemaRef ds:uri="3e09d498-3e73-485b-99f6-ad835f7851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62E0AE-A908-44DA-97D5-A36EB6CC21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On-screen Show (4:3)</PresentationFormat>
  <Slides>63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Solstice</vt:lpstr>
      <vt:lpstr>Université Abou Bakr belkaid  faculté des sciences  département d’informatique</vt:lpstr>
      <vt:lpstr>Organisation du cours</vt:lpstr>
      <vt:lpstr>Contenu de la matière  </vt:lpstr>
      <vt:lpstr>Objectif du cours </vt:lpstr>
      <vt:lpstr>PowerPoint Presentation</vt:lpstr>
      <vt:lpstr>Plan </vt:lpstr>
      <vt:lpstr>Génie Logiciel : c’est quoi ?</vt:lpstr>
      <vt:lpstr>Génie logiciel</vt:lpstr>
      <vt:lpstr>Un logiciel : c’est quoi ?</vt:lpstr>
      <vt:lpstr>Catégories de logiciel </vt:lpstr>
      <vt:lpstr>Historique du Génie logiciel </vt:lpstr>
      <vt:lpstr>Erreurs célèbres . . .</vt:lpstr>
      <vt:lpstr>Étude du DoD 1995</vt:lpstr>
      <vt:lpstr>Génie Logiciel : Difficultés</vt:lpstr>
      <vt:lpstr>LES PRINCIPES DU GENIE LOGICIEL (Carlo Ghezzi) </vt:lpstr>
      <vt:lpstr>Enjeu du génie logiciel ?</vt:lpstr>
      <vt:lpstr>PowerPoint Presentation</vt:lpstr>
      <vt:lpstr>Classification des critères de qualités logiciel </vt:lpstr>
      <vt:lpstr>Critères de qualité de (Bertrand Meyer)</vt:lpstr>
      <vt:lpstr>Critère de qualité </vt:lpstr>
      <vt:lpstr>Critère de qualité(validité ) </vt:lpstr>
      <vt:lpstr>Critère de qualité</vt:lpstr>
      <vt:lpstr>Critère de qualité</vt:lpstr>
      <vt:lpstr>Critère de qualité</vt:lpstr>
      <vt:lpstr>Critère de qualité </vt:lpstr>
      <vt:lpstr>Critère de qualité </vt:lpstr>
      <vt:lpstr>Critère de qualité </vt:lpstr>
      <vt:lpstr>Critére de qualité </vt:lpstr>
      <vt:lpstr>Critère de qualité </vt:lpstr>
      <vt:lpstr>C’est quoi un bon logiciel bien fait ?</vt:lpstr>
      <vt:lpstr>PowerPoint Presentation</vt:lpstr>
      <vt:lpstr>Processus de développement logiciel : c’est quoi ? </vt:lpstr>
      <vt:lpstr>Activité </vt:lpstr>
      <vt:lpstr>Activités du développement logiciel  </vt:lpstr>
      <vt:lpstr>Faisabilité (pourquoi ?)</vt:lpstr>
      <vt:lpstr>Spécification (quoi ?)</vt:lpstr>
      <vt:lpstr>Exigences fonctionnelles et non fonctionnelles</vt:lpstr>
      <vt:lpstr>Conception (comment ?)</vt:lpstr>
      <vt:lpstr>Conception (comment ?)</vt:lpstr>
      <vt:lpstr>   Programmation </vt:lpstr>
      <vt:lpstr>Validation et vérification </vt:lpstr>
      <vt:lpstr>Maintenance </vt:lpstr>
      <vt:lpstr>PowerPoint Presentation</vt:lpstr>
      <vt:lpstr>Modèles de cycle de vie d’un logiciel</vt:lpstr>
      <vt:lpstr>Cycle de vie en cascade(Waterfall model) </vt:lpstr>
      <vt:lpstr>Cycle de vie en cascade(Waterfall model)  </vt:lpstr>
      <vt:lpstr>Cycle de vie en cascade avec retour en arrière</vt:lpstr>
      <vt:lpstr> Cycle de vie en cascade </vt:lpstr>
      <vt:lpstr>Cycle de vie en « V » </vt:lpstr>
      <vt:lpstr>Cycle de vie en « V » </vt:lpstr>
      <vt:lpstr>Cycle de vie en « V » </vt:lpstr>
      <vt:lpstr>Prototypage</vt:lpstr>
      <vt:lpstr>Prototypage</vt:lpstr>
      <vt:lpstr>Prototypage </vt:lpstr>
      <vt:lpstr>Modèle incrémental</vt:lpstr>
      <vt:lpstr>Modèle incrémental </vt:lpstr>
      <vt:lpstr>Processus de développement logicel </vt:lpstr>
      <vt:lpstr>Documentation</vt:lpstr>
      <vt:lpstr>Documents de spécification et conception </vt:lpstr>
      <vt:lpstr>Documents de spécification et conception   </vt:lpstr>
      <vt:lpstr>Documents de spécification et conception</vt:lpstr>
      <vt:lpstr>Modélisation </vt:lpstr>
      <vt:lpstr>Modélisation graphique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revision>1</cp:revision>
  <dcterms:created xsi:type="dcterms:W3CDTF">2021-09-28T09:10:13Z</dcterms:created>
  <dcterms:modified xsi:type="dcterms:W3CDTF">2022-01-18T21:42:42Z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0x010100A64CABCF48337846AE25B20C303DAD83</vt:lpwstr>
  </property>
</Properties>
</file>