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7334bdb2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7334bdb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7334bdb2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7334bdb2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503d55a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503d55a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503d55a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503d55a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503d55a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503d55a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503d55a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503d55a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334bdb2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7334bdb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334bdb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334bdb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334bdb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334bdb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334bdb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334bdb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700">
                <a:solidFill>
                  <a:srgbClr val="A61C00"/>
                </a:solidFill>
                <a:highlight>
                  <a:srgbClr val="FFFFFF"/>
                </a:highlight>
              </a:rPr>
              <a:t>Mini Capstone Project:</a:t>
            </a:r>
            <a:r>
              <a:rPr b="1" lang="en" sz="2700">
                <a:solidFill>
                  <a:srgbClr val="002246"/>
                </a:solidFill>
                <a:highlight>
                  <a:srgbClr val="FFFFFF"/>
                </a:highlight>
              </a:rPr>
              <a:t> </a:t>
            </a:r>
            <a:endParaRPr b="1" sz="2700">
              <a:solidFill>
                <a:srgbClr val="002246"/>
              </a:solidFill>
              <a:highlight>
                <a:srgbClr val="FFFFFF"/>
              </a:highlight>
            </a:endParaRPr>
          </a:p>
          <a:p>
            <a:pPr indent="0" lvl="0" marL="0" rtl="0" algn="ctr">
              <a:spcBef>
                <a:spcPts val="0"/>
              </a:spcBef>
              <a:spcAft>
                <a:spcPts val="0"/>
              </a:spcAft>
              <a:buNone/>
            </a:pPr>
            <a:r>
              <a:rPr b="1" lang="en" sz="2700">
                <a:solidFill>
                  <a:srgbClr val="002246"/>
                </a:solidFill>
                <a:highlight>
                  <a:srgbClr val="FFFFFF"/>
                </a:highlight>
              </a:rPr>
              <a:t>Crime Data Analysis with MySQL and Python</a:t>
            </a:r>
            <a:endParaRPr sz="6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a:t>
            </a:r>
            <a:r>
              <a:rPr lang="en" sz="1858"/>
              <a:t>BY</a:t>
            </a:r>
            <a:endParaRPr sz="1858"/>
          </a:p>
          <a:p>
            <a:pPr indent="457200" lvl="0" marL="2743200" rtl="0" algn="l">
              <a:spcBef>
                <a:spcPts val="0"/>
              </a:spcBef>
              <a:spcAft>
                <a:spcPts val="0"/>
              </a:spcAft>
              <a:buNone/>
            </a:pPr>
            <a:r>
              <a:rPr lang="en">
                <a:solidFill>
                  <a:srgbClr val="A61C00"/>
                </a:solidFill>
              </a:rPr>
              <a:t>Kuheli Das</a:t>
            </a:r>
            <a:endParaRPr>
              <a:solidFill>
                <a:srgbClr val="A61C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335900"/>
            <a:ext cx="4260300" cy="4233000"/>
          </a:xfrm>
          <a:prstGeom prst="rect">
            <a:avLst/>
          </a:prstGeom>
        </p:spPr>
        <p:txBody>
          <a:bodyPr anchorCtr="0" anchor="t" bIns="91425" lIns="91425" spcFirstLastPara="1" rIns="91425" wrap="square" tIns="91425">
            <a:normAutofit/>
          </a:bodyPr>
          <a:lstStyle/>
          <a:p>
            <a:pPr indent="0" lvl="0" marL="0" rtl="0" algn="l">
              <a:lnSpc>
                <a:spcPct val="138000"/>
              </a:lnSpc>
              <a:spcBef>
                <a:spcPts val="1200"/>
              </a:spcBef>
              <a:spcAft>
                <a:spcPts val="0"/>
              </a:spcAft>
              <a:buNone/>
            </a:pPr>
            <a:r>
              <a:rPr b="1" lang="en" sz="1100">
                <a:solidFill>
                  <a:srgbClr val="002246"/>
                </a:solidFill>
                <a:highlight>
                  <a:srgbClr val="FFFFFF"/>
                </a:highlight>
              </a:rPr>
              <a:t>Status Analysis:</a:t>
            </a:r>
            <a:endParaRPr b="1" sz="1100">
              <a:solidFill>
                <a:srgbClr val="002246"/>
              </a:solidFill>
              <a:highlight>
                <a:srgbClr val="FFFFFF"/>
              </a:highlight>
            </a:endParaRPr>
          </a:p>
          <a:p>
            <a:pPr indent="0" lvl="0" marL="0" rtl="0" algn="l">
              <a:lnSpc>
                <a:spcPct val="138000"/>
              </a:lnSpc>
              <a:spcBef>
                <a:spcPts val="1200"/>
              </a:spcBef>
              <a:spcAft>
                <a:spcPts val="0"/>
              </a:spcAft>
              <a:buClr>
                <a:schemeClr val="dk1"/>
              </a:buClr>
              <a:buSzPts val="1100"/>
              <a:buFont typeface="Arial"/>
              <a:buNone/>
            </a:pPr>
            <a:r>
              <a:rPr lang="en" sz="1100">
                <a:solidFill>
                  <a:schemeClr val="dk1"/>
                </a:solidFill>
                <a:highlight>
                  <a:srgbClr val="FFFFFF"/>
                </a:highlight>
              </a:rPr>
              <a:t>Classifying crimes based on their current status</a:t>
            </a:r>
            <a:endParaRPr b="1" sz="1100">
              <a:solidFill>
                <a:schemeClr val="dk1"/>
              </a:solidFill>
              <a:highlight>
                <a:srgbClr val="FFFFFF"/>
              </a:highlight>
            </a:endParaRPr>
          </a:p>
          <a:p>
            <a:pPr indent="-298450" lvl="0" marL="457200" rtl="0" algn="l">
              <a:spcBef>
                <a:spcPts val="1200"/>
              </a:spcBef>
              <a:spcAft>
                <a:spcPts val="0"/>
              </a:spcAft>
              <a:buClr>
                <a:srgbClr val="000000"/>
              </a:buClr>
              <a:buSzPts val="1100"/>
              <a:buFont typeface="Arial"/>
              <a:buChar char="●"/>
            </a:pPr>
            <a:r>
              <a:rPr lang="en" sz="1100">
                <a:solidFill>
                  <a:srgbClr val="000000"/>
                </a:solidFill>
              </a:rPr>
              <a:t>The chart highlights the distribution of cases across four statuses: AO, IC, AA, and JO.</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'IC' status dominates the dataset, indicating most cases are in this category.</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There is a stark contrast between the 'IC' status and the others, suggesting a potential backlog</a:t>
            </a:r>
            <a:endParaRPr sz="1100">
              <a:solidFill>
                <a:srgbClr val="000000"/>
              </a:solidFill>
            </a:endParaRPr>
          </a:p>
          <a:p>
            <a:pPr indent="-292100" lvl="0" marL="457200" rtl="0" algn="l">
              <a:spcBef>
                <a:spcPts val="0"/>
              </a:spcBef>
              <a:spcAft>
                <a:spcPts val="0"/>
              </a:spcAft>
              <a:buClr>
                <a:schemeClr val="dk1"/>
              </a:buClr>
              <a:buSzPts val="1000"/>
              <a:buFont typeface="Arial"/>
              <a:buChar char="●"/>
            </a:pPr>
            <a:r>
              <a:rPr lang="en" sz="1100">
                <a:solidFill>
                  <a:schemeClr val="dk1"/>
                </a:solidFill>
              </a:rPr>
              <a:t>AO', 'AA', and 'JO' statuses are relatively rare in comparison</a:t>
            </a:r>
            <a:endParaRPr sz="1000">
              <a:solidFill>
                <a:schemeClr val="dk1"/>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Understanding the reasons behind the 'IC' status prevalence may improve case processing efficiency.</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1200"/>
              </a:spcAft>
              <a:buNone/>
            </a:pPr>
            <a:r>
              <a:t/>
            </a:r>
            <a:endParaRPr/>
          </a:p>
        </p:txBody>
      </p:sp>
      <p:pic>
        <p:nvPicPr>
          <p:cNvPr id="109" name="Google Shape;109;p22"/>
          <p:cNvPicPr preferRelativeResize="0"/>
          <p:nvPr/>
        </p:nvPicPr>
        <p:blipFill>
          <a:blip r:embed="rId3">
            <a:alphaModFix/>
          </a:blip>
          <a:stretch>
            <a:fillRect/>
          </a:stretch>
        </p:blipFill>
        <p:spPr>
          <a:xfrm>
            <a:off x="4499701" y="300925"/>
            <a:ext cx="4437574" cy="347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524850"/>
            <a:ext cx="8520600" cy="40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					    	</a:t>
            </a:r>
            <a:r>
              <a:rPr b="1" lang="en" sz="3400">
                <a:latin typeface="Verdana"/>
                <a:ea typeface="Verdana"/>
                <a:cs typeface="Verdana"/>
                <a:sym typeface="Verdana"/>
              </a:rPr>
              <a:t>THANK YOU</a:t>
            </a:r>
            <a:endParaRPr b="1" sz="34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79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solidFill>
                  <a:srgbClr val="85200C"/>
                </a:solidFill>
              </a:rPr>
              <a:t>Problem Statement:</a:t>
            </a:r>
            <a:endParaRPr sz="1820">
              <a:solidFill>
                <a:srgbClr val="85200C"/>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sz="1300">
                <a:solidFill>
                  <a:schemeClr val="dk1"/>
                </a:solidFill>
                <a:highlight>
                  <a:srgbClr val="FFFFFF"/>
                </a:highlight>
              </a:rPr>
              <a:t>For this project, we will be analysing the Crime data. </a:t>
            </a:r>
            <a:endParaRPr sz="1300">
              <a:solidFill>
                <a:srgbClr val="002246"/>
              </a:solidFill>
              <a:highlight>
                <a:srgbClr val="FFFFFF"/>
              </a:highlight>
            </a:endParaRPr>
          </a:p>
          <a:p>
            <a:pPr indent="-311150" lvl="0" marL="457200" rtl="0" algn="l">
              <a:lnSpc>
                <a:spcPct val="150000"/>
              </a:lnSpc>
              <a:spcBef>
                <a:spcPts val="0"/>
              </a:spcBef>
              <a:spcAft>
                <a:spcPts val="0"/>
              </a:spcAft>
              <a:buClr>
                <a:srgbClr val="002246"/>
              </a:buClr>
              <a:buSzPts val="1300"/>
              <a:buChar char="●"/>
            </a:pPr>
            <a:r>
              <a:rPr lang="en" sz="1300">
                <a:solidFill>
                  <a:schemeClr val="accent2"/>
                </a:solidFill>
                <a:highlight>
                  <a:srgbClr val="FFFFFF"/>
                </a:highlight>
              </a:rPr>
              <a:t>The main objective behind this project is to explore and analyze data to discover the places where crimes have taken place and give insights to the lawmakers who can use this information to </a:t>
            </a:r>
            <a:r>
              <a:rPr lang="en" sz="1300">
                <a:solidFill>
                  <a:srgbClr val="13343B"/>
                </a:solidFill>
                <a:highlight>
                  <a:srgbClr val="FCFCF9"/>
                </a:highlight>
              </a:rPr>
              <a:t>identify areas where new laws or policies are needed, as well as to evaluate the effectiveness of existing laws. C</a:t>
            </a:r>
            <a:r>
              <a:rPr lang="en" sz="1300">
                <a:solidFill>
                  <a:srgbClr val="13343B"/>
                </a:solidFill>
                <a:highlight>
                  <a:srgbClr val="FCFCF9"/>
                </a:highlight>
              </a:rPr>
              <a:t>rime data can help lawmakers determine which types of crimes are most prevalent in their jurisdiction, which populations are most affected by crime, and which interventions are most effective in reducing crime rates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04275"/>
            <a:ext cx="8520600" cy="42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rgbClr val="85200C"/>
                </a:solidFill>
              </a:rPr>
              <a:t>Workflow</a:t>
            </a:r>
            <a:endParaRPr sz="1000">
              <a:solidFill>
                <a:srgbClr val="002246"/>
              </a:solidFill>
            </a:endParaRPr>
          </a:p>
          <a:p>
            <a:pPr indent="-311150" lvl="0" marL="457200" rtl="0" algn="l">
              <a:spcBef>
                <a:spcPts val="1200"/>
              </a:spcBef>
              <a:spcAft>
                <a:spcPts val="0"/>
              </a:spcAft>
              <a:buClr>
                <a:srgbClr val="002246"/>
              </a:buClr>
              <a:buSzPts val="1300"/>
              <a:buAutoNum type="arabicPeriod"/>
            </a:pPr>
            <a:r>
              <a:rPr lang="en" sz="1300">
                <a:solidFill>
                  <a:srgbClr val="002246"/>
                </a:solidFill>
              </a:rPr>
              <a:t>Data Collection and Understanding</a:t>
            </a:r>
            <a:endParaRPr sz="1300">
              <a:solidFill>
                <a:srgbClr val="002246"/>
              </a:solidFill>
            </a:endParaRPr>
          </a:p>
          <a:p>
            <a:pPr indent="-311150" lvl="0" marL="457200" rtl="0" algn="l">
              <a:spcBef>
                <a:spcPts val="0"/>
              </a:spcBef>
              <a:spcAft>
                <a:spcPts val="0"/>
              </a:spcAft>
              <a:buClr>
                <a:srgbClr val="002246"/>
              </a:buClr>
              <a:buSzPts val="1300"/>
              <a:buAutoNum type="arabicPeriod"/>
            </a:pPr>
            <a:r>
              <a:rPr lang="en" sz="1300">
                <a:solidFill>
                  <a:srgbClr val="002246"/>
                </a:solidFill>
              </a:rPr>
              <a:t>Exploratory Data Analysis</a:t>
            </a:r>
            <a:endParaRPr sz="1300">
              <a:solidFill>
                <a:srgbClr val="002246"/>
              </a:solidFill>
            </a:endParaRPr>
          </a:p>
          <a:p>
            <a:pPr indent="0" lvl="0" marL="0" rtl="0" algn="l">
              <a:spcBef>
                <a:spcPts val="1200"/>
              </a:spcBef>
              <a:spcAft>
                <a:spcPts val="0"/>
              </a:spcAft>
              <a:buNone/>
            </a:pPr>
            <a:r>
              <a:rPr lang="en" sz="1500" u="sng">
                <a:solidFill>
                  <a:srgbClr val="85200C"/>
                </a:solidFill>
              </a:rPr>
              <a:t>Data Collection and Understanding:</a:t>
            </a:r>
            <a:endParaRPr sz="1500" u="sng">
              <a:solidFill>
                <a:srgbClr val="85200C"/>
              </a:solidFill>
            </a:endParaRPr>
          </a:p>
          <a:p>
            <a:pPr indent="0" lvl="0" marL="0" rtl="0" algn="l">
              <a:spcBef>
                <a:spcPts val="1200"/>
              </a:spcBef>
              <a:spcAft>
                <a:spcPts val="0"/>
              </a:spcAft>
              <a:buNone/>
            </a:pPr>
            <a:r>
              <a:rPr lang="en" sz="1300">
                <a:solidFill>
                  <a:srgbClr val="002246"/>
                </a:solidFill>
              </a:rPr>
              <a:t>After collection of data, it’s important to understand the structure of the data.We have Crime Analysis data in which total number of rows are 499 and number of columns are 13.</a:t>
            </a:r>
            <a:endParaRPr sz="1300">
              <a:solidFill>
                <a:srgbClr val="002246"/>
              </a:solidFill>
            </a:endParaRPr>
          </a:p>
          <a:p>
            <a:pPr indent="0" lvl="0" marL="0" rtl="0" algn="l">
              <a:spcBef>
                <a:spcPts val="1200"/>
              </a:spcBef>
              <a:spcAft>
                <a:spcPts val="0"/>
              </a:spcAft>
              <a:buNone/>
            </a:pPr>
            <a:r>
              <a:rPr lang="en" sz="1300">
                <a:solidFill>
                  <a:srgbClr val="002246"/>
                </a:solidFill>
                <a:highlight>
                  <a:srgbClr val="FFFFFF"/>
                </a:highlight>
              </a:rPr>
              <a:t>The dataset includes information such as DR NO, Date Reported, Date Occurred, Area Name, Crime Code, Crime Code Description, Victim Age, Victim Sex, Premises Description, Status, Location, Latitude, and Longitude.</a:t>
            </a:r>
            <a:endParaRPr sz="1500">
              <a:solidFill>
                <a:srgbClr val="002246"/>
              </a:solidFill>
            </a:endParaRPr>
          </a:p>
          <a:p>
            <a:pPr indent="0" lvl="0" marL="0" rtl="0" algn="l">
              <a:spcBef>
                <a:spcPts val="1200"/>
              </a:spcBef>
              <a:spcAft>
                <a:spcPts val="1200"/>
              </a:spcAft>
              <a:buNone/>
            </a:pPr>
            <a:r>
              <a:t/>
            </a:r>
            <a:endParaRPr sz="1300">
              <a:solidFill>
                <a:srgbClr val="00224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50725" y="256225"/>
            <a:ext cx="8520600" cy="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520" u="sng">
                <a:solidFill>
                  <a:srgbClr val="85200C"/>
                </a:solidFill>
              </a:rPr>
              <a:t>Exploratory Data Analysis </a:t>
            </a:r>
            <a:endParaRPr sz="1520" u="sng">
              <a:solidFill>
                <a:srgbClr val="85200C"/>
              </a:solidFill>
            </a:endParaRPr>
          </a:p>
        </p:txBody>
      </p:sp>
      <p:sp>
        <p:nvSpPr>
          <p:cNvPr id="72" name="Google Shape;72;p16"/>
          <p:cNvSpPr txBox="1"/>
          <p:nvPr>
            <p:ph idx="1" type="body"/>
          </p:nvPr>
        </p:nvSpPr>
        <p:spPr>
          <a:xfrm>
            <a:off x="97975" y="600550"/>
            <a:ext cx="3610800" cy="42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2246"/>
                </a:solidFill>
                <a:highlight>
                  <a:srgbClr val="FFFFFF"/>
                </a:highlight>
              </a:rPr>
              <a:t>Temporal Analysis</a:t>
            </a:r>
            <a:endParaRPr b="1" sz="1100">
              <a:solidFill>
                <a:srgbClr val="002246"/>
              </a:solidFill>
              <a:highlight>
                <a:srgbClr val="FFFFFF"/>
              </a:highlight>
            </a:endParaRPr>
          </a:p>
          <a:p>
            <a:pPr indent="0" lvl="0" marL="0" rtl="0" algn="l">
              <a:spcBef>
                <a:spcPts val="1200"/>
              </a:spcBef>
              <a:spcAft>
                <a:spcPts val="0"/>
              </a:spcAft>
              <a:buNone/>
            </a:pPr>
            <a:r>
              <a:rPr lang="en" sz="1100">
                <a:solidFill>
                  <a:srgbClr val="002246"/>
                </a:solidFill>
                <a:highlight>
                  <a:srgbClr val="FFFFFF"/>
                </a:highlight>
              </a:rPr>
              <a:t>Trends in crime occurrence over time.</a:t>
            </a:r>
            <a:endParaRPr sz="1100">
              <a:solidFill>
                <a:srgbClr val="002246"/>
              </a:solidFill>
              <a:highlight>
                <a:srgbClr val="FFFFFF"/>
              </a:highlight>
            </a:endParaRPr>
          </a:p>
          <a:p>
            <a:pPr indent="0" lvl="0" marL="0" rtl="0" algn="l">
              <a:spcBef>
                <a:spcPts val="1200"/>
              </a:spcBef>
              <a:spcAft>
                <a:spcPts val="0"/>
              </a:spcAft>
              <a:buNone/>
            </a:pPr>
            <a:r>
              <a:rPr lang="en" sz="1100" u="sng">
                <a:solidFill>
                  <a:srgbClr val="002246"/>
                </a:solidFill>
                <a:highlight>
                  <a:srgbClr val="FFFFFF"/>
                </a:highlight>
              </a:rPr>
              <a:t>Conclusion:</a:t>
            </a:r>
            <a:endParaRPr sz="1100" u="sng">
              <a:solidFill>
                <a:srgbClr val="002246"/>
              </a:solidFill>
              <a:highlight>
                <a:srgbClr val="FFFFFF"/>
              </a:highlight>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The graph shows crime numbers changing over time.</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There are sharp rises and falls, suggesting crime spikes on certain dates.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The pattern is irregular, with no clear trend.</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Peaks could be linked to specific events.</a:t>
            </a:r>
            <a:endParaRPr sz="1000">
              <a:solidFill>
                <a:schemeClr val="dk1"/>
              </a:solidFill>
            </a:endParaRPr>
          </a:p>
          <a:p>
            <a:pPr indent="0" lvl="0" marL="0" rtl="0" algn="l">
              <a:spcBef>
                <a:spcPts val="0"/>
              </a:spcBef>
              <a:spcAft>
                <a:spcPts val="1200"/>
              </a:spcAft>
              <a:buNone/>
            </a:pPr>
            <a:r>
              <a:t/>
            </a:r>
            <a:endParaRPr sz="1100">
              <a:solidFill>
                <a:srgbClr val="002246"/>
              </a:solidFill>
              <a:highlight>
                <a:srgbClr val="FFFFFF"/>
              </a:highlight>
            </a:endParaRPr>
          </a:p>
        </p:txBody>
      </p:sp>
      <p:pic>
        <p:nvPicPr>
          <p:cNvPr id="73" name="Google Shape;73;p16"/>
          <p:cNvPicPr preferRelativeResize="0"/>
          <p:nvPr/>
        </p:nvPicPr>
        <p:blipFill>
          <a:blip r:embed="rId3">
            <a:alphaModFix/>
          </a:blip>
          <a:stretch>
            <a:fillRect/>
          </a:stretch>
        </p:blipFill>
        <p:spPr>
          <a:xfrm>
            <a:off x="3582950" y="896250"/>
            <a:ext cx="5216749" cy="3744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224200"/>
            <a:ext cx="4204200" cy="43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2246"/>
                </a:solidFill>
                <a:highlight>
                  <a:srgbClr val="FFFFFF"/>
                </a:highlight>
              </a:rPr>
              <a:t>Spatial Analysis</a:t>
            </a:r>
            <a:endParaRPr b="1" sz="1100">
              <a:solidFill>
                <a:srgbClr val="002246"/>
              </a:solidFill>
              <a:highlight>
                <a:srgbClr val="FFFFFF"/>
              </a:highlight>
            </a:endParaRPr>
          </a:p>
          <a:p>
            <a:pPr indent="0" lvl="0" marL="0" rtl="0" algn="l">
              <a:lnSpc>
                <a:spcPct val="80000"/>
              </a:lnSpc>
              <a:spcBef>
                <a:spcPts val="1200"/>
              </a:spcBef>
              <a:spcAft>
                <a:spcPts val="0"/>
              </a:spcAft>
              <a:buNone/>
            </a:pPr>
            <a:r>
              <a:rPr lang="en" sz="1100">
                <a:solidFill>
                  <a:schemeClr val="dk1"/>
                </a:solidFill>
                <a:highlight>
                  <a:srgbClr val="FFFFFF"/>
                </a:highlight>
              </a:rPr>
              <a:t>Visualize crime hotspots on a map</a:t>
            </a:r>
            <a:endParaRPr sz="1100">
              <a:solidFill>
                <a:schemeClr val="dk1"/>
              </a:solidFill>
              <a:highlight>
                <a:srgbClr val="FFFFFF"/>
              </a:highlight>
            </a:endParaRPr>
          </a:p>
          <a:p>
            <a:pPr indent="0" lvl="0" marL="0" rtl="0" algn="l">
              <a:lnSpc>
                <a:spcPct val="80000"/>
              </a:lnSpc>
              <a:spcBef>
                <a:spcPts val="1200"/>
              </a:spcBef>
              <a:spcAft>
                <a:spcPts val="0"/>
              </a:spcAft>
              <a:buNone/>
            </a:pPr>
            <a:r>
              <a:rPr lang="en" sz="1100" u="sng">
                <a:solidFill>
                  <a:srgbClr val="002246"/>
                </a:solidFill>
                <a:highlight>
                  <a:srgbClr val="FFFFFF"/>
                </a:highlight>
              </a:rPr>
              <a:t>Conclusion:</a:t>
            </a:r>
            <a:endParaRPr sz="1100" u="sng">
              <a:solidFill>
                <a:srgbClr val="002246"/>
              </a:solidFill>
              <a:highlight>
                <a:srgbClr val="FFFFFF"/>
              </a:highlight>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The map shows a heat map overlay on a geographic area.</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Brighter colors indicate higher concentrations of data points, likely representing crime hotspots.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The largest hotspot appears in the central region, suggesting a high level of activity.</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Smaller hotspots are scattered around, indicating other areas of concern.</a:t>
            </a:r>
            <a:endParaRPr sz="1100">
              <a:solidFill>
                <a:schemeClr val="dk1"/>
              </a:solidFill>
            </a:endParaRPr>
          </a:p>
          <a:p>
            <a:pPr indent="0" lvl="0" marL="0" rtl="0" algn="l">
              <a:lnSpc>
                <a:spcPct val="80000"/>
              </a:lnSpc>
              <a:spcBef>
                <a:spcPts val="0"/>
              </a:spcBef>
              <a:spcAft>
                <a:spcPts val="0"/>
              </a:spcAft>
              <a:buNone/>
            </a:pPr>
            <a:r>
              <a:t/>
            </a:r>
            <a:endParaRPr sz="1100">
              <a:solidFill>
                <a:srgbClr val="002246"/>
              </a:solidFill>
              <a:highlight>
                <a:srgbClr val="FFFFFF"/>
              </a:highlight>
            </a:endParaRPr>
          </a:p>
          <a:p>
            <a:pPr indent="0" lvl="0" marL="0" rtl="0" algn="l">
              <a:spcBef>
                <a:spcPts val="1200"/>
              </a:spcBef>
              <a:spcAft>
                <a:spcPts val="0"/>
              </a:spcAft>
              <a:buNone/>
            </a:pPr>
            <a:r>
              <a:t/>
            </a:r>
            <a:endParaRPr sz="1100">
              <a:solidFill>
                <a:srgbClr val="002246"/>
              </a:solidFill>
              <a:highlight>
                <a:srgbClr val="FFFFFF"/>
              </a:highlight>
            </a:endParaRPr>
          </a:p>
          <a:p>
            <a:pPr indent="0" lvl="0" marL="0" rtl="0" algn="l">
              <a:spcBef>
                <a:spcPts val="1200"/>
              </a:spcBef>
              <a:spcAft>
                <a:spcPts val="1200"/>
              </a:spcAft>
              <a:buNone/>
            </a:pPr>
            <a:r>
              <a:t/>
            </a:r>
            <a:endParaRPr sz="1100">
              <a:solidFill>
                <a:srgbClr val="002246"/>
              </a:solidFill>
              <a:highlight>
                <a:srgbClr val="FFFFFF"/>
              </a:highlight>
            </a:endParaRPr>
          </a:p>
        </p:txBody>
      </p:sp>
      <p:pic>
        <p:nvPicPr>
          <p:cNvPr id="79" name="Google Shape;79;p17"/>
          <p:cNvPicPr preferRelativeResize="0"/>
          <p:nvPr/>
        </p:nvPicPr>
        <p:blipFill>
          <a:blip r:embed="rId3">
            <a:alphaModFix/>
          </a:blip>
          <a:stretch>
            <a:fillRect/>
          </a:stretch>
        </p:blipFill>
        <p:spPr>
          <a:xfrm>
            <a:off x="4796200" y="144150"/>
            <a:ext cx="3996051" cy="473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25975"/>
            <a:ext cx="4118100" cy="4443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b="1" lang="en" sz="1100">
                <a:solidFill>
                  <a:srgbClr val="002246"/>
                </a:solidFill>
                <a:highlight>
                  <a:srgbClr val="FFFFFF"/>
                </a:highlight>
              </a:rPr>
              <a:t>Victim Demographics:</a:t>
            </a:r>
            <a:endParaRPr b="1" sz="1100">
              <a:solidFill>
                <a:srgbClr val="002246"/>
              </a:solidFill>
              <a:highlight>
                <a:srgbClr val="FFFFFF"/>
              </a:highlight>
            </a:endParaRPr>
          </a:p>
          <a:p>
            <a:pPr indent="0" lvl="0" marL="0" rtl="0" algn="l">
              <a:spcBef>
                <a:spcPts val="0"/>
              </a:spcBef>
              <a:spcAft>
                <a:spcPts val="0"/>
              </a:spcAft>
              <a:buNone/>
            </a:pPr>
            <a:r>
              <a:t/>
            </a:r>
            <a:endParaRPr b="1" sz="1100">
              <a:solidFill>
                <a:srgbClr val="002246"/>
              </a:solidFill>
              <a:highlight>
                <a:srgbClr val="FFFFFF"/>
              </a:highlight>
            </a:endParaRPr>
          </a:p>
          <a:p>
            <a:pPr indent="0" lvl="0" marL="0" rtl="0" algn="l">
              <a:lnSpc>
                <a:spcPct val="80000"/>
              </a:lnSpc>
              <a:spcBef>
                <a:spcPts val="0"/>
              </a:spcBef>
              <a:spcAft>
                <a:spcPts val="0"/>
              </a:spcAft>
              <a:buNone/>
            </a:pPr>
            <a:r>
              <a:rPr lang="en" sz="1100" u="sng">
                <a:solidFill>
                  <a:srgbClr val="002246"/>
                </a:solidFill>
                <a:highlight>
                  <a:schemeClr val="lt1"/>
                </a:highlight>
              </a:rPr>
              <a:t>Conclusion:</a:t>
            </a:r>
            <a:endParaRPr b="1" sz="1100">
              <a:solidFill>
                <a:srgbClr val="002246"/>
              </a:solidFill>
              <a:highlight>
                <a:srgbClr val="FFFFFF"/>
              </a:highlight>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The chart displays ages of crime victims, divided by gender.</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Male victims (in blue) are slightly more common than female victims (in orange).</a:t>
            </a:r>
            <a:endParaRPr sz="1100">
              <a:solidFill>
                <a:schemeClr val="dk1"/>
              </a:solidFill>
            </a:endParaRPr>
          </a:p>
          <a:p>
            <a:pPr indent="-298450" lvl="0" marL="457200" rtl="0" algn="l">
              <a:spcBef>
                <a:spcPts val="0"/>
              </a:spcBef>
              <a:spcAft>
                <a:spcPts val="0"/>
              </a:spcAft>
              <a:buClr>
                <a:schemeClr val="dk1"/>
              </a:buClr>
              <a:buSzPts val="1100"/>
              <a:buFont typeface="Roboto"/>
              <a:buChar char="●"/>
            </a:pPr>
            <a:r>
              <a:rPr lang="en" sz="1100">
                <a:solidFill>
                  <a:schemeClr val="dk1"/>
                </a:solidFill>
              </a:rPr>
              <a:t>Mostly crime is targeted between the age 20 - 50</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Victims who are non-binary or unspecified (in green) are the least victims</a:t>
            </a:r>
            <a:endParaRPr sz="1700">
              <a:solidFill>
                <a:schemeClr val="dk1"/>
              </a:solidFill>
            </a:endParaRPr>
          </a:p>
        </p:txBody>
      </p:sp>
      <p:pic>
        <p:nvPicPr>
          <p:cNvPr id="85" name="Google Shape;85;p18"/>
          <p:cNvPicPr preferRelativeResize="0"/>
          <p:nvPr/>
        </p:nvPicPr>
        <p:blipFill>
          <a:blip r:embed="rId3">
            <a:alphaModFix/>
          </a:blip>
          <a:stretch>
            <a:fillRect/>
          </a:stretch>
        </p:blipFill>
        <p:spPr>
          <a:xfrm>
            <a:off x="4463225" y="292375"/>
            <a:ext cx="4409401" cy="39054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258925" y="223925"/>
            <a:ext cx="8573400" cy="1833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 sz="1100">
                <a:solidFill>
                  <a:srgbClr val="002246"/>
                </a:solidFill>
                <a:highlight>
                  <a:srgbClr val="FFFFFF"/>
                </a:highlight>
              </a:rPr>
              <a:t>Victim Demographics </a:t>
            </a:r>
            <a:r>
              <a:rPr lang="en" sz="1100">
                <a:solidFill>
                  <a:srgbClr val="002246"/>
                </a:solidFill>
                <a:highlight>
                  <a:srgbClr val="FFFFFF"/>
                </a:highlight>
              </a:rPr>
              <a:t>(</a:t>
            </a:r>
            <a:r>
              <a:rPr lang="en" sz="1100">
                <a:solidFill>
                  <a:schemeClr val="dk1"/>
                </a:solidFill>
                <a:highlight>
                  <a:srgbClr val="FFFFFF"/>
                </a:highlight>
              </a:rPr>
              <a:t>Premises descriptions where crimes occur)</a:t>
            </a:r>
            <a:endParaRPr sz="1100" u="sng">
              <a:solidFill>
                <a:srgbClr val="002246"/>
              </a:solidFill>
              <a:highlight>
                <a:schemeClr val="lt1"/>
              </a:highlight>
            </a:endParaRPr>
          </a:p>
          <a:p>
            <a:pPr indent="0" lvl="0" marL="0" rtl="0" algn="l">
              <a:lnSpc>
                <a:spcPct val="80000"/>
              </a:lnSpc>
              <a:spcBef>
                <a:spcPts val="0"/>
              </a:spcBef>
              <a:spcAft>
                <a:spcPts val="0"/>
              </a:spcAft>
              <a:buNone/>
            </a:pPr>
            <a:r>
              <a:rPr lang="en" sz="1100" u="sng">
                <a:solidFill>
                  <a:srgbClr val="002246"/>
                </a:solidFill>
                <a:highlight>
                  <a:schemeClr val="lt1"/>
                </a:highlight>
              </a:rPr>
              <a:t>Conclusion:</a:t>
            </a:r>
            <a:endParaRPr sz="1100">
              <a:solidFill>
                <a:schemeClr val="dk1"/>
              </a:solidFill>
              <a:highlight>
                <a:srgbClr val="FFFFFF"/>
              </a:highlight>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The scatter plot maps victim age against the premises where crimes occur, colored by gender.</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Most crimes occur at premises like Multi-unit dwellings,sidewalk,street, parking lot and other businesses.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Victims aged between 20 and 50 are most common across all premise types.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Males (blue dots) are the most common victims in most premise types.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Non-binary or unspecified gender victims (green dots) are less frequent but present across premises.</a:t>
            </a:r>
            <a:endParaRPr sz="1100">
              <a:solidFill>
                <a:schemeClr val="dk1"/>
              </a:solidFill>
            </a:endParaRPr>
          </a:p>
          <a:p>
            <a:pPr indent="-292100" lvl="0" marL="457200" rtl="0" algn="l">
              <a:spcBef>
                <a:spcPts val="0"/>
              </a:spcBef>
              <a:spcAft>
                <a:spcPts val="0"/>
              </a:spcAft>
              <a:buClr>
                <a:schemeClr val="dk1"/>
              </a:buClr>
              <a:buSzPts val="1000"/>
              <a:buFont typeface="Arial"/>
              <a:buChar char="●"/>
            </a:pPr>
            <a:r>
              <a:rPr lang="en" sz="1100">
                <a:solidFill>
                  <a:schemeClr val="dk1"/>
                </a:solidFill>
              </a:rPr>
              <a:t>The chart helps identify which areas may need more security measures.</a:t>
            </a:r>
            <a:endParaRPr sz="10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endParaRPr>
          </a:p>
        </p:txBody>
      </p:sp>
      <p:pic>
        <p:nvPicPr>
          <p:cNvPr id="91" name="Google Shape;91;p19"/>
          <p:cNvPicPr preferRelativeResize="0"/>
          <p:nvPr/>
        </p:nvPicPr>
        <p:blipFill>
          <a:blip r:embed="rId3">
            <a:alphaModFix/>
          </a:blip>
          <a:stretch>
            <a:fillRect/>
          </a:stretch>
        </p:blipFill>
        <p:spPr>
          <a:xfrm>
            <a:off x="90950" y="2057425"/>
            <a:ext cx="8649477" cy="294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122750" y="293925"/>
            <a:ext cx="4047900" cy="4275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b="1" lang="en" sz="1100">
                <a:solidFill>
                  <a:srgbClr val="002246"/>
                </a:solidFill>
                <a:highlight>
                  <a:srgbClr val="FFFFFF"/>
                </a:highlight>
              </a:rPr>
              <a:t>Location Analysis:</a:t>
            </a:r>
            <a:endParaRPr b="1" sz="1100">
              <a:solidFill>
                <a:srgbClr val="002246"/>
              </a:solidFill>
              <a:highlight>
                <a:srgbClr val="FFFFFF"/>
              </a:highlight>
            </a:endParaRPr>
          </a:p>
          <a:p>
            <a:pPr indent="0" lvl="0" marL="0" rtl="0" algn="l">
              <a:spcBef>
                <a:spcPts val="0"/>
              </a:spcBef>
              <a:spcAft>
                <a:spcPts val="0"/>
              </a:spcAft>
              <a:buNone/>
            </a:pPr>
            <a:r>
              <a:rPr lang="en" sz="1100">
                <a:solidFill>
                  <a:srgbClr val="002246"/>
                </a:solidFill>
                <a:highlight>
                  <a:srgbClr val="FFFFFF"/>
                </a:highlight>
              </a:rPr>
              <a:t>Crimes occur based on the "Location" column</a:t>
            </a:r>
            <a:endParaRPr b="1" sz="1100">
              <a:solidFill>
                <a:srgbClr val="002246"/>
              </a:solidFill>
              <a:highlight>
                <a:srgbClr val="FFFFFF"/>
              </a:highlight>
            </a:endParaRPr>
          </a:p>
          <a:p>
            <a:pPr indent="0" lvl="0" marL="0" rtl="0" algn="l">
              <a:spcBef>
                <a:spcPts val="0"/>
              </a:spcBef>
              <a:spcAft>
                <a:spcPts val="0"/>
              </a:spcAft>
              <a:buNone/>
            </a:pPr>
            <a:r>
              <a:t/>
            </a:r>
            <a:endParaRPr b="1" sz="1100">
              <a:solidFill>
                <a:srgbClr val="002246"/>
              </a:solidFill>
              <a:highlight>
                <a:srgbClr val="FFFFFF"/>
              </a:highlight>
            </a:endParaRPr>
          </a:p>
          <a:p>
            <a:pPr indent="0" lvl="0" marL="0" rtl="0" algn="l">
              <a:lnSpc>
                <a:spcPct val="80000"/>
              </a:lnSpc>
              <a:spcBef>
                <a:spcPts val="0"/>
              </a:spcBef>
              <a:spcAft>
                <a:spcPts val="0"/>
              </a:spcAft>
              <a:buNone/>
            </a:pPr>
            <a:r>
              <a:rPr lang="en" sz="1100" u="sng">
                <a:solidFill>
                  <a:srgbClr val="002246"/>
                </a:solidFill>
                <a:highlight>
                  <a:schemeClr val="lt1"/>
                </a:highlight>
              </a:rPr>
              <a:t>Conclusion:</a:t>
            </a:r>
            <a:endParaRPr sz="1200">
              <a:solidFill>
                <a:srgbClr val="374151"/>
              </a:solidFill>
              <a:latin typeface="Roboto"/>
              <a:ea typeface="Roboto"/>
              <a:cs typeface="Roboto"/>
              <a:sym typeface="Roboto"/>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The horizontal bar chart ranks locations by crime count.</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800 N Alameda St. has the highest number of reported crimes.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Crime counts decrease as we move down the list of locations.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Most locations have between 2 to 14 reported crimes.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The chart helps identify which areas may need more security measures.</a:t>
            </a:r>
            <a:endParaRPr sz="1100">
              <a:solidFill>
                <a:schemeClr val="dk1"/>
              </a:solidFill>
            </a:endParaRPr>
          </a:p>
          <a:p>
            <a:pPr indent="0" lvl="0" marL="0" rtl="0" algn="l">
              <a:spcBef>
                <a:spcPts val="0"/>
              </a:spcBef>
              <a:spcAft>
                <a:spcPts val="1200"/>
              </a:spcAft>
              <a:buNone/>
            </a:pPr>
            <a:r>
              <a:t/>
            </a:r>
            <a:endParaRPr/>
          </a:p>
        </p:txBody>
      </p:sp>
      <p:pic>
        <p:nvPicPr>
          <p:cNvPr id="97" name="Google Shape;97;p20"/>
          <p:cNvPicPr preferRelativeResize="0"/>
          <p:nvPr/>
        </p:nvPicPr>
        <p:blipFill>
          <a:blip r:embed="rId3">
            <a:alphaModFix/>
          </a:blip>
          <a:stretch>
            <a:fillRect/>
          </a:stretch>
        </p:blipFill>
        <p:spPr>
          <a:xfrm>
            <a:off x="4170650" y="460325"/>
            <a:ext cx="4926700" cy="327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52775" y="300900"/>
            <a:ext cx="4089900" cy="42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2246"/>
                </a:solidFill>
                <a:highlight>
                  <a:srgbClr val="FFFFFF"/>
                </a:highlight>
              </a:rPr>
              <a:t>Crime Code Analysis:</a:t>
            </a:r>
            <a:endParaRPr b="1" sz="1100">
              <a:solidFill>
                <a:srgbClr val="002246"/>
              </a:solidFill>
              <a:highlight>
                <a:srgbClr val="FFFFFF"/>
              </a:highlight>
            </a:endParaRPr>
          </a:p>
          <a:p>
            <a:pPr indent="0" lvl="0" marL="0" rtl="0" algn="l">
              <a:spcBef>
                <a:spcPts val="1200"/>
              </a:spcBef>
              <a:spcAft>
                <a:spcPts val="0"/>
              </a:spcAft>
              <a:buNone/>
            </a:pPr>
            <a:r>
              <a:rPr lang="en" sz="1100">
                <a:solidFill>
                  <a:srgbClr val="002246"/>
                </a:solidFill>
                <a:highlight>
                  <a:srgbClr val="FFFFFF"/>
                </a:highlight>
              </a:rPr>
              <a:t>Distribution of reported crimes based on Crime Code</a:t>
            </a:r>
            <a:endParaRPr b="1" sz="1100">
              <a:solidFill>
                <a:srgbClr val="002246"/>
              </a:solidFill>
              <a:highlight>
                <a:srgbClr val="FFFFFF"/>
              </a:highlight>
            </a:endParaRPr>
          </a:p>
          <a:p>
            <a:pPr indent="-298450" lvl="0" marL="457200" rtl="0" algn="l">
              <a:spcBef>
                <a:spcPts val="1200"/>
              </a:spcBef>
              <a:spcAft>
                <a:spcPts val="0"/>
              </a:spcAft>
              <a:buClr>
                <a:srgbClr val="000000"/>
              </a:buClr>
              <a:buSzPts val="1100"/>
              <a:buFont typeface="Arial"/>
              <a:buChar char="●"/>
            </a:pPr>
            <a:r>
              <a:rPr lang="en" sz="1100">
                <a:solidFill>
                  <a:srgbClr val="000000"/>
                </a:solidFill>
              </a:rPr>
              <a:t>The histogram displays the count of crimes for different crime codes.</a:t>
            </a:r>
            <a:endParaRPr sz="1100">
              <a:solidFill>
                <a:srgbClr val="000000"/>
              </a:solidFill>
            </a:endParaRPr>
          </a:p>
          <a:p>
            <a:pPr indent="-298450" lvl="0" marL="457200" rtl="0" algn="l">
              <a:spcBef>
                <a:spcPts val="0"/>
              </a:spcBef>
              <a:spcAft>
                <a:spcPts val="0"/>
              </a:spcAft>
              <a:buClr>
                <a:srgbClr val="000000"/>
              </a:buClr>
              <a:buSzPts val="1100"/>
              <a:buFont typeface="Roboto"/>
              <a:buChar char="●"/>
            </a:pPr>
            <a:r>
              <a:rPr lang="en" sz="1100">
                <a:solidFill>
                  <a:srgbClr val="000000"/>
                </a:solidFill>
              </a:rPr>
              <a:t>Crime codes of 900 have the highest crime count</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There is a lower frequency of crimes with codes near 500 and 800.</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The distribution suggests certain types of crimes are more common than others.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Understanding the codes with higher counts can prioritize preventive measures.</a:t>
            </a:r>
            <a:endParaRPr sz="1100">
              <a:solidFill>
                <a:srgbClr val="000000"/>
              </a:solidFill>
            </a:endParaRPr>
          </a:p>
          <a:p>
            <a:pPr indent="0" lvl="0" marL="0" rtl="0" algn="l">
              <a:spcBef>
                <a:spcPts val="0"/>
              </a:spcBef>
              <a:spcAft>
                <a:spcPts val="1200"/>
              </a:spcAft>
              <a:buNone/>
            </a:pPr>
            <a:r>
              <a:t/>
            </a:r>
            <a:endParaRPr sz="1100">
              <a:solidFill>
                <a:srgbClr val="002246"/>
              </a:solidFill>
              <a:highlight>
                <a:srgbClr val="FFFFFF"/>
              </a:highlight>
            </a:endParaRPr>
          </a:p>
        </p:txBody>
      </p:sp>
      <p:pic>
        <p:nvPicPr>
          <p:cNvPr id="103" name="Google Shape;103;p21"/>
          <p:cNvPicPr preferRelativeResize="0"/>
          <p:nvPr/>
        </p:nvPicPr>
        <p:blipFill>
          <a:blip r:embed="rId3">
            <a:alphaModFix/>
          </a:blip>
          <a:stretch>
            <a:fillRect/>
          </a:stretch>
        </p:blipFill>
        <p:spPr>
          <a:xfrm>
            <a:off x="4170775" y="426875"/>
            <a:ext cx="4800600" cy="3421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