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4"/>
  </p:notesMasterIdLst>
  <p:sldIdLst>
    <p:sldId id="262" r:id="rId2"/>
    <p:sldId id="263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450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dfadfd071046793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dfadfd071046793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ve vsebini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mo naslov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sebina z naslovom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slov in slik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slov in navpično besedilo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vpični naslov in besedil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429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2385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6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5593550" y="273850"/>
            <a:ext cx="2921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Univerzalni model procesa</a:t>
            </a:r>
            <a:endParaRPr dirty="0"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275" y="4298921"/>
            <a:ext cx="414377" cy="30872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634996" y="3048841"/>
            <a:ext cx="1205798" cy="55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solidFill>
                <a:srgbClr val="0CB31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solidFill>
                <a:srgbClr val="0CB31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CB319"/>
                </a:solidFill>
              </a:rPr>
              <a:t>diskretizacija gibanja</a:t>
            </a:r>
            <a:endParaRPr sz="1300" b="1" dirty="0">
              <a:solidFill>
                <a:srgbClr val="0CB319"/>
              </a:solidFill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314812" y="1529916"/>
            <a:ext cx="17694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>
                <a:solidFill>
                  <a:srgbClr val="0CB319"/>
                </a:solidFill>
              </a:rPr>
              <a:t>Č</a:t>
            </a:r>
            <a:r>
              <a:rPr lang="en" sz="1300" b="1" dirty="0">
                <a:solidFill>
                  <a:srgbClr val="0CB319"/>
                </a:solidFill>
              </a:rPr>
              <a:t>as,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>
                <a:solidFill>
                  <a:srgbClr val="0CB319"/>
                </a:solidFill>
              </a:rPr>
              <a:t>“T</a:t>
            </a:r>
            <a:r>
              <a:rPr lang="en" sz="1300" b="1" dirty="0">
                <a:solidFill>
                  <a:srgbClr val="0CB319"/>
                </a:solidFill>
              </a:rPr>
              <a:t>eža” poti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0CB319"/>
                </a:solidFill>
              </a:rPr>
              <a:t> parametri vozila</a:t>
            </a:r>
            <a:endParaRPr sz="1300" b="1" dirty="0">
              <a:solidFill>
                <a:srgbClr val="0CB319"/>
              </a:solidFill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3678650" y="1595850"/>
            <a:ext cx="19149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CB319"/>
                </a:solidFill>
              </a:rPr>
              <a:t>Slika diskretizacije gibanja</a:t>
            </a:r>
            <a:endParaRPr b="1" dirty="0">
              <a:solidFill>
                <a:srgbClr val="0CB319"/>
              </a:solidFill>
            </a:endParaRPr>
          </a:p>
        </p:txBody>
      </p:sp>
      <p:cxnSp>
        <p:nvCxnSpPr>
          <p:cNvPr id="136" name="Google Shape;136;p21"/>
          <p:cNvCxnSpPr/>
          <p:nvPr/>
        </p:nvCxnSpPr>
        <p:spPr>
          <a:xfrm rot="10800000" flipH="1">
            <a:off x="4104339" y="2161334"/>
            <a:ext cx="25800" cy="122400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37" name="Google Shape;137;p21"/>
          <p:cNvCxnSpPr/>
          <p:nvPr/>
        </p:nvCxnSpPr>
        <p:spPr>
          <a:xfrm flipH="1">
            <a:off x="2199622" y="1949668"/>
            <a:ext cx="1588500" cy="510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38" name="Google Shape;138;p21"/>
          <p:cNvCxnSpPr/>
          <p:nvPr/>
        </p:nvCxnSpPr>
        <p:spPr>
          <a:xfrm>
            <a:off x="1760742" y="2195861"/>
            <a:ext cx="7200" cy="112800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39" name="Google Shape;139;p21"/>
          <p:cNvSpPr txBox="1"/>
          <p:nvPr/>
        </p:nvSpPr>
        <p:spPr>
          <a:xfrm>
            <a:off x="2272751" y="1891559"/>
            <a:ext cx="14562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1155CC"/>
                </a:solidFill>
              </a:rPr>
              <a:t>ZAZNAVANJE</a:t>
            </a:r>
            <a:endParaRPr sz="1300" b="1">
              <a:solidFill>
                <a:srgbClr val="1155CC"/>
              </a:solidFill>
            </a:endParaRPr>
          </a:p>
        </p:txBody>
      </p:sp>
      <p:cxnSp>
        <p:nvCxnSpPr>
          <p:cNvPr id="140" name="Google Shape;140;p21"/>
          <p:cNvCxnSpPr/>
          <p:nvPr/>
        </p:nvCxnSpPr>
        <p:spPr>
          <a:xfrm rot="10800000" flipH="1">
            <a:off x="2146069" y="3755204"/>
            <a:ext cx="1695600" cy="30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41" name="Google Shape;141;p21"/>
          <p:cNvSpPr txBox="1"/>
          <p:nvPr/>
        </p:nvSpPr>
        <p:spPr>
          <a:xfrm>
            <a:off x="2116393" y="3415918"/>
            <a:ext cx="17694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155CC"/>
                </a:solidFill>
              </a:rPr>
              <a:t>IZVEDBA</a:t>
            </a:r>
            <a:endParaRPr b="1">
              <a:solidFill>
                <a:srgbClr val="1155CC"/>
              </a:solidFill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6392" y="3157710"/>
            <a:ext cx="326191" cy="237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7404" y="2133618"/>
            <a:ext cx="326191" cy="221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75603" y="2124228"/>
            <a:ext cx="363984" cy="265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62174" y="2669870"/>
            <a:ext cx="247009" cy="179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35099" y="1610711"/>
            <a:ext cx="363984" cy="264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04100" y="2742590"/>
            <a:ext cx="326190" cy="237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860592" y="3855823"/>
            <a:ext cx="305049" cy="23706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/>
          <p:nvPr/>
        </p:nvSpPr>
        <p:spPr>
          <a:xfrm>
            <a:off x="1798367" y="2008010"/>
            <a:ext cx="246600" cy="12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rgbClr val="1155CC"/>
                </a:solidFill>
              </a:rPr>
              <a:t>OSREDOTOČANJE</a:t>
            </a:r>
            <a:endParaRPr sz="700" b="1" dirty="0">
              <a:solidFill>
                <a:srgbClr val="1155CC"/>
              </a:solidFill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3877599" y="3099417"/>
            <a:ext cx="19992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CB319"/>
                </a:solidFill>
              </a:rPr>
              <a:t>Spreminjanje uteži,cenovne funkcije,parametri vozila</a:t>
            </a:r>
            <a:endParaRPr b="1" dirty="0">
              <a:solidFill>
                <a:srgbClr val="0CB319"/>
              </a:solidFill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3825513" y="1995902"/>
            <a:ext cx="246600" cy="12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1155CC"/>
                </a:solidFill>
              </a:rPr>
              <a:t>ODLOČANJE</a:t>
            </a:r>
            <a:endParaRPr sz="1000" b="1">
              <a:solidFill>
                <a:srgbClr val="1155CC"/>
              </a:solidFill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481696" y="3152731"/>
            <a:ext cx="363985" cy="2157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21"/>
          <p:cNvCxnSpPr/>
          <p:nvPr/>
        </p:nvCxnSpPr>
        <p:spPr>
          <a:xfrm flipH="1">
            <a:off x="1534775" y="3998482"/>
            <a:ext cx="7500" cy="7317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4" name="Google Shape;154;p21"/>
          <p:cNvSpPr txBox="1"/>
          <p:nvPr/>
        </p:nvSpPr>
        <p:spPr>
          <a:xfrm>
            <a:off x="1237895" y="3824732"/>
            <a:ext cx="117600" cy="10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1155CC"/>
                </a:solidFill>
              </a:rPr>
              <a:t>VREDN.</a:t>
            </a:r>
            <a:endParaRPr sz="900" b="1">
              <a:solidFill>
                <a:srgbClr val="1155CC"/>
              </a:solidFill>
            </a:endParaRPr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021469" y="970822"/>
            <a:ext cx="206874" cy="16732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/>
        </p:nvSpPr>
        <p:spPr>
          <a:xfrm>
            <a:off x="1147826" y="4697438"/>
            <a:ext cx="7887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baseline="30000" dirty="0" err="1">
                <a:solidFill>
                  <a:srgbClr val="0CB319"/>
                </a:solidFill>
              </a:rPr>
              <a:t>Kje</a:t>
            </a:r>
            <a:r>
              <a:rPr lang="en-US" b="1" baseline="30000" dirty="0">
                <a:solidFill>
                  <a:srgbClr val="0CB319"/>
                </a:solidFill>
              </a:rPr>
              <a:t> so </a:t>
            </a:r>
            <a:r>
              <a:rPr lang="en-US" b="1" baseline="30000" dirty="0" err="1">
                <a:solidFill>
                  <a:srgbClr val="0CB319"/>
                </a:solidFill>
              </a:rPr>
              <a:t>problemi</a:t>
            </a:r>
            <a:endParaRPr b="1" baseline="30000" dirty="0">
              <a:solidFill>
                <a:srgbClr val="0CB319"/>
              </a:solidFill>
            </a:endParaRPr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2596" y="4298921"/>
            <a:ext cx="414377" cy="3087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p21"/>
          <p:cNvCxnSpPr/>
          <p:nvPr/>
        </p:nvCxnSpPr>
        <p:spPr>
          <a:xfrm flipH="1">
            <a:off x="4317248" y="3998405"/>
            <a:ext cx="7800" cy="6897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9" name="Google Shape;159;p21"/>
          <p:cNvSpPr txBox="1"/>
          <p:nvPr/>
        </p:nvSpPr>
        <p:spPr>
          <a:xfrm>
            <a:off x="4418323" y="3824732"/>
            <a:ext cx="117600" cy="10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1155CC"/>
                </a:solidFill>
              </a:rPr>
              <a:t>VREDN.</a:t>
            </a:r>
            <a:endParaRPr sz="900" b="1">
              <a:solidFill>
                <a:srgbClr val="1155CC"/>
              </a:solidFill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3983501" y="4722763"/>
            <a:ext cx="7887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baseline="30000" dirty="0">
                <a:solidFill>
                  <a:srgbClr val="0CB319"/>
                </a:solidFill>
              </a:rPr>
              <a:t>K</a:t>
            </a:r>
            <a:r>
              <a:rPr lang="en" b="1" baseline="30000" dirty="0">
                <a:solidFill>
                  <a:srgbClr val="0CB319"/>
                </a:solidFill>
              </a:rPr>
              <a:t>aj optimizirat</a:t>
            </a:r>
            <a:endParaRPr b="1" baseline="30000" dirty="0">
              <a:solidFill>
                <a:srgbClr val="0CB319"/>
              </a:solidFill>
            </a:endParaRPr>
          </a:p>
        </p:txBody>
      </p:sp>
      <p:cxnSp>
        <p:nvCxnSpPr>
          <p:cNvPr id="161" name="Google Shape;161;p21"/>
          <p:cNvCxnSpPr/>
          <p:nvPr/>
        </p:nvCxnSpPr>
        <p:spPr>
          <a:xfrm>
            <a:off x="4245537" y="572453"/>
            <a:ext cx="0" cy="10248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62" name="Google Shape;162;p21"/>
          <p:cNvSpPr txBox="1"/>
          <p:nvPr/>
        </p:nvSpPr>
        <p:spPr>
          <a:xfrm>
            <a:off x="4259302" y="0"/>
            <a:ext cx="117600" cy="10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1155CC"/>
                </a:solidFill>
              </a:rPr>
              <a:t>VREDNOTENJE</a:t>
            </a:r>
            <a:endParaRPr sz="900" b="1">
              <a:solidFill>
                <a:srgbClr val="1155CC"/>
              </a:solidFill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3467404" y="133685"/>
            <a:ext cx="889569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baseline="30000" dirty="0">
                <a:solidFill>
                  <a:srgbClr val="0CB319"/>
                </a:solidFill>
              </a:rPr>
              <a:t>Spremljanje</a:t>
            </a:r>
            <a:endParaRPr b="1" baseline="30000" dirty="0">
              <a:solidFill>
                <a:srgbClr val="0CB319"/>
              </a:solidFill>
            </a:endParaRPr>
          </a:p>
        </p:txBody>
      </p:sp>
      <p:pic>
        <p:nvPicPr>
          <p:cNvPr id="164" name="Google Shape;164;p2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56636" y="970822"/>
            <a:ext cx="206874" cy="1673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21"/>
          <p:cNvCxnSpPr/>
          <p:nvPr/>
        </p:nvCxnSpPr>
        <p:spPr>
          <a:xfrm>
            <a:off x="1542173" y="572453"/>
            <a:ext cx="0" cy="10248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66" name="Google Shape;166;p21"/>
          <p:cNvSpPr txBox="1"/>
          <p:nvPr/>
        </p:nvSpPr>
        <p:spPr>
          <a:xfrm>
            <a:off x="1317405" y="0"/>
            <a:ext cx="117600" cy="10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1155CC"/>
                </a:solidFill>
              </a:rPr>
              <a:t>VREDNOTENJE</a:t>
            </a:r>
            <a:endParaRPr sz="900" b="1">
              <a:solidFill>
                <a:srgbClr val="1155CC"/>
              </a:solidFill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1355495" y="92754"/>
            <a:ext cx="7887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baseline="30000" dirty="0">
                <a:solidFill>
                  <a:srgbClr val="0CB319"/>
                </a:solidFill>
              </a:rPr>
              <a:t>B</a:t>
            </a:r>
            <a:r>
              <a:rPr lang="en" b="1" baseline="30000" dirty="0">
                <a:solidFill>
                  <a:srgbClr val="0CB319"/>
                </a:solidFill>
              </a:rPr>
              <a:t>olša pot</a:t>
            </a:r>
            <a:endParaRPr b="1" baseline="30000" dirty="0">
              <a:solidFill>
                <a:srgbClr val="0CB319"/>
              </a:solidFill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6198877" y="1329876"/>
            <a:ext cx="2805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2">
                    <a:lumMod val="50000"/>
                  </a:schemeClr>
                </a:solidFill>
              </a:rPr>
              <a:t>diskretizacije gibanja</a:t>
            </a:r>
            <a:endParaRPr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jeZBesedilom 4">
            <a:extLst>
              <a:ext uri="{FF2B5EF4-FFF2-40B4-BE49-F238E27FC236}">
                <a16:creationId xmlns:a16="http://schemas.microsoft.com/office/drawing/2014/main" id="{D0610DAB-6C7F-0D49-3CAA-44BB4F9D860F}"/>
              </a:ext>
            </a:extLst>
          </p:cNvPr>
          <p:cNvSpPr txBox="1"/>
          <p:nvPr/>
        </p:nvSpPr>
        <p:spPr>
          <a:xfrm>
            <a:off x="6548907" y="64395"/>
            <a:ext cx="23181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Entitetni</a:t>
            </a:r>
            <a:r>
              <a:rPr lang="en-US" sz="3200" dirty="0"/>
              <a:t> diagram</a:t>
            </a:r>
            <a:endParaRPr lang="en-SI" sz="3200" dirty="0"/>
          </a:p>
        </p:txBody>
      </p:sp>
      <p:sp>
        <p:nvSpPr>
          <p:cNvPr id="7" name="PoljeZBesedilom 6">
            <a:extLst>
              <a:ext uri="{FF2B5EF4-FFF2-40B4-BE49-F238E27FC236}">
                <a16:creationId xmlns:a16="http://schemas.microsoft.com/office/drawing/2014/main" id="{F7938EFE-0942-85CE-49EF-C36DCB226FFB}"/>
              </a:ext>
            </a:extLst>
          </p:cNvPr>
          <p:cNvSpPr txBox="1"/>
          <p:nvPr/>
        </p:nvSpPr>
        <p:spPr>
          <a:xfrm>
            <a:off x="6845121" y="1558475"/>
            <a:ext cx="15454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diskretizacije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gibanja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SI" dirty="0"/>
          </a:p>
        </p:txBody>
      </p:sp>
      <p:pic>
        <p:nvPicPr>
          <p:cNvPr id="12" name="Slika 11">
            <a:extLst>
              <a:ext uri="{FF2B5EF4-FFF2-40B4-BE49-F238E27FC236}">
                <a16:creationId xmlns:a16="http://schemas.microsoft.com/office/drawing/2014/main" id="{9682C270-293F-1DF7-31B3-506CDD17B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399" y="13010"/>
            <a:ext cx="483240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65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53</Words>
  <Application>Microsoft Office PowerPoint</Application>
  <PresentationFormat>Diaprojekcija na zaslonu (16:9)</PresentationFormat>
  <Paragraphs>24</Paragraphs>
  <Slides>2</Slides>
  <Notes>1</Notes>
  <HiddenSlides>0</HiddenSlides>
  <MMClips>0</MMClips>
  <ScaleCrop>false</ScaleCrop>
  <HeadingPairs>
    <vt:vector size="6" baseType="variant">
      <vt:variant>
        <vt:lpstr>Uporabljene pisave</vt:lpstr>
      </vt:variant>
      <vt:variant>
        <vt:i4>2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Officeova tema</vt:lpstr>
      <vt:lpstr>Univerzalni model procesa</vt:lpstr>
      <vt:lpstr>PowerPointova predstavitev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 znanjem nad krizo 002:  Univerzalni model procesa,  Zrelostni model</dc:title>
  <dc:creator>Jan Zavec</dc:creator>
  <cp:lastModifiedBy> </cp:lastModifiedBy>
  <cp:revision>2</cp:revision>
  <dcterms:modified xsi:type="dcterms:W3CDTF">2022-05-05T05:30:09Z</dcterms:modified>
</cp:coreProperties>
</file>