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63" r:id="rId12"/>
    <p:sldId id="270" r:id="rId13"/>
    <p:sldId id="264" r:id="rId14"/>
    <p:sldId id="265" r:id="rId15"/>
    <p:sldId id="266" r:id="rId16"/>
    <p:sldId id="267" r:id="rId17"/>
    <p:sldId id="268" r:id="rId18"/>
    <p:sldId id="26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965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Andrew Kuhn</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5842000" y="2102807"/>
            <a:ext cx="4950883" cy="3337719"/>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D85CAFE8-DF1D-45B2-B91D-AF7C9A988F26}"/>
              </a:ext>
            </a:extLst>
          </p:cNvPr>
          <p:cNvSpPr txBox="1"/>
          <p:nvPr/>
        </p:nvSpPr>
        <p:spPr>
          <a:xfrm>
            <a:off x="1399117" y="2102807"/>
            <a:ext cx="3429000" cy="2862322"/>
          </a:xfrm>
          <a:prstGeom prst="rect">
            <a:avLst/>
          </a:prstGeom>
          <a:noFill/>
        </p:spPr>
        <p:txBody>
          <a:bodyPr wrap="square" rtlCol="0">
            <a:spAutoFit/>
          </a:bodyPr>
          <a:lstStyle/>
          <a:p>
            <a:r>
              <a:rPr lang="en-US" sz="2000" dirty="0">
                <a:solidFill>
                  <a:schemeClr val="bg1"/>
                </a:solidFill>
              </a:rPr>
              <a:t>Security tools reside in nearly every piece of the flow in automation. Security is something that should be thought about in every step. If security is left out of any step, the risk of breaching security will grow exponentially.</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is putting security into the software development lifecycle.</a:t>
            </a:r>
            <a:endParaRPr sz="1600" dirty="0"/>
          </a:p>
          <a:p>
            <a:pPr marL="685800" lvl="1" indent="-228600" algn="l" rtl="0">
              <a:lnSpc>
                <a:spcPct val="90000"/>
              </a:lnSpc>
              <a:spcBef>
                <a:spcPts val="500"/>
              </a:spcBef>
              <a:spcAft>
                <a:spcPts val="0"/>
              </a:spcAft>
              <a:buClr>
                <a:schemeClr val="lt1"/>
              </a:buClr>
              <a:buSzPts val="2000"/>
              <a:buChar char="•"/>
            </a:pPr>
            <a:r>
              <a:rPr lang="en-US" dirty="0"/>
              <a:t>Different tools that can be used are, SAST tools which will perform automated scans of your code to identify security risks.</a:t>
            </a:r>
          </a:p>
          <a:p>
            <a:pPr marL="685800" lvl="1" indent="-228600" algn="l" rtl="0">
              <a:lnSpc>
                <a:spcPct val="90000"/>
              </a:lnSpc>
              <a:spcBef>
                <a:spcPts val="500"/>
              </a:spcBef>
              <a:spcAft>
                <a:spcPts val="0"/>
              </a:spcAft>
              <a:buClr>
                <a:schemeClr val="lt1"/>
              </a:buClr>
              <a:buSzPts val="2000"/>
              <a:buChar char="•"/>
            </a:pPr>
            <a:r>
              <a:rPr lang="en-US" sz="1600" dirty="0"/>
              <a:t>Another tool that can be used is a DAST tool, which focuses on the logic used within your code and live data to find possible security issues.</a:t>
            </a:r>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Problems – When a security issue is found, is it more financially reasonable to address the problem when its found? Or wait until this issue gets larger? </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Solutions – Depending on the problem, solutions could be to re write code or to introduce more layers of security</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Risks/Benefits – This is determined based on risk/reward. It will cost money to solve a problem now, which could never be a big problem. But if you wait, and the issue turns into a major security breach it could become much more costly than fixing it originally. </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400" dirty="0"/>
              <a:t>Maintain the keep it simple method. If code gets too complex, more problems are likely to arise. </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Test early and often</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Check security before new code is deployed</a:t>
            </a:r>
          </a:p>
          <a:p>
            <a:pPr marL="1143000" lvl="2" indent="-228600" algn="l" rtl="0">
              <a:lnSpc>
                <a:spcPct val="90000"/>
              </a:lnSpc>
              <a:spcBef>
                <a:spcPts val="0"/>
              </a:spcBef>
              <a:spcAft>
                <a:spcPts val="0"/>
              </a:spcAft>
              <a:buClr>
                <a:schemeClr val="lt1"/>
              </a:buClr>
              <a:buSzPts val="1800"/>
              <a:buChar char="•"/>
            </a:pPr>
            <a:endParaRPr lang="en-US" sz="2400" dirty="0"/>
          </a:p>
          <a:p>
            <a:pPr marL="1143000" lvl="2" indent="-228600" algn="l" rtl="0">
              <a:lnSpc>
                <a:spcPct val="90000"/>
              </a:lnSpc>
              <a:spcBef>
                <a:spcPts val="0"/>
              </a:spcBef>
              <a:spcAft>
                <a:spcPts val="0"/>
              </a:spcAft>
              <a:buClr>
                <a:schemeClr val="lt1"/>
              </a:buClr>
              <a:buSzPts val="1800"/>
              <a:buChar char="•"/>
            </a:pPr>
            <a:r>
              <a:rPr lang="en-US" sz="2400" dirty="0"/>
              <a:t>Automate testing</a:t>
            </a:r>
            <a:endParaRPr sz="2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coding standards that have been listed in this documentation should be followed by every developer. By not following these standards, the company will be placed at a high security risk. Real world examples of this not being solved can be found by major security breaches such as the LinkedIn platform. Simple mistakes can lead to major problems, with the necessary testing and tools that are easily available. Security breaches can be avoided.</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has been developed to increase product security, by including best practices, following coding standards and procedures.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This threat matrix shows the on a table the difference between likely/unlikely and low/high priority issues that can occur.</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p:cNvGraphicFramePr/>
          <p:nvPr>
            <p:extLst>
              <p:ext uri="{D42A27DB-BD31-4B8C-83A1-F6EECF244321}">
                <p14:modId xmlns:p14="http://schemas.microsoft.com/office/powerpoint/2010/main" val="1552585247"/>
              </p:ext>
            </p:extLst>
          </p:nvPr>
        </p:nvGraphicFramePr>
        <p:xfrm>
          <a:off x="3382653" y="1743100"/>
          <a:ext cx="7232339" cy="4927099"/>
        </p:xfrm>
        <a:graphic>
          <a:graphicData uri="http://schemas.openxmlformats.org/drawingml/2006/table">
            <a:tbl>
              <a:tblPr>
                <a:noFill/>
                <a:tableStyleId>{802198C4-3087-4945-87E3-76CBB3509B7E}</a:tableStyleId>
              </a:tblPr>
              <a:tblGrid>
                <a:gridCol w="3720301">
                  <a:extLst>
                    <a:ext uri="{9D8B030D-6E8A-4147-A177-3AD203B41FA5}">
                      <a16:colId xmlns:a16="http://schemas.microsoft.com/office/drawing/2014/main" val="20000"/>
                    </a:ext>
                  </a:extLst>
                </a:gridCol>
                <a:gridCol w="3512038">
                  <a:extLst>
                    <a:ext uri="{9D8B030D-6E8A-4147-A177-3AD203B41FA5}">
                      <a16:colId xmlns:a16="http://schemas.microsoft.com/office/drawing/2014/main" val="20001"/>
                    </a:ext>
                  </a:extLst>
                </a:gridCol>
              </a:tblGrid>
              <a:tr h="2718402">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Most likely to occur</a:t>
                      </a:r>
                      <a:endParaRPr sz="32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Priority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High severity/High Remediation costs</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208697">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priority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Low severity/Remediation costs</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Unlikely</a:t>
                      </a:r>
                      <a:endParaRPr sz="32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200" u="none" strike="noStrike" cap="none" dirty="0">
                          <a:solidFill>
                            <a:srgbClr val="FFD966"/>
                          </a:solidFill>
                        </a:rPr>
                        <a:t>Less likely to occur</a:t>
                      </a:r>
                      <a:endParaRPr sz="3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 Data Type, Data Value, Integers</a:t>
            </a:r>
          </a:p>
          <a:p>
            <a:pPr marL="228600" lvl="0" indent="-228600" algn="l" rtl="0">
              <a:lnSpc>
                <a:spcPct val="90000"/>
              </a:lnSpc>
              <a:spcBef>
                <a:spcPts val="0"/>
              </a:spcBef>
              <a:spcAft>
                <a:spcPts val="0"/>
              </a:spcAft>
              <a:buClr>
                <a:schemeClr val="lt1"/>
              </a:buClr>
              <a:buSzPts val="2200"/>
              <a:buChar char="•"/>
            </a:pPr>
            <a:r>
              <a:rPr lang="en-US" dirty="0"/>
              <a:t>Heed Compiler Warnings – Data Type, Data Value, String Correctness</a:t>
            </a:r>
          </a:p>
          <a:p>
            <a:pPr marL="228600" indent="-228600">
              <a:spcBef>
                <a:spcPts val="0"/>
              </a:spcBef>
              <a:buSzPts val="2200"/>
            </a:pPr>
            <a:r>
              <a:rPr lang="en-US" dirty="0"/>
              <a:t>Architect and Design for Security Policies – Data Value, Memory Protection</a:t>
            </a:r>
          </a:p>
          <a:p>
            <a:pPr marL="228600" lvl="0" indent="-228600" algn="l" rtl="0">
              <a:lnSpc>
                <a:spcPct val="90000"/>
              </a:lnSpc>
              <a:spcBef>
                <a:spcPts val="0"/>
              </a:spcBef>
              <a:spcAft>
                <a:spcPts val="0"/>
              </a:spcAft>
              <a:buClr>
                <a:schemeClr val="lt1"/>
              </a:buClr>
              <a:buSzPts val="2200"/>
              <a:buChar char="•"/>
            </a:pPr>
            <a:r>
              <a:rPr lang="en-US" dirty="0"/>
              <a:t>Keep it Simple – Data Type , String Correctness, Exceptions, Integers</a:t>
            </a:r>
          </a:p>
          <a:p>
            <a:pPr marL="228600" lvl="0" indent="-228600" algn="l" rtl="0">
              <a:lnSpc>
                <a:spcPct val="90000"/>
              </a:lnSpc>
              <a:spcBef>
                <a:spcPts val="0"/>
              </a:spcBef>
              <a:spcAft>
                <a:spcPts val="0"/>
              </a:spcAft>
              <a:buClr>
                <a:schemeClr val="lt1"/>
              </a:buClr>
              <a:buSzPts val="2200"/>
              <a:buChar char="•"/>
            </a:pPr>
            <a:r>
              <a:rPr lang="en-US" dirty="0"/>
              <a:t>Default Deny – Input/Output, Environment</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 – SQL Injection</a:t>
            </a:r>
          </a:p>
          <a:p>
            <a:pPr marL="228600" indent="-228600">
              <a:spcBef>
                <a:spcPts val="0"/>
              </a:spcBef>
              <a:buSzPts val="2200"/>
            </a:pPr>
            <a:r>
              <a:rPr lang="en-US" dirty="0"/>
              <a:t>Sanitize Data Sent to Other Systems– SQL Injection, Assertions</a:t>
            </a:r>
          </a:p>
          <a:p>
            <a:pPr marL="228600" indent="-228600">
              <a:spcBef>
                <a:spcPts val="0"/>
              </a:spcBef>
              <a:buSzPts val="2200"/>
            </a:pPr>
            <a:r>
              <a:rPr lang="en-US" dirty="0" err="1"/>
              <a:t>Pracitce</a:t>
            </a:r>
            <a:r>
              <a:rPr lang="en-US" dirty="0"/>
              <a:t> Defense in Depth – SQL Injection, Memory Protection, Assertions</a:t>
            </a:r>
          </a:p>
          <a:p>
            <a:pPr marL="228600" indent="-228600">
              <a:spcBef>
                <a:spcPts val="0"/>
              </a:spcBef>
              <a:buSzPts val="2200"/>
            </a:pPr>
            <a:r>
              <a:rPr lang="en-US" dirty="0"/>
              <a:t>Use effective quality Assurance Techniques – Memory Protection, Assertions, Environment</a:t>
            </a:r>
          </a:p>
          <a:p>
            <a:pPr marL="228600" indent="-228600">
              <a:spcBef>
                <a:spcPts val="0"/>
              </a:spcBef>
              <a:buSzPts val="2200"/>
            </a:pPr>
            <a:r>
              <a:rPr lang="en-US" dirty="0"/>
              <a:t>Adopt a Secure coding standard – SQL Injection, Memory Protection, Assertions, Environment</a:t>
            </a:r>
          </a:p>
          <a:p>
            <a:pPr marL="0" indent="0">
              <a:spcBef>
                <a:spcPts val="0"/>
              </a:spcBef>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dirty="0"/>
              <a:t>Integers – High Severity – Likely</a:t>
            </a:r>
          </a:p>
          <a:p>
            <a:pPr marL="228600" lvl="0" indent="-228600" algn="l" rtl="0">
              <a:lnSpc>
                <a:spcPct val="90000"/>
              </a:lnSpc>
              <a:spcBef>
                <a:spcPts val="0"/>
              </a:spcBef>
              <a:spcAft>
                <a:spcPts val="0"/>
              </a:spcAft>
              <a:buClr>
                <a:schemeClr val="lt1"/>
              </a:buClr>
              <a:buSzPts val="2000"/>
              <a:buChar char="•"/>
            </a:pPr>
            <a:r>
              <a:rPr lang="en-US" dirty="0"/>
              <a:t>Memory Protection – High Severity – Likely</a:t>
            </a:r>
          </a:p>
          <a:p>
            <a:pPr marL="228600" lvl="0" indent="-228600" algn="l" rtl="0">
              <a:lnSpc>
                <a:spcPct val="90000"/>
              </a:lnSpc>
              <a:spcBef>
                <a:spcPts val="0"/>
              </a:spcBef>
              <a:spcAft>
                <a:spcPts val="0"/>
              </a:spcAft>
              <a:buClr>
                <a:schemeClr val="lt1"/>
              </a:buClr>
              <a:buSzPts val="2000"/>
              <a:buChar char="•"/>
            </a:pPr>
            <a:r>
              <a:rPr lang="en-US" dirty="0"/>
              <a:t>SQL Injection – High Severity – Likely</a:t>
            </a:r>
          </a:p>
          <a:p>
            <a:pPr marL="228600" lvl="0" indent="-228600" algn="l" rtl="0">
              <a:lnSpc>
                <a:spcPct val="90000"/>
              </a:lnSpc>
              <a:spcBef>
                <a:spcPts val="0"/>
              </a:spcBef>
              <a:spcAft>
                <a:spcPts val="0"/>
              </a:spcAft>
              <a:buClr>
                <a:schemeClr val="lt1"/>
              </a:buClr>
              <a:buSzPts val="2000"/>
              <a:buChar char="•"/>
            </a:pPr>
            <a:r>
              <a:rPr lang="en-US" dirty="0"/>
              <a:t>String Correctness – High Severity – Unlikely </a:t>
            </a:r>
          </a:p>
          <a:p>
            <a:pPr marL="228600" lvl="0" indent="-228600" algn="l" rtl="0">
              <a:lnSpc>
                <a:spcPct val="90000"/>
              </a:lnSpc>
              <a:spcBef>
                <a:spcPts val="0"/>
              </a:spcBef>
              <a:spcAft>
                <a:spcPts val="0"/>
              </a:spcAft>
              <a:buClr>
                <a:schemeClr val="lt1"/>
              </a:buClr>
              <a:buSzPts val="2000"/>
              <a:buChar char="•"/>
            </a:pPr>
            <a:r>
              <a:rPr lang="en-US" dirty="0"/>
              <a:t>Data Value – Medium – Probable</a:t>
            </a:r>
          </a:p>
          <a:p>
            <a:pPr marL="228600" lvl="0" indent="-228600" algn="l" rtl="0">
              <a:lnSpc>
                <a:spcPct val="90000"/>
              </a:lnSpc>
              <a:spcBef>
                <a:spcPts val="0"/>
              </a:spcBef>
              <a:spcAft>
                <a:spcPts val="0"/>
              </a:spcAft>
              <a:buClr>
                <a:schemeClr val="lt1"/>
              </a:buClr>
              <a:buSzPts val="2000"/>
              <a:buChar char="•"/>
            </a:pPr>
            <a:r>
              <a:rPr lang="en-US" dirty="0"/>
              <a:t>Data Type – Medium  - Probable</a:t>
            </a:r>
          </a:p>
          <a:p>
            <a:pPr marL="228600" indent="-228600">
              <a:spcBef>
                <a:spcPts val="0"/>
              </a:spcBef>
              <a:buSzPts val="2000"/>
            </a:pPr>
            <a:r>
              <a:rPr lang="en-US" dirty="0"/>
              <a:t>Exceptions – Low – Likely</a:t>
            </a:r>
          </a:p>
          <a:p>
            <a:pPr marL="228600" lvl="0" indent="-228600" algn="l" rtl="0">
              <a:lnSpc>
                <a:spcPct val="90000"/>
              </a:lnSpc>
              <a:spcBef>
                <a:spcPts val="0"/>
              </a:spcBef>
              <a:spcAft>
                <a:spcPts val="0"/>
              </a:spcAft>
              <a:buClr>
                <a:schemeClr val="lt1"/>
              </a:buClr>
              <a:buSzPts val="2000"/>
              <a:buChar char="•"/>
            </a:pPr>
            <a:r>
              <a:rPr lang="en-US" dirty="0"/>
              <a:t>Environment – Low Severity – Probable</a:t>
            </a:r>
          </a:p>
          <a:p>
            <a:pPr marL="228600" lvl="0" indent="-228600" algn="l" rtl="0">
              <a:lnSpc>
                <a:spcPct val="90000"/>
              </a:lnSpc>
              <a:spcBef>
                <a:spcPts val="0"/>
              </a:spcBef>
              <a:spcAft>
                <a:spcPts val="0"/>
              </a:spcAft>
              <a:buClr>
                <a:schemeClr val="lt1"/>
              </a:buClr>
              <a:buSzPts val="2000"/>
              <a:buChar char="•"/>
            </a:pPr>
            <a:r>
              <a:rPr lang="en-US" dirty="0"/>
              <a:t>Input/Output – Low Severity – Probable</a:t>
            </a:r>
          </a:p>
          <a:p>
            <a:pPr marL="228600" lvl="0" indent="-228600" algn="l" rtl="0">
              <a:lnSpc>
                <a:spcPct val="90000"/>
              </a:lnSpc>
              <a:spcBef>
                <a:spcPts val="0"/>
              </a:spcBef>
              <a:spcAft>
                <a:spcPts val="0"/>
              </a:spcAft>
              <a:buClr>
                <a:schemeClr val="lt1"/>
              </a:buClr>
              <a:buSzPts val="2000"/>
              <a:buChar char="•"/>
            </a:pPr>
            <a:r>
              <a:rPr lang="en-US" dirty="0"/>
              <a:t>Assertions – Low - Unlikely</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r>
              <a:rPr lang="en-US" dirty="0"/>
              <a:t>I have ordered these in prioritization based the level of severity, and how likely an issue is to occur.</a:t>
            </a:r>
          </a:p>
          <a:p>
            <a:pPr marL="228600" lvl="0" indent="-228600" algn="l" rtl="0">
              <a:lnSpc>
                <a:spcPct val="90000"/>
              </a:lnSpc>
              <a:spcBef>
                <a:spcPts val="0"/>
              </a:spcBef>
              <a:spcAft>
                <a:spcPts val="0"/>
              </a:spcAft>
              <a:buClr>
                <a:schemeClr val="lt1"/>
              </a:buClr>
              <a:buSzPts val="2000"/>
              <a:buChar char="•"/>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D1150EF2-A656-4CD8-9728-34745B3068E1}"/>
              </a:ext>
            </a:extLst>
          </p:cNvPr>
          <p:cNvGraphicFramePr>
            <a:graphicFrameLocks noGrp="1"/>
          </p:cNvGraphicFramePr>
          <p:nvPr>
            <p:extLst>
              <p:ext uri="{D42A27DB-BD31-4B8C-83A1-F6EECF244321}">
                <p14:modId xmlns:p14="http://schemas.microsoft.com/office/powerpoint/2010/main" val="1773957829"/>
              </p:ext>
            </p:extLst>
          </p:nvPr>
        </p:nvGraphicFramePr>
        <p:xfrm>
          <a:off x="1060173" y="2057401"/>
          <a:ext cx="9559425" cy="4161284"/>
        </p:xfrm>
        <a:graphic>
          <a:graphicData uri="http://schemas.openxmlformats.org/drawingml/2006/table">
            <a:tbl>
              <a:tblPr>
                <a:tableStyleId>{802198C4-3087-4945-87E3-76CBB3509B7E}</a:tableStyleId>
              </a:tblPr>
              <a:tblGrid>
                <a:gridCol w="1689305">
                  <a:extLst>
                    <a:ext uri="{9D8B030D-6E8A-4147-A177-3AD203B41FA5}">
                      <a16:colId xmlns:a16="http://schemas.microsoft.com/office/drawing/2014/main" val="3920907833"/>
                    </a:ext>
                  </a:extLst>
                </a:gridCol>
                <a:gridCol w="7870120">
                  <a:extLst>
                    <a:ext uri="{9D8B030D-6E8A-4147-A177-3AD203B41FA5}">
                      <a16:colId xmlns:a16="http://schemas.microsoft.com/office/drawing/2014/main" val="2004958243"/>
                    </a:ext>
                  </a:extLst>
                </a:gridCol>
              </a:tblGrid>
              <a:tr h="1524658">
                <a:tc>
                  <a:txBody>
                    <a:bodyPr/>
                    <a:lstStyle/>
                    <a:p>
                      <a:pPr marL="0" marR="0">
                        <a:spcBef>
                          <a:spcPts val="0"/>
                        </a:spcBef>
                        <a:spcAft>
                          <a:spcPts val="0"/>
                        </a:spcAft>
                      </a:pPr>
                      <a:r>
                        <a:rPr lang="en-US" sz="2000">
                          <a:solidFill>
                            <a:schemeClr val="bg1"/>
                          </a:solidFill>
                          <a:effectLst/>
                        </a:rPr>
                        <a:t>Encryption in rest</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a:solidFill>
                            <a:schemeClr val="bg1"/>
                          </a:solidFill>
                          <a:effectLst/>
                        </a:rPr>
                        <a:t>Encryption in rest means when data is stored on disk, the data is encrypted. If a hacker was able to acquire the encrypted data, but no encryption keys. It is very unlikely the hacker would have any usable data.  </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788050335"/>
                  </a:ext>
                </a:extLst>
              </a:tr>
              <a:tr h="1524658">
                <a:tc>
                  <a:txBody>
                    <a:bodyPr/>
                    <a:lstStyle/>
                    <a:p>
                      <a:pPr marL="0" marR="0">
                        <a:spcBef>
                          <a:spcPts val="0"/>
                        </a:spcBef>
                        <a:spcAft>
                          <a:spcPts val="0"/>
                        </a:spcAft>
                      </a:pPr>
                      <a:r>
                        <a:rPr lang="en-US" sz="2000">
                          <a:solidFill>
                            <a:schemeClr val="bg1"/>
                          </a:solidFill>
                          <a:effectLst/>
                        </a:rPr>
                        <a:t>Encryption at flight</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a:solidFill>
                            <a:schemeClr val="bg1"/>
                          </a:solidFill>
                          <a:effectLst/>
                        </a:rPr>
                        <a:t>Encryption at flight means that while data is being transmitted, the data is encrypted. This provides protection to the data if for some reason it is intercepted or goes to an incorrect place.</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460306331"/>
                  </a:ext>
                </a:extLst>
              </a:tr>
              <a:tr h="1111968">
                <a:tc>
                  <a:txBody>
                    <a:bodyPr/>
                    <a:lstStyle/>
                    <a:p>
                      <a:pPr marL="0" marR="0">
                        <a:spcBef>
                          <a:spcPts val="0"/>
                        </a:spcBef>
                        <a:spcAft>
                          <a:spcPts val="0"/>
                        </a:spcAft>
                      </a:pPr>
                      <a:r>
                        <a:rPr lang="en-US" sz="2000">
                          <a:solidFill>
                            <a:schemeClr val="bg1"/>
                          </a:solidFill>
                          <a:effectLst/>
                        </a:rPr>
                        <a:t>Encryption in use</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dirty="0">
                          <a:solidFill>
                            <a:schemeClr val="bg1"/>
                          </a:solidFill>
                          <a:effectLst/>
                        </a:rPr>
                        <a:t>Encryption in use would be using encrypted passwords that are hashed to perform password verification.</a:t>
                      </a:r>
                      <a:endParaRPr lang="en-US" sz="20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04004180"/>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981739" y="64510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170213" y="5321256"/>
            <a:ext cx="886601" cy="1149225"/>
          </a:xfrm>
          <a:prstGeom prst="rect">
            <a:avLst/>
          </a:prstGeom>
          <a:noFill/>
          <a:ln>
            <a:noFill/>
          </a:ln>
        </p:spPr>
      </p:pic>
      <p:graphicFrame>
        <p:nvGraphicFramePr>
          <p:cNvPr id="2" name="Table 1">
            <a:extLst>
              <a:ext uri="{FF2B5EF4-FFF2-40B4-BE49-F238E27FC236}">
                <a16:creationId xmlns:a16="http://schemas.microsoft.com/office/drawing/2014/main" id="{93860C3E-3031-425C-92DF-A0C36F56DA24}"/>
              </a:ext>
            </a:extLst>
          </p:cNvPr>
          <p:cNvGraphicFramePr>
            <a:graphicFrameLocks noGrp="1"/>
          </p:cNvGraphicFramePr>
          <p:nvPr>
            <p:extLst>
              <p:ext uri="{D42A27DB-BD31-4B8C-83A1-F6EECF244321}">
                <p14:modId xmlns:p14="http://schemas.microsoft.com/office/powerpoint/2010/main" val="3061603869"/>
              </p:ext>
            </p:extLst>
          </p:nvPr>
        </p:nvGraphicFramePr>
        <p:xfrm>
          <a:off x="1159565" y="1938131"/>
          <a:ext cx="9872870" cy="4277137"/>
        </p:xfrm>
        <a:graphic>
          <a:graphicData uri="http://schemas.openxmlformats.org/drawingml/2006/table">
            <a:tbl>
              <a:tblPr>
                <a:tableStyleId>{802198C4-3087-4945-87E3-76CBB3509B7E}</a:tableStyleId>
              </a:tblPr>
              <a:tblGrid>
                <a:gridCol w="1899474">
                  <a:extLst>
                    <a:ext uri="{9D8B030D-6E8A-4147-A177-3AD203B41FA5}">
                      <a16:colId xmlns:a16="http://schemas.microsoft.com/office/drawing/2014/main" val="1189365521"/>
                    </a:ext>
                  </a:extLst>
                </a:gridCol>
                <a:gridCol w="7973396">
                  <a:extLst>
                    <a:ext uri="{9D8B030D-6E8A-4147-A177-3AD203B41FA5}">
                      <a16:colId xmlns:a16="http://schemas.microsoft.com/office/drawing/2014/main" val="3173469185"/>
                    </a:ext>
                  </a:extLst>
                </a:gridCol>
              </a:tblGrid>
              <a:tr h="1268753">
                <a:tc>
                  <a:txBody>
                    <a:bodyPr/>
                    <a:lstStyle/>
                    <a:p>
                      <a:pPr marL="0" marR="0">
                        <a:spcBef>
                          <a:spcPts val="0"/>
                        </a:spcBef>
                        <a:spcAft>
                          <a:spcPts val="0"/>
                        </a:spcAft>
                      </a:pPr>
                      <a:r>
                        <a:rPr lang="en-US" sz="2000" dirty="0">
                          <a:solidFill>
                            <a:schemeClr val="bg1"/>
                          </a:solidFill>
                          <a:effectLst/>
                        </a:rPr>
                        <a:t>Authentication</a:t>
                      </a:r>
                      <a:endParaRPr lang="en-US" sz="20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a:solidFill>
                            <a:schemeClr val="bg1"/>
                          </a:solidFill>
                          <a:effectLst/>
                        </a:rPr>
                        <a:t>Authentication is the process of verifying a user, this is for user login and addition of new users.</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161580353"/>
                  </a:ext>
                </a:extLst>
              </a:tr>
              <a:tr h="1268753">
                <a:tc>
                  <a:txBody>
                    <a:bodyPr/>
                    <a:lstStyle/>
                    <a:p>
                      <a:pPr marL="0" marR="0">
                        <a:spcBef>
                          <a:spcPts val="0"/>
                        </a:spcBef>
                        <a:spcAft>
                          <a:spcPts val="0"/>
                        </a:spcAft>
                      </a:pPr>
                      <a:r>
                        <a:rPr lang="en-US" sz="2000">
                          <a:solidFill>
                            <a:schemeClr val="bg1"/>
                          </a:solidFill>
                          <a:effectLst/>
                        </a:rPr>
                        <a:t>Authorization</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a:solidFill>
                            <a:schemeClr val="bg1"/>
                          </a:solidFill>
                          <a:effectLst/>
                        </a:rPr>
                        <a:t>Authorization is to verify the level of user access. This is designed to deny the user unless the user has given permissions. This is for User level of access.</a:t>
                      </a:r>
                      <a:endParaRPr lang="en-US" sz="200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2425913834"/>
                  </a:ext>
                </a:extLst>
              </a:tr>
              <a:tr h="1739631">
                <a:tc>
                  <a:txBody>
                    <a:bodyPr/>
                    <a:lstStyle/>
                    <a:p>
                      <a:pPr marL="0" marR="0">
                        <a:spcBef>
                          <a:spcPts val="0"/>
                        </a:spcBef>
                        <a:spcAft>
                          <a:spcPts val="0"/>
                        </a:spcAft>
                      </a:pPr>
                      <a:r>
                        <a:rPr lang="en-US" sz="2000" dirty="0">
                          <a:solidFill>
                            <a:schemeClr val="bg1"/>
                          </a:solidFill>
                          <a:effectLst/>
                        </a:rPr>
                        <a:t>Accounting</a:t>
                      </a:r>
                      <a:endParaRPr lang="en-US" sz="2000" dirty="0">
                        <a:solidFill>
                          <a:schemeClr val="bg1"/>
                        </a:solidFill>
                        <a:effectLst/>
                        <a:latin typeface="Calibri" panose="020F0502020204030204" pitchFamily="34" charset="0"/>
                        <a:ea typeface="Calibri" panose="020F0502020204030204" pitchFamily="34" charset="0"/>
                      </a:endParaRPr>
                    </a:p>
                  </a:txBody>
                  <a:tcPr marL="63500" marR="63500" marT="63500" marB="63500"/>
                </a:tc>
                <a:tc>
                  <a:txBody>
                    <a:bodyPr/>
                    <a:lstStyle/>
                    <a:p>
                      <a:pPr marL="0" marR="0">
                        <a:spcBef>
                          <a:spcPts val="0"/>
                        </a:spcBef>
                        <a:spcAft>
                          <a:spcPts val="0"/>
                        </a:spcAft>
                      </a:pPr>
                      <a:r>
                        <a:rPr lang="en-US" sz="2000" dirty="0">
                          <a:solidFill>
                            <a:schemeClr val="bg1"/>
                          </a:solidFill>
                          <a:effectLst/>
                        </a:rPr>
                        <a:t>Accounting is to keep a control of what changes are being made and where. This is used for changes made to the database and which files are accessed by different users.</a:t>
                      </a:r>
                      <a:endParaRPr lang="en-US" sz="2000" dirty="0">
                        <a:solidFill>
                          <a:schemeClr val="bg1"/>
                        </a:solidFill>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845192424"/>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 chose to test the capacity of entries.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E120D687-9E72-4315-A0DA-4AFEF7DC7415}"/>
              </a:ext>
            </a:extLst>
          </p:cNvPr>
          <p:cNvPicPr>
            <a:picLocks noChangeAspect="1"/>
          </p:cNvPicPr>
          <p:nvPr/>
        </p:nvPicPr>
        <p:blipFill>
          <a:blip r:embed="rId5"/>
          <a:stretch>
            <a:fillRect/>
          </a:stretch>
        </p:blipFill>
        <p:spPr>
          <a:xfrm>
            <a:off x="1969559" y="2743200"/>
            <a:ext cx="7981950" cy="39624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This test verifies that clear erases the collection.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68EEE043-48EE-4BE5-875E-125FA0182B2E}"/>
              </a:ext>
            </a:extLst>
          </p:cNvPr>
          <p:cNvPicPr>
            <a:picLocks noChangeAspect="1"/>
          </p:cNvPicPr>
          <p:nvPr/>
        </p:nvPicPr>
        <p:blipFill>
          <a:blip r:embed="rId5"/>
          <a:stretch>
            <a:fillRect/>
          </a:stretch>
        </p:blipFill>
        <p:spPr>
          <a:xfrm>
            <a:off x="3352800" y="3267603"/>
            <a:ext cx="5486400" cy="2371725"/>
          </a:xfrm>
          <a:prstGeom prst="rect">
            <a:avLst/>
          </a:prstGeom>
        </p:spPr>
      </p:pic>
    </p:spTree>
    <p:custDataLst>
      <p:tags r:id="rId1"/>
    </p:custDataLst>
    <p:extLst>
      <p:ext uri="{BB962C8B-B14F-4D97-AF65-F5344CB8AC3E}">
        <p14:creationId xmlns:p14="http://schemas.microsoft.com/office/powerpoint/2010/main" val="15631886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purl.org/dc/elements/1.1/"/>
    <ds:schemaRef ds:uri="http://schemas.microsoft.com/office/2006/documentManagement/types"/>
    <ds:schemaRef ds:uri="http://purl.org/dc/terms/"/>
    <ds:schemaRef ds:uri="http://schemas.microsoft.com/office/infopath/2007/PartnerControls"/>
    <ds:schemaRef ds:uri="http://purl.org/dc/dcmityp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150</TotalTime>
  <Words>864</Words>
  <Application>Microsoft Office PowerPoint</Application>
  <PresentationFormat>Widescreen</PresentationFormat>
  <Paragraphs>81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Calibri</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Andrew Kuhn</cp:lastModifiedBy>
  <cp:revision>12</cp:revision>
  <dcterms:created xsi:type="dcterms:W3CDTF">2020-08-19T17:59:24Z</dcterms:created>
  <dcterms:modified xsi:type="dcterms:W3CDTF">2021-04-12T13:32:42Z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