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9" r:id="rId5"/>
    <p:sldId id="264" r:id="rId6"/>
    <p:sldId id="270" r:id="rId7"/>
    <p:sldId id="271" r:id="rId8"/>
    <p:sldId id="272" r:id="rId9"/>
    <p:sldId id="273"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rington, Todd M.,M.D.,Ph.D." initials="HTM" lastIdx="1" clrIdx="0">
    <p:extLst>
      <p:ext uri="{19B8F6BF-5375-455C-9EA6-DF929625EA0E}">
        <p15:presenceInfo xmlns:p15="http://schemas.microsoft.com/office/powerpoint/2012/main" userId="S::therrington@mgh.harvard.edu::81d4829e-e25a-4b9b-b558-a1e049ac1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7DFF"/>
    <a:srgbClr val="FF807F"/>
    <a:srgbClr val="8787FF"/>
    <a:srgbClr val="FF808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7" autoAdjust="0"/>
    <p:restoredTop sz="94660"/>
  </p:normalViewPr>
  <p:slideViewPr>
    <p:cSldViewPr snapToGrid="0">
      <p:cViewPr varScale="1">
        <p:scale>
          <a:sx n="73" d="100"/>
          <a:sy n="73" d="100"/>
        </p:scale>
        <p:origin x="127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339407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109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05190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419335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F0D85-783D-4E58-AB39-C4312620A8BB}" type="datetimeFigureOut">
              <a:rPr lang="en-US" smtClean="0"/>
              <a:t>12/18/2020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90620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F0D85-783D-4E58-AB39-C4312620A8BB}"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90740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F0D85-783D-4E58-AB39-C4312620A8BB}" type="datetimeFigureOut">
              <a:rPr lang="en-US" smtClean="0"/>
              <a:t>12/18/2020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2166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F0D85-783D-4E58-AB39-C4312620A8BB}" type="datetimeFigureOut">
              <a:rPr lang="en-US" smtClean="0"/>
              <a:t>12/18/2020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13549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F0D85-783D-4E58-AB39-C4312620A8BB}" type="datetimeFigureOut">
              <a:rPr lang="en-US" smtClean="0"/>
              <a:t>12/18/2020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77952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0D85-783D-4E58-AB39-C4312620A8BB}"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11519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0D85-783D-4E58-AB39-C4312620A8BB}" type="datetimeFigureOut">
              <a:rPr lang="en-US" smtClean="0"/>
              <a:t>12/18/2020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1628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F0D85-783D-4E58-AB39-C4312620A8BB}" type="datetimeFigureOut">
              <a:rPr lang="en-US" smtClean="0"/>
              <a:t>12/18/2020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E2476-60B4-428F-9D7B-D093DFDBB41D}" type="slidenum">
              <a:rPr lang="en-US" smtClean="0"/>
              <a:t>‹#›</a:t>
            </a:fld>
            <a:endParaRPr lang="en-US"/>
          </a:p>
        </p:txBody>
      </p:sp>
    </p:spTree>
    <p:extLst>
      <p:ext uri="{BB962C8B-B14F-4D97-AF65-F5344CB8AC3E}">
        <p14:creationId xmlns:p14="http://schemas.microsoft.com/office/powerpoint/2010/main" val="3035672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During this task you will decide whether to accept or avoid a series of offers. In each round, you will be presented with two bars.</a:t>
            </a:r>
          </a:p>
        </p:txBody>
      </p:sp>
      <p:sp>
        <p:nvSpPr>
          <p:cNvPr id="16" name="Title 1">
            <a:extLst>
              <a:ext uri="{FF2B5EF4-FFF2-40B4-BE49-F238E27FC236}">
                <a16:creationId xmlns:a16="http://schemas.microsoft.com/office/drawing/2014/main" id="{F81EB440-C424-40E5-988F-B773E61EFFE3}"/>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24" name="Isosceles Triangle 23">
            <a:extLst>
              <a:ext uri="{FF2B5EF4-FFF2-40B4-BE49-F238E27FC236}">
                <a16:creationId xmlns:a16="http://schemas.microsoft.com/office/drawing/2014/main" id="{6A50AD31-B587-4888-A080-D4C131CC04B8}"/>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B44CC49E-D48B-4BA3-B6C4-F84BA74C4C06}"/>
              </a:ext>
            </a:extLst>
          </p:cNvPr>
          <p:cNvGrpSpPr/>
          <p:nvPr/>
        </p:nvGrpSpPr>
        <p:grpSpPr>
          <a:xfrm>
            <a:off x="6738294" y="5753809"/>
            <a:ext cx="2507657" cy="1325563"/>
            <a:chOff x="6738294" y="5813631"/>
            <a:chExt cx="2507657" cy="1325563"/>
          </a:xfrm>
        </p:grpSpPr>
        <p:sp>
          <p:nvSpPr>
            <p:cNvPr id="32" name="Title 1">
              <a:extLst>
                <a:ext uri="{FF2B5EF4-FFF2-40B4-BE49-F238E27FC236}">
                  <a16:creationId xmlns:a16="http://schemas.microsoft.com/office/drawing/2014/main" id="{8AAD5F5C-376F-4E42-82A6-4448A76A7C20}"/>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33" name="Isosceles Triangle 32">
              <a:extLst>
                <a:ext uri="{FF2B5EF4-FFF2-40B4-BE49-F238E27FC236}">
                  <a16:creationId xmlns:a16="http://schemas.microsoft.com/office/drawing/2014/main" id="{BAFB2749-CEC4-4B5A-BA73-9734FBA86257}"/>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pic>
        <p:nvPicPr>
          <p:cNvPr id="5" name="Picture 4"/>
          <p:cNvPicPr>
            <a:picLocks noChangeAspect="1"/>
          </p:cNvPicPr>
          <p:nvPr/>
        </p:nvPicPr>
        <p:blipFill>
          <a:blip r:embed="rId2"/>
          <a:stretch>
            <a:fillRect/>
          </a:stretch>
        </p:blipFill>
        <p:spPr>
          <a:xfrm>
            <a:off x="2969403" y="4163453"/>
            <a:ext cx="3205192" cy="2488362"/>
          </a:xfrm>
          <a:prstGeom prst="rect">
            <a:avLst/>
          </a:prstGeom>
        </p:spPr>
      </p:pic>
    </p:spTree>
    <p:extLst>
      <p:ext uri="{BB962C8B-B14F-4D97-AF65-F5344CB8AC3E}">
        <p14:creationId xmlns:p14="http://schemas.microsoft.com/office/powerpoint/2010/main" val="9180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The length of the </a:t>
            </a:r>
            <a:r>
              <a:rPr lang="en-US" sz="2000" b="1" dirty="0">
                <a:solidFill>
                  <a:srgbClr val="7C7DFF"/>
                </a:solidFill>
                <a:latin typeface="Arial" panose="020B0604020202020204" pitchFamily="34" charset="0"/>
                <a:cs typeface="Arial" panose="020B0604020202020204" pitchFamily="34" charset="0"/>
              </a:rPr>
              <a:t>BLUE</a:t>
            </a:r>
            <a:r>
              <a:rPr lang="en-US" sz="2000" b="1" dirty="0">
                <a:solidFill>
                  <a:schemeClr val="bg1"/>
                </a:solidFill>
                <a:latin typeface="Arial" panose="020B0604020202020204" pitchFamily="34" charset="0"/>
                <a:cs typeface="Arial" panose="020B0604020202020204" pitchFamily="34" charset="0"/>
              </a:rPr>
              <a:t> bar represents a cash reward varying from 5 to 50 cents. The longer the blue bar, the higher the cash reward.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to take this offer, you will also receive an electrical shock.</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 The length of the </a:t>
            </a:r>
            <a:r>
              <a:rPr lang="en-US" sz="2000" b="1" dirty="0">
                <a:solidFill>
                  <a:srgbClr val="FF807F"/>
                </a:solidFill>
                <a:latin typeface="Arial" panose="020B0604020202020204" pitchFamily="34" charset="0"/>
                <a:cs typeface="Arial" panose="020B0604020202020204" pitchFamily="34" charset="0"/>
              </a:rPr>
              <a:t>RED</a:t>
            </a:r>
            <a:r>
              <a:rPr lang="en-US" sz="2000" b="1" dirty="0">
                <a:solidFill>
                  <a:schemeClr val="bg1"/>
                </a:solidFill>
                <a:latin typeface="Arial" panose="020B0604020202020204" pitchFamily="34" charset="0"/>
                <a:cs typeface="Arial" panose="020B0604020202020204" pitchFamily="34" charset="0"/>
              </a:rPr>
              <a:t> bar represents the strength of this shock. If you choose NOT to take the reward, then you will not get shocked. </a:t>
            </a:r>
          </a:p>
        </p:txBody>
      </p:sp>
      <p:sp>
        <p:nvSpPr>
          <p:cNvPr id="16" name="Title 1">
            <a:extLst>
              <a:ext uri="{FF2B5EF4-FFF2-40B4-BE49-F238E27FC236}">
                <a16:creationId xmlns:a16="http://schemas.microsoft.com/office/drawing/2014/main" id="{F81EB440-C424-40E5-988F-B773E61EFFE3}"/>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24" name="Isosceles Triangle 23">
            <a:extLst>
              <a:ext uri="{FF2B5EF4-FFF2-40B4-BE49-F238E27FC236}">
                <a16:creationId xmlns:a16="http://schemas.microsoft.com/office/drawing/2014/main" id="{6A50AD31-B587-4888-A080-D4C131CC04B8}"/>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B44CC49E-D48B-4BA3-B6C4-F84BA74C4C06}"/>
              </a:ext>
            </a:extLst>
          </p:cNvPr>
          <p:cNvGrpSpPr/>
          <p:nvPr/>
        </p:nvGrpSpPr>
        <p:grpSpPr>
          <a:xfrm>
            <a:off x="6738294" y="5753809"/>
            <a:ext cx="2507657" cy="1325563"/>
            <a:chOff x="6738294" y="5813631"/>
            <a:chExt cx="2507657" cy="1325563"/>
          </a:xfrm>
        </p:grpSpPr>
        <p:sp>
          <p:nvSpPr>
            <p:cNvPr id="32" name="Title 1">
              <a:extLst>
                <a:ext uri="{FF2B5EF4-FFF2-40B4-BE49-F238E27FC236}">
                  <a16:creationId xmlns:a16="http://schemas.microsoft.com/office/drawing/2014/main" id="{8AAD5F5C-376F-4E42-82A6-4448A76A7C20}"/>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33" name="Isosceles Triangle 32">
              <a:extLst>
                <a:ext uri="{FF2B5EF4-FFF2-40B4-BE49-F238E27FC236}">
                  <a16:creationId xmlns:a16="http://schemas.microsoft.com/office/drawing/2014/main" id="{BAFB2749-CEC4-4B5A-BA73-9734FBA86257}"/>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pic>
        <p:nvPicPr>
          <p:cNvPr id="9" name="Picture 8"/>
          <p:cNvPicPr>
            <a:picLocks noChangeAspect="1"/>
          </p:cNvPicPr>
          <p:nvPr/>
        </p:nvPicPr>
        <p:blipFill>
          <a:blip r:embed="rId2"/>
          <a:stretch>
            <a:fillRect/>
          </a:stretch>
        </p:blipFill>
        <p:spPr>
          <a:xfrm>
            <a:off x="2969403" y="4163453"/>
            <a:ext cx="3205192" cy="2488362"/>
          </a:xfrm>
          <a:prstGeom prst="rect">
            <a:avLst/>
          </a:prstGeom>
        </p:spPr>
      </p:pic>
    </p:spTree>
    <p:extLst>
      <p:ext uri="{BB962C8B-B14F-4D97-AF65-F5344CB8AC3E}">
        <p14:creationId xmlns:p14="http://schemas.microsoft.com/office/powerpoint/2010/main" val="229017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make your choice by either pushing or pulling the joystick to choose either the        or the      .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the       you will receive the cash and electric shock.</a:t>
            </a: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Think of the plus as ‘adding’ to your bank.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the        you will receive no cash and no shock.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The location of the       and        will vary from offer to offer.</a:t>
            </a:r>
          </a:p>
        </p:txBody>
      </p:sp>
      <p:sp>
        <p:nvSpPr>
          <p:cNvPr id="16" name="Title 1">
            <a:extLst>
              <a:ext uri="{FF2B5EF4-FFF2-40B4-BE49-F238E27FC236}">
                <a16:creationId xmlns:a16="http://schemas.microsoft.com/office/drawing/2014/main" id="{F81EB440-C424-40E5-988F-B773E61EFFE3}"/>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24" name="Isosceles Triangle 23">
            <a:extLst>
              <a:ext uri="{FF2B5EF4-FFF2-40B4-BE49-F238E27FC236}">
                <a16:creationId xmlns:a16="http://schemas.microsoft.com/office/drawing/2014/main" id="{6A50AD31-B587-4888-A080-D4C131CC04B8}"/>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B44CC49E-D48B-4BA3-B6C4-F84BA74C4C06}"/>
              </a:ext>
            </a:extLst>
          </p:cNvPr>
          <p:cNvGrpSpPr/>
          <p:nvPr/>
        </p:nvGrpSpPr>
        <p:grpSpPr>
          <a:xfrm>
            <a:off x="6738294" y="5753809"/>
            <a:ext cx="2507657" cy="1325563"/>
            <a:chOff x="6738294" y="5813631"/>
            <a:chExt cx="2507657" cy="1325563"/>
          </a:xfrm>
        </p:grpSpPr>
        <p:sp>
          <p:nvSpPr>
            <p:cNvPr id="32" name="Title 1">
              <a:extLst>
                <a:ext uri="{FF2B5EF4-FFF2-40B4-BE49-F238E27FC236}">
                  <a16:creationId xmlns:a16="http://schemas.microsoft.com/office/drawing/2014/main" id="{8AAD5F5C-376F-4E42-82A6-4448A76A7C20}"/>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33" name="Isosceles Triangle 32">
              <a:extLst>
                <a:ext uri="{FF2B5EF4-FFF2-40B4-BE49-F238E27FC236}">
                  <a16:creationId xmlns:a16="http://schemas.microsoft.com/office/drawing/2014/main" id="{BAFB2749-CEC4-4B5A-BA73-9734FBA86257}"/>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grpSp>
        <p:nvGrpSpPr>
          <p:cNvPr id="9" name="Group 8">
            <a:extLst>
              <a:ext uri="{FF2B5EF4-FFF2-40B4-BE49-F238E27FC236}">
                <a16:creationId xmlns:a16="http://schemas.microsoft.com/office/drawing/2014/main" id="{8E9CF469-782A-9D45-94EA-C3E57E226094}"/>
              </a:ext>
            </a:extLst>
          </p:cNvPr>
          <p:cNvGrpSpPr/>
          <p:nvPr/>
        </p:nvGrpSpPr>
        <p:grpSpPr>
          <a:xfrm>
            <a:off x="4390199" y="853984"/>
            <a:ext cx="311008" cy="311008"/>
            <a:chOff x="4208804" y="1862983"/>
            <a:chExt cx="658026" cy="658026"/>
          </a:xfrm>
        </p:grpSpPr>
        <p:sp>
          <p:nvSpPr>
            <p:cNvPr id="10" name="Rectangle 9">
              <a:extLst>
                <a:ext uri="{FF2B5EF4-FFF2-40B4-BE49-F238E27FC236}">
                  <a16:creationId xmlns:a16="http://schemas.microsoft.com/office/drawing/2014/main" id="{CF766D86-6A43-1F4D-94C0-F7D99BD9BC00}"/>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D5CEBD6D-4AAB-7948-9902-603270C6C743}"/>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2" name="Rectangle 11">
            <a:extLst>
              <a:ext uri="{FF2B5EF4-FFF2-40B4-BE49-F238E27FC236}">
                <a16:creationId xmlns:a16="http://schemas.microsoft.com/office/drawing/2014/main" id="{C98801B9-1204-5F42-B581-A4BF28F0C5C5}"/>
              </a:ext>
            </a:extLst>
          </p:cNvPr>
          <p:cNvSpPr/>
          <p:nvPr/>
        </p:nvSpPr>
        <p:spPr>
          <a:xfrm>
            <a:off x="5606777" y="853984"/>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DDB31390-AEB9-8E4B-899C-F4FD2DBF773A}"/>
              </a:ext>
            </a:extLst>
          </p:cNvPr>
          <p:cNvGrpSpPr/>
          <p:nvPr/>
        </p:nvGrpSpPr>
        <p:grpSpPr>
          <a:xfrm>
            <a:off x="2803252" y="1841271"/>
            <a:ext cx="311008" cy="311008"/>
            <a:chOff x="4208804" y="1862983"/>
            <a:chExt cx="658026" cy="658026"/>
          </a:xfrm>
        </p:grpSpPr>
        <p:sp>
          <p:nvSpPr>
            <p:cNvPr id="14" name="Rectangle 13">
              <a:extLst>
                <a:ext uri="{FF2B5EF4-FFF2-40B4-BE49-F238E27FC236}">
                  <a16:creationId xmlns:a16="http://schemas.microsoft.com/office/drawing/2014/main" id="{E662185E-EB85-5245-BB7C-54C70AD9B7B0}"/>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11C6E2F-918E-0D45-9B89-BEA0B8149A92}"/>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54231ACB-988A-164F-B937-7AE33E36E235}"/>
              </a:ext>
            </a:extLst>
          </p:cNvPr>
          <p:cNvSpPr/>
          <p:nvPr/>
        </p:nvSpPr>
        <p:spPr>
          <a:xfrm>
            <a:off x="3115371" y="3303313"/>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85EF713-C8DB-454C-B765-6F9B2A4B19F8}"/>
              </a:ext>
            </a:extLst>
          </p:cNvPr>
          <p:cNvSpPr/>
          <p:nvPr/>
        </p:nvSpPr>
        <p:spPr>
          <a:xfrm>
            <a:off x="4377640" y="3691788"/>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EC988E37-90EA-1B4E-B905-496AA183A784}"/>
              </a:ext>
            </a:extLst>
          </p:cNvPr>
          <p:cNvGrpSpPr/>
          <p:nvPr/>
        </p:nvGrpSpPr>
        <p:grpSpPr>
          <a:xfrm>
            <a:off x="3405485" y="3691789"/>
            <a:ext cx="311008" cy="311008"/>
            <a:chOff x="4208804" y="1862983"/>
            <a:chExt cx="658026" cy="658026"/>
          </a:xfrm>
        </p:grpSpPr>
        <p:sp>
          <p:nvSpPr>
            <p:cNvPr id="20" name="Rectangle 19">
              <a:extLst>
                <a:ext uri="{FF2B5EF4-FFF2-40B4-BE49-F238E27FC236}">
                  <a16:creationId xmlns:a16="http://schemas.microsoft.com/office/drawing/2014/main" id="{AF890F7C-1391-4647-906A-AE0B9036D5E4}"/>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A330BA79-D9C6-1846-8A37-507D84605269}"/>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2"/>
          <a:stretch>
            <a:fillRect/>
          </a:stretch>
        </p:blipFill>
        <p:spPr>
          <a:xfrm>
            <a:off x="2969403" y="4163453"/>
            <a:ext cx="3205192" cy="2488362"/>
          </a:xfrm>
          <a:prstGeom prst="rect">
            <a:avLst/>
          </a:prstGeom>
        </p:spPr>
      </p:pic>
    </p:spTree>
    <p:extLst>
      <p:ext uri="{BB962C8B-B14F-4D97-AF65-F5344CB8AC3E}">
        <p14:creationId xmlns:p14="http://schemas.microsoft.com/office/powerpoint/2010/main" val="197670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should pay attention to the length of both bars and consider both potential reward and shock when making each choice.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will have 4 seconds to make each choice.</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Next we will set the range of shock levels for you. It is important that the highest shock level is intense enough that you are hesitant to accept the shock despite the offer of money. </a:t>
            </a:r>
          </a:p>
        </p:txBody>
      </p:sp>
      <p:sp>
        <p:nvSpPr>
          <p:cNvPr id="16" name="Title 1">
            <a:extLst>
              <a:ext uri="{FF2B5EF4-FFF2-40B4-BE49-F238E27FC236}">
                <a16:creationId xmlns:a16="http://schemas.microsoft.com/office/drawing/2014/main" id="{F81EB440-C424-40E5-988F-B773E61EFFE3}"/>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24" name="Isosceles Triangle 23">
            <a:extLst>
              <a:ext uri="{FF2B5EF4-FFF2-40B4-BE49-F238E27FC236}">
                <a16:creationId xmlns:a16="http://schemas.microsoft.com/office/drawing/2014/main" id="{6A50AD31-B587-4888-A080-D4C131CC04B8}"/>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B44CC49E-D48B-4BA3-B6C4-F84BA74C4C06}"/>
              </a:ext>
            </a:extLst>
          </p:cNvPr>
          <p:cNvGrpSpPr/>
          <p:nvPr/>
        </p:nvGrpSpPr>
        <p:grpSpPr>
          <a:xfrm>
            <a:off x="6738294" y="5753809"/>
            <a:ext cx="2507657" cy="1325563"/>
            <a:chOff x="6738294" y="5813631"/>
            <a:chExt cx="2507657" cy="1325563"/>
          </a:xfrm>
        </p:grpSpPr>
        <p:sp>
          <p:nvSpPr>
            <p:cNvPr id="32" name="Title 1">
              <a:extLst>
                <a:ext uri="{FF2B5EF4-FFF2-40B4-BE49-F238E27FC236}">
                  <a16:creationId xmlns:a16="http://schemas.microsoft.com/office/drawing/2014/main" id="{8AAD5F5C-376F-4E42-82A6-4448A76A7C20}"/>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33" name="Isosceles Triangle 32">
              <a:extLst>
                <a:ext uri="{FF2B5EF4-FFF2-40B4-BE49-F238E27FC236}">
                  <a16:creationId xmlns:a16="http://schemas.microsoft.com/office/drawing/2014/main" id="{BAFB2749-CEC4-4B5A-BA73-9734FBA86257}"/>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pic>
        <p:nvPicPr>
          <p:cNvPr id="9" name="Picture 8"/>
          <p:cNvPicPr>
            <a:picLocks noChangeAspect="1"/>
          </p:cNvPicPr>
          <p:nvPr/>
        </p:nvPicPr>
        <p:blipFill>
          <a:blip r:embed="rId2"/>
          <a:stretch>
            <a:fillRect/>
          </a:stretch>
        </p:blipFill>
        <p:spPr>
          <a:xfrm>
            <a:off x="2969403" y="4163453"/>
            <a:ext cx="3205192" cy="2488362"/>
          </a:xfrm>
          <a:prstGeom prst="rect">
            <a:avLst/>
          </a:prstGeom>
        </p:spPr>
      </p:pic>
    </p:spTree>
    <p:extLst>
      <p:ext uri="{BB962C8B-B14F-4D97-AF65-F5344CB8AC3E}">
        <p14:creationId xmlns:p14="http://schemas.microsoft.com/office/powerpoint/2010/main" val="371165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3"/>
            <a:ext cx="9143999" cy="4351338"/>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Now you will have a chance to practice the task.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Remember, it is important that you weigh both the potential reward and shock individually when making each choice.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have any questions, please ask the experimenter now. </a:t>
            </a: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not, press right to begin.</a:t>
            </a:r>
            <a:endParaRPr lang="en-US" sz="2000" dirty="0">
              <a:solidFill>
                <a:schemeClr val="bg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696F83D-A65F-4BE2-A2FD-E6175383FF94}"/>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9" name="Isosceles Triangle 8">
            <a:extLst>
              <a:ext uri="{FF2B5EF4-FFF2-40B4-BE49-F238E27FC236}">
                <a16:creationId xmlns:a16="http://schemas.microsoft.com/office/drawing/2014/main" id="{4BCCD420-734E-409C-9CA8-AE2BAC7D858E}"/>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B1394C5-E794-4258-B2EC-AC9DC0BACFF2}"/>
              </a:ext>
            </a:extLst>
          </p:cNvPr>
          <p:cNvGrpSpPr/>
          <p:nvPr/>
        </p:nvGrpSpPr>
        <p:grpSpPr>
          <a:xfrm>
            <a:off x="6738294" y="5753809"/>
            <a:ext cx="2507657" cy="1325563"/>
            <a:chOff x="6738294" y="5813631"/>
            <a:chExt cx="2507657" cy="1325563"/>
          </a:xfrm>
        </p:grpSpPr>
        <p:sp>
          <p:nvSpPr>
            <p:cNvPr id="16" name="Title 1">
              <a:extLst>
                <a:ext uri="{FF2B5EF4-FFF2-40B4-BE49-F238E27FC236}">
                  <a16:creationId xmlns:a16="http://schemas.microsoft.com/office/drawing/2014/main" id="{0B8D077F-DEF9-4B40-91EC-490AFDB1B19D}"/>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17" name="Isosceles Triangle 16">
              <a:extLst>
                <a:ext uri="{FF2B5EF4-FFF2-40B4-BE49-F238E27FC236}">
                  <a16:creationId xmlns:a16="http://schemas.microsoft.com/office/drawing/2014/main" id="{D41EE2B6-227E-420E-8D07-FABE918AC68E}"/>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90938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3"/>
            <a:ext cx="9143999" cy="4351338"/>
          </a:xfrm>
        </p:spPr>
        <p:txBody>
          <a:bodyPr>
            <a:normAutofit/>
          </a:bodyPr>
          <a:lstStyle/>
          <a:p>
            <a:pPr marL="0" indent="0" algn="ctr">
              <a:lnSpc>
                <a:spcPct val="120000"/>
              </a:lnSpc>
              <a:buNone/>
            </a:pPr>
            <a:r>
              <a:rPr lang="en-US" sz="7200" b="1" dirty="0">
                <a:solidFill>
                  <a:schemeClr val="bg1"/>
                </a:solidFill>
                <a:latin typeface="Arial" panose="020B0604020202020204" pitchFamily="34" charset="0"/>
                <a:cs typeface="Arial" panose="020B0604020202020204" pitchFamily="34" charset="0"/>
              </a:rPr>
              <a:t>PRACTICE</a:t>
            </a:r>
          </a:p>
          <a:p>
            <a:pPr marL="0" indent="0" algn="ctr">
              <a:lnSpc>
                <a:spcPct val="120000"/>
              </a:lnSpc>
              <a:buNone/>
            </a:pPr>
            <a:r>
              <a:rPr lang="en-US" sz="3900" b="1" dirty="0">
                <a:solidFill>
                  <a:schemeClr val="bg1"/>
                </a:solidFill>
                <a:latin typeface="Arial" panose="020B0604020202020204" pitchFamily="34" charset="0"/>
                <a:cs typeface="Arial" panose="020B0604020202020204" pitchFamily="34" charset="0"/>
              </a:rPr>
              <a:t>(assess performance, </a:t>
            </a:r>
            <a:br>
              <a:rPr lang="en-US" sz="3900" b="1" dirty="0">
                <a:solidFill>
                  <a:schemeClr val="bg1"/>
                </a:solidFill>
                <a:latin typeface="Arial" panose="020B0604020202020204" pitchFamily="34" charset="0"/>
                <a:cs typeface="Arial" panose="020B0604020202020204" pitchFamily="34" charset="0"/>
              </a:rPr>
            </a:br>
            <a:r>
              <a:rPr lang="en-US" sz="3900" b="1" dirty="0">
                <a:solidFill>
                  <a:schemeClr val="bg1"/>
                </a:solidFill>
                <a:latin typeface="Arial" panose="020B0604020202020204" pitchFamily="34" charset="0"/>
                <a:cs typeface="Arial" panose="020B0604020202020204" pitchFamily="34" charset="0"/>
              </a:rPr>
              <a:t>recalibrate if necessary)</a:t>
            </a:r>
            <a:endParaRPr lang="en-US" sz="3900" dirty="0">
              <a:solidFill>
                <a:schemeClr val="bg1"/>
              </a:solidFill>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696F83D-A65F-4BE2-A2FD-E6175383FF94}"/>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9" name="Isosceles Triangle 8">
            <a:extLst>
              <a:ext uri="{FF2B5EF4-FFF2-40B4-BE49-F238E27FC236}">
                <a16:creationId xmlns:a16="http://schemas.microsoft.com/office/drawing/2014/main" id="{4BCCD420-734E-409C-9CA8-AE2BAC7D858E}"/>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0" name="Group 9">
            <a:extLst>
              <a:ext uri="{FF2B5EF4-FFF2-40B4-BE49-F238E27FC236}">
                <a16:creationId xmlns:a16="http://schemas.microsoft.com/office/drawing/2014/main" id="{8B1394C5-E794-4258-B2EC-AC9DC0BACFF2}"/>
              </a:ext>
            </a:extLst>
          </p:cNvPr>
          <p:cNvGrpSpPr/>
          <p:nvPr/>
        </p:nvGrpSpPr>
        <p:grpSpPr>
          <a:xfrm>
            <a:off x="6738294" y="5753809"/>
            <a:ext cx="2507657" cy="1325563"/>
            <a:chOff x="6738294" y="5813631"/>
            <a:chExt cx="2507657" cy="1325563"/>
          </a:xfrm>
        </p:grpSpPr>
        <p:sp>
          <p:nvSpPr>
            <p:cNvPr id="16" name="Title 1">
              <a:extLst>
                <a:ext uri="{FF2B5EF4-FFF2-40B4-BE49-F238E27FC236}">
                  <a16:creationId xmlns:a16="http://schemas.microsoft.com/office/drawing/2014/main" id="{0B8D077F-DEF9-4B40-91EC-490AFDB1B19D}"/>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17" name="Isosceles Triangle 16">
              <a:extLst>
                <a:ext uri="{FF2B5EF4-FFF2-40B4-BE49-F238E27FC236}">
                  <a16:creationId xmlns:a16="http://schemas.microsoft.com/office/drawing/2014/main" id="{D41EE2B6-227E-420E-8D07-FABE918AC68E}"/>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96488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3"/>
            <a:ext cx="9143999" cy="4351338"/>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We will break this task up into three runs.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At the end of each run you will see a screen telling you how much you earned out of the total offered during this run. </a:t>
            </a:r>
          </a:p>
        </p:txBody>
      </p:sp>
      <p:sp>
        <p:nvSpPr>
          <p:cNvPr id="8" name="Title 1">
            <a:extLst>
              <a:ext uri="{FF2B5EF4-FFF2-40B4-BE49-F238E27FC236}">
                <a16:creationId xmlns:a16="http://schemas.microsoft.com/office/drawing/2014/main" id="{54BAC2ED-19CD-41E6-B563-9D1D0951EBB4}"/>
              </a:ext>
            </a:extLst>
          </p:cNvPr>
          <p:cNvSpPr>
            <a:spLocks noGrp="1"/>
          </p:cNvSpPr>
          <p:nvPr>
            <p:ph type="title"/>
          </p:nvPr>
        </p:nvSpPr>
        <p:spPr>
          <a:xfrm>
            <a:off x="887587" y="5766068"/>
            <a:ext cx="2507657" cy="1325563"/>
          </a:xfrm>
        </p:spPr>
        <p:txBody>
          <a:bodyPr>
            <a:normAutofit/>
          </a:bodyPr>
          <a:lstStyle/>
          <a:p>
            <a:r>
              <a:rPr lang="en-US" sz="2000" b="1" dirty="0">
                <a:solidFill>
                  <a:schemeClr val="bg1"/>
                </a:solidFill>
                <a:latin typeface="Arial" panose="020B0604020202020204" pitchFamily="34" charset="0"/>
                <a:cs typeface="Arial" panose="020B0604020202020204" pitchFamily="34" charset="0"/>
              </a:rPr>
              <a:t>Press left</a:t>
            </a:r>
          </a:p>
        </p:txBody>
      </p:sp>
      <p:sp>
        <p:nvSpPr>
          <p:cNvPr id="9" name="Isosceles Triangle 8">
            <a:extLst>
              <a:ext uri="{FF2B5EF4-FFF2-40B4-BE49-F238E27FC236}">
                <a16:creationId xmlns:a16="http://schemas.microsoft.com/office/drawing/2014/main" id="{1BE324C7-7A61-445D-A091-4FE796B49163}"/>
              </a:ext>
            </a:extLst>
          </p:cNvPr>
          <p:cNvSpPr/>
          <p:nvPr/>
        </p:nvSpPr>
        <p:spPr>
          <a:xfrm rot="16200000">
            <a:off x="655574" y="6346929"/>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A558D818-D16A-4FCC-B24E-65D2DA8B2135}"/>
              </a:ext>
            </a:extLst>
          </p:cNvPr>
          <p:cNvGrpSpPr/>
          <p:nvPr/>
        </p:nvGrpSpPr>
        <p:grpSpPr>
          <a:xfrm>
            <a:off x="6738294" y="5753809"/>
            <a:ext cx="2507657" cy="1325563"/>
            <a:chOff x="6738294" y="5813631"/>
            <a:chExt cx="2507657" cy="1325563"/>
          </a:xfrm>
        </p:grpSpPr>
        <p:sp>
          <p:nvSpPr>
            <p:cNvPr id="15" name="Title 1">
              <a:extLst>
                <a:ext uri="{FF2B5EF4-FFF2-40B4-BE49-F238E27FC236}">
                  <a16:creationId xmlns:a16="http://schemas.microsoft.com/office/drawing/2014/main" id="{0F764928-7B28-4506-8AB8-0FA54E48E647}"/>
                </a:ext>
              </a:extLst>
            </p:cNvPr>
            <p:cNvSpPr txBox="1">
              <a:spLocks/>
            </p:cNvSpPr>
            <p:nvPr/>
          </p:nvSpPr>
          <p:spPr>
            <a:xfrm>
              <a:off x="6738294" y="5813631"/>
              <a:ext cx="25076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latin typeface="Arial" panose="020B0604020202020204" pitchFamily="34" charset="0"/>
                  <a:cs typeface="Arial" panose="020B0604020202020204" pitchFamily="34" charset="0"/>
                </a:rPr>
                <a:t>Press right</a:t>
              </a:r>
            </a:p>
          </p:txBody>
        </p:sp>
        <p:sp>
          <p:nvSpPr>
            <p:cNvPr id="16" name="Isosceles Triangle 15">
              <a:extLst>
                <a:ext uri="{FF2B5EF4-FFF2-40B4-BE49-F238E27FC236}">
                  <a16:creationId xmlns:a16="http://schemas.microsoft.com/office/drawing/2014/main" id="{B23F2AB8-C575-4870-B1B3-05653A4BDC53}"/>
                </a:ext>
              </a:extLst>
            </p:cNvPr>
            <p:cNvSpPr/>
            <p:nvPr/>
          </p:nvSpPr>
          <p:spPr>
            <a:xfrm rot="5400000">
              <a:off x="8236269" y="6394493"/>
              <a:ext cx="232013" cy="1638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13432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286D72A6D44E4FA322B10960430D12" ma:contentTypeVersion="12" ma:contentTypeDescription="Create a new document." ma:contentTypeScope="" ma:versionID="7da0810c4fb43a4bbae54c39a02b2f64">
  <xsd:schema xmlns:xsd="http://www.w3.org/2001/XMLSchema" xmlns:xs="http://www.w3.org/2001/XMLSchema" xmlns:p="http://schemas.microsoft.com/office/2006/metadata/properties" xmlns:ns3="26afd22d-572c-490a-9ae3-aff4a19a15fb" xmlns:ns4="be2539a8-a567-440e-a515-310f2d847744" targetNamespace="http://schemas.microsoft.com/office/2006/metadata/properties" ma:root="true" ma:fieldsID="343feb3ca28dfba2c1ef6a9c97c1df05" ns3:_="" ns4:_="">
    <xsd:import namespace="26afd22d-572c-490a-9ae3-aff4a19a15fb"/>
    <xsd:import namespace="be2539a8-a567-440e-a515-310f2d84774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fd22d-572c-490a-9ae3-aff4a19a15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2539a8-a567-440e-a515-310f2d8477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7EFE3B-9714-4233-B84A-446069B02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afd22d-572c-490a-9ae3-aff4a19a15fb"/>
    <ds:schemaRef ds:uri="be2539a8-a567-440e-a515-310f2d847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EC6978-C167-4F63-8DEA-B48138DCCCC5}">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be2539a8-a567-440e-a515-310f2d847744"/>
    <ds:schemaRef ds:uri="26afd22d-572c-490a-9ae3-aff4a19a15fb"/>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22DF92D-0D1D-4C44-A4B6-44000634A1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366</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Press left</vt:lpstr>
      <vt:lpstr>Press left</vt:lpstr>
      <vt:lpstr>Press left</vt:lpstr>
      <vt:lpstr>Press left</vt:lpstr>
      <vt:lpstr>Press left</vt:lpstr>
      <vt:lpstr>Press left</vt:lpstr>
      <vt:lpstr>Press left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Kuhn, Manuel</dc:creator>
  <cp:lastModifiedBy>Kuhn, Manuel</cp:lastModifiedBy>
  <cp:revision>10</cp:revision>
  <dcterms:created xsi:type="dcterms:W3CDTF">2020-09-23T15:15:29Z</dcterms:created>
  <dcterms:modified xsi:type="dcterms:W3CDTF">2020-12-18T16:38:10Z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0x010100F7286D72A6D44E4FA322B10960430D12</vt:lpwstr>
  </property>
</Properties>
</file>