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
      <p:font typeface="Maven Pro"/>
      <p:regular r:id="rId27"/>
      <p:bold r:id="rId28"/>
    </p:embeddedFont>
    <p:embeddedFont>
      <p:font typeface="Maven Pro Regular"/>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Regular-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lobal.oup.com/academic/product/culture-in-mind-9780195095975?cc=us&amp;lang=en&amp;#"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1e92b3f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1e92b3f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2574bc88e_1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2574bc88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2574bc88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2574bc88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52574bc88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52574bc88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2574bc88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2574bc88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52574bc88e_2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52574bc88e_2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2574bc88e_2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2574bc88e_2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2574bc88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2574bc88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2574bc88e_1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2574bc88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sz="1300" u="sng">
                <a:solidFill>
                  <a:schemeClr val="accent5"/>
                </a:solidFill>
                <a:latin typeface="Nunito"/>
                <a:ea typeface="Nunito"/>
                <a:cs typeface="Nunito"/>
                <a:sym typeface="Nunito"/>
                <a:hlinkClick r:id="rId2"/>
              </a:rPr>
              <a:t>https://global.oup.com/academic/product/culture-in-mind-9780195095975?cc=us&amp;lang=en&amp;#</a:t>
            </a:r>
            <a:endParaRPr sz="1300">
              <a:solidFill>
                <a:schemeClr val="dk2"/>
              </a:solidFill>
              <a:latin typeface="Nunito"/>
              <a:ea typeface="Nunito"/>
              <a:cs typeface="Nunito"/>
              <a:sym typeface="Nunito"/>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2574bc88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2574bc88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2574bc88e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2574bc8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Z-eU5xZW7cU" TargetMode="Externa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l-Yy6poJ2zs"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CS6795 - Culture</a:t>
            </a:r>
            <a:endParaRPr/>
          </a:p>
        </p:txBody>
      </p:sp>
      <p:sp>
        <p:nvSpPr>
          <p:cNvPr id="278" name="Google Shape;278;p13"/>
          <p:cNvSpPr txBox="1"/>
          <p:nvPr>
            <p:ph idx="1" type="subTitle"/>
          </p:nvPr>
        </p:nvSpPr>
        <p:spPr>
          <a:xfrm>
            <a:off x="909600" y="2789125"/>
            <a:ext cx="7324800" cy="13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Kuhu Gupta</a:t>
            </a:r>
            <a:endParaRPr sz="2400"/>
          </a:p>
          <a:p>
            <a:pPr indent="0" lvl="0" marL="0" rtl="0" algn="l">
              <a:spcBef>
                <a:spcPts val="0"/>
              </a:spcBef>
              <a:spcAft>
                <a:spcPts val="0"/>
              </a:spcAft>
              <a:buNone/>
            </a:pPr>
            <a:r>
              <a:rPr lang="en" sz="2400"/>
              <a:t>Jae Ro</a:t>
            </a:r>
            <a:endParaRPr sz="2400"/>
          </a:p>
          <a:p>
            <a:pPr indent="0" lvl="0" marL="0" rtl="0" algn="l">
              <a:spcBef>
                <a:spcPts val="0"/>
              </a:spcBef>
              <a:spcAft>
                <a:spcPts val="0"/>
              </a:spcAft>
              <a:buNone/>
            </a:pPr>
            <a:r>
              <a:rPr lang="en" sz="2400"/>
              <a:t>James Howe</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2"/>
          <p:cNvSpPr txBox="1"/>
          <p:nvPr>
            <p:ph idx="1" type="body"/>
          </p:nvPr>
        </p:nvSpPr>
        <p:spPr>
          <a:xfrm>
            <a:off x="1432950" y="1975875"/>
            <a:ext cx="6278100" cy="94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400">
                <a:latin typeface="Maven Pro Regular"/>
                <a:ea typeface="Maven Pro Regular"/>
                <a:cs typeface="Maven Pro Regular"/>
                <a:sym typeface="Maven Pro Regular"/>
              </a:rPr>
              <a:t>“Fish are born expecting water, and humans are born expecting culture”</a:t>
            </a:r>
            <a:br>
              <a:rPr i="1" lang="en" sz="1400">
                <a:latin typeface="Maven Pro Regular"/>
                <a:ea typeface="Maven Pro Regular"/>
                <a:cs typeface="Maven Pro Regular"/>
                <a:sym typeface="Maven Pro Regular"/>
              </a:rPr>
            </a:br>
            <a:r>
              <a:rPr i="1" lang="en" sz="1400">
                <a:latin typeface="Maven Pro Regular"/>
                <a:ea typeface="Maven Pro Regular"/>
                <a:cs typeface="Maven Pro Regular"/>
                <a:sym typeface="Maven Pro Regular"/>
              </a:rPr>
              <a:t>							   </a:t>
            </a:r>
            <a:br>
              <a:rPr i="1" lang="en" sz="1400">
                <a:latin typeface="Maven Pro Regular"/>
                <a:ea typeface="Maven Pro Regular"/>
                <a:cs typeface="Maven Pro Regular"/>
                <a:sym typeface="Maven Pro Regular"/>
              </a:rPr>
            </a:br>
            <a:r>
              <a:rPr i="1" lang="en" sz="1400">
                <a:latin typeface="Maven Pro Regular"/>
                <a:ea typeface="Maven Pro Regular"/>
                <a:cs typeface="Maven Pro Regular"/>
                <a:sym typeface="Maven Pro Regular"/>
              </a:rPr>
              <a:t>									</a:t>
            </a:r>
            <a:r>
              <a:rPr b="1" i="1" lang="en" sz="1400">
                <a:latin typeface="Maven Pro"/>
                <a:ea typeface="Maven Pro"/>
                <a:cs typeface="Maven Pro"/>
                <a:sym typeface="Maven Pro"/>
              </a:rPr>
              <a:t>– </a:t>
            </a:r>
            <a:r>
              <a:rPr b="1" i="1" lang="en" sz="1400">
                <a:latin typeface="Maven Pro"/>
                <a:ea typeface="Maven Pro"/>
                <a:cs typeface="Maven Pro"/>
                <a:sym typeface="Maven Pro"/>
              </a:rPr>
              <a:t>Michael </a:t>
            </a:r>
            <a:r>
              <a:rPr b="1" i="1" lang="en" sz="1400">
                <a:latin typeface="Maven Pro"/>
                <a:ea typeface="Maven Pro"/>
                <a:cs typeface="Maven Pro"/>
                <a:sym typeface="Maven Pro"/>
              </a:rPr>
              <a:t>Tomasello</a:t>
            </a:r>
            <a:endParaRPr b="1" i="1" sz="1400">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338" name="Google Shape;338;p23"/>
          <p:cNvSpPr txBox="1"/>
          <p:nvPr>
            <p:ph idx="1" type="body"/>
          </p:nvPr>
        </p:nvSpPr>
        <p:spPr>
          <a:xfrm>
            <a:off x="1303800" y="1597875"/>
            <a:ext cx="7030500" cy="299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ven Pro Regular"/>
                <a:ea typeface="Maven Pro Regular"/>
                <a:cs typeface="Maven Pro Regular"/>
                <a:sym typeface="Maven Pro Regular"/>
              </a:rPr>
              <a:t>Cultural Evolution</a:t>
            </a:r>
            <a:endParaRPr>
              <a:latin typeface="Maven Pro Regular"/>
              <a:ea typeface="Maven Pro Regular"/>
              <a:cs typeface="Maven Pro Regular"/>
              <a:sym typeface="Maven Pro Regular"/>
            </a:endParaRPr>
          </a:p>
          <a:p>
            <a:pPr indent="-311150" lvl="0" marL="457200" rtl="0" algn="just">
              <a:spcBef>
                <a:spcPts val="1600"/>
              </a:spcBef>
              <a:spcAft>
                <a:spcPts val="0"/>
              </a:spcAft>
              <a:buSzPts val="1300"/>
              <a:buFont typeface="Maven Pro Regular"/>
              <a:buChar char="●"/>
            </a:pPr>
            <a:r>
              <a:rPr lang="en">
                <a:latin typeface="Maven Pro Regular"/>
                <a:ea typeface="Maven Pro Regular"/>
                <a:cs typeface="Maven Pro Regular"/>
                <a:sym typeface="Maven Pro Regular"/>
              </a:rPr>
              <a:t>Humans are unique</a:t>
            </a:r>
            <a:endParaRPr>
              <a:latin typeface="Maven Pro Regular"/>
              <a:ea typeface="Maven Pro Regular"/>
              <a:cs typeface="Maven Pro Regular"/>
              <a:sym typeface="Maven Pro Regular"/>
            </a:endParaRPr>
          </a:p>
          <a:p>
            <a:pPr indent="-311150" lvl="0" marL="457200" rtl="0" algn="just">
              <a:spcBef>
                <a:spcPts val="0"/>
              </a:spcBef>
              <a:spcAft>
                <a:spcPts val="0"/>
              </a:spcAft>
              <a:buSzPts val="1300"/>
              <a:buFont typeface="Maven Pro Regular"/>
              <a:buChar char="●"/>
            </a:pPr>
            <a:r>
              <a:rPr lang="en">
                <a:latin typeface="Maven Pro Regular"/>
                <a:ea typeface="Maven Pro Regular"/>
                <a:cs typeface="Maven Pro Regular"/>
                <a:sym typeface="Maven Pro Regular"/>
              </a:rPr>
              <a:t>Humans  engage with each other in complex collaborative activities (culture)</a:t>
            </a:r>
            <a:endParaRPr>
              <a:latin typeface="Maven Pro Regular"/>
              <a:ea typeface="Maven Pro Regular"/>
              <a:cs typeface="Maven Pro Regular"/>
              <a:sym typeface="Maven Pro Regular"/>
            </a:endParaRPr>
          </a:p>
          <a:p>
            <a:pPr indent="-311150" lvl="1" marL="914400" rtl="0" algn="just">
              <a:spcBef>
                <a:spcPts val="0"/>
              </a:spcBef>
              <a:spcAft>
                <a:spcPts val="0"/>
              </a:spcAft>
              <a:buSzPts val="1300"/>
              <a:buFont typeface="Maven Pro Regular"/>
              <a:buChar char="○"/>
            </a:pPr>
            <a:r>
              <a:rPr lang="en" sz="1300">
                <a:latin typeface="Maven Pro Regular"/>
                <a:ea typeface="Maven Pro Regular"/>
                <a:cs typeface="Maven Pro Regular"/>
                <a:sym typeface="Maven Pro Regular"/>
              </a:rPr>
              <a:t>Ratchet Effect</a:t>
            </a:r>
            <a:endParaRPr sz="1300">
              <a:latin typeface="Maven Pro Regular"/>
              <a:ea typeface="Maven Pro Regular"/>
              <a:cs typeface="Maven Pro Regular"/>
              <a:sym typeface="Maven Pro Regular"/>
            </a:endParaRPr>
          </a:p>
          <a:p>
            <a:pPr indent="-311150" lvl="2" marL="1371600" rtl="0" algn="just">
              <a:spcBef>
                <a:spcPts val="0"/>
              </a:spcBef>
              <a:spcAft>
                <a:spcPts val="0"/>
              </a:spcAft>
              <a:buSzPts val="1300"/>
              <a:buFont typeface="Maven Pro Regular"/>
              <a:buChar char="■"/>
            </a:pPr>
            <a:r>
              <a:rPr lang="en" sz="1300">
                <a:latin typeface="Maven Pro Regular"/>
                <a:ea typeface="Maven Pro Regular"/>
                <a:cs typeface="Maven Pro Regular"/>
                <a:sym typeface="Maven Pro Regular"/>
              </a:rPr>
              <a:t>Shared symbolic artifacts, such as linguistic symbols and social institutions, facilitate their “transmission” across generations</a:t>
            </a:r>
            <a:endParaRPr sz="1300">
              <a:latin typeface="Maven Pro Regular"/>
              <a:ea typeface="Maven Pro Regular"/>
              <a:cs typeface="Maven Pro Regular"/>
              <a:sym typeface="Maven Pro Regular"/>
            </a:endParaRPr>
          </a:p>
          <a:p>
            <a:pPr indent="-311150" lvl="0" marL="457200" rtl="0" algn="just">
              <a:spcBef>
                <a:spcPts val="0"/>
              </a:spcBef>
              <a:spcAft>
                <a:spcPts val="0"/>
              </a:spcAft>
              <a:buSzPts val="1300"/>
              <a:buFont typeface="Maven Pro Regular"/>
              <a:buChar char="●"/>
            </a:pPr>
            <a:r>
              <a:rPr lang="en">
                <a:latin typeface="Maven Pro Regular"/>
                <a:ea typeface="Maven Pro Regular"/>
                <a:cs typeface="Maven Pro Regular"/>
                <a:sym typeface="Maven Pro Regular"/>
              </a:rPr>
              <a:t>What distinguishes humans from any other species?</a:t>
            </a:r>
            <a:endParaRPr>
              <a:latin typeface="Maven Pro Regular"/>
              <a:ea typeface="Maven Pro Regular"/>
              <a:cs typeface="Maven Pro Regular"/>
              <a:sym typeface="Maven Pro Regular"/>
            </a:endParaRPr>
          </a:p>
          <a:p>
            <a:pPr indent="-311150" lvl="1" marL="914400" rtl="0" algn="just">
              <a:spcBef>
                <a:spcPts val="0"/>
              </a:spcBef>
              <a:spcAft>
                <a:spcPts val="0"/>
              </a:spcAft>
              <a:buSzPts val="1300"/>
              <a:buFont typeface="Maven Pro Regular"/>
              <a:buChar char="○"/>
            </a:pPr>
            <a:r>
              <a:rPr lang="en" sz="1300">
                <a:latin typeface="Maven Pro Regular"/>
                <a:ea typeface="Maven Pro Regular"/>
                <a:cs typeface="Maven Pro Regular"/>
                <a:sym typeface="Maven Pro Regular"/>
              </a:rPr>
              <a:t>Understanding intentions</a:t>
            </a:r>
            <a:endParaRPr sz="1300">
              <a:latin typeface="Maven Pro Regular"/>
              <a:ea typeface="Maven Pro Regular"/>
              <a:cs typeface="Maven Pro Regular"/>
              <a:sym typeface="Maven Pro Regular"/>
            </a:endParaRPr>
          </a:p>
          <a:p>
            <a:pPr indent="-311150" lvl="1" marL="914400" rtl="0" algn="just">
              <a:spcBef>
                <a:spcPts val="0"/>
              </a:spcBef>
              <a:spcAft>
                <a:spcPts val="0"/>
              </a:spcAft>
              <a:buSzPts val="1300"/>
              <a:buFont typeface="Maven Pro Regular"/>
              <a:buChar char="○"/>
            </a:pPr>
            <a:r>
              <a:rPr lang="en" sz="1300">
                <a:latin typeface="Maven Pro Regular"/>
                <a:ea typeface="Maven Pro Regular"/>
                <a:cs typeface="Maven Pro Regular"/>
                <a:sym typeface="Maven Pro Regular"/>
              </a:rPr>
              <a:t>Shared Intentionality</a:t>
            </a:r>
            <a:endParaRPr sz="1300">
              <a:latin typeface="Maven Pro Regular"/>
              <a:ea typeface="Maven Pro Regular"/>
              <a:cs typeface="Maven Pro Regular"/>
              <a:sym typeface="Maven Pro Regular"/>
            </a:endParaRPr>
          </a:p>
          <a:p>
            <a:pPr indent="-311150" lvl="2" marL="1371600" rtl="0" algn="just">
              <a:spcBef>
                <a:spcPts val="0"/>
              </a:spcBef>
              <a:spcAft>
                <a:spcPts val="0"/>
              </a:spcAft>
              <a:buSzPts val="1300"/>
              <a:buFont typeface="Maven Pro Regular"/>
              <a:buChar char="■"/>
            </a:pPr>
            <a:r>
              <a:rPr lang="en" sz="1300">
                <a:latin typeface="Maven Pro Regular"/>
                <a:ea typeface="Maven Pro Regular"/>
                <a:cs typeface="Maven Pro Regular"/>
                <a:sym typeface="Maven Pro Regular"/>
              </a:rPr>
              <a:t>Phylogenetic</a:t>
            </a:r>
            <a:endParaRPr sz="1300">
              <a:latin typeface="Maven Pro Regular"/>
              <a:ea typeface="Maven Pro Regular"/>
              <a:cs typeface="Maven Pro Regular"/>
              <a:sym typeface="Maven Pro Regular"/>
            </a:endParaRPr>
          </a:p>
          <a:p>
            <a:pPr indent="-311150" lvl="2" marL="1371600" rtl="0" algn="just">
              <a:spcBef>
                <a:spcPts val="0"/>
              </a:spcBef>
              <a:spcAft>
                <a:spcPts val="0"/>
              </a:spcAft>
              <a:buSzPts val="1300"/>
              <a:buFont typeface="Maven Pro Regular"/>
              <a:buChar char="■"/>
            </a:pPr>
            <a:r>
              <a:rPr lang="en" sz="1300">
                <a:latin typeface="Maven Pro Regular"/>
                <a:ea typeface="Maven Pro Regular"/>
                <a:cs typeface="Maven Pro Regular"/>
                <a:sym typeface="Maven Pro Regular"/>
              </a:rPr>
              <a:t>Ontogenetic</a:t>
            </a:r>
            <a:endParaRPr sz="1300">
              <a:latin typeface="Maven Pro Regular"/>
              <a:ea typeface="Maven Pro Regular"/>
              <a:cs typeface="Maven Pro Regular"/>
              <a:sym typeface="Maven Pro Regular"/>
            </a:endParaRPr>
          </a:p>
          <a:p>
            <a:pPr indent="-311150" lvl="0" marL="457200" rtl="0" algn="just">
              <a:spcBef>
                <a:spcPts val="0"/>
              </a:spcBef>
              <a:spcAft>
                <a:spcPts val="0"/>
              </a:spcAft>
              <a:buSzPts val="1300"/>
              <a:buFont typeface="Maven Pro Regular"/>
              <a:buChar char="●"/>
            </a:pPr>
            <a:r>
              <a:rPr lang="en">
                <a:latin typeface="Maven Pro Regular"/>
                <a:ea typeface="Maven Pro Regular"/>
                <a:cs typeface="Maven Pro Regular"/>
                <a:sym typeface="Maven Pro Regular"/>
              </a:rPr>
              <a:t>Systematic Cognitive assessments of both Apes &amp; Children.</a:t>
            </a:r>
            <a:endParaRPr>
              <a:latin typeface="Maven Pro Regular"/>
              <a:ea typeface="Maven Pro Regular"/>
              <a:cs typeface="Maven Pro Regular"/>
              <a:sym typeface="Maven Pro Regular"/>
            </a:endParaRPr>
          </a:p>
          <a:p>
            <a:pPr indent="0" lvl="0" marL="0" rtl="0" algn="just">
              <a:spcBef>
                <a:spcPts val="1600"/>
              </a:spcBef>
              <a:spcAft>
                <a:spcPts val="1600"/>
              </a:spcAft>
              <a:buNone/>
            </a:pPr>
            <a:r>
              <a:t/>
            </a:r>
            <a:endParaRPr>
              <a:latin typeface="Maven Pro Regular"/>
              <a:ea typeface="Maven Pro Regular"/>
              <a:cs typeface="Maven Pro Regular"/>
              <a:sym typeface="Maven Pro Regul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Intentional Action</a:t>
            </a:r>
            <a:endParaRPr/>
          </a:p>
        </p:txBody>
      </p:sp>
      <p:sp>
        <p:nvSpPr>
          <p:cNvPr id="344" name="Google Shape;344;p24"/>
          <p:cNvSpPr txBox="1"/>
          <p:nvPr>
            <p:ph idx="1" type="body"/>
          </p:nvPr>
        </p:nvSpPr>
        <p:spPr>
          <a:xfrm>
            <a:off x="386100" y="1990050"/>
            <a:ext cx="44070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ven Pro Regular"/>
                <a:ea typeface="Maven Pro Regular"/>
                <a:cs typeface="Maven Pro Regular"/>
                <a:sym typeface="Maven Pro Regular"/>
              </a:rPr>
              <a:t>The basic organization of an intentional action comprises of -</a:t>
            </a:r>
            <a:endParaRPr>
              <a:latin typeface="Maven Pro Regular"/>
              <a:ea typeface="Maven Pro Regular"/>
              <a:cs typeface="Maven Pro Regular"/>
              <a:sym typeface="Maven Pro Regular"/>
            </a:endParaRPr>
          </a:p>
          <a:p>
            <a:pPr indent="-311150" lvl="0" marL="457200" rtl="0" algn="l">
              <a:spcBef>
                <a:spcPts val="1600"/>
              </a:spcBef>
              <a:spcAft>
                <a:spcPts val="0"/>
              </a:spcAft>
              <a:buSzPts val="1300"/>
              <a:buFont typeface="Maven Pro Regular"/>
              <a:buChar char="●"/>
            </a:pPr>
            <a:r>
              <a:rPr lang="en">
                <a:latin typeface="Maven Pro Regular"/>
                <a:ea typeface="Maven Pro Regular"/>
                <a:cs typeface="Maven Pro Regular"/>
                <a:sym typeface="Maven Pro Regular"/>
              </a:rPr>
              <a:t>A reference value or goal toward which the system acts</a:t>
            </a:r>
            <a:endParaRPr>
              <a:latin typeface="Maven Pro Regular"/>
              <a:ea typeface="Maven Pro Regular"/>
              <a:cs typeface="Maven Pro Regular"/>
              <a:sym typeface="Maven Pro Regular"/>
            </a:endParaRPr>
          </a:p>
          <a:p>
            <a:pPr indent="-311150" lvl="0" marL="457200" rtl="0" algn="l">
              <a:spcBef>
                <a:spcPts val="0"/>
              </a:spcBef>
              <a:spcAft>
                <a:spcPts val="0"/>
              </a:spcAft>
              <a:buSzPts val="1300"/>
              <a:buFont typeface="Maven Pro Regular"/>
              <a:buChar char="●"/>
            </a:pPr>
            <a:r>
              <a:rPr lang="en">
                <a:latin typeface="Maven Pro Regular"/>
                <a:ea typeface="Maven Pro Regular"/>
                <a:cs typeface="Maven Pro Regular"/>
                <a:sym typeface="Maven Pro Regular"/>
              </a:rPr>
              <a:t>The ability to act in order to change the environment</a:t>
            </a:r>
            <a:endParaRPr>
              <a:latin typeface="Maven Pro Regular"/>
              <a:ea typeface="Maven Pro Regular"/>
              <a:cs typeface="Maven Pro Regular"/>
              <a:sym typeface="Maven Pro Regular"/>
            </a:endParaRPr>
          </a:p>
          <a:p>
            <a:pPr indent="-311150" lvl="0" marL="457200" rtl="0" algn="l">
              <a:spcBef>
                <a:spcPts val="0"/>
              </a:spcBef>
              <a:spcAft>
                <a:spcPts val="0"/>
              </a:spcAft>
              <a:buSzPts val="1300"/>
              <a:buFont typeface="Maven Pro Regular"/>
              <a:buChar char="●"/>
            </a:pPr>
            <a:r>
              <a:rPr lang="en">
                <a:latin typeface="Maven Pro Regular"/>
                <a:ea typeface="Maven Pro Regular"/>
                <a:cs typeface="Maven Pro Regular"/>
                <a:sym typeface="Maven Pro Regular"/>
              </a:rPr>
              <a:t>The ability to perceive the environment.</a:t>
            </a:r>
            <a:endParaRPr>
              <a:latin typeface="Maven Pro Regular"/>
              <a:ea typeface="Maven Pro Regular"/>
              <a:cs typeface="Maven Pro Regular"/>
              <a:sym typeface="Maven Pro Regular"/>
            </a:endParaRPr>
          </a:p>
        </p:txBody>
      </p:sp>
      <p:sp>
        <p:nvSpPr>
          <p:cNvPr id="345" name="Google Shape;345;p24"/>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6" name="Google Shape;346;p24"/>
          <p:cNvPicPr preferRelativeResize="0"/>
          <p:nvPr/>
        </p:nvPicPr>
        <p:blipFill>
          <a:blip r:embed="rId3">
            <a:alphaModFix/>
          </a:blip>
          <a:stretch>
            <a:fillRect/>
          </a:stretch>
        </p:blipFill>
        <p:spPr>
          <a:xfrm>
            <a:off x="5001225" y="1633325"/>
            <a:ext cx="3707701" cy="289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id="351" name="Google Shape;351;p25"/>
          <p:cNvPicPr preferRelativeResize="0"/>
          <p:nvPr/>
        </p:nvPicPr>
        <p:blipFill>
          <a:blip r:embed="rId3">
            <a:alphaModFix/>
          </a:blip>
          <a:stretch>
            <a:fillRect/>
          </a:stretch>
        </p:blipFill>
        <p:spPr>
          <a:xfrm>
            <a:off x="390638" y="648100"/>
            <a:ext cx="8636223" cy="4427626"/>
          </a:xfrm>
          <a:prstGeom prst="rect">
            <a:avLst/>
          </a:prstGeom>
          <a:noFill/>
          <a:ln>
            <a:noFill/>
          </a:ln>
        </p:spPr>
      </p:pic>
      <p:sp>
        <p:nvSpPr>
          <p:cNvPr id="352" name="Google Shape;352;p25"/>
          <p:cNvSpPr txBox="1"/>
          <p:nvPr>
            <p:ph type="title"/>
          </p:nvPr>
        </p:nvSpPr>
        <p:spPr>
          <a:xfrm>
            <a:off x="517825" y="2814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Shared Intentionality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pic>
        <p:nvPicPr>
          <p:cNvPr descr="A series of experiments testing altruism in both very young children and chimpanzees.  &#10;&#10;From the Max Planck Institute for Evolutionary Anthropology.&#10;http://www.eva.mpg.de/psycho/index.php" id="357" name="Google Shape;357;p26" title="Experiments with altruism in children and chimps">
            <a:hlinkClick r:id="rId3"/>
          </p:cNvPr>
          <p:cNvPicPr preferRelativeResize="0"/>
          <p:nvPr/>
        </p:nvPicPr>
        <p:blipFill>
          <a:blip r:embed="rId4">
            <a:alphaModFix/>
          </a:blip>
          <a:stretch>
            <a:fillRect/>
          </a:stretch>
        </p:blipFill>
        <p:spPr>
          <a:xfrm>
            <a:off x="1864513" y="541138"/>
            <a:ext cx="5414975" cy="406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363" name="Google Shape;363;p27"/>
          <p:cNvSpPr txBox="1"/>
          <p:nvPr>
            <p:ph type="title"/>
          </p:nvPr>
        </p:nvSpPr>
        <p:spPr>
          <a:xfrm>
            <a:off x="537800" y="1497250"/>
            <a:ext cx="8606100" cy="31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Are humans the only species that can collaborate?</a:t>
            </a:r>
            <a:endParaRPr>
              <a:solidFill>
                <a:schemeClr val="lt2"/>
              </a:solidFill>
            </a:endParaRPr>
          </a:p>
          <a:p>
            <a:pPr indent="0" lvl="0" marL="0" rtl="0" algn="l">
              <a:lnSpc>
                <a:spcPct val="115000"/>
              </a:lnSpc>
              <a:spcBef>
                <a:spcPts val="0"/>
              </a:spcBef>
              <a:spcAft>
                <a:spcPts val="0"/>
              </a:spcAft>
              <a:buNone/>
            </a:pPr>
            <a:r>
              <a:t/>
            </a:r>
            <a:endParaRPr>
              <a:solidFill>
                <a:schemeClr val="lt2"/>
              </a:solidFill>
            </a:endParaRPr>
          </a:p>
          <a:p>
            <a:pPr indent="0" lvl="0" marL="0" rtl="0" algn="l">
              <a:lnSpc>
                <a:spcPct val="115000"/>
              </a:lnSpc>
              <a:spcBef>
                <a:spcPts val="1600"/>
              </a:spcBef>
              <a:spcAft>
                <a:spcPts val="1600"/>
              </a:spcAft>
              <a:buNone/>
            </a:pPr>
            <a:r>
              <a:rPr lang="en">
                <a:solidFill>
                  <a:schemeClr val="lt2"/>
                </a:solidFill>
              </a:rPr>
              <a:t>Are humans actually altruistic?</a:t>
            </a:r>
            <a:endParaRPr>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Critiques</a:t>
            </a:r>
            <a:endParaRPr/>
          </a:p>
        </p:txBody>
      </p:sp>
      <p:sp>
        <p:nvSpPr>
          <p:cNvPr id="369" name="Google Shape;369;p28"/>
          <p:cNvSpPr txBox="1"/>
          <p:nvPr>
            <p:ph idx="1" type="body"/>
          </p:nvPr>
        </p:nvSpPr>
        <p:spPr>
          <a:xfrm>
            <a:off x="1303800" y="1545475"/>
            <a:ext cx="7535400" cy="3264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Maven Pro Regular"/>
              <a:buChar char="●"/>
            </a:pPr>
            <a:r>
              <a:rPr lang="en">
                <a:latin typeface="Maven Pro Regular"/>
                <a:ea typeface="Maven Pro Regular"/>
                <a:cs typeface="Maven Pro Regular"/>
                <a:sym typeface="Maven Pro Regular"/>
              </a:rPr>
              <a:t>Tomasello</a:t>
            </a:r>
            <a:r>
              <a:rPr lang="en">
                <a:latin typeface="Maven Pro Regular"/>
                <a:ea typeface="Maven Pro Regular"/>
                <a:cs typeface="Maven Pro Regular"/>
                <a:sym typeface="Maven Pro Regular"/>
              </a:rPr>
              <a:t> is missing a 3rd prerequisite</a:t>
            </a:r>
            <a:endParaRPr>
              <a:latin typeface="Maven Pro Regular"/>
              <a:ea typeface="Maven Pro Regular"/>
              <a:cs typeface="Maven Pro Regular"/>
              <a:sym typeface="Maven Pro Regular"/>
            </a:endParaRPr>
          </a:p>
          <a:p>
            <a:pPr indent="-311150" lvl="1" marL="914400" rtl="0" algn="l">
              <a:spcBef>
                <a:spcPts val="0"/>
              </a:spcBef>
              <a:spcAft>
                <a:spcPts val="0"/>
              </a:spcAft>
              <a:buSzPts val="1300"/>
              <a:buFont typeface="Maven Pro Regular"/>
              <a:buChar char="○"/>
            </a:pPr>
            <a:r>
              <a:rPr lang="en" sz="1300">
                <a:latin typeface="Maven Pro Regular"/>
                <a:ea typeface="Maven Pro Regular"/>
                <a:cs typeface="Maven Pro Regular"/>
                <a:sym typeface="Maven Pro Regular"/>
              </a:rPr>
              <a:t>Communicating Relevant Information</a:t>
            </a:r>
            <a:endParaRPr sz="1300">
              <a:latin typeface="Maven Pro Regular"/>
              <a:ea typeface="Maven Pro Regular"/>
              <a:cs typeface="Maven Pro Regular"/>
              <a:sym typeface="Maven Pro Regular"/>
            </a:endParaRPr>
          </a:p>
          <a:p>
            <a:pPr indent="-311150" lvl="1" marL="914400" rtl="0" algn="l">
              <a:spcBef>
                <a:spcPts val="0"/>
              </a:spcBef>
              <a:spcAft>
                <a:spcPts val="0"/>
              </a:spcAft>
              <a:buSzPts val="1300"/>
              <a:buFont typeface="Maven Pro Regular"/>
              <a:buChar char="○"/>
            </a:pPr>
            <a:r>
              <a:rPr lang="en" sz="1300">
                <a:latin typeface="Maven Pro Regular"/>
                <a:ea typeface="Maven Pro Regular"/>
                <a:cs typeface="Maven Pro Regular"/>
                <a:sym typeface="Maven Pro Regular"/>
              </a:rPr>
              <a:t>Tomasello views the formation of human culture as a mere </a:t>
            </a:r>
            <a:r>
              <a:rPr lang="en" sz="1300">
                <a:latin typeface="Maven Pro Regular"/>
                <a:ea typeface="Maven Pro Regular"/>
                <a:cs typeface="Maven Pro Regular"/>
                <a:sym typeface="Maven Pro Regular"/>
              </a:rPr>
              <a:t>byproduct</a:t>
            </a:r>
            <a:r>
              <a:rPr lang="en" sz="1300">
                <a:latin typeface="Maven Pro Regular"/>
                <a:ea typeface="Maven Pro Regular"/>
                <a:cs typeface="Maven Pro Regular"/>
                <a:sym typeface="Maven Pro Regular"/>
              </a:rPr>
              <a:t> of an overarching species-specific drive to cooperate and share mental states with others</a:t>
            </a:r>
            <a:endParaRPr sz="1300">
              <a:latin typeface="Maven Pro Regular"/>
              <a:ea typeface="Maven Pro Regular"/>
              <a:cs typeface="Maven Pro Regular"/>
              <a:sym typeface="Maven Pro Regular"/>
            </a:endParaRPr>
          </a:p>
          <a:p>
            <a:pPr indent="-311150" lvl="0" marL="457200" rtl="0" algn="l">
              <a:spcBef>
                <a:spcPts val="0"/>
              </a:spcBef>
              <a:spcAft>
                <a:spcPts val="0"/>
              </a:spcAft>
              <a:buSzPts val="1300"/>
              <a:buFont typeface="Maven Pro Regular"/>
              <a:buChar char="●"/>
            </a:pPr>
            <a:r>
              <a:rPr lang="en">
                <a:latin typeface="Maven Pro Regular"/>
                <a:ea typeface="Maven Pro Regular"/>
                <a:cs typeface="Maven Pro Regular"/>
                <a:sym typeface="Maven Pro Regular"/>
              </a:rPr>
              <a:t>Language or Theory of Mind could explain uniqueness of human cognition instead of shared intentionality</a:t>
            </a:r>
            <a:endParaRPr>
              <a:latin typeface="Maven Pro Regular"/>
              <a:ea typeface="Maven Pro Regular"/>
              <a:cs typeface="Maven Pro Regular"/>
              <a:sym typeface="Maven Pro Regular"/>
            </a:endParaRPr>
          </a:p>
          <a:p>
            <a:pPr indent="-311150" lvl="0" marL="457200" rtl="0" algn="l">
              <a:spcBef>
                <a:spcPts val="0"/>
              </a:spcBef>
              <a:spcAft>
                <a:spcPts val="0"/>
              </a:spcAft>
              <a:buSzPts val="1300"/>
              <a:buFont typeface="Maven Pro Regular"/>
              <a:buChar char="●"/>
            </a:pPr>
            <a:r>
              <a:rPr lang="en">
                <a:latin typeface="Maven Pro Regular"/>
                <a:ea typeface="Maven Pro Regular"/>
                <a:cs typeface="Maven Pro Regular"/>
                <a:sym typeface="Maven Pro Regular"/>
              </a:rPr>
              <a:t>Shared intentionality is not unique to humans</a:t>
            </a:r>
            <a:endParaRPr>
              <a:latin typeface="Maven Pro Regular"/>
              <a:ea typeface="Maven Pro Regular"/>
              <a:cs typeface="Maven Pro Regular"/>
              <a:sym typeface="Maven Pro Regular"/>
            </a:endParaRPr>
          </a:p>
          <a:p>
            <a:pPr indent="-311150" lvl="1" marL="914400" rtl="0" algn="l">
              <a:spcBef>
                <a:spcPts val="0"/>
              </a:spcBef>
              <a:spcAft>
                <a:spcPts val="0"/>
              </a:spcAft>
              <a:buSzPts val="1300"/>
              <a:buFont typeface="Maven Pro Regular"/>
              <a:buChar char="○"/>
            </a:pPr>
            <a:r>
              <a:rPr lang="en" sz="1300">
                <a:latin typeface="Maven Pro Regular"/>
                <a:ea typeface="Maven Pro Regular"/>
                <a:cs typeface="Maven Pro Regular"/>
                <a:sym typeface="Maven Pro Regular"/>
              </a:rPr>
              <a:t>Uniquely human cognition and culture may not be reduced to a few basic abilities</a:t>
            </a:r>
            <a:endParaRPr sz="1300">
              <a:latin typeface="Maven Pro Regular"/>
              <a:ea typeface="Maven Pro Regular"/>
              <a:cs typeface="Maven Pro Regular"/>
              <a:sym typeface="Maven Pro Regul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29"/>
          <p:cNvSpPr txBox="1"/>
          <p:nvPr>
            <p:ph type="title"/>
          </p:nvPr>
        </p:nvSpPr>
        <p:spPr>
          <a:xfrm>
            <a:off x="311700" y="1249225"/>
            <a:ext cx="8520600" cy="189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284" name="Google Shape;284;p14"/>
          <p:cNvSpPr txBox="1"/>
          <p:nvPr>
            <p:ph type="title"/>
          </p:nvPr>
        </p:nvSpPr>
        <p:spPr>
          <a:xfrm>
            <a:off x="3358500" y="2371800"/>
            <a:ext cx="2427000" cy="39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lt2"/>
                </a:solidFill>
              </a:rPr>
              <a:t>Draw a circle</a:t>
            </a:r>
            <a:endParaRPr>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a:t>
            </a:r>
            <a:endParaRPr/>
          </a:p>
        </p:txBody>
      </p:sp>
      <p:sp>
        <p:nvSpPr>
          <p:cNvPr id="290" name="Google Shape;290;p15"/>
          <p:cNvSpPr txBox="1"/>
          <p:nvPr>
            <p:ph type="title"/>
          </p:nvPr>
        </p:nvSpPr>
        <p:spPr>
          <a:xfrm>
            <a:off x="1352250" y="1712850"/>
            <a:ext cx="6439500" cy="1717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lt2"/>
                </a:solidFill>
              </a:rPr>
              <a:t>Did you draw the circle clockwise or counter-clockwise?</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start with a video</a:t>
            </a:r>
            <a:endParaRPr/>
          </a:p>
        </p:txBody>
      </p:sp>
      <p:pic>
        <p:nvPicPr>
          <p:cNvPr descr="Julien argues how we see the World through cultural glasses. By changing the glasses you can change the way you interpret the World.&#10;&#10;Julien is the founder of Mondå, a project that helps Norwegians benefit from cultural diversity while supporting talented foreigners in their efforts to adapt and connect with Norway. He is educated as an astronautical engineer and is currently completing a doctoral degree in Norway. He is originally from Canada and speaks English, Norwegian, French and Spanish. He has been active in higher education policy at the European level, at the national level in Norway and locally at different institutions. He became the first foreign board member of the Norwegian University of Science and Technology (NTNU). Other positions include the Norwegian national research committee (UHR), the board of the national Norwegian doctoral organisation and the presidency of NTNU’s doctoral organisation.&#10;&#10;This talk was given at a TEDx event using the TED conference format but independently organized by a local community. Learn more at http://ted.com/tedx" id="296" name="Google Shape;296;p16" title="How Culture Drives Behaviours | Julien S. Bourrelle | TEDxTrondheim">
            <a:hlinkClick r:id="rId3"/>
          </p:cNvPr>
          <p:cNvPicPr preferRelativeResize="0"/>
          <p:nvPr/>
        </p:nvPicPr>
        <p:blipFill>
          <a:blip r:embed="rId4">
            <a:alphaModFix/>
          </a:blip>
          <a:stretch>
            <a:fillRect/>
          </a:stretch>
        </p:blipFill>
        <p:spPr>
          <a:xfrm>
            <a:off x="2286000" y="1312400"/>
            <a:ext cx="457200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Culture in Mind: Cognition, Culture, and the Problem of Meaning (Shore)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307" name="Google Shape;307;p18"/>
          <p:cNvSpPr txBox="1"/>
          <p:nvPr>
            <p:ph idx="1" type="body"/>
          </p:nvPr>
        </p:nvSpPr>
        <p:spPr>
          <a:xfrm>
            <a:off x="1268100" y="1774175"/>
            <a:ext cx="6607800" cy="29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ven Pro Regular"/>
                <a:ea typeface="Maven Pro Regular"/>
                <a:cs typeface="Maven Pro Regular"/>
                <a:sym typeface="Maven Pro Regular"/>
              </a:rPr>
              <a:t>Cultural Diversity</a:t>
            </a:r>
            <a:endParaRPr>
              <a:latin typeface="Maven Pro Regular"/>
              <a:ea typeface="Maven Pro Regular"/>
              <a:cs typeface="Maven Pro Regular"/>
              <a:sym typeface="Maven Pro Regular"/>
            </a:endParaRPr>
          </a:p>
          <a:p>
            <a:pPr indent="-311150" lvl="0" marL="457200" rtl="0" algn="just">
              <a:spcBef>
                <a:spcPts val="1600"/>
              </a:spcBef>
              <a:spcAft>
                <a:spcPts val="0"/>
              </a:spcAft>
              <a:buSzPts val="1300"/>
              <a:buFont typeface="Maven Pro Regular"/>
              <a:buChar char="●"/>
            </a:pPr>
            <a:r>
              <a:rPr lang="en">
                <a:latin typeface="Maven Pro Regular"/>
                <a:ea typeface="Maven Pro Regular"/>
                <a:cs typeface="Maven Pro Regular"/>
                <a:sym typeface="Maven Pro Regular"/>
              </a:rPr>
              <a:t>Human brains at birth are only 25% of their adult size</a:t>
            </a:r>
            <a:endParaRPr>
              <a:latin typeface="Maven Pro Regular"/>
              <a:ea typeface="Maven Pro Regular"/>
              <a:cs typeface="Maven Pro Regular"/>
              <a:sym typeface="Maven Pro Regular"/>
            </a:endParaRPr>
          </a:p>
          <a:p>
            <a:pPr indent="-311150" lvl="0" marL="457200" rtl="0" algn="just">
              <a:spcBef>
                <a:spcPts val="0"/>
              </a:spcBef>
              <a:spcAft>
                <a:spcPts val="0"/>
              </a:spcAft>
              <a:buSzPts val="1300"/>
              <a:buFont typeface="Maven Pro Regular"/>
              <a:buChar char="●"/>
            </a:pPr>
            <a:r>
              <a:rPr lang="en">
                <a:latin typeface="Maven Pro Regular"/>
                <a:ea typeface="Maven Pro Regular"/>
                <a:cs typeface="Maven Pro Regular"/>
                <a:sym typeface="Maven Pro Regular"/>
              </a:rPr>
              <a:t>Human brain development is greatly impacted by the surrounding natural and cultural environment</a:t>
            </a:r>
            <a:endParaRPr>
              <a:latin typeface="Maven Pro Regular"/>
              <a:ea typeface="Maven Pro Regular"/>
              <a:cs typeface="Maven Pro Regular"/>
              <a:sym typeface="Maven Pro Regular"/>
            </a:endParaRPr>
          </a:p>
          <a:p>
            <a:pPr indent="-311150" lvl="1" marL="914400" rtl="0" algn="just">
              <a:spcBef>
                <a:spcPts val="0"/>
              </a:spcBef>
              <a:spcAft>
                <a:spcPts val="0"/>
              </a:spcAft>
              <a:buSzPts val="1300"/>
              <a:buFont typeface="Maven Pro Regular"/>
              <a:buChar char="○"/>
            </a:pPr>
            <a:r>
              <a:rPr lang="en" sz="1300">
                <a:latin typeface="Maven Pro Regular"/>
                <a:ea typeface="Maven Pro Regular"/>
                <a:cs typeface="Maven Pro Regular"/>
                <a:sym typeface="Maven Pro Regular"/>
              </a:rPr>
              <a:t>If you had never seen realistic 2D images prior to adulthood, you’d have to learn to understand them</a:t>
            </a:r>
            <a:endParaRPr sz="1300">
              <a:latin typeface="Maven Pro Regular"/>
              <a:ea typeface="Maven Pro Regular"/>
              <a:cs typeface="Maven Pro Regular"/>
              <a:sym typeface="Maven Pro Regular"/>
            </a:endParaRPr>
          </a:p>
          <a:p>
            <a:pPr indent="-311150" lvl="1" marL="914400" rtl="0" algn="just">
              <a:spcBef>
                <a:spcPts val="0"/>
              </a:spcBef>
              <a:spcAft>
                <a:spcPts val="0"/>
              </a:spcAft>
              <a:buSzPts val="1300"/>
              <a:buFont typeface="Maven Pro Regular"/>
              <a:buChar char="○"/>
            </a:pPr>
            <a:r>
              <a:rPr lang="en" sz="1300">
                <a:latin typeface="Maven Pro Regular"/>
                <a:ea typeface="Maven Pro Regular"/>
                <a:cs typeface="Maven Pro Regular"/>
                <a:sym typeface="Maven Pro Regular"/>
              </a:rPr>
              <a:t>People growing up around carpentry, with measurements, straight lines, and angles, are more easily fooled by optical illusions</a:t>
            </a:r>
            <a:endParaRPr sz="1300">
              <a:latin typeface="Maven Pro Regular"/>
              <a:ea typeface="Maven Pro Regular"/>
              <a:cs typeface="Maven Pro Regular"/>
              <a:sym typeface="Maven Pro Regular"/>
            </a:endParaRPr>
          </a:p>
          <a:p>
            <a:pPr indent="-311150" lvl="0" marL="457200" rtl="0" algn="just">
              <a:spcBef>
                <a:spcPts val="0"/>
              </a:spcBef>
              <a:spcAft>
                <a:spcPts val="0"/>
              </a:spcAft>
              <a:buSzPts val="1300"/>
              <a:buFont typeface="Maven Pro Regular"/>
              <a:buChar char="●"/>
            </a:pPr>
            <a:r>
              <a:rPr lang="en">
                <a:latin typeface="Maven Pro Regular"/>
                <a:ea typeface="Maven Pro Regular"/>
                <a:cs typeface="Maven Pro Regular"/>
                <a:sym typeface="Maven Pro Regular"/>
              </a:rPr>
              <a:t>Cultural Model: Patterns that governed conventional behaviors</a:t>
            </a:r>
            <a:endParaRPr>
              <a:latin typeface="Maven Pro Regular"/>
              <a:ea typeface="Maven Pro Regular"/>
              <a:cs typeface="Maven Pro Regular"/>
              <a:sym typeface="Maven Pro Regular"/>
            </a:endParaRPr>
          </a:p>
          <a:p>
            <a:pPr indent="-311150" lvl="0" marL="457200" rtl="0" algn="just">
              <a:spcBef>
                <a:spcPts val="0"/>
              </a:spcBef>
              <a:spcAft>
                <a:spcPts val="0"/>
              </a:spcAft>
              <a:buSzPts val="1300"/>
              <a:buFont typeface="Maven Pro Regular"/>
              <a:buChar char="●"/>
            </a:pPr>
            <a:r>
              <a:rPr lang="en">
                <a:latin typeface="Maven Pro Regular"/>
                <a:ea typeface="Maven Pro Regular"/>
                <a:cs typeface="Maven Pro Regular"/>
                <a:sym typeface="Maven Pro Regular"/>
              </a:rPr>
              <a:t>Psychic Unity: Humans all share a common nervous system and the important cognitive entailment follow from this.</a:t>
            </a:r>
            <a:endParaRPr>
              <a:latin typeface="Maven Pro Regular"/>
              <a:ea typeface="Maven Pro Regular"/>
              <a:cs typeface="Maven Pro Regular"/>
              <a:sym typeface="Maven Pro Regular"/>
            </a:endParaRPr>
          </a:p>
          <a:p>
            <a:pPr indent="0" lvl="0" marL="0" rtl="0" algn="l">
              <a:spcBef>
                <a:spcPts val="1600"/>
              </a:spcBef>
              <a:spcAft>
                <a:spcPts val="1600"/>
              </a:spcAft>
              <a:buNone/>
            </a:pPr>
            <a:r>
              <a:t/>
            </a:r>
            <a:endParaRPr>
              <a:latin typeface="Maven Pro Regular"/>
              <a:ea typeface="Maven Pro Regular"/>
              <a:cs typeface="Maven Pro Regular"/>
              <a:sym typeface="Maven Pro Regular"/>
            </a:endParaRPr>
          </a:p>
        </p:txBody>
      </p:sp>
      <p:pic>
        <p:nvPicPr>
          <p:cNvPr id="308" name="Google Shape;308;p18"/>
          <p:cNvPicPr preferRelativeResize="0"/>
          <p:nvPr/>
        </p:nvPicPr>
        <p:blipFill>
          <a:blip r:embed="rId3">
            <a:alphaModFix/>
          </a:blip>
          <a:stretch>
            <a:fillRect/>
          </a:stretch>
        </p:blipFill>
        <p:spPr>
          <a:xfrm>
            <a:off x="4056065" y="1091975"/>
            <a:ext cx="585216" cy="493776"/>
          </a:xfrm>
          <a:prstGeom prst="rect">
            <a:avLst/>
          </a:prstGeom>
          <a:noFill/>
          <a:ln>
            <a:noFill/>
          </a:ln>
        </p:spPr>
      </p:pic>
      <p:pic>
        <p:nvPicPr>
          <p:cNvPr id="309" name="Google Shape;309;p18"/>
          <p:cNvPicPr preferRelativeResize="0"/>
          <p:nvPr/>
        </p:nvPicPr>
        <p:blipFill>
          <a:blip r:embed="rId3">
            <a:alphaModFix/>
          </a:blip>
          <a:stretch>
            <a:fillRect/>
          </a:stretch>
        </p:blipFill>
        <p:spPr>
          <a:xfrm>
            <a:off x="6688503" y="357800"/>
            <a:ext cx="2333625" cy="1962150"/>
          </a:xfrm>
          <a:prstGeom prst="rect">
            <a:avLst/>
          </a:prstGeom>
          <a:noFill/>
          <a:ln>
            <a:noFill/>
          </a:ln>
        </p:spPr>
      </p:pic>
      <p:sp>
        <p:nvSpPr>
          <p:cNvPr id="310" name="Google Shape;310;p18"/>
          <p:cNvSpPr/>
          <p:nvPr/>
        </p:nvSpPr>
        <p:spPr>
          <a:xfrm>
            <a:off x="4971600" y="1092000"/>
            <a:ext cx="1447500" cy="493800"/>
          </a:xfrm>
          <a:prstGeom prst="rightArrow">
            <a:avLst>
              <a:gd fmla="val 21476"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16" name="Google Shape;316;p19"/>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Font typeface="Maven Pro Regular"/>
              <a:buChar char="●"/>
            </a:pPr>
            <a:r>
              <a:rPr lang="en">
                <a:latin typeface="Maven Pro Regular"/>
                <a:ea typeface="Maven Pro Regular"/>
                <a:cs typeface="Maven Pro Regular"/>
                <a:sym typeface="Maven Pro Regular"/>
              </a:rPr>
              <a:t>Bradd Shore is an American.</a:t>
            </a:r>
            <a:endParaRPr>
              <a:latin typeface="Maven Pro Regular"/>
              <a:ea typeface="Maven Pro Regular"/>
              <a:cs typeface="Maven Pro Regular"/>
              <a:sym typeface="Maven Pro Regular"/>
            </a:endParaRPr>
          </a:p>
          <a:p>
            <a:pPr indent="-311150" lvl="0" marL="457200" rtl="0" algn="just">
              <a:spcBef>
                <a:spcPts val="0"/>
              </a:spcBef>
              <a:spcAft>
                <a:spcPts val="0"/>
              </a:spcAft>
              <a:buSzPts val="1300"/>
              <a:buFont typeface="Maven Pro Regular"/>
              <a:buChar char="●"/>
            </a:pPr>
            <a:r>
              <a:rPr lang="en">
                <a:latin typeface="Maven Pro Regular"/>
                <a:ea typeface="Maven Pro Regular"/>
                <a:cs typeface="Maven Pro Regular"/>
                <a:sym typeface="Maven Pro Regular"/>
              </a:rPr>
              <a:t>In 1969, his arrival in Western Samoa as a Peace Corps was a serious encounter with a idea of culture.</a:t>
            </a:r>
            <a:endParaRPr>
              <a:latin typeface="Maven Pro Regular"/>
              <a:ea typeface="Maven Pro Regular"/>
              <a:cs typeface="Maven Pro Regular"/>
              <a:sym typeface="Maven Pro Regular"/>
            </a:endParaRPr>
          </a:p>
          <a:p>
            <a:pPr indent="-311150" lvl="0" marL="457200" rtl="0" algn="just">
              <a:spcBef>
                <a:spcPts val="0"/>
              </a:spcBef>
              <a:spcAft>
                <a:spcPts val="0"/>
              </a:spcAft>
              <a:buSzPts val="1300"/>
              <a:buFont typeface="Maven Pro Regular"/>
              <a:buChar char="●"/>
            </a:pPr>
            <a:r>
              <a:rPr lang="en">
                <a:latin typeface="Maven Pro Regular"/>
                <a:ea typeface="Maven Pro Regular"/>
                <a:cs typeface="Maven Pro Regular"/>
                <a:sym typeface="Maven Pro Regular"/>
              </a:rPr>
              <a:t>He experienced an apparent gap between his own reactions and expectations and those of the people around him.</a:t>
            </a:r>
            <a:endParaRPr>
              <a:latin typeface="Maven Pro Regular"/>
              <a:ea typeface="Maven Pro Regular"/>
              <a:cs typeface="Maven Pro Regular"/>
              <a:sym typeface="Maven Pro Regular"/>
            </a:endParaRPr>
          </a:p>
          <a:p>
            <a:pPr indent="-311150" lvl="0" marL="457200" rtl="0" algn="just">
              <a:spcBef>
                <a:spcPts val="0"/>
              </a:spcBef>
              <a:spcAft>
                <a:spcPts val="0"/>
              </a:spcAft>
              <a:buSzPts val="1300"/>
              <a:buFont typeface="Maven Pro Regular"/>
              <a:buChar char="●"/>
            </a:pPr>
            <a:r>
              <a:rPr lang="en">
                <a:latin typeface="Maven Pro Regular"/>
                <a:ea typeface="Maven Pro Regular"/>
                <a:cs typeface="Maven Pro Regular"/>
                <a:sym typeface="Maven Pro Regular"/>
              </a:rPr>
              <a:t>He went back home and came back to Samoa after 2 years of formal training in Anthropology.</a:t>
            </a:r>
            <a:endParaRPr>
              <a:latin typeface="Maven Pro Regular"/>
              <a:ea typeface="Maven Pro Regular"/>
              <a:cs typeface="Maven Pro Regular"/>
              <a:sym typeface="Maven Pro Regular"/>
            </a:endParaRPr>
          </a:p>
          <a:p>
            <a:pPr indent="-311150" lvl="0" marL="457200" rtl="0" algn="just">
              <a:spcBef>
                <a:spcPts val="0"/>
              </a:spcBef>
              <a:spcAft>
                <a:spcPts val="0"/>
              </a:spcAft>
              <a:buSzPts val="1300"/>
              <a:buFont typeface="Maven Pro Regular"/>
              <a:buChar char="●"/>
            </a:pPr>
            <a:r>
              <a:rPr lang="en">
                <a:latin typeface="Maven Pro Regular"/>
                <a:ea typeface="Maven Pro Regular"/>
                <a:cs typeface="Maven Pro Regular"/>
                <a:sym typeface="Maven Pro Regular"/>
              </a:rPr>
              <a:t>This time, he had better understanding of cultural models.</a:t>
            </a:r>
            <a:endParaRPr>
              <a:latin typeface="Maven Pro Regular"/>
              <a:ea typeface="Maven Pro Regular"/>
              <a:cs typeface="Maven Pro Regular"/>
              <a:sym typeface="Maven Pro Regular"/>
            </a:endParaRPr>
          </a:p>
          <a:p>
            <a:pPr indent="-311150" lvl="0" marL="457200" rtl="0" algn="just">
              <a:spcBef>
                <a:spcPts val="0"/>
              </a:spcBef>
              <a:spcAft>
                <a:spcPts val="0"/>
              </a:spcAft>
              <a:buSzPts val="1300"/>
              <a:buFont typeface="Maven Pro Regular"/>
              <a:buChar char="●"/>
            </a:pPr>
            <a:r>
              <a:rPr lang="en">
                <a:latin typeface="Maven Pro Regular"/>
                <a:ea typeface="Maven Pro Regular"/>
                <a:cs typeface="Maven Pro Regular"/>
                <a:sym typeface="Maven Pro Regular"/>
              </a:rPr>
              <a:t>He uses his cultural and cognitive resources to construct meanings out of anomalous experiences.</a:t>
            </a:r>
            <a:endParaRPr>
              <a:latin typeface="Maven Pro Regular"/>
              <a:ea typeface="Maven Pro Regular"/>
              <a:cs typeface="Maven Pro Regular"/>
              <a:sym typeface="Maven Pro Regular"/>
            </a:endParaRPr>
          </a:p>
          <a:p>
            <a:pPr indent="0" lvl="0" marL="0" rtl="0" algn="l">
              <a:spcBef>
                <a:spcPts val="1600"/>
              </a:spcBef>
              <a:spcAft>
                <a:spcPts val="0"/>
              </a:spcAft>
              <a:buNone/>
            </a:pPr>
            <a:r>
              <a:t/>
            </a:r>
            <a:endParaRPr>
              <a:latin typeface="Maven Pro Regular"/>
              <a:ea typeface="Maven Pro Regular"/>
              <a:cs typeface="Maven Pro Regular"/>
              <a:sym typeface="Maven Pro Regular"/>
            </a:endParaRPr>
          </a:p>
          <a:p>
            <a:pPr indent="0" lvl="0" marL="0" rtl="0" algn="l">
              <a:spcBef>
                <a:spcPts val="1600"/>
              </a:spcBef>
              <a:spcAft>
                <a:spcPts val="0"/>
              </a:spcAft>
              <a:buNone/>
            </a:pPr>
            <a:r>
              <a:t/>
            </a:r>
            <a:endParaRPr>
              <a:latin typeface="Maven Pro Regular"/>
              <a:ea typeface="Maven Pro Regular"/>
              <a:cs typeface="Maven Pro Regular"/>
              <a:sym typeface="Maven Pro Regular"/>
            </a:endParaRPr>
          </a:p>
          <a:p>
            <a:pPr indent="0" lvl="0" marL="0" rtl="0" algn="l">
              <a:spcBef>
                <a:spcPts val="1600"/>
              </a:spcBef>
              <a:spcAft>
                <a:spcPts val="0"/>
              </a:spcAft>
              <a:buNone/>
            </a:pPr>
            <a:r>
              <a:t/>
            </a:r>
            <a:endParaRPr>
              <a:latin typeface="Maven Pro Regular"/>
              <a:ea typeface="Maven Pro Regular"/>
              <a:cs typeface="Maven Pro Regular"/>
              <a:sym typeface="Maven Pro Regular"/>
            </a:endParaRPr>
          </a:p>
          <a:p>
            <a:pPr indent="0" lvl="0" marL="0" rtl="0" algn="l">
              <a:spcBef>
                <a:spcPts val="1600"/>
              </a:spcBef>
              <a:spcAft>
                <a:spcPts val="0"/>
              </a:spcAft>
              <a:buNone/>
            </a:pPr>
            <a:r>
              <a:t/>
            </a:r>
            <a:endParaRPr>
              <a:latin typeface="Maven Pro Regular"/>
              <a:ea typeface="Maven Pro Regular"/>
              <a:cs typeface="Maven Pro Regular"/>
              <a:sym typeface="Maven Pro Regular"/>
            </a:endParaRPr>
          </a:p>
          <a:p>
            <a:pPr indent="0" lvl="0" marL="0" rtl="0" algn="l">
              <a:spcBef>
                <a:spcPts val="1600"/>
              </a:spcBef>
              <a:spcAft>
                <a:spcPts val="0"/>
              </a:spcAft>
              <a:buNone/>
            </a:pPr>
            <a:r>
              <a:t/>
            </a:r>
            <a:endParaRPr>
              <a:latin typeface="Maven Pro Regular"/>
              <a:ea typeface="Maven Pro Regular"/>
              <a:cs typeface="Maven Pro Regular"/>
              <a:sym typeface="Maven Pro Regular"/>
            </a:endParaRPr>
          </a:p>
          <a:p>
            <a:pPr indent="0" lvl="0" marL="0" rtl="0" algn="l">
              <a:spcBef>
                <a:spcPts val="1600"/>
              </a:spcBef>
              <a:spcAft>
                <a:spcPts val="1600"/>
              </a:spcAft>
              <a:buNone/>
            </a:pPr>
            <a:r>
              <a:t/>
            </a:r>
            <a:endParaRPr>
              <a:latin typeface="Maven Pro Regular"/>
              <a:ea typeface="Maven Pro Regular"/>
              <a:cs typeface="Maven Pro Regular"/>
              <a:sym typeface="Maven Pro Regul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322" name="Google Shape;322;p20"/>
          <p:cNvSpPr txBox="1"/>
          <p:nvPr>
            <p:ph type="title"/>
          </p:nvPr>
        </p:nvSpPr>
        <p:spPr>
          <a:xfrm>
            <a:off x="537800" y="1497250"/>
            <a:ext cx="8606100" cy="314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Are humans all basically the same psychologically, independent of cultures, or basically diverse because of cultural differences?</a:t>
            </a:r>
            <a:endParaRPr>
              <a:solidFill>
                <a:schemeClr val="lt2"/>
              </a:solidFill>
            </a:endParaRPr>
          </a:p>
          <a:p>
            <a:pPr indent="0" lvl="0" marL="0" rtl="0" algn="l">
              <a:lnSpc>
                <a:spcPct val="115000"/>
              </a:lnSpc>
              <a:spcBef>
                <a:spcPts val="0"/>
              </a:spcBef>
              <a:spcAft>
                <a:spcPts val="0"/>
              </a:spcAft>
              <a:buNone/>
            </a:pPr>
            <a:r>
              <a:t/>
            </a:r>
            <a:endParaRPr>
              <a:solidFill>
                <a:schemeClr val="lt2"/>
              </a:solidFill>
            </a:endParaRPr>
          </a:p>
          <a:p>
            <a:pPr indent="0" lvl="0" marL="0" rtl="0" algn="l">
              <a:lnSpc>
                <a:spcPct val="115000"/>
              </a:lnSpc>
              <a:spcBef>
                <a:spcPts val="1600"/>
              </a:spcBef>
              <a:spcAft>
                <a:spcPts val="1600"/>
              </a:spcAft>
              <a:buNone/>
            </a:pPr>
            <a:r>
              <a:rPr lang="en">
                <a:solidFill>
                  <a:schemeClr val="lt2"/>
                </a:solidFill>
              </a:rPr>
              <a:t>Can you define a human without his or her culture?</a:t>
            </a:r>
            <a:endParaRPr>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460950" y="1618650"/>
            <a:ext cx="8222100" cy="19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Understanding and Sharing Intentions: The Origins of Cultural Cognition (Tomasello)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