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Raleway"/>
      <p:regular r:id="rId43"/>
      <p:bold r:id="rId44"/>
      <p:italic r:id="rId45"/>
      <p:boldItalic r:id="rId46"/>
    </p:embeddedFont>
    <p:embeddedFont>
      <p:font typeface="Raleway SemiBold"/>
      <p:regular r:id="rId47"/>
      <p:bold r:id="rId48"/>
      <p:italic r:id="rId49"/>
      <p:boldItalic r:id="rId50"/>
    </p:embeddedFont>
    <p:embeddedFont>
      <p:font typeface="Lato"/>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aleway-bold.fntdata"/><Relationship Id="rId43" Type="http://schemas.openxmlformats.org/officeDocument/2006/relationships/font" Target="fonts/Raleway-regular.fntdata"/><Relationship Id="rId46" Type="http://schemas.openxmlformats.org/officeDocument/2006/relationships/font" Target="fonts/Raleway-boldItalic.fntdata"/><Relationship Id="rId45"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alewaySemiBold-bold.fntdata"/><Relationship Id="rId47" Type="http://schemas.openxmlformats.org/officeDocument/2006/relationships/font" Target="fonts/RalewaySemiBold-regular.fntdata"/><Relationship Id="rId49" Type="http://schemas.openxmlformats.org/officeDocument/2006/relationships/font" Target="fonts/RalewaySemi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regular.fntdata"/><Relationship Id="rId50" Type="http://schemas.openxmlformats.org/officeDocument/2006/relationships/font" Target="fonts/RalewaySemiBold-boldItalic.fntdata"/><Relationship Id="rId53" Type="http://schemas.openxmlformats.org/officeDocument/2006/relationships/font" Target="fonts/Lato-italic.fntdata"/><Relationship Id="rId52"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Arup</a:t>
            </a:r>
            <a:endParaRPr/>
          </a:p>
          <a:p>
            <a:pPr indent="0" lvl="0" marL="0" rtl="0" algn="l">
              <a:lnSpc>
                <a:spcPct val="115000"/>
              </a:lnSpc>
              <a:spcBef>
                <a:spcPts val="0"/>
              </a:spcBef>
              <a:spcAft>
                <a:spcPts val="0"/>
              </a:spcAft>
              <a:buNone/>
            </a:pPr>
            <a:br>
              <a:rPr lang="en"/>
            </a:br>
            <a:r>
              <a:rPr lang="en"/>
              <a:t>Arup 1-3, 12-21</a:t>
            </a:r>
            <a:endParaRPr/>
          </a:p>
          <a:p>
            <a:pPr indent="0" lvl="0" marL="0" rtl="0" algn="l">
              <a:lnSpc>
                <a:spcPct val="115000"/>
              </a:lnSpc>
              <a:spcBef>
                <a:spcPts val="0"/>
              </a:spcBef>
              <a:spcAft>
                <a:spcPts val="0"/>
              </a:spcAft>
              <a:buNone/>
            </a:pPr>
            <a:r>
              <a:rPr lang="en"/>
              <a:t>Emily 4-11, 35-36</a:t>
            </a:r>
            <a:endParaRPr/>
          </a:p>
          <a:p>
            <a:pPr indent="0" lvl="0" marL="0" rtl="0" algn="l">
              <a:lnSpc>
                <a:spcPct val="115000"/>
              </a:lnSpc>
              <a:spcBef>
                <a:spcPts val="0"/>
              </a:spcBef>
              <a:spcAft>
                <a:spcPts val="0"/>
              </a:spcAft>
              <a:buNone/>
            </a:pPr>
            <a:r>
              <a:rPr lang="en"/>
              <a:t>Kuhu- 22-26</a:t>
            </a:r>
            <a:endParaRPr/>
          </a:p>
          <a:p>
            <a:pPr indent="0" lvl="0" marL="0" rtl="0" algn="l">
              <a:lnSpc>
                <a:spcPct val="115000"/>
              </a:lnSpc>
              <a:spcBef>
                <a:spcPts val="0"/>
              </a:spcBef>
              <a:spcAft>
                <a:spcPts val="0"/>
              </a:spcAft>
              <a:buNone/>
            </a:pPr>
            <a:r>
              <a:rPr lang="en"/>
              <a:t>Andrew 27-34</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10de1630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10de1630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as input, the bias metrics take in the user’s interaction sequences. </a:t>
            </a:r>
            <a:r>
              <a:rPr lang="en"/>
              <a:t>In the context of the system I just showed, InterAxis, the input includes the sequence of data points that user interacts with as well as the types of those interactions -- so hovers, clicks, drags, and so on are used to compute these metrics.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two types of metrics based on “coverage” and “distribution”. For “coverage”, we can compute how much of the data space the user has covered from those interactions. For “distribution”, we can compare the distribution of those interactions to the underlying distributions of the data.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66ece17e8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66ece17e8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all of this relies on comparing the user’s interactions to some notion of “unbiased” behavior. We model this using a markov model -- we consider the probability of the user’s next interaction by considering what their current interaction is. We can visualize this as a matrix, where the value in one cell represents the probability of first interacting with the data point represented by that row, and next interacting with the data point represented by that column.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initial paper, there was a coarse assumption that all interactions are equally likely. That’s probably not true in most cases.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66ece17e8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66ece17e8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Arup</a:t>
            </a:r>
            <a:endParaRPr/>
          </a:p>
          <a:p>
            <a:pPr indent="0" lvl="0" marL="0" rtl="0" algn="l">
              <a:spcBef>
                <a:spcPts val="0"/>
              </a:spcBef>
              <a:spcAft>
                <a:spcPts val="0"/>
              </a:spcAft>
              <a:buNone/>
            </a:pPr>
            <a:r>
              <a:rPr lang="en"/>
              <a:t>That brings us to our research questions and hypotheses.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66ece17e8_3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66ece17e8_3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Arup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goal in this project was the refine the baseline of unbiased behavior -- to understand how people truly interact with data -- so that we can improve the metrics for detecting bias.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7ec465d64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7ec465d64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Arup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research question is: how does bias, specifically anchoring bias, impact how people view and interact with data? We will define anchoring bias in just a bit.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66ece17e8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66ece17e8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Arup</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We hypothesize that, r</a:t>
            </a:r>
            <a:r>
              <a:rPr lang="en" sz="1200"/>
              <a:t>ather than equal probabilities of all interactions, people’s interactions can be better modeled roughly based on visual salience. where interactions with certain aspects of a visualization are more likely to draw the user’s attention, regardless of anchoring bias.</a:t>
            </a:r>
            <a:endParaRPr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66ece17e8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66ece17e8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Arup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for the design of the experiment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7ec465d64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7ec465d64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Arup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asked people to use InterAxis to explore a dataset of 100 basketball players and categorize them based on the position they play.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66ece17e8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66ece17e8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Arup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were two conditions, each intended to bias participants in a particular way. We got participants to </a:t>
            </a:r>
            <a:r>
              <a:rPr i="1" lang="en"/>
              <a:t>anchor </a:t>
            </a:r>
            <a:r>
              <a:rPr lang="en"/>
              <a:t>on specific attributes of the data by modifying the descriptions we gave them of the basketball positions.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566ece17e8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566ece17e8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Arup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participants in the </a:t>
            </a:r>
            <a:r>
              <a:rPr i="1" lang="en"/>
              <a:t>size </a:t>
            </a:r>
            <a:r>
              <a:rPr lang="en"/>
              <a:t>condition, we gave them descriptions of player positions based on the Height and Weight of players.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66ece17e8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66ece17e8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Arup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we define bias in this context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Why this topic is significant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our study hopes to show</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66ece17e8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66ece17e8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Arup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participants in the </a:t>
            </a:r>
            <a:r>
              <a:rPr i="1" lang="en"/>
              <a:t>role </a:t>
            </a:r>
            <a:r>
              <a:rPr lang="en"/>
              <a:t>condition, we gave them descriptions of player positions based on their role on the court, so based on stats like the number of blocks or assist, for example.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7ec465d64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7ec465d64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00">
                <a:latin typeface="Lato"/>
                <a:ea typeface="Lato"/>
                <a:cs typeface="Lato"/>
                <a:sym typeface="Lato"/>
              </a:rPr>
              <a:t>We had a total of 13 participants complete the study, 7 in the size condition and 6 in the role condition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66ece17e8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66ece17e8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analyzed the data to try to derive a better set of probabilities to model users’ actual interaction sequences.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566ece17e8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566ece17e8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trying to derive new probability matrices, we first filtered out some interactions. Hovers and drags less than 100 ms were likely accidental interactions, while the user passed from one intentional point to the next; so we removed those.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66ece17e8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66ece17e8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wanted to get a sense of the probabilities of interaction sequences between all of the basketball players. Here’s a heatmap that shows the interaction probabilities for one participant in the Role condition. For a given row, that’s the player the user has just interacted with. We predict the next interaction along the horizontal axis. So here we see a strong trend along the diagonal. People are very likely to interact with the same data point multiple times in a row.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sorted the players based on </a:t>
            </a:r>
            <a:r>
              <a:rPr lang="en"/>
              <a:t>position</a:t>
            </a:r>
            <a:r>
              <a:rPr lang="en"/>
              <a:t>. The highlighted red squares show that there is a slight trend or increased probability of interacting with players of the same position two subsequent times.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57ec465d64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7ec465d64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type of matrix we created weighted all interactions equally, though. So our next phase was to weight interactions by type, so that the more important or intentional interactions in the system were weighted more highly. Hovers were weighted between 0 and 1 depending on the duration of the interaction, drags between 1 and 2, and clicks were given a weight of 3.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566ece17e8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566ece17e8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the same participant’s interaction matrix, but this time weighted by interaction type. We didn’t see much change here, so we shifted our attention to other aspects of data analysis.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57ec465d64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57ec465d64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wanted to get some sense of how people interact with data points based on their relative proximity on the screen. Because users have the ability to change the axes and that changes where a data point is visibly positioned on the screen, we created equivalence classes by dividing the axis into quadrants.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566ece17e8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566ece17e8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labeled them left-to-right and top-to-bottom as A, B, C, D. Then we looked at how often people would interact with a data point “nearby” or in the same quadrant. This led to a new probability matrix.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566ece17e8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566ece17e8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see a similar trend -- people have a strong tendency to interact with a data point in the same quadrant as we see by the strong colors on the diagonal.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7ec465d64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7ec465d64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Arup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 is everywhere</a:t>
            </a:r>
            <a:endParaRPr/>
          </a:p>
          <a:p>
            <a:pPr indent="-298450" lvl="0" marL="457200" rtl="0" algn="l">
              <a:spcBef>
                <a:spcPts val="0"/>
              </a:spcBef>
              <a:spcAft>
                <a:spcPts val="0"/>
              </a:spcAft>
              <a:buSzPts val="1100"/>
              <a:buChar char="-"/>
            </a:pPr>
            <a:r>
              <a:rPr lang="en"/>
              <a:t>Patient health data, financial data, environmental data, demographic data,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Everyday _______ decisions are mad</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566ece17e8_3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566ece17e8_3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did the same thing by breaking up the plot into a 3x3 grid to see if that revealed any new patterns.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566ece17e8_3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566ece17e8_3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was the result.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566ece17e8_3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566ece17e8_3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again we did the same thing for a 4x4 grid.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566ece17e8_3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566ece17e8_3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here’s the result of that.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5813d02cb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5813d02cb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a:t>
            </a:r>
            <a:r>
              <a:rPr lang="en"/>
              <a:t>recall, we had two different conditions in the study, intended to anchor participants on different attributes of the data. Our hypothesis was that people would interact with the data differently across those two conditions, but that there would be some similarities which we could use to inform a better baseline of “unbiased” behavior.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we see two matrices representing the average of the people in the Size framing condition on the left and the Role framing condition on the right. We see a similar trend that people tend to interact with the same data point in multiple subsequent interactions, regardless of the condition that people are in.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5813d02cb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5813d02cb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tried to compare the two conditions by normalizing to see the likelihood that the user would interact across all data points. This retains the Markov property that all outgoing edges from a state sums to a probability of 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we tried to comparing the different matrices to see if there were any meaningful differences, and saw that except for certain players with interesting statistics that may have confused the participants, there were not many differences regardless of the conditions.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57ec465d64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57ec465d64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in conclusion, equal probabilities across all interactions are unlikely to occur, regardless of how people are biased.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results of our experiment indicate that interactions with nearby data points are more likely than far away data points. This ultimately helps us to improve the ability of these metrics for detecting bias by having a better idea of what unbiased behavior looks like.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this stage in our project, data analysis is currently incomplete. In future work, we would like to analyze other aspects of visual salience, including things like color saturation, clusters, outliers, and so on.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566ece17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566ece17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with that, we’re happy to take any questions you may have.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66ece17e8_3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66ece17e8_3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Here’s a graphic to show why focusing on problems of bias in visualization has potentially high value. People interact with data in visualizations by clicking, hovering, and so on.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66ece17e8_3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66ece17e8_3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w</a:t>
            </a:r>
            <a:r>
              <a:rPr lang="en"/>
              <a:t>e can use those interactions as a rough approximation of the user’s cognitive state roughly detect or characterize aspects of their biases.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66ece17e8_3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66ece17e8_3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if we know how people are biased, the types and severity of those biases can suggest ways that we can inform users.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66ece17e8_3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66ece17e8_3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we can design interventions that </a:t>
            </a:r>
            <a:r>
              <a:rPr lang="en"/>
              <a:t>can modify aspects of the interface to make users aware of those biases </a:t>
            </a:r>
            <a:r>
              <a:rPr i="1" lang="en"/>
              <a:t>in real time </a:t>
            </a:r>
            <a:r>
              <a:rPr lang="en"/>
              <a:t>to help them make better decisions. In this work, we focus on refining bias detection.</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10de1630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10de1630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before we we dig too much into the details of bias detection, let me first show what the system looks like that we are using. We are looking at a dataset of basketball players. (A) is showing a scatterplot where each point is a basketball player. Hoving over those points will show some statistics about that player on the right labeled (B). For the sake of time, I’m going to skip over the other parts for now.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7ec465d64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7ec465d64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a previous paper, we defined a set of computational metrics for characterizing bias based on people’s interactions with a visualization.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30200" lvl="0" marL="457200">
              <a:spcBef>
                <a:spcPts val="0"/>
              </a:spcBef>
              <a:spcAft>
                <a:spcPts val="0"/>
              </a:spcAft>
              <a:buSzPts val="1600"/>
              <a:buChar char="●"/>
              <a:defRPr sz="1600"/>
            </a:lvl1pPr>
            <a:lvl2pPr indent="-317500" lvl="1" marL="914400">
              <a:spcBef>
                <a:spcPts val="1600"/>
              </a:spcBef>
              <a:spcAft>
                <a:spcPts val="0"/>
              </a:spcAft>
              <a:buSzPts val="1400"/>
              <a:buChar char="○"/>
              <a:defRPr sz="1400"/>
            </a:lvl2pPr>
            <a:lvl3pPr indent="-317500" lvl="2" marL="1371600">
              <a:spcBef>
                <a:spcPts val="1600"/>
              </a:spcBef>
              <a:spcAft>
                <a:spcPts val="0"/>
              </a:spcAft>
              <a:buSzPts val="1400"/>
              <a:buChar char="■"/>
              <a:defRPr sz="1400"/>
            </a:lvl3pPr>
            <a:lvl4pPr indent="-317500" lvl="3" marL="1828800">
              <a:spcBef>
                <a:spcPts val="1600"/>
              </a:spcBef>
              <a:spcAft>
                <a:spcPts val="0"/>
              </a:spcAft>
              <a:buSzPts val="1400"/>
              <a:buChar char="●"/>
              <a:defRPr sz="14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30200" lvl="0" marL="457200">
              <a:spcBef>
                <a:spcPts val="0"/>
              </a:spcBef>
              <a:spcAft>
                <a:spcPts val="0"/>
              </a:spcAft>
              <a:buSzPts val="1600"/>
              <a:buChar char="●"/>
              <a:defRPr sz="1600"/>
            </a:lvl1pPr>
            <a:lvl2pPr indent="-317500" lvl="1" marL="914400">
              <a:spcBef>
                <a:spcPts val="1600"/>
              </a:spcBef>
              <a:spcAft>
                <a:spcPts val="0"/>
              </a:spcAft>
              <a:buSzPts val="1400"/>
              <a:buChar char="○"/>
              <a:defRPr sz="1400"/>
            </a:lvl2pPr>
            <a:lvl3pPr indent="-317500" lvl="2" marL="1371600">
              <a:spcBef>
                <a:spcPts val="1600"/>
              </a:spcBef>
              <a:spcAft>
                <a:spcPts val="0"/>
              </a:spcAft>
              <a:buSzPts val="1400"/>
              <a:buChar char="■"/>
              <a:defRPr sz="1400"/>
            </a:lvl3pPr>
            <a:lvl4pPr indent="-317500" lvl="3" marL="1828800">
              <a:spcBef>
                <a:spcPts val="1600"/>
              </a:spcBef>
              <a:spcAft>
                <a:spcPts val="0"/>
              </a:spcAft>
              <a:buSzPts val="1400"/>
              <a:buChar char="●"/>
              <a:defRPr sz="14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8.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0.png"/><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Impact of Cognitive Bias on User Interaction Sequences in Visualizations</a:t>
            </a:r>
            <a:endParaRPr/>
          </a:p>
        </p:txBody>
      </p:sp>
      <p:sp>
        <p:nvSpPr>
          <p:cNvPr id="87" name="Google Shape;87;p13"/>
          <p:cNvSpPr txBox="1"/>
          <p:nvPr>
            <p:ph idx="1" type="subTitle"/>
          </p:nvPr>
        </p:nvSpPr>
        <p:spPr>
          <a:xfrm>
            <a:off x="729627" y="37825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highlight>
                  <a:srgbClr val="E4E8EE"/>
                </a:highlight>
                <a:latin typeface="Arial"/>
                <a:ea typeface="Arial"/>
                <a:cs typeface="Arial"/>
                <a:sym typeface="Arial"/>
              </a:rPr>
              <a:t>Emily Wall		Kuhu Gupta	  Arup Arcalgud		Andrew Jo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Bias Metrics </a:t>
            </a:r>
            <a:endParaRPr/>
          </a:p>
        </p:txBody>
      </p:sp>
      <p:pic>
        <p:nvPicPr>
          <p:cNvPr id="136" name="Google Shape;136;p22"/>
          <p:cNvPicPr preferRelativeResize="0"/>
          <p:nvPr/>
        </p:nvPicPr>
        <p:blipFill>
          <a:blip r:embed="rId3">
            <a:alphaModFix/>
          </a:blip>
          <a:stretch>
            <a:fillRect/>
          </a:stretch>
        </p:blipFill>
        <p:spPr>
          <a:xfrm>
            <a:off x="1481875" y="2034125"/>
            <a:ext cx="6180250" cy="2984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Defining “Unbiased” Behavior</a:t>
            </a:r>
            <a:endParaRPr/>
          </a:p>
        </p:txBody>
      </p:sp>
      <p:sp>
        <p:nvSpPr>
          <p:cNvPr id="142" name="Google Shape;142;p23"/>
          <p:cNvSpPr txBox="1"/>
          <p:nvPr>
            <p:ph idx="1" type="body"/>
          </p:nvPr>
        </p:nvSpPr>
        <p:spPr>
          <a:xfrm>
            <a:off x="729450" y="2078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Accuracy of the metrics depends on the accuracy of the baseline</a:t>
            </a:r>
            <a:endParaRPr/>
          </a:p>
          <a:p>
            <a:pPr indent="0" lvl="0" marL="0" rtl="0" algn="l">
              <a:spcBef>
                <a:spcPts val="1600"/>
              </a:spcBef>
              <a:spcAft>
                <a:spcPts val="1600"/>
              </a:spcAft>
              <a:buNone/>
            </a:pPr>
            <a:r>
              <a:rPr lang="en"/>
              <a:t>Prior assumption: all interactions are equally likely.</a:t>
            </a:r>
            <a:endParaRPr/>
          </a:p>
        </p:txBody>
      </p:sp>
      <p:pic>
        <p:nvPicPr>
          <p:cNvPr id="143" name="Google Shape;143;p23"/>
          <p:cNvPicPr preferRelativeResize="0"/>
          <p:nvPr/>
        </p:nvPicPr>
        <p:blipFill>
          <a:blip r:embed="rId3">
            <a:alphaModFix/>
          </a:blip>
          <a:stretch>
            <a:fillRect/>
          </a:stretch>
        </p:blipFill>
        <p:spPr>
          <a:xfrm>
            <a:off x="5378650" y="2269775"/>
            <a:ext cx="2948851" cy="2873726"/>
          </a:xfrm>
          <a:prstGeom prst="rect">
            <a:avLst/>
          </a:prstGeom>
          <a:noFill/>
          <a:ln>
            <a:noFill/>
          </a:ln>
        </p:spPr>
      </p:pic>
      <p:pic>
        <p:nvPicPr>
          <p:cNvPr id="144" name="Google Shape;144;p23"/>
          <p:cNvPicPr preferRelativeResize="0"/>
          <p:nvPr/>
        </p:nvPicPr>
        <p:blipFill rotWithShape="1">
          <a:blip r:embed="rId4">
            <a:alphaModFix/>
          </a:blip>
          <a:srcRect b="0" l="9371" r="16549" t="9706"/>
          <a:stretch/>
        </p:blipFill>
        <p:spPr>
          <a:xfrm>
            <a:off x="729450" y="3073525"/>
            <a:ext cx="3396625" cy="2069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Questions and Hypotheses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Goal: </a:t>
            </a:r>
            <a:endParaRPr sz="2400"/>
          </a:p>
          <a:p>
            <a:pPr indent="0" lvl="0" marL="0" rtl="0" algn="ctr">
              <a:spcBef>
                <a:spcPts val="0"/>
              </a:spcBef>
              <a:spcAft>
                <a:spcPts val="0"/>
              </a:spcAft>
              <a:buNone/>
            </a:pPr>
            <a:r>
              <a:t/>
            </a:r>
            <a:endParaRPr sz="2400"/>
          </a:p>
          <a:p>
            <a:pPr indent="0" lvl="0" marL="0" rtl="0" algn="ctr">
              <a:spcBef>
                <a:spcPts val="0"/>
              </a:spcBef>
              <a:spcAft>
                <a:spcPts val="0"/>
              </a:spcAft>
              <a:buNone/>
            </a:pPr>
            <a:r>
              <a:rPr lang="en" sz="2400"/>
              <a:t>Refine the baseline of unbiased behavior to ultimately improve the accuracy of the metrics for detecting bias.</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RQ: </a:t>
            </a:r>
            <a:endParaRPr sz="2400"/>
          </a:p>
          <a:p>
            <a:pPr indent="0" lvl="0" marL="0" rtl="0" algn="ctr">
              <a:spcBef>
                <a:spcPts val="0"/>
              </a:spcBef>
              <a:spcAft>
                <a:spcPts val="0"/>
              </a:spcAft>
              <a:buNone/>
            </a:pPr>
            <a:r>
              <a:t/>
            </a:r>
            <a:endParaRPr sz="2400"/>
          </a:p>
          <a:p>
            <a:pPr indent="0" lvl="0" marL="0" rtl="0" algn="ctr">
              <a:spcBef>
                <a:spcPts val="0"/>
              </a:spcBef>
              <a:spcAft>
                <a:spcPts val="0"/>
              </a:spcAft>
              <a:buNone/>
            </a:pPr>
            <a:r>
              <a:rPr lang="en" sz="2400"/>
              <a:t>How does (anchoring) bias impact the way that people interact with data visualizations?</a:t>
            </a:r>
            <a:endParaRPr sz="2400"/>
          </a:p>
        </p:txBody>
      </p:sp>
      <p:sp>
        <p:nvSpPr>
          <p:cNvPr id="160" name="Google Shape;160;p26"/>
          <p:cNvSpPr txBox="1"/>
          <p:nvPr>
            <p:ph idx="4294967295" type="body"/>
          </p:nvPr>
        </p:nvSpPr>
        <p:spPr>
          <a:xfrm>
            <a:off x="727650" y="5334950"/>
            <a:ext cx="7688700" cy="226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What is the role of bias in the way individuals interact with bodies of data for decision making? Is there a noticeable di</a:t>
            </a:r>
            <a:r>
              <a:rPr lang="en" sz="1800"/>
              <a:t>f</a:t>
            </a:r>
            <a:r>
              <a:rPr lang="en" sz="1800"/>
              <a:t>ference between people who are subject to different bias conditions?</a:t>
            </a:r>
            <a:endParaRPr sz="1800"/>
          </a:p>
          <a:p>
            <a:pPr indent="0" lvl="0" marL="0" rtl="0" algn="ctr">
              <a:spcBef>
                <a:spcPts val="1600"/>
              </a:spcBef>
              <a:spcAft>
                <a:spcPts val="0"/>
              </a:spcAft>
              <a:buNone/>
            </a:pPr>
            <a:r>
              <a:rPr b="1" lang="en" sz="1800"/>
              <a:t>----</a:t>
            </a:r>
            <a:endParaRPr b="1" sz="1800"/>
          </a:p>
          <a:p>
            <a:pPr indent="0" lvl="0" marL="0" rtl="0" algn="ctr">
              <a:spcBef>
                <a:spcPts val="1600"/>
              </a:spcBef>
              <a:spcAft>
                <a:spcPts val="1600"/>
              </a:spcAft>
              <a:buNone/>
            </a:pPr>
            <a:r>
              <a:rPr b="1" lang="en" sz="1800"/>
              <a:t>There will </a:t>
            </a:r>
            <a:endParaRPr b="1"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1138400" y="109300"/>
            <a:ext cx="7021200" cy="298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2000">
                <a:latin typeface="Raleway SemiBold"/>
                <a:ea typeface="Raleway SemiBold"/>
                <a:cs typeface="Raleway SemiBold"/>
                <a:sym typeface="Raleway SemiBold"/>
              </a:rPr>
              <a:t>H</a:t>
            </a:r>
            <a:r>
              <a:rPr b="0" baseline="-25000" lang="en" sz="2000">
                <a:latin typeface="Raleway SemiBold"/>
                <a:ea typeface="Raleway SemiBold"/>
                <a:cs typeface="Raleway SemiBold"/>
                <a:sym typeface="Raleway SemiBold"/>
              </a:rPr>
              <a:t>0</a:t>
            </a:r>
            <a:r>
              <a:rPr b="0" lang="en" sz="2000">
                <a:latin typeface="Raleway SemiBold"/>
                <a:ea typeface="Raleway SemiBold"/>
                <a:cs typeface="Raleway SemiBold"/>
                <a:sym typeface="Raleway SemiBold"/>
              </a:rPr>
              <a:t>: </a:t>
            </a:r>
            <a:endParaRPr b="0" sz="2000">
              <a:latin typeface="Raleway SemiBold"/>
              <a:ea typeface="Raleway SemiBold"/>
              <a:cs typeface="Raleway SemiBold"/>
              <a:sym typeface="Raleway SemiBold"/>
            </a:endParaRPr>
          </a:p>
          <a:p>
            <a:pPr indent="0" lvl="0" marL="0" rtl="0" algn="ctr">
              <a:spcBef>
                <a:spcPts val="0"/>
              </a:spcBef>
              <a:spcAft>
                <a:spcPts val="0"/>
              </a:spcAft>
              <a:buNone/>
            </a:pPr>
            <a:r>
              <a:t/>
            </a:r>
            <a:endParaRPr b="0" sz="2000">
              <a:latin typeface="Raleway SemiBold"/>
              <a:ea typeface="Raleway SemiBold"/>
              <a:cs typeface="Raleway SemiBold"/>
              <a:sym typeface="Raleway SemiBold"/>
            </a:endParaRPr>
          </a:p>
          <a:p>
            <a:pPr indent="0" lvl="0" marL="0" rtl="0" algn="ctr">
              <a:spcBef>
                <a:spcPts val="0"/>
              </a:spcBef>
              <a:spcAft>
                <a:spcPts val="0"/>
              </a:spcAft>
              <a:buNone/>
            </a:pPr>
            <a:r>
              <a:rPr b="0" lang="en" sz="2000">
                <a:latin typeface="Raleway SemiBold"/>
                <a:ea typeface="Raleway SemiBold"/>
                <a:cs typeface="Raleway SemiBold"/>
                <a:sym typeface="Raleway SemiBold"/>
              </a:rPr>
              <a:t>P</a:t>
            </a:r>
            <a:r>
              <a:rPr b="0" lang="en" sz="2000">
                <a:latin typeface="Raleway SemiBold"/>
                <a:ea typeface="Raleway SemiBold"/>
                <a:cs typeface="Raleway SemiBold"/>
                <a:sym typeface="Raleway SemiBold"/>
              </a:rPr>
              <a:t>eople’s unbiased interactions can be modeled roughly based on visual salience. </a:t>
            </a:r>
            <a:endParaRPr b="0" sz="2000">
              <a:latin typeface="Raleway SemiBold"/>
              <a:ea typeface="Raleway SemiBold"/>
              <a:cs typeface="Raleway SemiBold"/>
              <a:sym typeface="Raleway SemiBold"/>
            </a:endParaRPr>
          </a:p>
          <a:p>
            <a:pPr indent="0" lvl="0" marL="0" rtl="0" algn="ctr">
              <a:spcBef>
                <a:spcPts val="0"/>
              </a:spcBef>
              <a:spcAft>
                <a:spcPts val="0"/>
              </a:spcAft>
              <a:buNone/>
            </a:pPr>
            <a:r>
              <a:t/>
            </a:r>
            <a:endParaRPr b="0" sz="2000">
              <a:latin typeface="Raleway SemiBold"/>
              <a:ea typeface="Raleway SemiBold"/>
              <a:cs typeface="Raleway SemiBold"/>
              <a:sym typeface="Raleway SemiBold"/>
            </a:endParaRPr>
          </a:p>
          <a:p>
            <a:pPr indent="0" lvl="0" marL="0" rtl="0" algn="ctr">
              <a:spcBef>
                <a:spcPts val="0"/>
              </a:spcBef>
              <a:spcAft>
                <a:spcPts val="0"/>
              </a:spcAft>
              <a:buNone/>
            </a:pPr>
            <a:r>
              <a:rPr b="0" lang="en" sz="2000">
                <a:latin typeface="Raleway SemiBold"/>
                <a:ea typeface="Raleway SemiBold"/>
                <a:cs typeface="Raleway SemiBold"/>
                <a:sym typeface="Raleway SemiBold"/>
              </a:rPr>
              <a:t>Certain aspects of the visualization are more likely to draw the viewer’s attention.</a:t>
            </a:r>
            <a:endParaRPr b="0" sz="2000">
              <a:latin typeface="Raleway SemiBold"/>
              <a:ea typeface="Raleway SemiBold"/>
              <a:cs typeface="Raleway SemiBold"/>
              <a:sym typeface="Raleway SemiBold"/>
            </a:endParaRPr>
          </a:p>
        </p:txBody>
      </p:sp>
      <p:sp>
        <p:nvSpPr>
          <p:cNvPr id="166" name="Google Shape;166;p27"/>
          <p:cNvSpPr txBox="1"/>
          <p:nvPr>
            <p:ph idx="4294967295" type="body"/>
          </p:nvPr>
        </p:nvSpPr>
        <p:spPr>
          <a:xfrm>
            <a:off x="727650" y="5334950"/>
            <a:ext cx="7688700" cy="226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What is the role of bias in the way individuals interact with bodies of data for decision making? Is there a noticeable difference between people who are subject to different bias conditions?</a:t>
            </a:r>
            <a:endParaRPr sz="1800"/>
          </a:p>
          <a:p>
            <a:pPr indent="0" lvl="0" marL="0" rtl="0" algn="ctr">
              <a:spcBef>
                <a:spcPts val="1600"/>
              </a:spcBef>
              <a:spcAft>
                <a:spcPts val="0"/>
              </a:spcAft>
              <a:buNone/>
            </a:pPr>
            <a:r>
              <a:rPr b="1" lang="en" sz="1800"/>
              <a:t>----</a:t>
            </a:r>
            <a:endParaRPr b="1" sz="1800"/>
          </a:p>
          <a:p>
            <a:pPr indent="0" lvl="0" marL="0" rtl="0" algn="ctr">
              <a:spcBef>
                <a:spcPts val="1600"/>
              </a:spcBef>
              <a:spcAft>
                <a:spcPts val="1600"/>
              </a:spcAft>
              <a:buNone/>
            </a:pPr>
            <a:r>
              <a:rPr b="1" lang="en" sz="1800"/>
              <a:t>There will </a:t>
            </a:r>
            <a:endParaRPr b="1" sz="1800"/>
          </a:p>
        </p:txBody>
      </p:sp>
      <p:sp>
        <p:nvSpPr>
          <p:cNvPr id="167" name="Google Shape;167;p27"/>
          <p:cNvSpPr txBox="1"/>
          <p:nvPr>
            <p:ph type="title"/>
          </p:nvPr>
        </p:nvSpPr>
        <p:spPr>
          <a:xfrm>
            <a:off x="727650" y="4103200"/>
            <a:ext cx="3856500" cy="100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2400">
                <a:latin typeface="Raleway SemiBold"/>
                <a:ea typeface="Raleway SemiBold"/>
                <a:cs typeface="Raleway SemiBold"/>
                <a:sym typeface="Raleway SemiBold"/>
              </a:rPr>
              <a:t>Equal Probabilities</a:t>
            </a:r>
            <a:endParaRPr b="0" sz="2400">
              <a:latin typeface="Raleway SemiBold"/>
              <a:ea typeface="Raleway SemiBold"/>
              <a:cs typeface="Raleway SemiBold"/>
              <a:sym typeface="Raleway SemiBold"/>
            </a:endParaRPr>
          </a:p>
        </p:txBody>
      </p:sp>
      <p:sp>
        <p:nvSpPr>
          <p:cNvPr id="168" name="Google Shape;168;p27"/>
          <p:cNvSpPr txBox="1"/>
          <p:nvPr>
            <p:ph type="title"/>
          </p:nvPr>
        </p:nvSpPr>
        <p:spPr>
          <a:xfrm>
            <a:off x="4750175" y="4134600"/>
            <a:ext cx="3856500" cy="100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2400">
                <a:latin typeface="Raleway SemiBold"/>
                <a:ea typeface="Raleway SemiBold"/>
                <a:cs typeface="Raleway SemiBold"/>
                <a:sym typeface="Raleway SemiBold"/>
              </a:rPr>
              <a:t>Visual Salience</a:t>
            </a:r>
            <a:endParaRPr b="0" sz="2400">
              <a:latin typeface="Raleway SemiBold"/>
              <a:ea typeface="Raleway SemiBold"/>
              <a:cs typeface="Raleway SemiBold"/>
              <a:sym typeface="Raleway SemiBold"/>
            </a:endParaRPr>
          </a:p>
        </p:txBody>
      </p:sp>
      <p:sp>
        <p:nvSpPr>
          <p:cNvPr id="169" name="Google Shape;169;p27"/>
          <p:cNvSpPr txBox="1"/>
          <p:nvPr>
            <p:ph type="title"/>
          </p:nvPr>
        </p:nvSpPr>
        <p:spPr>
          <a:xfrm>
            <a:off x="727650" y="3094300"/>
            <a:ext cx="7021200" cy="100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2400">
                <a:latin typeface="Raleway SemiBold"/>
                <a:ea typeface="Raleway SemiBold"/>
                <a:cs typeface="Raleway SemiBold"/>
                <a:sym typeface="Raleway SemiBold"/>
              </a:rPr>
              <a:t>People interact according to...</a:t>
            </a:r>
            <a:endParaRPr b="0" sz="2400">
              <a:latin typeface="Raleway SemiBold"/>
              <a:ea typeface="Raleway SemiBold"/>
              <a:cs typeface="Raleway SemiBold"/>
              <a:sym typeface="Raleway SemiBold"/>
            </a:endParaRPr>
          </a:p>
        </p:txBody>
      </p:sp>
      <p:cxnSp>
        <p:nvCxnSpPr>
          <p:cNvPr id="170" name="Google Shape;170;p27"/>
          <p:cNvCxnSpPr/>
          <p:nvPr/>
        </p:nvCxnSpPr>
        <p:spPr>
          <a:xfrm flipH="1" rot="10800000">
            <a:off x="-3350350" y="6165850"/>
            <a:ext cx="3476100" cy="2233500"/>
          </a:xfrm>
          <a:prstGeom prst="straightConnector1">
            <a:avLst/>
          </a:prstGeom>
          <a:noFill/>
          <a:ln cap="flat" cmpd="sng" w="9525">
            <a:solidFill>
              <a:schemeClr val="dk2"/>
            </a:solidFill>
            <a:prstDash val="solid"/>
            <a:round/>
            <a:headEnd len="med" w="med" type="none"/>
            <a:tailEnd len="med" w="med" type="none"/>
          </a:ln>
        </p:spPr>
      </p:cxnSp>
      <p:cxnSp>
        <p:nvCxnSpPr>
          <p:cNvPr id="171" name="Google Shape;171;p27"/>
          <p:cNvCxnSpPr/>
          <p:nvPr/>
        </p:nvCxnSpPr>
        <p:spPr>
          <a:xfrm>
            <a:off x="589500" y="3038000"/>
            <a:ext cx="7965000" cy="24900"/>
          </a:xfrm>
          <a:prstGeom prst="straightConnector1">
            <a:avLst/>
          </a:prstGeom>
          <a:noFill/>
          <a:ln cap="flat" cmpd="sng" w="38100">
            <a:solidFill>
              <a:srgbClr val="F3F3F3"/>
            </a:solidFill>
            <a:prstDash val="dot"/>
            <a:round/>
            <a:headEnd len="med" w="med" type="none"/>
            <a:tailEnd len="med" w="med" type="none"/>
          </a:ln>
        </p:spPr>
      </p:cxnSp>
      <p:pic>
        <p:nvPicPr>
          <p:cNvPr id="172" name="Google Shape;172;p27"/>
          <p:cNvPicPr preferRelativeResize="0"/>
          <p:nvPr/>
        </p:nvPicPr>
        <p:blipFill>
          <a:blip r:embed="rId3">
            <a:alphaModFix/>
          </a:blip>
          <a:stretch>
            <a:fillRect/>
          </a:stretch>
        </p:blipFill>
        <p:spPr>
          <a:xfrm>
            <a:off x="7855000" y="4231800"/>
            <a:ext cx="751675" cy="751675"/>
          </a:xfrm>
          <a:prstGeom prst="rect">
            <a:avLst/>
          </a:prstGeom>
          <a:noFill/>
          <a:ln>
            <a:noFill/>
          </a:ln>
        </p:spPr>
      </p:pic>
      <p:pic>
        <p:nvPicPr>
          <p:cNvPr id="173" name="Google Shape;173;p27"/>
          <p:cNvPicPr preferRelativeResize="0"/>
          <p:nvPr/>
        </p:nvPicPr>
        <p:blipFill>
          <a:blip r:embed="rId3">
            <a:alphaModFix/>
          </a:blip>
          <a:stretch>
            <a:fillRect/>
          </a:stretch>
        </p:blipFill>
        <p:spPr>
          <a:xfrm flipH="1" rot="10800000">
            <a:off x="3998500" y="4231825"/>
            <a:ext cx="751675" cy="751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 Design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727650" y="5793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Analytic Task</a:t>
            </a:r>
            <a:endParaRPr/>
          </a:p>
        </p:txBody>
      </p:sp>
      <p:pic>
        <p:nvPicPr>
          <p:cNvPr id="184" name="Google Shape;184;p29"/>
          <p:cNvPicPr preferRelativeResize="0"/>
          <p:nvPr/>
        </p:nvPicPr>
        <p:blipFill>
          <a:blip r:embed="rId3">
            <a:alphaModFix/>
          </a:blip>
          <a:stretch>
            <a:fillRect/>
          </a:stretch>
        </p:blipFill>
        <p:spPr>
          <a:xfrm>
            <a:off x="0" y="1114575"/>
            <a:ext cx="9144000" cy="4153848"/>
          </a:xfrm>
          <a:prstGeom prst="rect">
            <a:avLst/>
          </a:prstGeom>
          <a:noFill/>
          <a:ln>
            <a:noFill/>
          </a:ln>
        </p:spPr>
      </p:pic>
      <p:sp>
        <p:nvSpPr>
          <p:cNvPr id="185" name="Google Shape;185;p29"/>
          <p:cNvSpPr txBox="1"/>
          <p:nvPr/>
        </p:nvSpPr>
        <p:spPr>
          <a:xfrm>
            <a:off x="285750" y="3515750"/>
            <a:ext cx="8572500" cy="535200"/>
          </a:xfrm>
          <a:prstGeom prst="rect">
            <a:avLst/>
          </a:prstGeom>
          <a:solidFill>
            <a:srgbClr val="C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FFFFFF"/>
                </a:solidFill>
                <a:latin typeface="Lato"/>
                <a:ea typeface="Lato"/>
                <a:cs typeface="Lato"/>
                <a:sym typeface="Lato"/>
              </a:rPr>
              <a:t>Categorize 100 basketball players by their position</a:t>
            </a:r>
            <a:endParaRPr sz="1600">
              <a:solidFill>
                <a:srgbClr val="FFFFFF"/>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Framing Conditions</a:t>
            </a:r>
            <a:endParaRPr/>
          </a:p>
        </p:txBody>
      </p:sp>
      <p:pic>
        <p:nvPicPr>
          <p:cNvPr id="191" name="Google Shape;191;p30"/>
          <p:cNvPicPr preferRelativeResize="0"/>
          <p:nvPr/>
        </p:nvPicPr>
        <p:blipFill>
          <a:blip r:embed="rId3">
            <a:alphaModFix/>
          </a:blip>
          <a:stretch>
            <a:fillRect/>
          </a:stretch>
        </p:blipFill>
        <p:spPr>
          <a:xfrm>
            <a:off x="1938397" y="1944075"/>
            <a:ext cx="5267203" cy="3061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Framing Conditions</a:t>
            </a:r>
            <a:endParaRPr/>
          </a:p>
        </p:txBody>
      </p:sp>
      <p:pic>
        <p:nvPicPr>
          <p:cNvPr id="197" name="Google Shape;197;p31"/>
          <p:cNvPicPr preferRelativeResize="0"/>
          <p:nvPr/>
        </p:nvPicPr>
        <p:blipFill>
          <a:blip r:embed="rId3">
            <a:alphaModFix/>
          </a:blip>
          <a:stretch>
            <a:fillRect/>
          </a:stretch>
        </p:blipFill>
        <p:spPr>
          <a:xfrm>
            <a:off x="1938397" y="1944075"/>
            <a:ext cx="5267203" cy="3061050"/>
          </a:xfrm>
          <a:prstGeom prst="rect">
            <a:avLst/>
          </a:prstGeom>
          <a:noFill/>
          <a:ln>
            <a:noFill/>
          </a:ln>
        </p:spPr>
      </p:pic>
      <p:sp>
        <p:nvSpPr>
          <p:cNvPr id="198" name="Google Shape;198;p31"/>
          <p:cNvSpPr/>
          <p:nvPr/>
        </p:nvSpPr>
        <p:spPr>
          <a:xfrm>
            <a:off x="3278600" y="1985325"/>
            <a:ext cx="1413600" cy="3019800"/>
          </a:xfrm>
          <a:prstGeom prst="rect">
            <a:avLst/>
          </a:prstGeom>
          <a:noFill/>
          <a:ln cap="flat" cmpd="sng" w="285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Framing Conditions</a:t>
            </a:r>
            <a:endParaRPr/>
          </a:p>
        </p:txBody>
      </p:sp>
      <p:pic>
        <p:nvPicPr>
          <p:cNvPr id="204" name="Google Shape;204;p32"/>
          <p:cNvPicPr preferRelativeResize="0"/>
          <p:nvPr/>
        </p:nvPicPr>
        <p:blipFill>
          <a:blip r:embed="rId3">
            <a:alphaModFix/>
          </a:blip>
          <a:stretch>
            <a:fillRect/>
          </a:stretch>
        </p:blipFill>
        <p:spPr>
          <a:xfrm>
            <a:off x="1938397" y="1944075"/>
            <a:ext cx="5267203" cy="3061050"/>
          </a:xfrm>
          <a:prstGeom prst="rect">
            <a:avLst/>
          </a:prstGeom>
          <a:noFill/>
          <a:ln>
            <a:noFill/>
          </a:ln>
        </p:spPr>
      </p:pic>
      <p:sp>
        <p:nvSpPr>
          <p:cNvPr id="205" name="Google Shape;205;p32"/>
          <p:cNvSpPr/>
          <p:nvPr/>
        </p:nvSpPr>
        <p:spPr>
          <a:xfrm>
            <a:off x="4802600" y="1985325"/>
            <a:ext cx="2280900" cy="3019800"/>
          </a:xfrm>
          <a:prstGeom prst="rect">
            <a:avLst/>
          </a:prstGeom>
          <a:noFill/>
          <a:ln cap="flat" cmpd="sng" w="285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Participants &amp; Procedure</a:t>
            </a:r>
            <a:endParaRPr/>
          </a:p>
        </p:txBody>
      </p:sp>
      <p:sp>
        <p:nvSpPr>
          <p:cNvPr id="211" name="Google Shape;211;p33"/>
          <p:cNvSpPr txBox="1"/>
          <p:nvPr>
            <p:ph idx="1" type="body"/>
          </p:nvPr>
        </p:nvSpPr>
        <p:spPr>
          <a:xfrm>
            <a:off x="500850" y="2155075"/>
            <a:ext cx="3731400" cy="226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13 participants total</a:t>
            </a:r>
            <a:endParaRPr/>
          </a:p>
          <a:p>
            <a:pPr indent="-330200" lvl="0" marL="457200" rtl="0" algn="ctr">
              <a:spcBef>
                <a:spcPts val="1600"/>
              </a:spcBef>
              <a:spcAft>
                <a:spcPts val="0"/>
              </a:spcAft>
              <a:buSzPts val="1600"/>
              <a:buChar char="●"/>
            </a:pPr>
            <a:r>
              <a:rPr lang="en"/>
              <a:t>7 Participants in the Size condition</a:t>
            </a:r>
            <a:endParaRPr/>
          </a:p>
          <a:p>
            <a:pPr indent="-330200" lvl="0" marL="457200" rtl="0" algn="ctr">
              <a:spcBef>
                <a:spcPts val="0"/>
              </a:spcBef>
              <a:spcAft>
                <a:spcPts val="0"/>
              </a:spcAft>
              <a:buSzPts val="1600"/>
              <a:buChar char="●"/>
            </a:pPr>
            <a:r>
              <a:rPr lang="en"/>
              <a:t>6 Participants in the Role condition</a:t>
            </a:r>
            <a:endParaRPr/>
          </a:p>
        </p:txBody>
      </p:sp>
      <p:pic>
        <p:nvPicPr>
          <p:cNvPr id="212" name="Google Shape;212;p33"/>
          <p:cNvPicPr preferRelativeResize="0"/>
          <p:nvPr/>
        </p:nvPicPr>
        <p:blipFill>
          <a:blip r:embed="rId3">
            <a:alphaModFix/>
          </a:blip>
          <a:stretch>
            <a:fillRect/>
          </a:stretch>
        </p:blipFill>
        <p:spPr>
          <a:xfrm>
            <a:off x="4349650" y="2052450"/>
            <a:ext cx="4794350" cy="2786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a:t>
            </a:r>
            <a:endParaRPr/>
          </a:p>
        </p:txBody>
      </p:sp>
      <p:sp>
        <p:nvSpPr>
          <p:cNvPr id="223" name="Google Shape;223;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Filtered out hovers and drags &lt; 100 ms (accidental interactions)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pic>
        <p:nvPicPr>
          <p:cNvPr id="228" name="Google Shape;228;p36"/>
          <p:cNvPicPr preferRelativeResize="0"/>
          <p:nvPr/>
        </p:nvPicPr>
        <p:blipFill rotWithShape="1">
          <a:blip r:embed="rId3">
            <a:alphaModFix/>
          </a:blip>
          <a:srcRect b="0" l="0" r="15561" t="0"/>
          <a:stretch/>
        </p:blipFill>
        <p:spPr>
          <a:xfrm>
            <a:off x="475800" y="425625"/>
            <a:ext cx="7721225" cy="4572000"/>
          </a:xfrm>
          <a:prstGeom prst="rect">
            <a:avLst/>
          </a:prstGeom>
          <a:noFill/>
          <a:ln>
            <a:noFill/>
          </a:ln>
        </p:spPr>
      </p:pic>
      <p:sp>
        <p:nvSpPr>
          <p:cNvPr id="229" name="Google Shape;229;p36"/>
          <p:cNvSpPr/>
          <p:nvPr/>
        </p:nvSpPr>
        <p:spPr>
          <a:xfrm>
            <a:off x="1617625" y="937100"/>
            <a:ext cx="1133400" cy="723300"/>
          </a:xfrm>
          <a:prstGeom prst="rect">
            <a:avLst/>
          </a:prstGeom>
          <a:noFill/>
          <a:ln cap="flat" cmpd="sng" w="285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6"/>
          <p:cNvSpPr/>
          <p:nvPr/>
        </p:nvSpPr>
        <p:spPr>
          <a:xfrm>
            <a:off x="2751045" y="1660337"/>
            <a:ext cx="1133400" cy="723300"/>
          </a:xfrm>
          <a:prstGeom prst="rect">
            <a:avLst/>
          </a:prstGeom>
          <a:noFill/>
          <a:ln cap="flat" cmpd="sng" w="285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6"/>
          <p:cNvSpPr/>
          <p:nvPr/>
        </p:nvSpPr>
        <p:spPr>
          <a:xfrm>
            <a:off x="3884465" y="2383574"/>
            <a:ext cx="1133400" cy="723300"/>
          </a:xfrm>
          <a:prstGeom prst="rect">
            <a:avLst/>
          </a:prstGeom>
          <a:noFill/>
          <a:ln cap="flat" cmpd="sng" w="285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6"/>
          <p:cNvSpPr/>
          <p:nvPr/>
        </p:nvSpPr>
        <p:spPr>
          <a:xfrm>
            <a:off x="5017885" y="3106811"/>
            <a:ext cx="1133400" cy="723300"/>
          </a:xfrm>
          <a:prstGeom prst="rect">
            <a:avLst/>
          </a:prstGeom>
          <a:noFill/>
          <a:ln cap="flat" cmpd="sng" w="285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6"/>
          <p:cNvSpPr/>
          <p:nvPr/>
        </p:nvSpPr>
        <p:spPr>
          <a:xfrm>
            <a:off x="6151305" y="3830048"/>
            <a:ext cx="1133400" cy="723300"/>
          </a:xfrm>
          <a:prstGeom prst="rect">
            <a:avLst/>
          </a:prstGeom>
          <a:noFill/>
          <a:ln cap="flat" cmpd="sng" w="285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6"/>
          <p:cNvSpPr txBox="1"/>
          <p:nvPr/>
        </p:nvSpPr>
        <p:spPr>
          <a:xfrm>
            <a:off x="1617625" y="600175"/>
            <a:ext cx="1133400" cy="33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C00000"/>
                </a:solidFill>
                <a:latin typeface="Lato"/>
                <a:ea typeface="Lato"/>
                <a:cs typeface="Lato"/>
                <a:sym typeface="Lato"/>
              </a:rPr>
              <a:t>Center</a:t>
            </a:r>
            <a:endParaRPr sz="1100">
              <a:solidFill>
                <a:srgbClr val="C00000"/>
              </a:solidFill>
              <a:latin typeface="Lato"/>
              <a:ea typeface="Lato"/>
              <a:cs typeface="Lato"/>
              <a:sym typeface="Lato"/>
            </a:endParaRPr>
          </a:p>
        </p:txBody>
      </p:sp>
      <p:sp>
        <p:nvSpPr>
          <p:cNvPr id="235" name="Google Shape;235;p36"/>
          <p:cNvSpPr txBox="1"/>
          <p:nvPr/>
        </p:nvSpPr>
        <p:spPr>
          <a:xfrm>
            <a:off x="2751050" y="425625"/>
            <a:ext cx="1133400" cy="51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C00000"/>
                </a:solidFill>
                <a:latin typeface="Lato"/>
                <a:ea typeface="Lato"/>
                <a:cs typeface="Lato"/>
                <a:sym typeface="Lato"/>
              </a:rPr>
              <a:t>Point Guard</a:t>
            </a:r>
            <a:endParaRPr sz="1100">
              <a:solidFill>
                <a:srgbClr val="C00000"/>
              </a:solidFill>
              <a:latin typeface="Lato"/>
              <a:ea typeface="Lato"/>
              <a:cs typeface="Lato"/>
              <a:sym typeface="Lato"/>
            </a:endParaRPr>
          </a:p>
        </p:txBody>
      </p:sp>
      <p:sp>
        <p:nvSpPr>
          <p:cNvPr id="236" name="Google Shape;236;p36"/>
          <p:cNvSpPr txBox="1"/>
          <p:nvPr/>
        </p:nvSpPr>
        <p:spPr>
          <a:xfrm>
            <a:off x="3884475" y="425575"/>
            <a:ext cx="1133400" cy="51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C00000"/>
                </a:solidFill>
                <a:latin typeface="Lato"/>
                <a:ea typeface="Lato"/>
                <a:cs typeface="Lato"/>
                <a:sym typeface="Lato"/>
              </a:rPr>
              <a:t>Power Forward</a:t>
            </a:r>
            <a:endParaRPr sz="1100">
              <a:solidFill>
                <a:srgbClr val="C00000"/>
              </a:solidFill>
              <a:latin typeface="Lato"/>
              <a:ea typeface="Lato"/>
              <a:cs typeface="Lato"/>
              <a:sym typeface="Lato"/>
            </a:endParaRPr>
          </a:p>
        </p:txBody>
      </p:sp>
      <p:sp>
        <p:nvSpPr>
          <p:cNvPr id="237" name="Google Shape;237;p36"/>
          <p:cNvSpPr txBox="1"/>
          <p:nvPr/>
        </p:nvSpPr>
        <p:spPr>
          <a:xfrm>
            <a:off x="5017875" y="425575"/>
            <a:ext cx="1133400" cy="51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C00000"/>
                </a:solidFill>
                <a:latin typeface="Lato"/>
                <a:ea typeface="Lato"/>
                <a:cs typeface="Lato"/>
                <a:sym typeface="Lato"/>
              </a:rPr>
              <a:t>Shooting Guard</a:t>
            </a:r>
            <a:endParaRPr sz="1100">
              <a:solidFill>
                <a:srgbClr val="C00000"/>
              </a:solidFill>
              <a:latin typeface="Lato"/>
              <a:ea typeface="Lato"/>
              <a:cs typeface="Lato"/>
              <a:sym typeface="Lato"/>
            </a:endParaRPr>
          </a:p>
        </p:txBody>
      </p:sp>
      <p:sp>
        <p:nvSpPr>
          <p:cNvPr id="238" name="Google Shape;238;p36"/>
          <p:cNvSpPr txBox="1"/>
          <p:nvPr/>
        </p:nvSpPr>
        <p:spPr>
          <a:xfrm>
            <a:off x="6151325" y="425575"/>
            <a:ext cx="1133400" cy="51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C00000"/>
                </a:solidFill>
                <a:latin typeface="Lato"/>
                <a:ea typeface="Lato"/>
                <a:cs typeface="Lato"/>
                <a:sym typeface="Lato"/>
              </a:rPr>
              <a:t>Small Forward</a:t>
            </a:r>
            <a:endParaRPr sz="1100">
              <a:solidFill>
                <a:srgbClr val="C00000"/>
              </a:solidFill>
              <a:latin typeface="Lato"/>
              <a:ea typeface="Lato"/>
              <a:cs typeface="Lato"/>
              <a:sym typeface="Lato"/>
            </a:endParaRPr>
          </a:p>
        </p:txBody>
      </p:sp>
      <p:sp>
        <p:nvSpPr>
          <p:cNvPr id="239" name="Google Shape;239;p36"/>
          <p:cNvSpPr txBox="1"/>
          <p:nvPr/>
        </p:nvSpPr>
        <p:spPr>
          <a:xfrm rot="-5400000">
            <a:off x="553225" y="1135707"/>
            <a:ext cx="734100" cy="336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C00000"/>
                </a:solidFill>
                <a:latin typeface="Lato"/>
                <a:ea typeface="Lato"/>
                <a:cs typeface="Lato"/>
                <a:sym typeface="Lato"/>
              </a:rPr>
              <a:t>Center</a:t>
            </a:r>
            <a:endParaRPr sz="1100">
              <a:solidFill>
                <a:srgbClr val="C00000"/>
              </a:solidFill>
              <a:latin typeface="Lato"/>
              <a:ea typeface="Lato"/>
              <a:cs typeface="Lato"/>
              <a:sym typeface="Lato"/>
            </a:endParaRPr>
          </a:p>
        </p:txBody>
      </p:sp>
      <p:sp>
        <p:nvSpPr>
          <p:cNvPr id="240" name="Google Shape;240;p36"/>
          <p:cNvSpPr txBox="1"/>
          <p:nvPr/>
        </p:nvSpPr>
        <p:spPr>
          <a:xfrm rot="-5400000">
            <a:off x="553275" y="1782467"/>
            <a:ext cx="734100" cy="51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C00000"/>
                </a:solidFill>
                <a:latin typeface="Lato"/>
                <a:ea typeface="Lato"/>
                <a:cs typeface="Lato"/>
                <a:sym typeface="Lato"/>
              </a:rPr>
              <a:t>Point Guard</a:t>
            </a:r>
            <a:endParaRPr sz="1100">
              <a:solidFill>
                <a:srgbClr val="C00000"/>
              </a:solidFill>
              <a:latin typeface="Lato"/>
              <a:ea typeface="Lato"/>
              <a:cs typeface="Lato"/>
              <a:sym typeface="Lato"/>
            </a:endParaRPr>
          </a:p>
        </p:txBody>
      </p:sp>
      <p:sp>
        <p:nvSpPr>
          <p:cNvPr id="241" name="Google Shape;241;p36"/>
          <p:cNvSpPr txBox="1"/>
          <p:nvPr/>
        </p:nvSpPr>
        <p:spPr>
          <a:xfrm rot="-5400000">
            <a:off x="553225" y="2516528"/>
            <a:ext cx="734100" cy="51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C00000"/>
                </a:solidFill>
                <a:latin typeface="Lato"/>
                <a:ea typeface="Lato"/>
                <a:cs typeface="Lato"/>
                <a:sym typeface="Lato"/>
              </a:rPr>
              <a:t>Power Forward</a:t>
            </a:r>
            <a:endParaRPr sz="1100">
              <a:solidFill>
                <a:srgbClr val="C00000"/>
              </a:solidFill>
              <a:latin typeface="Lato"/>
              <a:ea typeface="Lato"/>
              <a:cs typeface="Lato"/>
              <a:sym typeface="Lato"/>
            </a:endParaRPr>
          </a:p>
        </p:txBody>
      </p:sp>
      <p:sp>
        <p:nvSpPr>
          <p:cNvPr id="242" name="Google Shape;242;p36"/>
          <p:cNvSpPr txBox="1"/>
          <p:nvPr/>
        </p:nvSpPr>
        <p:spPr>
          <a:xfrm rot="-5400000">
            <a:off x="567925" y="3265328"/>
            <a:ext cx="704700" cy="51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C00000"/>
                </a:solidFill>
                <a:latin typeface="Lato"/>
                <a:ea typeface="Lato"/>
                <a:cs typeface="Lato"/>
                <a:sym typeface="Lato"/>
              </a:rPr>
              <a:t>Shooting Guard</a:t>
            </a:r>
            <a:endParaRPr sz="1000">
              <a:solidFill>
                <a:srgbClr val="C00000"/>
              </a:solidFill>
              <a:latin typeface="Lato"/>
              <a:ea typeface="Lato"/>
              <a:cs typeface="Lato"/>
              <a:sym typeface="Lato"/>
            </a:endParaRPr>
          </a:p>
        </p:txBody>
      </p:sp>
      <p:sp>
        <p:nvSpPr>
          <p:cNvPr id="243" name="Google Shape;243;p36"/>
          <p:cNvSpPr txBox="1"/>
          <p:nvPr/>
        </p:nvSpPr>
        <p:spPr>
          <a:xfrm rot="-5400000">
            <a:off x="553225" y="3930550"/>
            <a:ext cx="734100" cy="51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C00000"/>
                </a:solidFill>
                <a:latin typeface="Lato"/>
                <a:ea typeface="Lato"/>
                <a:cs typeface="Lato"/>
                <a:sym typeface="Lato"/>
              </a:rPr>
              <a:t>Small Forward</a:t>
            </a:r>
            <a:endParaRPr sz="1100">
              <a:solidFill>
                <a:srgbClr val="C00000"/>
              </a:solidFill>
              <a:latin typeface="Lato"/>
              <a:ea typeface="Lato"/>
              <a:cs typeface="Lato"/>
              <a:sym typeface="Lato"/>
            </a:endParaRPr>
          </a:p>
        </p:txBody>
      </p:sp>
      <p:cxnSp>
        <p:nvCxnSpPr>
          <p:cNvPr id="244" name="Google Shape;244;p36"/>
          <p:cNvCxnSpPr/>
          <p:nvPr/>
        </p:nvCxnSpPr>
        <p:spPr>
          <a:xfrm>
            <a:off x="1592475" y="407275"/>
            <a:ext cx="5717400" cy="18300"/>
          </a:xfrm>
          <a:prstGeom prst="straightConnector1">
            <a:avLst/>
          </a:prstGeom>
          <a:noFill/>
          <a:ln cap="flat" cmpd="sng" w="38100">
            <a:solidFill>
              <a:srgbClr val="C00000"/>
            </a:solidFill>
            <a:prstDash val="solid"/>
            <a:round/>
            <a:headEnd len="med" w="med" type="none"/>
            <a:tailEnd len="med" w="med" type="triangle"/>
          </a:ln>
        </p:spPr>
      </p:cxnSp>
      <p:sp>
        <p:nvSpPr>
          <p:cNvPr id="245" name="Google Shape;245;p36"/>
          <p:cNvSpPr txBox="1"/>
          <p:nvPr/>
        </p:nvSpPr>
        <p:spPr>
          <a:xfrm>
            <a:off x="3287613" y="0"/>
            <a:ext cx="2327100" cy="51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C00000"/>
                </a:solidFill>
                <a:latin typeface="Lato"/>
                <a:ea typeface="Lato"/>
                <a:cs typeface="Lato"/>
                <a:sym typeface="Lato"/>
              </a:rPr>
              <a:t>Next Interaction</a:t>
            </a:r>
            <a:endParaRPr>
              <a:solidFill>
                <a:srgbClr val="C00000"/>
              </a:solidFill>
              <a:latin typeface="Lato"/>
              <a:ea typeface="Lato"/>
              <a:cs typeface="Lato"/>
              <a:sym typeface="Lato"/>
            </a:endParaRPr>
          </a:p>
        </p:txBody>
      </p:sp>
      <p:cxnSp>
        <p:nvCxnSpPr>
          <p:cNvPr id="246" name="Google Shape;246;p36"/>
          <p:cNvCxnSpPr/>
          <p:nvPr/>
        </p:nvCxnSpPr>
        <p:spPr>
          <a:xfrm flipH="1">
            <a:off x="552475" y="762275"/>
            <a:ext cx="18300" cy="3793200"/>
          </a:xfrm>
          <a:prstGeom prst="straightConnector1">
            <a:avLst/>
          </a:prstGeom>
          <a:noFill/>
          <a:ln cap="flat" cmpd="sng" w="38100">
            <a:solidFill>
              <a:srgbClr val="C00000"/>
            </a:solidFill>
            <a:prstDash val="solid"/>
            <a:round/>
            <a:headEnd len="med" w="med" type="none"/>
            <a:tailEnd len="med" w="med" type="triangle"/>
          </a:ln>
        </p:spPr>
      </p:cxnSp>
      <p:sp>
        <p:nvSpPr>
          <p:cNvPr id="247" name="Google Shape;247;p36"/>
          <p:cNvSpPr txBox="1"/>
          <p:nvPr/>
        </p:nvSpPr>
        <p:spPr>
          <a:xfrm rot="-5400000">
            <a:off x="-754725" y="2489463"/>
            <a:ext cx="2327100" cy="51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C00000"/>
                </a:solidFill>
                <a:latin typeface="Lato"/>
                <a:ea typeface="Lato"/>
                <a:cs typeface="Lato"/>
                <a:sym typeface="Lato"/>
              </a:rPr>
              <a:t>Current</a:t>
            </a:r>
            <a:r>
              <a:rPr lang="en">
                <a:solidFill>
                  <a:srgbClr val="C00000"/>
                </a:solidFill>
                <a:latin typeface="Lato"/>
                <a:ea typeface="Lato"/>
                <a:cs typeface="Lato"/>
                <a:sym typeface="Lato"/>
              </a:rPr>
              <a:t> Interaction</a:t>
            </a:r>
            <a:endParaRPr>
              <a:solidFill>
                <a:srgbClr val="C00000"/>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interactions are not created equally</a:t>
            </a:r>
            <a:endParaRPr/>
          </a:p>
        </p:txBody>
      </p:sp>
      <p:sp>
        <p:nvSpPr>
          <p:cNvPr id="253" name="Google Shape;253;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Hovers: [0, 1] scaled by duration</a:t>
            </a:r>
            <a:endParaRPr/>
          </a:p>
          <a:p>
            <a:pPr indent="0" lvl="0" marL="0" rtl="0" algn="l">
              <a:spcBef>
                <a:spcPts val="1600"/>
              </a:spcBef>
              <a:spcAft>
                <a:spcPts val="0"/>
              </a:spcAft>
              <a:buNone/>
            </a:pPr>
            <a:r>
              <a:rPr lang="en"/>
              <a:t>Drags: [1, 2] scaled by duration</a:t>
            </a:r>
            <a:endParaRPr/>
          </a:p>
          <a:p>
            <a:pPr indent="0" lvl="0" marL="0" rtl="0" algn="l">
              <a:spcBef>
                <a:spcPts val="1600"/>
              </a:spcBef>
              <a:spcAft>
                <a:spcPts val="1600"/>
              </a:spcAft>
              <a:buNone/>
            </a:pPr>
            <a:r>
              <a:rPr lang="en"/>
              <a:t>Clicks: 3</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pic>
        <p:nvPicPr>
          <p:cNvPr id="258" name="Google Shape;258;p38"/>
          <p:cNvPicPr preferRelativeResize="0"/>
          <p:nvPr/>
        </p:nvPicPr>
        <p:blipFill>
          <a:blip r:embed="rId3">
            <a:alphaModFix/>
          </a:blip>
          <a:stretch>
            <a:fillRect/>
          </a:stretch>
        </p:blipFill>
        <p:spPr>
          <a:xfrm>
            <a:off x="0" y="285750"/>
            <a:ext cx="9144000" cy="4572000"/>
          </a:xfrm>
          <a:prstGeom prst="rect">
            <a:avLst/>
          </a:prstGeom>
          <a:noFill/>
          <a:ln>
            <a:noFill/>
          </a:ln>
        </p:spPr>
      </p:pic>
      <p:sp>
        <p:nvSpPr>
          <p:cNvPr id="259" name="Google Shape;259;p38"/>
          <p:cNvSpPr/>
          <p:nvPr/>
        </p:nvSpPr>
        <p:spPr>
          <a:xfrm>
            <a:off x="1141825" y="797225"/>
            <a:ext cx="1133400" cy="723300"/>
          </a:xfrm>
          <a:prstGeom prst="rect">
            <a:avLst/>
          </a:prstGeom>
          <a:noFill/>
          <a:ln cap="flat" cmpd="sng" w="285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8"/>
          <p:cNvSpPr/>
          <p:nvPr/>
        </p:nvSpPr>
        <p:spPr>
          <a:xfrm>
            <a:off x="2275245" y="1520462"/>
            <a:ext cx="1133400" cy="723300"/>
          </a:xfrm>
          <a:prstGeom prst="rect">
            <a:avLst/>
          </a:prstGeom>
          <a:noFill/>
          <a:ln cap="flat" cmpd="sng" w="285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8"/>
          <p:cNvSpPr/>
          <p:nvPr/>
        </p:nvSpPr>
        <p:spPr>
          <a:xfrm>
            <a:off x="3408665" y="2243699"/>
            <a:ext cx="1133400" cy="723300"/>
          </a:xfrm>
          <a:prstGeom prst="rect">
            <a:avLst/>
          </a:prstGeom>
          <a:noFill/>
          <a:ln cap="flat" cmpd="sng" w="285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8"/>
          <p:cNvSpPr/>
          <p:nvPr/>
        </p:nvSpPr>
        <p:spPr>
          <a:xfrm>
            <a:off x="4542085" y="2966936"/>
            <a:ext cx="1133400" cy="723300"/>
          </a:xfrm>
          <a:prstGeom prst="rect">
            <a:avLst/>
          </a:prstGeom>
          <a:noFill/>
          <a:ln cap="flat" cmpd="sng" w="285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8"/>
          <p:cNvSpPr/>
          <p:nvPr/>
        </p:nvSpPr>
        <p:spPr>
          <a:xfrm>
            <a:off x="5675505" y="3690173"/>
            <a:ext cx="1133400" cy="723300"/>
          </a:xfrm>
          <a:prstGeom prst="rect">
            <a:avLst/>
          </a:prstGeom>
          <a:noFill/>
          <a:ln cap="flat" cmpd="sng" w="285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Equivalence Classes</a:t>
            </a:r>
            <a:endParaRPr/>
          </a:p>
        </p:txBody>
      </p:sp>
      <p:pic>
        <p:nvPicPr>
          <p:cNvPr id="269" name="Google Shape;269;p39"/>
          <p:cNvPicPr preferRelativeResize="0"/>
          <p:nvPr/>
        </p:nvPicPr>
        <p:blipFill>
          <a:blip r:embed="rId3">
            <a:alphaModFix/>
          </a:blip>
          <a:stretch>
            <a:fillRect/>
          </a:stretch>
        </p:blipFill>
        <p:spPr>
          <a:xfrm>
            <a:off x="951194" y="1853850"/>
            <a:ext cx="7241605" cy="3289649"/>
          </a:xfrm>
          <a:prstGeom prst="rect">
            <a:avLst/>
          </a:prstGeom>
          <a:noFill/>
          <a:ln>
            <a:noFill/>
          </a:ln>
        </p:spPr>
      </p:pic>
      <p:sp>
        <p:nvSpPr>
          <p:cNvPr id="270" name="Google Shape;270;p39"/>
          <p:cNvSpPr/>
          <p:nvPr/>
        </p:nvSpPr>
        <p:spPr>
          <a:xfrm>
            <a:off x="1827625" y="2210100"/>
            <a:ext cx="2451000" cy="982800"/>
          </a:xfrm>
          <a:prstGeom prst="rect">
            <a:avLst/>
          </a:prstGeom>
          <a:noFill/>
          <a:ln cap="flat" cmpd="sng" w="285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9"/>
          <p:cNvSpPr/>
          <p:nvPr/>
        </p:nvSpPr>
        <p:spPr>
          <a:xfrm>
            <a:off x="4278719" y="3192825"/>
            <a:ext cx="2451000" cy="982800"/>
          </a:xfrm>
          <a:prstGeom prst="rect">
            <a:avLst/>
          </a:prstGeom>
          <a:noFill/>
          <a:ln cap="flat" cmpd="sng" w="285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9"/>
          <p:cNvSpPr/>
          <p:nvPr/>
        </p:nvSpPr>
        <p:spPr>
          <a:xfrm>
            <a:off x="4278719" y="2210100"/>
            <a:ext cx="2451000" cy="982800"/>
          </a:xfrm>
          <a:prstGeom prst="rect">
            <a:avLst/>
          </a:prstGeom>
          <a:noFill/>
          <a:ln cap="flat" cmpd="sng" w="285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9"/>
          <p:cNvSpPr/>
          <p:nvPr/>
        </p:nvSpPr>
        <p:spPr>
          <a:xfrm>
            <a:off x="1827625" y="3192825"/>
            <a:ext cx="2451000" cy="982800"/>
          </a:xfrm>
          <a:prstGeom prst="rect">
            <a:avLst/>
          </a:prstGeom>
          <a:noFill/>
          <a:ln cap="flat" cmpd="sng" w="285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Equivalence Classes</a:t>
            </a:r>
            <a:endParaRPr/>
          </a:p>
        </p:txBody>
      </p:sp>
      <p:pic>
        <p:nvPicPr>
          <p:cNvPr id="279" name="Google Shape;279;p40"/>
          <p:cNvPicPr preferRelativeResize="0"/>
          <p:nvPr/>
        </p:nvPicPr>
        <p:blipFill>
          <a:blip r:embed="rId3">
            <a:alphaModFix/>
          </a:blip>
          <a:stretch>
            <a:fillRect/>
          </a:stretch>
        </p:blipFill>
        <p:spPr>
          <a:xfrm>
            <a:off x="951194" y="1853850"/>
            <a:ext cx="7241605" cy="3289649"/>
          </a:xfrm>
          <a:prstGeom prst="rect">
            <a:avLst/>
          </a:prstGeom>
          <a:noFill/>
          <a:ln>
            <a:noFill/>
          </a:ln>
        </p:spPr>
      </p:pic>
      <p:sp>
        <p:nvSpPr>
          <p:cNvPr id="280" name="Google Shape;280;p40"/>
          <p:cNvSpPr/>
          <p:nvPr/>
        </p:nvSpPr>
        <p:spPr>
          <a:xfrm>
            <a:off x="1827625" y="2210100"/>
            <a:ext cx="2451000" cy="982800"/>
          </a:xfrm>
          <a:prstGeom prst="rect">
            <a:avLst/>
          </a:prstGeom>
          <a:noFill/>
          <a:ln cap="flat" cmpd="sng" w="285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0"/>
          <p:cNvSpPr/>
          <p:nvPr/>
        </p:nvSpPr>
        <p:spPr>
          <a:xfrm>
            <a:off x="4278719" y="3192825"/>
            <a:ext cx="2451000" cy="982800"/>
          </a:xfrm>
          <a:prstGeom prst="rect">
            <a:avLst/>
          </a:prstGeom>
          <a:noFill/>
          <a:ln cap="flat" cmpd="sng" w="285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0"/>
          <p:cNvSpPr/>
          <p:nvPr/>
        </p:nvSpPr>
        <p:spPr>
          <a:xfrm>
            <a:off x="4278719" y="2210100"/>
            <a:ext cx="2451000" cy="982800"/>
          </a:xfrm>
          <a:prstGeom prst="rect">
            <a:avLst/>
          </a:prstGeom>
          <a:noFill/>
          <a:ln cap="flat" cmpd="sng" w="285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0"/>
          <p:cNvSpPr/>
          <p:nvPr/>
        </p:nvSpPr>
        <p:spPr>
          <a:xfrm>
            <a:off x="1827625" y="3192825"/>
            <a:ext cx="2451000" cy="982800"/>
          </a:xfrm>
          <a:prstGeom prst="rect">
            <a:avLst/>
          </a:prstGeom>
          <a:noFill/>
          <a:ln cap="flat" cmpd="sng" w="285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0"/>
          <p:cNvSpPr/>
          <p:nvPr/>
        </p:nvSpPr>
        <p:spPr>
          <a:xfrm>
            <a:off x="2745650" y="2491575"/>
            <a:ext cx="535200" cy="5352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A</a:t>
            </a:r>
            <a:endParaRPr b="1" sz="1800">
              <a:solidFill>
                <a:srgbClr val="FFFFFF"/>
              </a:solidFill>
            </a:endParaRPr>
          </a:p>
        </p:txBody>
      </p:sp>
      <p:sp>
        <p:nvSpPr>
          <p:cNvPr id="285" name="Google Shape;285;p40"/>
          <p:cNvSpPr/>
          <p:nvPr/>
        </p:nvSpPr>
        <p:spPr>
          <a:xfrm>
            <a:off x="5236625" y="2571750"/>
            <a:ext cx="535200" cy="5352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B</a:t>
            </a:r>
            <a:endParaRPr b="1" sz="1800">
              <a:solidFill>
                <a:srgbClr val="FFFFFF"/>
              </a:solidFill>
            </a:endParaRPr>
          </a:p>
        </p:txBody>
      </p:sp>
      <p:sp>
        <p:nvSpPr>
          <p:cNvPr id="286" name="Google Shape;286;p40"/>
          <p:cNvSpPr/>
          <p:nvPr/>
        </p:nvSpPr>
        <p:spPr>
          <a:xfrm>
            <a:off x="2745650" y="3376538"/>
            <a:ext cx="535200" cy="5352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C</a:t>
            </a:r>
            <a:endParaRPr b="1" sz="1800">
              <a:solidFill>
                <a:srgbClr val="FFFFFF"/>
              </a:solidFill>
            </a:endParaRPr>
          </a:p>
        </p:txBody>
      </p:sp>
      <p:sp>
        <p:nvSpPr>
          <p:cNvPr id="287" name="Google Shape;287;p40"/>
          <p:cNvSpPr/>
          <p:nvPr/>
        </p:nvSpPr>
        <p:spPr>
          <a:xfrm>
            <a:off x="5236625" y="3456713"/>
            <a:ext cx="535200" cy="5352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D</a:t>
            </a:r>
            <a:endParaRPr b="1" sz="1800">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pic>
        <p:nvPicPr>
          <p:cNvPr id="292" name="Google Shape;292;p41"/>
          <p:cNvPicPr preferRelativeResize="0"/>
          <p:nvPr/>
        </p:nvPicPr>
        <p:blipFill>
          <a:blip r:embed="rId3">
            <a:alphaModFix/>
          </a:blip>
          <a:stretch>
            <a:fillRect/>
          </a:stretch>
        </p:blipFill>
        <p:spPr>
          <a:xfrm>
            <a:off x="152400" y="152400"/>
            <a:ext cx="8839200" cy="4419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98" name="Google Shape;98;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Data is everywhere today</a:t>
            </a:r>
            <a:endParaRPr/>
          </a:p>
          <a:p>
            <a:pPr indent="0" lvl="0" marL="457200" rtl="0" algn="l">
              <a:spcBef>
                <a:spcPts val="1600"/>
              </a:spcBef>
              <a:spcAft>
                <a:spcPts val="0"/>
              </a:spcAft>
              <a:buNone/>
            </a:pPr>
            <a:r>
              <a:t/>
            </a:r>
            <a:endParaRPr/>
          </a:p>
          <a:p>
            <a:pPr indent="-330200" lvl="0" marL="457200" rtl="0" algn="l">
              <a:spcBef>
                <a:spcPts val="1600"/>
              </a:spcBef>
              <a:spcAft>
                <a:spcPts val="0"/>
              </a:spcAft>
              <a:buSzPts val="1600"/>
              <a:buChar char="●"/>
            </a:pPr>
            <a:r>
              <a:rPr lang="en"/>
              <a:t>Data visualizations are increasingly used to make </a:t>
            </a:r>
            <a:r>
              <a:rPr lang="en"/>
              <a:t>critical decisions</a:t>
            </a:r>
            <a:r>
              <a:rPr lang="en"/>
              <a:t> in healthcare, business, government policy, etc.</a:t>
            </a:r>
            <a:endParaRPr/>
          </a:p>
          <a:p>
            <a:pPr indent="0" lvl="0" marL="457200" rtl="0" algn="l">
              <a:spcBef>
                <a:spcPts val="1600"/>
              </a:spcBef>
              <a:spcAft>
                <a:spcPts val="0"/>
              </a:spcAft>
              <a:buNone/>
            </a:pPr>
            <a:r>
              <a:t/>
            </a:r>
            <a:endParaRPr/>
          </a:p>
          <a:p>
            <a:pPr indent="-330200" lvl="0" marL="457200" rtl="0" algn="l">
              <a:spcBef>
                <a:spcPts val="1600"/>
              </a:spcBef>
              <a:spcAft>
                <a:spcPts val="0"/>
              </a:spcAft>
              <a:buSzPts val="1600"/>
              <a:buChar char="●"/>
            </a:pPr>
            <a:r>
              <a:rPr lang="en"/>
              <a:t>If bias is brought into these data interactions and data-based decisions, the outcomes could be greatly affected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Equivalence Classes</a:t>
            </a:r>
            <a:endParaRPr/>
          </a:p>
        </p:txBody>
      </p:sp>
      <p:pic>
        <p:nvPicPr>
          <p:cNvPr id="298" name="Google Shape;298;p42"/>
          <p:cNvPicPr preferRelativeResize="0"/>
          <p:nvPr/>
        </p:nvPicPr>
        <p:blipFill>
          <a:blip r:embed="rId3">
            <a:alphaModFix/>
          </a:blip>
          <a:stretch>
            <a:fillRect/>
          </a:stretch>
        </p:blipFill>
        <p:spPr>
          <a:xfrm>
            <a:off x="951194" y="1853850"/>
            <a:ext cx="7241605" cy="3289649"/>
          </a:xfrm>
          <a:prstGeom prst="rect">
            <a:avLst/>
          </a:prstGeom>
          <a:noFill/>
          <a:ln>
            <a:noFill/>
          </a:ln>
        </p:spPr>
      </p:pic>
      <p:sp>
        <p:nvSpPr>
          <p:cNvPr id="299" name="Google Shape;299;p42"/>
          <p:cNvSpPr/>
          <p:nvPr/>
        </p:nvSpPr>
        <p:spPr>
          <a:xfrm>
            <a:off x="1827625" y="2869000"/>
            <a:ext cx="1634100" cy="653400"/>
          </a:xfrm>
          <a:prstGeom prst="rect">
            <a:avLst/>
          </a:prstGeom>
          <a:noFill/>
          <a:ln cap="flat" cmpd="sng" w="285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2"/>
          <p:cNvSpPr/>
          <p:nvPr/>
        </p:nvSpPr>
        <p:spPr>
          <a:xfrm>
            <a:off x="3461714" y="3522288"/>
            <a:ext cx="1634100" cy="653400"/>
          </a:xfrm>
          <a:prstGeom prst="rect">
            <a:avLst/>
          </a:prstGeom>
          <a:noFill/>
          <a:ln cap="flat" cmpd="sng" w="285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2"/>
          <p:cNvSpPr/>
          <p:nvPr/>
        </p:nvSpPr>
        <p:spPr>
          <a:xfrm>
            <a:off x="3461714" y="2869000"/>
            <a:ext cx="1634100" cy="653400"/>
          </a:xfrm>
          <a:prstGeom prst="rect">
            <a:avLst/>
          </a:prstGeom>
          <a:noFill/>
          <a:ln cap="flat" cmpd="sng" w="285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2"/>
          <p:cNvSpPr/>
          <p:nvPr/>
        </p:nvSpPr>
        <p:spPr>
          <a:xfrm>
            <a:off x="1827625" y="3522288"/>
            <a:ext cx="1634100" cy="653400"/>
          </a:xfrm>
          <a:prstGeom prst="rect">
            <a:avLst/>
          </a:prstGeom>
          <a:noFill/>
          <a:ln cap="flat" cmpd="sng" w="285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2"/>
          <p:cNvSpPr/>
          <p:nvPr/>
        </p:nvSpPr>
        <p:spPr>
          <a:xfrm>
            <a:off x="5095741" y="3522288"/>
            <a:ext cx="1634100" cy="653400"/>
          </a:xfrm>
          <a:prstGeom prst="rect">
            <a:avLst/>
          </a:prstGeom>
          <a:noFill/>
          <a:ln cap="flat" cmpd="sng" w="285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2"/>
          <p:cNvSpPr/>
          <p:nvPr/>
        </p:nvSpPr>
        <p:spPr>
          <a:xfrm>
            <a:off x="5095741" y="2869000"/>
            <a:ext cx="1634100" cy="653400"/>
          </a:xfrm>
          <a:prstGeom prst="rect">
            <a:avLst/>
          </a:prstGeom>
          <a:noFill/>
          <a:ln cap="flat" cmpd="sng" w="285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2"/>
          <p:cNvSpPr/>
          <p:nvPr/>
        </p:nvSpPr>
        <p:spPr>
          <a:xfrm>
            <a:off x="1827658" y="2199775"/>
            <a:ext cx="1634100" cy="653400"/>
          </a:xfrm>
          <a:prstGeom prst="rect">
            <a:avLst/>
          </a:prstGeom>
          <a:noFill/>
          <a:ln cap="flat" cmpd="sng" w="285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2"/>
          <p:cNvSpPr/>
          <p:nvPr/>
        </p:nvSpPr>
        <p:spPr>
          <a:xfrm>
            <a:off x="3461748" y="2199775"/>
            <a:ext cx="1634100" cy="653400"/>
          </a:xfrm>
          <a:prstGeom prst="rect">
            <a:avLst/>
          </a:prstGeom>
          <a:noFill/>
          <a:ln cap="flat" cmpd="sng" w="285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2"/>
          <p:cNvSpPr/>
          <p:nvPr/>
        </p:nvSpPr>
        <p:spPr>
          <a:xfrm>
            <a:off x="5095775" y="2199775"/>
            <a:ext cx="1634100" cy="653400"/>
          </a:xfrm>
          <a:prstGeom prst="rect">
            <a:avLst/>
          </a:prstGeom>
          <a:noFill/>
          <a:ln cap="flat" cmpd="sng" w="285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2"/>
          <p:cNvSpPr/>
          <p:nvPr/>
        </p:nvSpPr>
        <p:spPr>
          <a:xfrm>
            <a:off x="2377075" y="2258875"/>
            <a:ext cx="535200" cy="5352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A</a:t>
            </a:r>
            <a:endParaRPr b="1" sz="1800">
              <a:solidFill>
                <a:srgbClr val="FFFFFF"/>
              </a:solidFill>
            </a:endParaRPr>
          </a:p>
        </p:txBody>
      </p:sp>
      <p:sp>
        <p:nvSpPr>
          <p:cNvPr id="309" name="Google Shape;309;p42"/>
          <p:cNvSpPr/>
          <p:nvPr/>
        </p:nvSpPr>
        <p:spPr>
          <a:xfrm>
            <a:off x="4036800" y="2258875"/>
            <a:ext cx="535200" cy="5352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B</a:t>
            </a:r>
            <a:endParaRPr b="1" sz="1800">
              <a:solidFill>
                <a:srgbClr val="FFFFFF"/>
              </a:solidFill>
            </a:endParaRPr>
          </a:p>
        </p:txBody>
      </p:sp>
      <p:sp>
        <p:nvSpPr>
          <p:cNvPr id="310" name="Google Shape;310;p42"/>
          <p:cNvSpPr/>
          <p:nvPr/>
        </p:nvSpPr>
        <p:spPr>
          <a:xfrm>
            <a:off x="5645325" y="2262638"/>
            <a:ext cx="535200" cy="5352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C</a:t>
            </a:r>
            <a:endParaRPr b="1" sz="1800">
              <a:solidFill>
                <a:srgbClr val="FFFFFF"/>
              </a:solidFill>
            </a:endParaRPr>
          </a:p>
        </p:txBody>
      </p:sp>
      <p:sp>
        <p:nvSpPr>
          <p:cNvPr id="311" name="Google Shape;311;p42"/>
          <p:cNvSpPr/>
          <p:nvPr/>
        </p:nvSpPr>
        <p:spPr>
          <a:xfrm>
            <a:off x="2377075" y="2920125"/>
            <a:ext cx="535200" cy="5352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D</a:t>
            </a:r>
            <a:endParaRPr b="1" sz="1800">
              <a:solidFill>
                <a:srgbClr val="FFFFFF"/>
              </a:solidFill>
            </a:endParaRPr>
          </a:p>
        </p:txBody>
      </p:sp>
      <p:sp>
        <p:nvSpPr>
          <p:cNvPr id="312" name="Google Shape;312;p42"/>
          <p:cNvSpPr/>
          <p:nvPr/>
        </p:nvSpPr>
        <p:spPr>
          <a:xfrm>
            <a:off x="2377100" y="3597325"/>
            <a:ext cx="535200" cy="5352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G</a:t>
            </a:r>
            <a:endParaRPr b="1" sz="1800">
              <a:solidFill>
                <a:srgbClr val="FFFFFF"/>
              </a:solidFill>
            </a:endParaRPr>
          </a:p>
        </p:txBody>
      </p:sp>
      <p:sp>
        <p:nvSpPr>
          <p:cNvPr id="313" name="Google Shape;313;p42"/>
          <p:cNvSpPr/>
          <p:nvPr/>
        </p:nvSpPr>
        <p:spPr>
          <a:xfrm>
            <a:off x="4011138" y="2920125"/>
            <a:ext cx="535200" cy="5352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E</a:t>
            </a:r>
            <a:endParaRPr b="1" sz="1800">
              <a:solidFill>
                <a:srgbClr val="FFFFFF"/>
              </a:solidFill>
            </a:endParaRPr>
          </a:p>
        </p:txBody>
      </p:sp>
      <p:sp>
        <p:nvSpPr>
          <p:cNvPr id="314" name="Google Shape;314;p42"/>
          <p:cNvSpPr/>
          <p:nvPr/>
        </p:nvSpPr>
        <p:spPr>
          <a:xfrm>
            <a:off x="4011138" y="3597325"/>
            <a:ext cx="535200" cy="5352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H</a:t>
            </a:r>
            <a:endParaRPr b="1" sz="1800">
              <a:solidFill>
                <a:srgbClr val="FFFFFF"/>
              </a:solidFill>
            </a:endParaRPr>
          </a:p>
        </p:txBody>
      </p:sp>
      <p:sp>
        <p:nvSpPr>
          <p:cNvPr id="315" name="Google Shape;315;p42"/>
          <p:cNvSpPr/>
          <p:nvPr/>
        </p:nvSpPr>
        <p:spPr>
          <a:xfrm>
            <a:off x="5645263" y="2943825"/>
            <a:ext cx="535200" cy="5352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F</a:t>
            </a:r>
            <a:endParaRPr b="1" sz="1800">
              <a:solidFill>
                <a:srgbClr val="FFFFFF"/>
              </a:solidFill>
            </a:endParaRPr>
          </a:p>
        </p:txBody>
      </p:sp>
      <p:sp>
        <p:nvSpPr>
          <p:cNvPr id="316" name="Google Shape;316;p42"/>
          <p:cNvSpPr/>
          <p:nvPr/>
        </p:nvSpPr>
        <p:spPr>
          <a:xfrm>
            <a:off x="5645238" y="3593550"/>
            <a:ext cx="535200" cy="5352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I</a:t>
            </a:r>
            <a:endParaRPr b="1" sz="1800">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pic>
        <p:nvPicPr>
          <p:cNvPr id="321" name="Google Shape;321;p43"/>
          <p:cNvPicPr preferRelativeResize="0"/>
          <p:nvPr/>
        </p:nvPicPr>
        <p:blipFill>
          <a:blip r:embed="rId3">
            <a:alphaModFix/>
          </a:blip>
          <a:stretch>
            <a:fillRect/>
          </a:stretch>
        </p:blipFill>
        <p:spPr>
          <a:xfrm>
            <a:off x="152400" y="361950"/>
            <a:ext cx="8839200" cy="44196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Equivalence Classes</a:t>
            </a:r>
            <a:endParaRPr/>
          </a:p>
        </p:txBody>
      </p:sp>
      <p:pic>
        <p:nvPicPr>
          <p:cNvPr id="327" name="Google Shape;327;p44"/>
          <p:cNvPicPr preferRelativeResize="0"/>
          <p:nvPr/>
        </p:nvPicPr>
        <p:blipFill>
          <a:blip r:embed="rId3">
            <a:alphaModFix/>
          </a:blip>
          <a:stretch>
            <a:fillRect/>
          </a:stretch>
        </p:blipFill>
        <p:spPr>
          <a:xfrm>
            <a:off x="951194" y="1853850"/>
            <a:ext cx="7241605" cy="3289649"/>
          </a:xfrm>
          <a:prstGeom prst="rect">
            <a:avLst/>
          </a:prstGeom>
          <a:noFill/>
          <a:ln>
            <a:noFill/>
          </a:ln>
        </p:spPr>
      </p:pic>
      <p:sp>
        <p:nvSpPr>
          <p:cNvPr id="328" name="Google Shape;328;p44"/>
          <p:cNvSpPr/>
          <p:nvPr/>
        </p:nvSpPr>
        <p:spPr>
          <a:xfrm>
            <a:off x="1827625" y="3190487"/>
            <a:ext cx="1225500" cy="492600"/>
          </a:xfrm>
          <a:prstGeom prst="rect">
            <a:avLst/>
          </a:prstGeom>
          <a:noFill/>
          <a:ln cap="flat" cmpd="sng" w="285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4"/>
          <p:cNvSpPr/>
          <p:nvPr/>
        </p:nvSpPr>
        <p:spPr>
          <a:xfrm>
            <a:off x="3053142" y="3683052"/>
            <a:ext cx="1225500" cy="492600"/>
          </a:xfrm>
          <a:prstGeom prst="rect">
            <a:avLst/>
          </a:prstGeom>
          <a:noFill/>
          <a:ln cap="flat" cmpd="sng" w="285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4"/>
          <p:cNvSpPr/>
          <p:nvPr/>
        </p:nvSpPr>
        <p:spPr>
          <a:xfrm>
            <a:off x="3053142" y="3190487"/>
            <a:ext cx="1225500" cy="492600"/>
          </a:xfrm>
          <a:prstGeom prst="rect">
            <a:avLst/>
          </a:prstGeom>
          <a:noFill/>
          <a:ln cap="flat" cmpd="sng" w="285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4"/>
          <p:cNvSpPr/>
          <p:nvPr/>
        </p:nvSpPr>
        <p:spPr>
          <a:xfrm>
            <a:off x="1827625" y="3683052"/>
            <a:ext cx="1225500" cy="492600"/>
          </a:xfrm>
          <a:prstGeom prst="rect">
            <a:avLst/>
          </a:prstGeom>
          <a:noFill/>
          <a:ln cap="flat" cmpd="sng" w="285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4"/>
          <p:cNvSpPr/>
          <p:nvPr/>
        </p:nvSpPr>
        <p:spPr>
          <a:xfrm>
            <a:off x="1827641" y="2181324"/>
            <a:ext cx="1225500" cy="492600"/>
          </a:xfrm>
          <a:prstGeom prst="rect">
            <a:avLst/>
          </a:prstGeom>
          <a:noFill/>
          <a:ln cap="flat" cmpd="sng" w="285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4"/>
          <p:cNvSpPr/>
          <p:nvPr/>
        </p:nvSpPr>
        <p:spPr>
          <a:xfrm>
            <a:off x="3053158" y="2181324"/>
            <a:ext cx="1225500" cy="492600"/>
          </a:xfrm>
          <a:prstGeom prst="rect">
            <a:avLst/>
          </a:prstGeom>
          <a:noFill/>
          <a:ln cap="flat" cmpd="sng" w="285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4"/>
          <p:cNvSpPr/>
          <p:nvPr/>
        </p:nvSpPr>
        <p:spPr>
          <a:xfrm>
            <a:off x="4278628" y="2181324"/>
            <a:ext cx="1225500" cy="492600"/>
          </a:xfrm>
          <a:prstGeom prst="rect">
            <a:avLst/>
          </a:prstGeom>
          <a:noFill/>
          <a:ln cap="flat" cmpd="sng" w="285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4"/>
          <p:cNvSpPr/>
          <p:nvPr/>
        </p:nvSpPr>
        <p:spPr>
          <a:xfrm>
            <a:off x="5504266" y="2181324"/>
            <a:ext cx="1225500" cy="492600"/>
          </a:xfrm>
          <a:prstGeom prst="rect">
            <a:avLst/>
          </a:prstGeom>
          <a:noFill/>
          <a:ln cap="flat" cmpd="sng" w="285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4"/>
          <p:cNvSpPr/>
          <p:nvPr/>
        </p:nvSpPr>
        <p:spPr>
          <a:xfrm>
            <a:off x="4278612" y="3683052"/>
            <a:ext cx="1225500" cy="492600"/>
          </a:xfrm>
          <a:prstGeom prst="rect">
            <a:avLst/>
          </a:prstGeom>
          <a:noFill/>
          <a:ln cap="flat" cmpd="sng" w="285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4"/>
          <p:cNvSpPr/>
          <p:nvPr/>
        </p:nvSpPr>
        <p:spPr>
          <a:xfrm>
            <a:off x="4278612" y="3190487"/>
            <a:ext cx="1225500" cy="492600"/>
          </a:xfrm>
          <a:prstGeom prst="rect">
            <a:avLst/>
          </a:prstGeom>
          <a:noFill/>
          <a:ln cap="flat" cmpd="sng" w="285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4"/>
          <p:cNvSpPr/>
          <p:nvPr/>
        </p:nvSpPr>
        <p:spPr>
          <a:xfrm>
            <a:off x="1827650" y="2685906"/>
            <a:ext cx="1225500" cy="492600"/>
          </a:xfrm>
          <a:prstGeom prst="rect">
            <a:avLst/>
          </a:prstGeom>
          <a:noFill/>
          <a:ln cap="flat" cmpd="sng" w="285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4"/>
          <p:cNvSpPr/>
          <p:nvPr/>
        </p:nvSpPr>
        <p:spPr>
          <a:xfrm>
            <a:off x="3053167" y="2685906"/>
            <a:ext cx="1225500" cy="492600"/>
          </a:xfrm>
          <a:prstGeom prst="rect">
            <a:avLst/>
          </a:prstGeom>
          <a:noFill/>
          <a:ln cap="flat" cmpd="sng" w="285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4"/>
          <p:cNvSpPr/>
          <p:nvPr/>
        </p:nvSpPr>
        <p:spPr>
          <a:xfrm>
            <a:off x="4278637" y="2685906"/>
            <a:ext cx="1225500" cy="492600"/>
          </a:xfrm>
          <a:prstGeom prst="rect">
            <a:avLst/>
          </a:prstGeom>
          <a:noFill/>
          <a:ln cap="flat" cmpd="sng" w="285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4"/>
          <p:cNvSpPr/>
          <p:nvPr/>
        </p:nvSpPr>
        <p:spPr>
          <a:xfrm>
            <a:off x="2217950" y="2229027"/>
            <a:ext cx="444900" cy="4449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A</a:t>
            </a:r>
            <a:endParaRPr b="1" sz="1800">
              <a:solidFill>
                <a:srgbClr val="FFFFFF"/>
              </a:solidFill>
            </a:endParaRPr>
          </a:p>
        </p:txBody>
      </p:sp>
      <p:sp>
        <p:nvSpPr>
          <p:cNvPr id="342" name="Google Shape;342;p44"/>
          <p:cNvSpPr/>
          <p:nvPr/>
        </p:nvSpPr>
        <p:spPr>
          <a:xfrm>
            <a:off x="3443435" y="2205187"/>
            <a:ext cx="444900" cy="4449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B</a:t>
            </a:r>
            <a:endParaRPr b="1" sz="1800">
              <a:solidFill>
                <a:srgbClr val="FFFFFF"/>
              </a:solidFill>
            </a:endParaRPr>
          </a:p>
        </p:txBody>
      </p:sp>
      <p:sp>
        <p:nvSpPr>
          <p:cNvPr id="343" name="Google Shape;343;p44"/>
          <p:cNvSpPr/>
          <p:nvPr/>
        </p:nvSpPr>
        <p:spPr>
          <a:xfrm>
            <a:off x="5894427" y="2205182"/>
            <a:ext cx="444900" cy="4449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D</a:t>
            </a:r>
            <a:endParaRPr b="1" sz="1800">
              <a:solidFill>
                <a:srgbClr val="FFFFFF"/>
              </a:solidFill>
            </a:endParaRPr>
          </a:p>
        </p:txBody>
      </p:sp>
      <p:sp>
        <p:nvSpPr>
          <p:cNvPr id="344" name="Google Shape;344;p44"/>
          <p:cNvSpPr/>
          <p:nvPr/>
        </p:nvSpPr>
        <p:spPr>
          <a:xfrm>
            <a:off x="5504250" y="3683052"/>
            <a:ext cx="1225500" cy="492600"/>
          </a:xfrm>
          <a:prstGeom prst="rect">
            <a:avLst/>
          </a:prstGeom>
          <a:noFill/>
          <a:ln cap="flat" cmpd="sng" w="285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4"/>
          <p:cNvSpPr/>
          <p:nvPr/>
        </p:nvSpPr>
        <p:spPr>
          <a:xfrm>
            <a:off x="5504250" y="3190487"/>
            <a:ext cx="1225500" cy="492600"/>
          </a:xfrm>
          <a:prstGeom prst="rect">
            <a:avLst/>
          </a:prstGeom>
          <a:noFill/>
          <a:ln cap="flat" cmpd="sng" w="285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4"/>
          <p:cNvSpPr/>
          <p:nvPr/>
        </p:nvSpPr>
        <p:spPr>
          <a:xfrm>
            <a:off x="5504275" y="2685906"/>
            <a:ext cx="1225500" cy="492600"/>
          </a:xfrm>
          <a:prstGeom prst="rect">
            <a:avLst/>
          </a:prstGeom>
          <a:noFill/>
          <a:ln cap="flat" cmpd="sng" w="285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4"/>
          <p:cNvSpPr/>
          <p:nvPr/>
        </p:nvSpPr>
        <p:spPr>
          <a:xfrm>
            <a:off x="4669023" y="2709760"/>
            <a:ext cx="444900" cy="4449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G</a:t>
            </a:r>
            <a:endParaRPr b="1" sz="1800">
              <a:solidFill>
                <a:srgbClr val="FFFFFF"/>
              </a:solidFill>
            </a:endParaRPr>
          </a:p>
        </p:txBody>
      </p:sp>
      <p:sp>
        <p:nvSpPr>
          <p:cNvPr id="348" name="Google Shape;348;p44"/>
          <p:cNvSpPr/>
          <p:nvPr/>
        </p:nvSpPr>
        <p:spPr>
          <a:xfrm>
            <a:off x="2217940" y="2709757"/>
            <a:ext cx="444900" cy="4449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E</a:t>
            </a:r>
            <a:endParaRPr b="1" sz="1800">
              <a:solidFill>
                <a:srgbClr val="FFFFFF"/>
              </a:solidFill>
            </a:endParaRPr>
          </a:p>
        </p:txBody>
      </p:sp>
      <p:sp>
        <p:nvSpPr>
          <p:cNvPr id="349" name="Google Shape;349;p44"/>
          <p:cNvSpPr/>
          <p:nvPr/>
        </p:nvSpPr>
        <p:spPr>
          <a:xfrm>
            <a:off x="5894415" y="2709760"/>
            <a:ext cx="444900" cy="4449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H</a:t>
            </a:r>
            <a:endParaRPr b="1" sz="1800">
              <a:solidFill>
                <a:srgbClr val="FFFFFF"/>
              </a:solidFill>
            </a:endParaRPr>
          </a:p>
        </p:txBody>
      </p:sp>
      <p:sp>
        <p:nvSpPr>
          <p:cNvPr id="350" name="Google Shape;350;p44"/>
          <p:cNvSpPr/>
          <p:nvPr/>
        </p:nvSpPr>
        <p:spPr>
          <a:xfrm>
            <a:off x="3443430" y="2709758"/>
            <a:ext cx="444900" cy="4449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F</a:t>
            </a:r>
            <a:endParaRPr b="1" sz="1800">
              <a:solidFill>
                <a:srgbClr val="FFFFFF"/>
              </a:solidFill>
            </a:endParaRPr>
          </a:p>
        </p:txBody>
      </p:sp>
      <p:sp>
        <p:nvSpPr>
          <p:cNvPr id="351" name="Google Shape;351;p44"/>
          <p:cNvSpPr/>
          <p:nvPr/>
        </p:nvSpPr>
        <p:spPr>
          <a:xfrm>
            <a:off x="4669020" y="2205164"/>
            <a:ext cx="444900" cy="4449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C</a:t>
            </a:r>
            <a:endParaRPr b="1" sz="1800">
              <a:solidFill>
                <a:srgbClr val="FFFFFF"/>
              </a:solidFill>
            </a:endParaRPr>
          </a:p>
        </p:txBody>
      </p:sp>
      <p:sp>
        <p:nvSpPr>
          <p:cNvPr id="352" name="Google Shape;352;p44"/>
          <p:cNvSpPr/>
          <p:nvPr/>
        </p:nvSpPr>
        <p:spPr>
          <a:xfrm>
            <a:off x="2217950" y="3214339"/>
            <a:ext cx="444900" cy="4449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I</a:t>
            </a:r>
            <a:endParaRPr b="1" sz="1800">
              <a:solidFill>
                <a:srgbClr val="FFFFFF"/>
              </a:solidFill>
            </a:endParaRPr>
          </a:p>
        </p:txBody>
      </p:sp>
      <p:sp>
        <p:nvSpPr>
          <p:cNvPr id="353" name="Google Shape;353;p44"/>
          <p:cNvSpPr/>
          <p:nvPr/>
        </p:nvSpPr>
        <p:spPr>
          <a:xfrm>
            <a:off x="3443435" y="3190499"/>
            <a:ext cx="444900" cy="4449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J</a:t>
            </a:r>
            <a:endParaRPr b="1" sz="1800">
              <a:solidFill>
                <a:srgbClr val="FFFFFF"/>
              </a:solidFill>
            </a:endParaRPr>
          </a:p>
        </p:txBody>
      </p:sp>
      <p:sp>
        <p:nvSpPr>
          <p:cNvPr id="354" name="Google Shape;354;p44"/>
          <p:cNvSpPr/>
          <p:nvPr/>
        </p:nvSpPr>
        <p:spPr>
          <a:xfrm>
            <a:off x="5894427" y="3190494"/>
            <a:ext cx="444900" cy="4449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L</a:t>
            </a:r>
            <a:endParaRPr b="1" sz="1800">
              <a:solidFill>
                <a:srgbClr val="FFFFFF"/>
              </a:solidFill>
            </a:endParaRPr>
          </a:p>
        </p:txBody>
      </p:sp>
      <p:sp>
        <p:nvSpPr>
          <p:cNvPr id="355" name="Google Shape;355;p44"/>
          <p:cNvSpPr/>
          <p:nvPr/>
        </p:nvSpPr>
        <p:spPr>
          <a:xfrm>
            <a:off x="4669023" y="3695073"/>
            <a:ext cx="444900" cy="4449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O</a:t>
            </a:r>
            <a:endParaRPr b="1" sz="1800">
              <a:solidFill>
                <a:srgbClr val="FFFFFF"/>
              </a:solidFill>
            </a:endParaRPr>
          </a:p>
        </p:txBody>
      </p:sp>
      <p:sp>
        <p:nvSpPr>
          <p:cNvPr id="356" name="Google Shape;356;p44"/>
          <p:cNvSpPr/>
          <p:nvPr/>
        </p:nvSpPr>
        <p:spPr>
          <a:xfrm>
            <a:off x="2217940" y="3695069"/>
            <a:ext cx="444900" cy="4449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M</a:t>
            </a:r>
            <a:endParaRPr b="1" sz="1800">
              <a:solidFill>
                <a:srgbClr val="FFFFFF"/>
              </a:solidFill>
            </a:endParaRPr>
          </a:p>
        </p:txBody>
      </p:sp>
      <p:sp>
        <p:nvSpPr>
          <p:cNvPr id="357" name="Google Shape;357;p44"/>
          <p:cNvSpPr/>
          <p:nvPr/>
        </p:nvSpPr>
        <p:spPr>
          <a:xfrm>
            <a:off x="5894415" y="3695073"/>
            <a:ext cx="444900" cy="4449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P</a:t>
            </a:r>
            <a:endParaRPr b="1" sz="1800">
              <a:solidFill>
                <a:srgbClr val="FFFFFF"/>
              </a:solidFill>
            </a:endParaRPr>
          </a:p>
        </p:txBody>
      </p:sp>
      <p:sp>
        <p:nvSpPr>
          <p:cNvPr id="358" name="Google Shape;358;p44"/>
          <p:cNvSpPr/>
          <p:nvPr/>
        </p:nvSpPr>
        <p:spPr>
          <a:xfrm>
            <a:off x="3443430" y="3695070"/>
            <a:ext cx="444900" cy="4449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N</a:t>
            </a:r>
            <a:endParaRPr b="1" sz="1800">
              <a:solidFill>
                <a:srgbClr val="FFFFFF"/>
              </a:solidFill>
            </a:endParaRPr>
          </a:p>
        </p:txBody>
      </p:sp>
      <p:sp>
        <p:nvSpPr>
          <p:cNvPr id="359" name="Google Shape;359;p44"/>
          <p:cNvSpPr/>
          <p:nvPr/>
        </p:nvSpPr>
        <p:spPr>
          <a:xfrm>
            <a:off x="4669020" y="3190477"/>
            <a:ext cx="444900" cy="444900"/>
          </a:xfrm>
          <a:prstGeom prst="ellipse">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K</a:t>
            </a:r>
            <a:endParaRPr b="1" sz="1800">
              <a:solidFill>
                <a:srgbClr val="FFFF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pic>
        <p:nvPicPr>
          <p:cNvPr id="364" name="Google Shape;364;p45"/>
          <p:cNvPicPr preferRelativeResize="0"/>
          <p:nvPr/>
        </p:nvPicPr>
        <p:blipFill/>
        <p:spPr>
          <a:xfrm>
            <a:off x="152400" y="152400"/>
            <a:ext cx="8839200" cy="44196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Comparing Conditions</a:t>
            </a:r>
            <a:endParaRPr/>
          </a:p>
        </p:txBody>
      </p:sp>
      <p:pic>
        <p:nvPicPr>
          <p:cNvPr id="370" name="Google Shape;370;p46"/>
          <p:cNvPicPr preferRelativeResize="0"/>
          <p:nvPr/>
        </p:nvPicPr>
        <p:blipFill rotWithShape="1">
          <a:blip r:embed="rId3">
            <a:alphaModFix/>
          </a:blip>
          <a:srcRect b="0" l="-2520" r="2520" t="0"/>
          <a:stretch/>
        </p:blipFill>
        <p:spPr>
          <a:xfrm>
            <a:off x="1149625" y="2010875"/>
            <a:ext cx="3200400" cy="2400300"/>
          </a:xfrm>
          <a:prstGeom prst="rect">
            <a:avLst/>
          </a:prstGeom>
          <a:noFill/>
          <a:ln>
            <a:noFill/>
          </a:ln>
        </p:spPr>
      </p:pic>
      <p:pic>
        <p:nvPicPr>
          <p:cNvPr id="371" name="Google Shape;371;p46"/>
          <p:cNvPicPr preferRelativeResize="0"/>
          <p:nvPr/>
        </p:nvPicPr>
        <p:blipFill>
          <a:blip r:embed="rId4">
            <a:alphaModFix/>
          </a:blip>
          <a:stretch>
            <a:fillRect/>
          </a:stretch>
        </p:blipFill>
        <p:spPr>
          <a:xfrm>
            <a:off x="4518325" y="2010875"/>
            <a:ext cx="3200400" cy="2400300"/>
          </a:xfrm>
          <a:prstGeom prst="rect">
            <a:avLst/>
          </a:prstGeom>
          <a:noFill/>
          <a:ln>
            <a:noFill/>
          </a:ln>
        </p:spPr>
      </p:pic>
      <p:sp>
        <p:nvSpPr>
          <p:cNvPr id="372" name="Google Shape;372;p46"/>
          <p:cNvSpPr txBox="1"/>
          <p:nvPr/>
        </p:nvSpPr>
        <p:spPr>
          <a:xfrm>
            <a:off x="1656775" y="4411175"/>
            <a:ext cx="2186100" cy="30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Aggregate - Size</a:t>
            </a:r>
            <a:endParaRPr>
              <a:latin typeface="Lato"/>
              <a:ea typeface="Lato"/>
              <a:cs typeface="Lato"/>
              <a:sym typeface="Lato"/>
            </a:endParaRPr>
          </a:p>
        </p:txBody>
      </p:sp>
      <p:sp>
        <p:nvSpPr>
          <p:cNvPr id="373" name="Google Shape;373;p46"/>
          <p:cNvSpPr txBox="1"/>
          <p:nvPr/>
        </p:nvSpPr>
        <p:spPr>
          <a:xfrm>
            <a:off x="5291879" y="4411175"/>
            <a:ext cx="1653300" cy="30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Aggregate - Role</a:t>
            </a:r>
            <a:endParaRPr>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Comparing Conditions - continued</a:t>
            </a:r>
            <a:endParaRPr/>
          </a:p>
        </p:txBody>
      </p:sp>
      <p:pic>
        <p:nvPicPr>
          <p:cNvPr id="379" name="Google Shape;379;p47"/>
          <p:cNvPicPr preferRelativeResize="0"/>
          <p:nvPr/>
        </p:nvPicPr>
        <p:blipFill>
          <a:blip r:embed="rId3">
            <a:alphaModFix/>
          </a:blip>
          <a:stretch>
            <a:fillRect/>
          </a:stretch>
        </p:blipFill>
        <p:spPr>
          <a:xfrm>
            <a:off x="4500460" y="2011213"/>
            <a:ext cx="3200400" cy="2389631"/>
          </a:xfrm>
          <a:prstGeom prst="rect">
            <a:avLst/>
          </a:prstGeom>
          <a:noFill/>
          <a:ln>
            <a:noFill/>
          </a:ln>
        </p:spPr>
      </p:pic>
      <p:pic>
        <p:nvPicPr>
          <p:cNvPr id="380" name="Google Shape;380;p47"/>
          <p:cNvPicPr preferRelativeResize="0"/>
          <p:nvPr/>
        </p:nvPicPr>
        <p:blipFill>
          <a:blip r:embed="rId4">
            <a:alphaModFix/>
          </a:blip>
          <a:stretch>
            <a:fillRect/>
          </a:stretch>
        </p:blipFill>
        <p:spPr>
          <a:xfrm>
            <a:off x="1245695" y="2005875"/>
            <a:ext cx="3200400" cy="2400300"/>
          </a:xfrm>
          <a:prstGeom prst="rect">
            <a:avLst/>
          </a:prstGeom>
          <a:noFill/>
          <a:ln>
            <a:noFill/>
          </a:ln>
        </p:spPr>
      </p:pic>
      <p:sp>
        <p:nvSpPr>
          <p:cNvPr id="381" name="Google Shape;381;p47"/>
          <p:cNvSpPr txBox="1"/>
          <p:nvPr/>
        </p:nvSpPr>
        <p:spPr>
          <a:xfrm>
            <a:off x="1752850" y="4411175"/>
            <a:ext cx="2186100" cy="30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Normalize</a:t>
            </a:r>
            <a:endParaRPr>
              <a:latin typeface="Lato"/>
              <a:ea typeface="Lato"/>
              <a:cs typeface="Lato"/>
              <a:sym typeface="Lato"/>
            </a:endParaRPr>
          </a:p>
        </p:txBody>
      </p:sp>
      <p:sp>
        <p:nvSpPr>
          <p:cNvPr id="382" name="Google Shape;382;p47"/>
          <p:cNvSpPr txBox="1"/>
          <p:nvPr/>
        </p:nvSpPr>
        <p:spPr>
          <a:xfrm>
            <a:off x="5274004" y="4411175"/>
            <a:ext cx="1653300" cy="30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Diff</a:t>
            </a:r>
            <a:endParaRPr>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88" name="Google Shape;388;p4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Equal probabilities across all interactions are unlikely to occur, regardless of people’s biases.</a:t>
            </a:r>
            <a:endParaRPr/>
          </a:p>
          <a:p>
            <a:pPr indent="0" lvl="0" marL="0" rtl="0" algn="l">
              <a:spcBef>
                <a:spcPts val="1600"/>
              </a:spcBef>
              <a:spcAft>
                <a:spcPts val="0"/>
              </a:spcAft>
              <a:buNone/>
            </a:pPr>
            <a:r>
              <a:rPr lang="en"/>
              <a:t>Results of our experiment suggest that interactions with data points that are visually closer by should be weighted more highly. </a:t>
            </a:r>
            <a:endParaRPr/>
          </a:p>
          <a:p>
            <a:pPr indent="0" lvl="0" marL="0" rtl="0" algn="l">
              <a:spcBef>
                <a:spcPts val="1600"/>
              </a:spcBef>
              <a:spcAft>
                <a:spcPts val="1600"/>
              </a:spcAft>
              <a:buNone/>
            </a:pPr>
            <a:r>
              <a:rPr lang="en"/>
              <a:t>Future work includes analysis of other aspects of visual salience (e.g., color saturation, clusters, outliers, etc.)</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 of Work</a:t>
            </a:r>
            <a:endParaRPr/>
          </a:p>
        </p:txBody>
      </p:sp>
      <p:pic>
        <p:nvPicPr>
          <p:cNvPr id="394" name="Google Shape;394;p49"/>
          <p:cNvPicPr preferRelativeResize="0"/>
          <p:nvPr/>
        </p:nvPicPr>
        <p:blipFill rotWithShape="1">
          <a:blip r:embed="rId3">
            <a:alphaModFix/>
          </a:blip>
          <a:srcRect b="0" l="11420" r="6003" t="0"/>
          <a:stretch/>
        </p:blipFill>
        <p:spPr>
          <a:xfrm>
            <a:off x="4572000" y="1853839"/>
            <a:ext cx="4571999" cy="2900087"/>
          </a:xfrm>
          <a:prstGeom prst="rect">
            <a:avLst/>
          </a:prstGeom>
          <a:noFill/>
          <a:ln>
            <a:noFill/>
          </a:ln>
        </p:spPr>
      </p:pic>
      <p:sp>
        <p:nvSpPr>
          <p:cNvPr id="395" name="Google Shape;395;p49"/>
          <p:cNvSpPr txBox="1"/>
          <p:nvPr>
            <p:ph idx="1" type="body"/>
          </p:nvPr>
        </p:nvSpPr>
        <p:spPr>
          <a:xfrm>
            <a:off x="729450" y="2078875"/>
            <a:ext cx="43782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Andrew: data analysis scripts</a:t>
            </a:r>
            <a:endParaRPr/>
          </a:p>
          <a:p>
            <a:pPr indent="0" lvl="0" marL="0" rtl="0" algn="l">
              <a:spcBef>
                <a:spcPts val="1600"/>
              </a:spcBef>
              <a:spcAft>
                <a:spcPts val="0"/>
              </a:spcAft>
              <a:buNone/>
            </a:pPr>
            <a:r>
              <a:rPr lang="en"/>
              <a:t>Arup: writing &amp; presentation</a:t>
            </a:r>
            <a:endParaRPr/>
          </a:p>
          <a:p>
            <a:pPr indent="0" lvl="0" marL="0" rtl="0" algn="l">
              <a:spcBef>
                <a:spcPts val="1600"/>
              </a:spcBef>
              <a:spcAft>
                <a:spcPts val="0"/>
              </a:spcAft>
              <a:buNone/>
            </a:pPr>
            <a:r>
              <a:rPr lang="en"/>
              <a:t>Emily: system &amp; experiment modifications</a:t>
            </a:r>
            <a:endParaRPr/>
          </a:p>
          <a:p>
            <a:pPr indent="0" lvl="0" marL="0" rtl="0" algn="l">
              <a:spcBef>
                <a:spcPts val="1600"/>
              </a:spcBef>
              <a:spcAft>
                <a:spcPts val="1600"/>
              </a:spcAft>
              <a:buNone/>
            </a:pPr>
            <a:r>
              <a:rPr lang="en"/>
              <a:t>Kuhu: data analysis scripts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pic>
        <p:nvPicPr>
          <p:cNvPr id="103" name="Google Shape;103;p16"/>
          <p:cNvPicPr preferRelativeResize="0"/>
          <p:nvPr/>
        </p:nvPicPr>
        <p:blipFill>
          <a:blip r:embed="rId3">
            <a:alphaModFix/>
          </a:blip>
          <a:stretch>
            <a:fillRect/>
          </a:stretch>
        </p:blipFill>
        <p:spPr>
          <a:xfrm>
            <a:off x="152400" y="152400"/>
            <a:ext cx="8839199" cy="463005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pic>
        <p:nvPicPr>
          <p:cNvPr id="108" name="Google Shape;108;p17"/>
          <p:cNvPicPr preferRelativeResize="0"/>
          <p:nvPr/>
        </p:nvPicPr>
        <p:blipFill>
          <a:blip r:embed="rId3">
            <a:alphaModFix/>
          </a:blip>
          <a:stretch>
            <a:fillRect/>
          </a:stretch>
        </p:blipFill>
        <p:spPr>
          <a:xfrm>
            <a:off x="152400" y="152400"/>
            <a:ext cx="8839199" cy="463005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pic>
        <p:nvPicPr>
          <p:cNvPr id="113" name="Google Shape;113;p18"/>
          <p:cNvPicPr preferRelativeResize="0"/>
          <p:nvPr/>
        </p:nvPicPr>
        <p:blipFill>
          <a:blip r:embed="rId3">
            <a:alphaModFix/>
          </a:blip>
          <a:stretch>
            <a:fillRect/>
          </a:stretch>
        </p:blipFill>
        <p:spPr>
          <a:xfrm>
            <a:off x="152400" y="152400"/>
            <a:ext cx="8839199" cy="463005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pic>
        <p:nvPicPr>
          <p:cNvPr id="118" name="Google Shape;118;p19"/>
          <p:cNvPicPr preferRelativeResize="0"/>
          <p:nvPr/>
        </p:nvPicPr>
        <p:blipFill>
          <a:blip r:embed="rId3">
            <a:alphaModFix/>
          </a:blip>
          <a:stretch>
            <a:fillRect/>
          </a:stretch>
        </p:blipFill>
        <p:spPr>
          <a:xfrm>
            <a:off x="152400" y="152400"/>
            <a:ext cx="8839199" cy="463005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 System: InterAxis</a:t>
            </a:r>
            <a:endParaRPr/>
          </a:p>
        </p:txBody>
      </p:sp>
      <p:pic>
        <p:nvPicPr>
          <p:cNvPr id="124" name="Google Shape;124;p20"/>
          <p:cNvPicPr preferRelativeResize="0"/>
          <p:nvPr/>
        </p:nvPicPr>
        <p:blipFill>
          <a:blip r:embed="rId3">
            <a:alphaModFix/>
          </a:blip>
          <a:stretch>
            <a:fillRect/>
          </a:stretch>
        </p:blipFill>
        <p:spPr>
          <a:xfrm>
            <a:off x="951194" y="1853850"/>
            <a:ext cx="7241605" cy="32896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Bias Metrics &amp; Defining a Baseline</a:t>
            </a:r>
            <a:endParaRPr/>
          </a:p>
        </p:txBody>
      </p:sp>
      <p:pic>
        <p:nvPicPr>
          <p:cNvPr id="130" name="Google Shape;130;p21"/>
          <p:cNvPicPr preferRelativeResize="0"/>
          <p:nvPr/>
        </p:nvPicPr>
        <p:blipFill>
          <a:blip r:embed="rId3">
            <a:alphaModFix/>
          </a:blip>
          <a:stretch>
            <a:fillRect/>
          </a:stretch>
        </p:blipFill>
        <p:spPr>
          <a:xfrm>
            <a:off x="342725" y="1853850"/>
            <a:ext cx="8462173" cy="5143499"/>
          </a:xfrm>
          <a:prstGeom prst="rect">
            <a:avLst/>
          </a:prstGeom>
          <a:noFill/>
          <a:ln cap="flat" cmpd="sng" w="19050">
            <a:solidFill>
              <a:srgbClr val="666666"/>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