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5107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0"/>
    <p:restoredTop sz="97155"/>
  </p:normalViewPr>
  <p:slideViewPr>
    <p:cSldViewPr snapToGrid="0">
      <p:cViewPr>
        <p:scale>
          <a:sx n="100" d="100"/>
          <a:sy n="100" d="100"/>
        </p:scale>
        <p:origin x="1272" y="16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4807F-CF73-3815-D008-2E383DBD7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6E69E59-6EC7-8D6A-F025-AC6F1FCDB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644931F-7D00-6E21-CAD4-521E0179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2F90-BD6F-F649-A5CA-57BCA8F0F9BE}" type="datetimeFigureOut">
              <a:rPr lang="da-DK" smtClean="0"/>
              <a:t>20.11.2023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909E0E1-06AB-9AF6-AD92-E20B9414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49D48F4-68FD-9B2B-0F1E-620EFDE2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C9B3-DAC5-6C44-A258-7D6D7D00D5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616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90679-2A3F-B873-6F93-1904765A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6E0217C-9CE4-0780-4820-11262098E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3FFC541-20D7-A3F1-18DA-5EA4E925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2F90-BD6F-F649-A5CA-57BCA8F0F9BE}" type="datetimeFigureOut">
              <a:rPr lang="da-DK" smtClean="0"/>
              <a:t>20.11.2023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1FA60C7-6255-48CA-5089-9E0F1657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CF00D9F-3D59-C5CA-9280-E065A024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C9B3-DAC5-6C44-A258-7D6D7D00D5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88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5DF12918-F1C4-266E-857A-884691C12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D7BD4CB-98A0-1E4A-72E6-0ACCB3AE8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2BEA6F8-8A88-89A7-C701-B7E1C1E54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2F90-BD6F-F649-A5CA-57BCA8F0F9BE}" type="datetimeFigureOut">
              <a:rPr lang="da-DK" smtClean="0"/>
              <a:t>20.11.2023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26C841-2685-7B5B-F3AD-B6CB8878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61CE26B-975E-921B-9B31-DD15B1B2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C9B3-DAC5-6C44-A258-7D6D7D00D5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7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BDF0B-45C2-D3BE-1021-AA9710B5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57D888C-D4B5-75F6-FF52-43CD51AC1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9B519A7-BBBC-893F-302C-A41DFEF3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2F90-BD6F-F649-A5CA-57BCA8F0F9BE}" type="datetimeFigureOut">
              <a:rPr lang="da-DK" smtClean="0"/>
              <a:t>20.11.2023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8FE6C31-E8AA-0B50-5AB1-C9BA57B6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1459984-DE9B-60A6-41D9-16BCC25D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C9B3-DAC5-6C44-A258-7D6D7D00D5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896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30323-0552-B961-1C5A-FE4ED9FC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21C444F-AD55-204C-FE65-0CAA4793E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E0D361D-1BB6-F1E4-FEF6-78A9738B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2F90-BD6F-F649-A5CA-57BCA8F0F9BE}" type="datetimeFigureOut">
              <a:rPr lang="da-DK" smtClean="0"/>
              <a:t>20.11.2023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A61C363-0C0A-21F2-8627-E3919168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8A6220B-1495-4CB1-19BC-FC91CFA3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C9B3-DAC5-6C44-A258-7D6D7D00D5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851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8B92-DB4E-AA6A-51C7-39CDEA0B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DB85440-35F9-C692-0981-2E9F868CE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21F4AE6-213F-06BD-8910-DAB72AD57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124AA8A-A3D5-DFBD-0535-1DB09129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2F90-BD6F-F649-A5CA-57BCA8F0F9BE}" type="datetimeFigureOut">
              <a:rPr lang="da-DK" smtClean="0"/>
              <a:t>20.11.2023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0F55ACA-CEF7-7D64-C9EA-CAD003E50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7314BE6-D791-C3FA-52A9-9091FD88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C9B3-DAC5-6C44-A258-7D6D7D00D5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309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E6215-5DD0-C610-60E1-E24675BC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ED35A80-7DED-F739-E289-24270E0B1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A848C26-1336-126A-9FC9-272984761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2158AFF-9951-8EE9-5EF1-1EFB890E5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213A143-F2CB-76DD-1ACC-B322A8CCA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7EC4CD91-6198-7A47-8DCF-BD5A88C7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2F90-BD6F-F649-A5CA-57BCA8F0F9BE}" type="datetimeFigureOut">
              <a:rPr lang="da-DK" smtClean="0"/>
              <a:t>20.11.2023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BE058F7-53E5-A1E1-B759-B1B7F101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3E72A63-B1AB-71CE-DEA1-691ACC51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C9B3-DAC5-6C44-A258-7D6D7D00D5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164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0141D9-5F7E-DAAD-36F8-A3B8039F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895F5CE1-1E1D-6E2D-189D-E7413FCA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2F90-BD6F-F649-A5CA-57BCA8F0F9BE}" type="datetimeFigureOut">
              <a:rPr lang="da-DK" smtClean="0"/>
              <a:t>20.11.2023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EBFD3DD-A5E8-25D5-5556-873D3763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F3C5F13-D814-234B-F0D2-413C261A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C9B3-DAC5-6C44-A258-7D6D7D00D5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876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5047899-695B-6CD6-A7B5-48861794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2F90-BD6F-F649-A5CA-57BCA8F0F9BE}" type="datetimeFigureOut">
              <a:rPr lang="da-DK" smtClean="0"/>
              <a:t>20.11.2023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6753DFB2-2297-2AFA-DBBA-C247DD4C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93C77C6-CADD-2E9B-75BF-C21CA8F5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C9B3-DAC5-6C44-A258-7D6D7D00D5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934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E59A49-8DF7-A8D2-F71E-E27145B4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2ECCACC-BF18-08F4-36ED-2B6E3C0EE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19F4930-D722-90E3-4575-81603F62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5B7E4FF-AC67-71DB-3E1D-3C033A984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2F90-BD6F-F649-A5CA-57BCA8F0F9BE}" type="datetimeFigureOut">
              <a:rPr lang="da-DK" smtClean="0"/>
              <a:t>20.11.2023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4458DD4-8A2A-3E9E-3F17-0987451A1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0A086ED-4C6C-7241-3F55-49810627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C9B3-DAC5-6C44-A258-7D6D7D00D5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814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06B12B-2DE3-420A-65C0-0C19B5812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1F9D0A32-257A-57A5-AAE0-318EC3A9E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87AF842-2F84-2435-8041-0CA84CD69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EF36F79-AC6F-7D2E-8E12-31CBE0E4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2F90-BD6F-F649-A5CA-57BCA8F0F9BE}" type="datetimeFigureOut">
              <a:rPr lang="da-DK" smtClean="0"/>
              <a:t>20.11.2023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7379441-F534-E4CF-869E-204C5B84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61D6D13-D7BD-FB5F-36B0-F8F34265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C9B3-DAC5-6C44-A258-7D6D7D00D5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752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8FEAB999-A16B-033C-13A2-148BDBF3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5DDECD3-4E3F-ADA8-A65C-33C9AD765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91DACD5-267E-63A2-2794-6A4881038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32F90-BD6F-F649-A5CA-57BCA8F0F9BE}" type="datetimeFigureOut">
              <a:rPr lang="da-DK" smtClean="0"/>
              <a:t>20.11.2023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A2378B-8DE7-28CF-25A9-FDFED1A18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A7B4DEB-B621-BFA0-31FF-6D0B50F45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6C9B3-DAC5-6C44-A258-7D6D7D00D5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934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ktangel 28">
            <a:extLst>
              <a:ext uri="{FF2B5EF4-FFF2-40B4-BE49-F238E27FC236}">
                <a16:creationId xmlns:a16="http://schemas.microsoft.com/office/drawing/2014/main" id="{83270A16-6841-4C87-236F-2C71C5246835}"/>
              </a:ext>
            </a:extLst>
          </p:cNvPr>
          <p:cNvSpPr/>
          <p:nvPr/>
        </p:nvSpPr>
        <p:spPr>
          <a:xfrm>
            <a:off x="5913534" y="3395546"/>
            <a:ext cx="5363737" cy="2163337"/>
          </a:xfrm>
          <a:custGeom>
            <a:avLst/>
            <a:gdLst>
              <a:gd name="connsiteX0" fmla="*/ 0 w 5363737"/>
              <a:gd name="connsiteY0" fmla="*/ 0 h 2163337"/>
              <a:gd name="connsiteX1" fmla="*/ 542333 w 5363737"/>
              <a:gd name="connsiteY1" fmla="*/ 0 h 2163337"/>
              <a:gd name="connsiteX2" fmla="*/ 977392 w 5363737"/>
              <a:gd name="connsiteY2" fmla="*/ 0 h 2163337"/>
              <a:gd name="connsiteX3" fmla="*/ 1680638 w 5363737"/>
              <a:gd name="connsiteY3" fmla="*/ 0 h 2163337"/>
              <a:gd name="connsiteX4" fmla="*/ 2222971 w 5363737"/>
              <a:gd name="connsiteY4" fmla="*/ 0 h 2163337"/>
              <a:gd name="connsiteX5" fmla="*/ 2765304 w 5363737"/>
              <a:gd name="connsiteY5" fmla="*/ 0 h 2163337"/>
              <a:gd name="connsiteX6" fmla="*/ 3468550 w 5363737"/>
              <a:gd name="connsiteY6" fmla="*/ 0 h 2163337"/>
              <a:gd name="connsiteX7" fmla="*/ 3957246 w 5363737"/>
              <a:gd name="connsiteY7" fmla="*/ 0 h 2163337"/>
              <a:gd name="connsiteX8" fmla="*/ 4660491 w 5363737"/>
              <a:gd name="connsiteY8" fmla="*/ 0 h 2163337"/>
              <a:gd name="connsiteX9" fmla="*/ 5363737 w 5363737"/>
              <a:gd name="connsiteY9" fmla="*/ 0 h 2163337"/>
              <a:gd name="connsiteX10" fmla="*/ 5363737 w 5363737"/>
              <a:gd name="connsiteY10" fmla="*/ 540834 h 2163337"/>
              <a:gd name="connsiteX11" fmla="*/ 5363737 w 5363737"/>
              <a:gd name="connsiteY11" fmla="*/ 1081669 h 2163337"/>
              <a:gd name="connsiteX12" fmla="*/ 5363737 w 5363737"/>
              <a:gd name="connsiteY12" fmla="*/ 1644136 h 2163337"/>
              <a:gd name="connsiteX13" fmla="*/ 5363737 w 5363737"/>
              <a:gd name="connsiteY13" fmla="*/ 2163337 h 2163337"/>
              <a:gd name="connsiteX14" fmla="*/ 4767766 w 5363737"/>
              <a:gd name="connsiteY14" fmla="*/ 2163337 h 2163337"/>
              <a:gd name="connsiteX15" fmla="*/ 4279070 w 5363737"/>
              <a:gd name="connsiteY15" fmla="*/ 2163337 h 2163337"/>
              <a:gd name="connsiteX16" fmla="*/ 3683099 w 5363737"/>
              <a:gd name="connsiteY16" fmla="*/ 2163337 h 2163337"/>
              <a:gd name="connsiteX17" fmla="*/ 2979854 w 5363737"/>
              <a:gd name="connsiteY17" fmla="*/ 2163337 h 2163337"/>
              <a:gd name="connsiteX18" fmla="*/ 2383883 w 5363737"/>
              <a:gd name="connsiteY18" fmla="*/ 2163337 h 2163337"/>
              <a:gd name="connsiteX19" fmla="*/ 1948824 w 5363737"/>
              <a:gd name="connsiteY19" fmla="*/ 2163337 h 2163337"/>
              <a:gd name="connsiteX20" fmla="*/ 1460128 w 5363737"/>
              <a:gd name="connsiteY20" fmla="*/ 2163337 h 2163337"/>
              <a:gd name="connsiteX21" fmla="*/ 756883 w 5363737"/>
              <a:gd name="connsiteY21" fmla="*/ 2163337 h 2163337"/>
              <a:gd name="connsiteX22" fmla="*/ 0 w 5363737"/>
              <a:gd name="connsiteY22" fmla="*/ 2163337 h 2163337"/>
              <a:gd name="connsiteX23" fmla="*/ 0 w 5363737"/>
              <a:gd name="connsiteY23" fmla="*/ 1665769 h 2163337"/>
              <a:gd name="connsiteX24" fmla="*/ 0 w 5363737"/>
              <a:gd name="connsiteY24" fmla="*/ 1146569 h 2163337"/>
              <a:gd name="connsiteX25" fmla="*/ 0 w 5363737"/>
              <a:gd name="connsiteY25" fmla="*/ 670634 h 2163337"/>
              <a:gd name="connsiteX26" fmla="*/ 0 w 5363737"/>
              <a:gd name="connsiteY26" fmla="*/ 0 h 216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363737" h="2163337" extrusionOk="0">
                <a:moveTo>
                  <a:pt x="0" y="0"/>
                </a:moveTo>
                <a:cubicBezTo>
                  <a:pt x="266610" y="-7824"/>
                  <a:pt x="394027" y="26906"/>
                  <a:pt x="542333" y="0"/>
                </a:cubicBezTo>
                <a:cubicBezTo>
                  <a:pt x="690639" y="-26906"/>
                  <a:pt x="782807" y="10148"/>
                  <a:pt x="977392" y="0"/>
                </a:cubicBezTo>
                <a:cubicBezTo>
                  <a:pt x="1171977" y="-10148"/>
                  <a:pt x="1422241" y="54421"/>
                  <a:pt x="1680638" y="0"/>
                </a:cubicBezTo>
                <a:cubicBezTo>
                  <a:pt x="1939035" y="-54421"/>
                  <a:pt x="1962064" y="16700"/>
                  <a:pt x="2222971" y="0"/>
                </a:cubicBezTo>
                <a:cubicBezTo>
                  <a:pt x="2483878" y="-16700"/>
                  <a:pt x="2598108" y="30862"/>
                  <a:pt x="2765304" y="0"/>
                </a:cubicBezTo>
                <a:cubicBezTo>
                  <a:pt x="2932500" y="-30862"/>
                  <a:pt x="3129479" y="82742"/>
                  <a:pt x="3468550" y="0"/>
                </a:cubicBezTo>
                <a:cubicBezTo>
                  <a:pt x="3807621" y="-82742"/>
                  <a:pt x="3851637" y="56311"/>
                  <a:pt x="3957246" y="0"/>
                </a:cubicBezTo>
                <a:cubicBezTo>
                  <a:pt x="4062855" y="-56311"/>
                  <a:pt x="4453005" y="62506"/>
                  <a:pt x="4660491" y="0"/>
                </a:cubicBezTo>
                <a:cubicBezTo>
                  <a:pt x="4867978" y="-62506"/>
                  <a:pt x="5129781" y="14056"/>
                  <a:pt x="5363737" y="0"/>
                </a:cubicBezTo>
                <a:cubicBezTo>
                  <a:pt x="5382182" y="157678"/>
                  <a:pt x="5351700" y="416364"/>
                  <a:pt x="5363737" y="540834"/>
                </a:cubicBezTo>
                <a:cubicBezTo>
                  <a:pt x="5375774" y="665304"/>
                  <a:pt x="5353717" y="948484"/>
                  <a:pt x="5363737" y="1081669"/>
                </a:cubicBezTo>
                <a:cubicBezTo>
                  <a:pt x="5373757" y="1214854"/>
                  <a:pt x="5356564" y="1479093"/>
                  <a:pt x="5363737" y="1644136"/>
                </a:cubicBezTo>
                <a:cubicBezTo>
                  <a:pt x="5370910" y="1809179"/>
                  <a:pt x="5328880" y="1908153"/>
                  <a:pt x="5363737" y="2163337"/>
                </a:cubicBezTo>
                <a:cubicBezTo>
                  <a:pt x="5087511" y="2198890"/>
                  <a:pt x="4943554" y="2092127"/>
                  <a:pt x="4767766" y="2163337"/>
                </a:cubicBezTo>
                <a:cubicBezTo>
                  <a:pt x="4591978" y="2234547"/>
                  <a:pt x="4419721" y="2112642"/>
                  <a:pt x="4279070" y="2163337"/>
                </a:cubicBezTo>
                <a:cubicBezTo>
                  <a:pt x="4138419" y="2214032"/>
                  <a:pt x="3914965" y="2112763"/>
                  <a:pt x="3683099" y="2163337"/>
                </a:cubicBezTo>
                <a:cubicBezTo>
                  <a:pt x="3451233" y="2213911"/>
                  <a:pt x="3224156" y="2092510"/>
                  <a:pt x="2979854" y="2163337"/>
                </a:cubicBezTo>
                <a:cubicBezTo>
                  <a:pt x="2735553" y="2234164"/>
                  <a:pt x="2641462" y="2147445"/>
                  <a:pt x="2383883" y="2163337"/>
                </a:cubicBezTo>
                <a:cubicBezTo>
                  <a:pt x="2126304" y="2179229"/>
                  <a:pt x="2143953" y="2130275"/>
                  <a:pt x="1948824" y="2163337"/>
                </a:cubicBezTo>
                <a:cubicBezTo>
                  <a:pt x="1753695" y="2196399"/>
                  <a:pt x="1678994" y="2119704"/>
                  <a:pt x="1460128" y="2163337"/>
                </a:cubicBezTo>
                <a:cubicBezTo>
                  <a:pt x="1241262" y="2206970"/>
                  <a:pt x="1087037" y="2106640"/>
                  <a:pt x="756883" y="2163337"/>
                </a:cubicBezTo>
                <a:cubicBezTo>
                  <a:pt x="426729" y="2220034"/>
                  <a:pt x="266908" y="2114751"/>
                  <a:pt x="0" y="2163337"/>
                </a:cubicBezTo>
                <a:cubicBezTo>
                  <a:pt x="-38218" y="1985021"/>
                  <a:pt x="58280" y="1891646"/>
                  <a:pt x="0" y="1665769"/>
                </a:cubicBezTo>
                <a:cubicBezTo>
                  <a:pt x="-58280" y="1439892"/>
                  <a:pt x="57603" y="1296979"/>
                  <a:pt x="0" y="1146569"/>
                </a:cubicBezTo>
                <a:cubicBezTo>
                  <a:pt x="-57603" y="996159"/>
                  <a:pt x="25508" y="770156"/>
                  <a:pt x="0" y="670634"/>
                </a:cubicBezTo>
                <a:cubicBezTo>
                  <a:pt x="-25508" y="571112"/>
                  <a:pt x="21469" y="283313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solidFill>
              <a:schemeClr val="bg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561299D-0E6C-7FF4-2AEE-220C3FE41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26" y="737236"/>
            <a:ext cx="5164905" cy="127912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1800"/>
              </a:spcAft>
            </a:pPr>
            <a:r>
              <a:rPr lang="en-GB" altLang="en-US" sz="36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The new</a:t>
            </a:r>
          </a:p>
          <a:p>
            <a:pPr algn="r"/>
            <a:r>
              <a:rPr lang="en-GB" altLang="en-US" sz="3600" u="sng" spc="300" dirty="0" err="1">
                <a:solidFill>
                  <a:srgbClr val="00B0F0"/>
                </a:solidFill>
                <a:latin typeface="Georgia" panose="02040502050405020303" pitchFamily="18" charset="0"/>
              </a:rPr>
              <a:t>wordnet.dk</a:t>
            </a:r>
            <a:r>
              <a:rPr lang="en-GB" altLang="en-US" sz="3600" u="sng" spc="300" dirty="0">
                <a:solidFill>
                  <a:srgbClr val="00B0F0"/>
                </a:solidFill>
                <a:latin typeface="Georgia" panose="02040502050405020303" pitchFamily="18" charset="0"/>
              </a:rPr>
              <a:t>/</a:t>
            </a:r>
            <a:r>
              <a:rPr lang="en-GB" altLang="en-US" sz="3600" u="sng" spc="300" dirty="0" err="1">
                <a:solidFill>
                  <a:srgbClr val="00B0F0"/>
                </a:solidFill>
                <a:latin typeface="Georgia" panose="02040502050405020303" pitchFamily="18" charset="0"/>
              </a:rPr>
              <a:t>dannet</a:t>
            </a:r>
            <a:endParaRPr lang="da-DK" sz="3600" u="sng" spc="300" dirty="0">
              <a:solidFill>
                <a:srgbClr val="00B0F0"/>
              </a:solidFill>
            </a:endParaRPr>
          </a:p>
          <a:p>
            <a:pPr algn="r"/>
            <a:endParaRPr lang="en-GB" altLang="en-US" sz="3600" spc="300" dirty="0">
              <a:solidFill>
                <a:schemeClr val="accent2">
                  <a:lumMod val="60000"/>
                  <a:lumOff val="40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79CD68-71C8-C954-0FF3-7F6E5FE7BB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912037" y="587120"/>
            <a:ext cx="5365234" cy="19271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kstfelt 14">
            <a:extLst>
              <a:ext uri="{FF2B5EF4-FFF2-40B4-BE49-F238E27FC236}">
                <a16:creationId xmlns:a16="http://schemas.microsoft.com/office/drawing/2014/main" id="{A679D7CC-1309-2541-D992-37BD7B60A4F3}"/>
              </a:ext>
            </a:extLst>
          </p:cNvPr>
          <p:cNvSpPr txBox="1"/>
          <p:nvPr/>
        </p:nvSpPr>
        <p:spPr>
          <a:xfrm>
            <a:off x="6009849" y="3479557"/>
            <a:ext cx="5181600" cy="199900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200" dirty="0">
                <a:solidFill>
                  <a:srgbClr val="AE81FF"/>
                </a:solidFill>
                <a:effectLst/>
                <a:latin typeface="Monaco" pitchFamily="2" charset="77"/>
              </a:rPr>
              <a:t>SELECT</a:t>
            </a:r>
            <a:r>
              <a:rPr lang="da-DK" sz="1200" dirty="0">
                <a:solidFill>
                  <a:srgbClr val="F8F8F2"/>
                </a:solidFill>
                <a:effectLst/>
                <a:latin typeface="Monaco" pitchFamily="2" charset="77"/>
              </a:rPr>
              <a:t> </a:t>
            </a:r>
            <a:r>
              <a:rPr lang="da-DK" sz="1200" dirty="0">
                <a:solidFill>
                  <a:srgbClr val="AE81FF"/>
                </a:solidFill>
                <a:effectLst/>
                <a:latin typeface="Monaco" pitchFamily="2" charset="77"/>
              </a:rPr>
              <a:t>DISTINCT</a:t>
            </a:r>
            <a:r>
              <a:rPr lang="da-DK" sz="1200" dirty="0">
                <a:solidFill>
                  <a:srgbClr val="F8F8F2"/>
                </a:solidFill>
                <a:effectLst/>
                <a:latin typeface="Monaco" pitchFamily="2" charset="77"/>
              </a:rPr>
              <a:t> ?slang</a:t>
            </a:r>
          </a:p>
          <a:p>
            <a:pPr>
              <a:lnSpc>
                <a:spcPct val="150000"/>
              </a:lnSpc>
            </a:pPr>
            <a:r>
              <a:rPr lang="da-DK" sz="1200" dirty="0">
                <a:solidFill>
                  <a:srgbClr val="AE81FF"/>
                </a:solidFill>
                <a:effectLst/>
                <a:latin typeface="Monaco" pitchFamily="2" charset="77"/>
              </a:rPr>
              <a:t>WHERE</a:t>
            </a:r>
            <a:r>
              <a:rPr lang="da-DK" sz="1200" dirty="0">
                <a:solidFill>
                  <a:srgbClr val="F8F8F2"/>
                </a:solidFill>
                <a:latin typeface="Monaco" pitchFamily="2" charset="77"/>
              </a:rPr>
              <a:t> </a:t>
            </a:r>
            <a:r>
              <a:rPr lang="da-DK" sz="1200" dirty="0">
                <a:solidFill>
                  <a:srgbClr val="F8F8F2"/>
                </a:solidFill>
                <a:effectLst/>
                <a:latin typeface="Monaco" pitchFamily="2" charset="7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da-DK" sz="1200" dirty="0">
                <a:solidFill>
                  <a:srgbClr val="F8F8F2"/>
                </a:solidFill>
                <a:latin typeface="Monaco" pitchFamily="2" charset="77"/>
              </a:rPr>
              <a:t>  </a:t>
            </a:r>
            <a:r>
              <a:rPr lang="da-DK" sz="1200" dirty="0">
                <a:solidFill>
                  <a:srgbClr val="F8F8F2"/>
                </a:solidFill>
                <a:effectLst/>
                <a:latin typeface="Monaco" pitchFamily="2" charset="77"/>
              </a:rPr>
              <a:t>?sense </a:t>
            </a:r>
            <a:r>
              <a:rPr lang="da-DK" sz="1200" dirty="0" err="1">
                <a:solidFill>
                  <a:srgbClr val="F4BF75"/>
                </a:solidFill>
                <a:effectLst/>
                <a:latin typeface="Monaco" pitchFamily="2" charset="77"/>
              </a:rPr>
              <a:t>lexinfo</a:t>
            </a:r>
            <a:r>
              <a:rPr lang="da-DK" sz="1200" dirty="0" err="1">
                <a:solidFill>
                  <a:srgbClr val="F8F8F2"/>
                </a:solidFill>
                <a:effectLst/>
                <a:latin typeface="Monaco" pitchFamily="2" charset="77"/>
              </a:rPr>
              <a:t>:</a:t>
            </a:r>
            <a:r>
              <a:rPr lang="da-DK" sz="1200" dirty="0" err="1">
                <a:solidFill>
                  <a:srgbClr val="A6E22E"/>
                </a:solidFill>
                <a:effectLst/>
                <a:latin typeface="Monaco" pitchFamily="2" charset="77"/>
              </a:rPr>
              <a:t>register</a:t>
            </a:r>
            <a:r>
              <a:rPr lang="da-DK" sz="1200" dirty="0">
                <a:solidFill>
                  <a:srgbClr val="F8F8F2"/>
                </a:solidFill>
                <a:effectLst/>
                <a:latin typeface="Monaco" pitchFamily="2" charset="77"/>
              </a:rPr>
              <a:t>      </a:t>
            </a:r>
            <a:r>
              <a:rPr lang="da-DK" sz="1200" dirty="0" err="1">
                <a:solidFill>
                  <a:srgbClr val="F4BF75"/>
                </a:solidFill>
                <a:effectLst/>
                <a:latin typeface="Monaco" pitchFamily="2" charset="77"/>
              </a:rPr>
              <a:t>lexinfo</a:t>
            </a:r>
            <a:r>
              <a:rPr lang="da-DK" sz="1200" dirty="0" err="1">
                <a:solidFill>
                  <a:srgbClr val="F8F8F2"/>
                </a:solidFill>
                <a:effectLst/>
                <a:latin typeface="Monaco" pitchFamily="2" charset="77"/>
              </a:rPr>
              <a:t>:</a:t>
            </a:r>
            <a:r>
              <a:rPr lang="da-DK" sz="1200" dirty="0" err="1">
                <a:solidFill>
                  <a:srgbClr val="A6E22E"/>
                </a:solidFill>
                <a:effectLst/>
                <a:latin typeface="Monaco" pitchFamily="2" charset="77"/>
              </a:rPr>
              <a:t>slangRegister</a:t>
            </a:r>
            <a:r>
              <a:rPr lang="da-DK" sz="1200" dirty="0">
                <a:solidFill>
                  <a:srgbClr val="F8F8F2"/>
                </a:solidFill>
                <a:effectLst/>
                <a:latin typeface="Monaco" pitchFamily="2" charset="77"/>
              </a:rPr>
              <a:t> .</a:t>
            </a:r>
          </a:p>
          <a:p>
            <a:pPr>
              <a:lnSpc>
                <a:spcPct val="150000"/>
              </a:lnSpc>
            </a:pPr>
            <a:r>
              <a:rPr lang="da-DK" sz="1200" dirty="0">
                <a:solidFill>
                  <a:srgbClr val="F8F8F2"/>
                </a:solidFill>
                <a:latin typeface="Monaco" pitchFamily="2" charset="77"/>
              </a:rPr>
              <a:t>  </a:t>
            </a:r>
            <a:r>
              <a:rPr lang="da-DK" sz="1200" dirty="0">
                <a:solidFill>
                  <a:srgbClr val="F8F8F2"/>
                </a:solidFill>
                <a:effectLst/>
                <a:latin typeface="Monaco" pitchFamily="2" charset="77"/>
              </a:rPr>
              <a:t>?</a:t>
            </a:r>
            <a:r>
              <a:rPr lang="da-DK" sz="1200" dirty="0" err="1">
                <a:solidFill>
                  <a:srgbClr val="F8F8F2"/>
                </a:solidFill>
                <a:effectLst/>
                <a:latin typeface="Monaco" pitchFamily="2" charset="77"/>
              </a:rPr>
              <a:t>word</a:t>
            </a:r>
            <a:r>
              <a:rPr lang="da-DK" sz="1200" dirty="0">
                <a:solidFill>
                  <a:srgbClr val="F8F8F2"/>
                </a:solidFill>
                <a:effectLst/>
                <a:latin typeface="Monaco" pitchFamily="2" charset="77"/>
              </a:rPr>
              <a:t> </a:t>
            </a:r>
            <a:r>
              <a:rPr lang="da-DK" sz="1200" dirty="0">
                <a:solidFill>
                  <a:srgbClr val="F8F8F2"/>
                </a:solidFill>
                <a:latin typeface="Monaco" pitchFamily="2" charset="77"/>
              </a:rPr>
              <a:t> </a:t>
            </a:r>
            <a:r>
              <a:rPr lang="da-DK" sz="1200" dirty="0" err="1">
                <a:solidFill>
                  <a:srgbClr val="F4BF75"/>
                </a:solidFill>
                <a:effectLst/>
                <a:latin typeface="Monaco" pitchFamily="2" charset="77"/>
              </a:rPr>
              <a:t>ontolex</a:t>
            </a:r>
            <a:r>
              <a:rPr lang="da-DK" sz="1200" dirty="0" err="1">
                <a:solidFill>
                  <a:srgbClr val="F8F8F2"/>
                </a:solidFill>
                <a:effectLst/>
                <a:latin typeface="Monaco" pitchFamily="2" charset="77"/>
              </a:rPr>
              <a:t>:</a:t>
            </a:r>
            <a:r>
              <a:rPr lang="da-DK" sz="1200" dirty="0" err="1">
                <a:solidFill>
                  <a:srgbClr val="A6E22E"/>
                </a:solidFill>
                <a:effectLst/>
                <a:latin typeface="Monaco" pitchFamily="2" charset="77"/>
              </a:rPr>
              <a:t>sense</a:t>
            </a:r>
            <a:r>
              <a:rPr lang="da-DK" sz="1200" dirty="0">
                <a:solidFill>
                  <a:srgbClr val="A6E22E"/>
                </a:solidFill>
                <a:effectLst/>
                <a:latin typeface="Monaco" pitchFamily="2" charset="77"/>
              </a:rPr>
              <a:t>         </a:t>
            </a:r>
            <a:r>
              <a:rPr lang="da-DK" sz="1200" dirty="0">
                <a:solidFill>
                  <a:srgbClr val="F8F8F2"/>
                </a:solidFill>
                <a:effectLst/>
                <a:latin typeface="Monaco" pitchFamily="2" charset="77"/>
              </a:rPr>
              <a:t>?sense ;</a:t>
            </a:r>
          </a:p>
          <a:p>
            <a:pPr>
              <a:lnSpc>
                <a:spcPct val="150000"/>
              </a:lnSpc>
            </a:pPr>
            <a:r>
              <a:rPr lang="da-DK" sz="1200" dirty="0">
                <a:solidFill>
                  <a:srgbClr val="F8F8F2"/>
                </a:solidFill>
                <a:latin typeface="Monaco" pitchFamily="2" charset="77"/>
              </a:rPr>
              <a:t>         </a:t>
            </a:r>
            <a:r>
              <a:rPr lang="da-DK" sz="1200" dirty="0" err="1">
                <a:solidFill>
                  <a:srgbClr val="F4BF75"/>
                </a:solidFill>
                <a:effectLst/>
                <a:latin typeface="Monaco" pitchFamily="2" charset="77"/>
              </a:rPr>
              <a:t>ontolex</a:t>
            </a:r>
            <a:r>
              <a:rPr lang="da-DK" sz="1200" dirty="0" err="1">
                <a:solidFill>
                  <a:srgbClr val="F8F8F2"/>
                </a:solidFill>
                <a:effectLst/>
                <a:latin typeface="Monaco" pitchFamily="2" charset="77"/>
              </a:rPr>
              <a:t>:</a:t>
            </a:r>
            <a:r>
              <a:rPr lang="da-DK" sz="1200" dirty="0" err="1">
                <a:solidFill>
                  <a:srgbClr val="A6E22E"/>
                </a:solidFill>
                <a:effectLst/>
                <a:latin typeface="Monaco" pitchFamily="2" charset="77"/>
              </a:rPr>
              <a:t>canonicalForm</a:t>
            </a:r>
            <a:r>
              <a:rPr lang="da-DK" sz="1200" dirty="0">
                <a:solidFill>
                  <a:srgbClr val="F8F8F2"/>
                </a:solidFill>
                <a:effectLst/>
                <a:latin typeface="Monaco" pitchFamily="2" charset="77"/>
              </a:rPr>
              <a:t> ?form .</a:t>
            </a:r>
          </a:p>
          <a:p>
            <a:pPr>
              <a:lnSpc>
                <a:spcPct val="150000"/>
              </a:lnSpc>
            </a:pPr>
            <a:r>
              <a:rPr lang="da-DK" sz="1200" dirty="0">
                <a:solidFill>
                  <a:srgbClr val="F8F8F2"/>
                </a:solidFill>
                <a:latin typeface="Monaco" pitchFamily="2" charset="77"/>
              </a:rPr>
              <a:t>  </a:t>
            </a:r>
            <a:r>
              <a:rPr lang="da-DK" sz="1200" dirty="0">
                <a:solidFill>
                  <a:srgbClr val="F8F8F2"/>
                </a:solidFill>
                <a:effectLst/>
                <a:latin typeface="Monaco" pitchFamily="2" charset="77"/>
              </a:rPr>
              <a:t>?form  </a:t>
            </a:r>
            <a:r>
              <a:rPr lang="da-DK" sz="1200" dirty="0" err="1">
                <a:solidFill>
                  <a:srgbClr val="F4BF75"/>
                </a:solidFill>
                <a:effectLst/>
                <a:latin typeface="Monaco" pitchFamily="2" charset="77"/>
              </a:rPr>
              <a:t>ontolex</a:t>
            </a:r>
            <a:r>
              <a:rPr lang="da-DK" sz="1200" dirty="0" err="1">
                <a:solidFill>
                  <a:srgbClr val="F8F8F2"/>
                </a:solidFill>
                <a:effectLst/>
                <a:latin typeface="Monaco" pitchFamily="2" charset="77"/>
              </a:rPr>
              <a:t>:</a:t>
            </a:r>
            <a:r>
              <a:rPr lang="da-DK" sz="1200" dirty="0" err="1">
                <a:solidFill>
                  <a:srgbClr val="A6E22E"/>
                </a:solidFill>
                <a:effectLst/>
                <a:latin typeface="Monaco" pitchFamily="2" charset="77"/>
              </a:rPr>
              <a:t>writtenRep</a:t>
            </a:r>
            <a:r>
              <a:rPr lang="da-DK" sz="1200" dirty="0">
                <a:solidFill>
                  <a:srgbClr val="F8F8F2"/>
                </a:solidFill>
                <a:latin typeface="Monaco" pitchFamily="2" charset="77"/>
              </a:rPr>
              <a:t> </a:t>
            </a:r>
            <a:r>
              <a:rPr lang="da-DK" sz="1200" dirty="0">
                <a:solidFill>
                  <a:srgbClr val="F8F8F2"/>
                </a:solidFill>
                <a:effectLst/>
                <a:latin typeface="Monaco" pitchFamily="2" charset="77"/>
              </a:rPr>
              <a:t>   ?slang .</a:t>
            </a:r>
          </a:p>
          <a:p>
            <a:pPr>
              <a:lnSpc>
                <a:spcPct val="150000"/>
              </a:lnSpc>
            </a:pPr>
            <a:r>
              <a:rPr lang="da-DK" sz="1200" dirty="0">
                <a:solidFill>
                  <a:srgbClr val="F8F8F2"/>
                </a:solidFill>
                <a:effectLst/>
                <a:latin typeface="Monaco" pitchFamily="2" charset="77"/>
              </a:rPr>
              <a:t>}</a:t>
            </a:r>
            <a:endParaRPr lang="da-DK" sz="1200" dirty="0">
              <a:solidFill>
                <a:srgbClr val="586E75"/>
              </a:solidFill>
              <a:effectLst/>
              <a:latin typeface="Monaco" pitchFamily="2" charset="77"/>
            </a:endParaRPr>
          </a:p>
        </p:txBody>
      </p:sp>
      <p:pic>
        <p:nvPicPr>
          <p:cNvPr id="30" name="Billede 29">
            <a:extLst>
              <a:ext uri="{FF2B5EF4-FFF2-40B4-BE49-F238E27FC236}">
                <a16:creationId xmlns:a16="http://schemas.microsoft.com/office/drawing/2014/main" id="{E6EEAE1C-C5EE-4FAF-3FAD-3927A8767E1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85725" y="2377582"/>
            <a:ext cx="4722615" cy="4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4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Monaco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Simon Gray</dc:creator>
  <cp:lastModifiedBy>Simon Gray</cp:lastModifiedBy>
  <cp:revision>25</cp:revision>
  <dcterms:created xsi:type="dcterms:W3CDTF">2023-11-20T10:50:25Z</dcterms:created>
  <dcterms:modified xsi:type="dcterms:W3CDTF">2023-11-20T12:16:51Z</dcterms:modified>
</cp:coreProperties>
</file>