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dac66e43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dac66e43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dac66e4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dac66e4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dfcb5e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dfcb5e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f711ad4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df711ad4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df683c2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df683c2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ac66e4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ac66e4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dac66e43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dac66e43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dac66e43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dac66e4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dac66e43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dac66e43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37878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DRONE </a:t>
            </a:r>
            <a:endParaRPr sz="6000"/>
          </a:p>
          <a:p>
            <a:pPr indent="0" lvl="0" marL="0" rtl="0" algn="l">
              <a:spcBef>
                <a:spcPts val="0"/>
              </a:spcBef>
              <a:spcAft>
                <a:spcPts val="0"/>
              </a:spcAft>
              <a:buNone/>
            </a:pPr>
            <a:r>
              <a:t/>
            </a:r>
            <a:endParaRPr/>
          </a:p>
        </p:txBody>
      </p:sp>
      <p:sp>
        <p:nvSpPr>
          <p:cNvPr id="136" name="Google Shape;136;p17"/>
          <p:cNvSpPr txBox="1"/>
          <p:nvPr>
            <p:ph idx="1" type="subTitle"/>
          </p:nvPr>
        </p:nvSpPr>
        <p:spPr>
          <a:xfrm>
            <a:off x="653275" y="2220750"/>
            <a:ext cx="3787800" cy="13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 w</a:t>
            </a:r>
            <a:r>
              <a:rPr lang="en" sz="3000"/>
              <a:t>ith Live Streaming</a:t>
            </a:r>
            <a:endParaRPr sz="3000"/>
          </a:p>
        </p:txBody>
      </p:sp>
      <p:pic>
        <p:nvPicPr>
          <p:cNvPr id="137" name="Google Shape;137;p17"/>
          <p:cNvPicPr preferRelativeResize="0"/>
          <p:nvPr/>
        </p:nvPicPr>
        <p:blipFill>
          <a:blip r:embed="rId3">
            <a:alphaModFix/>
          </a:blip>
          <a:stretch>
            <a:fillRect/>
          </a:stretch>
        </p:blipFill>
        <p:spPr>
          <a:xfrm>
            <a:off x="5477225" y="1322450"/>
            <a:ext cx="3052526" cy="2670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92" name="Google Shape;192;p26"/>
          <p:cNvSpPr txBox="1"/>
          <p:nvPr>
            <p:ph idx="2" type="body"/>
          </p:nvPr>
        </p:nvSpPr>
        <p:spPr>
          <a:xfrm>
            <a:off x="4634250" y="76400"/>
            <a:ext cx="4430400" cy="50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Roll-</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lang="en">
                <a:solidFill>
                  <a:srgbClr val="4D4D4D"/>
                </a:solidFill>
                <a:highlight>
                  <a:srgbClr val="FFFFFF"/>
                </a:highlight>
                <a:latin typeface="Arial"/>
                <a:ea typeface="Arial"/>
                <a:cs typeface="Arial"/>
                <a:sym typeface="Arial"/>
              </a:rPr>
              <a:t>Roll is making the quadcopter fly sidewards, either to left or right. Roll is controlled with the aileron stick, making it move left or right, if you move the aileron stick to the left, the quadcopter will fly left, if you move the aileron stick to right, the quadcopter will fly right.</a:t>
            </a:r>
            <a:endParaRPr b="1"/>
          </a:p>
        </p:txBody>
      </p:sp>
      <p:pic>
        <p:nvPicPr>
          <p:cNvPr id="193" name="Google Shape;193;p26"/>
          <p:cNvPicPr preferRelativeResize="0"/>
          <p:nvPr/>
        </p:nvPicPr>
        <p:blipFill>
          <a:blip r:embed="rId3">
            <a:alphaModFix/>
          </a:blip>
          <a:stretch>
            <a:fillRect/>
          </a:stretch>
        </p:blipFill>
        <p:spPr>
          <a:xfrm>
            <a:off x="5015400" y="442800"/>
            <a:ext cx="3235200" cy="323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7"/>
          <p:cNvSpPr txBox="1"/>
          <p:nvPr>
            <p:ph idx="2" type="body"/>
          </p:nvPr>
        </p:nvSpPr>
        <p:spPr>
          <a:xfrm>
            <a:off x="4635325" y="124950"/>
            <a:ext cx="4394100" cy="48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Yaw-</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sz="1150">
              <a:solidFill>
                <a:srgbClr val="4D4D4D"/>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4D4D4D"/>
                </a:solidFill>
                <a:highlight>
                  <a:srgbClr val="FFFFFF"/>
                </a:highlight>
                <a:latin typeface="Arial"/>
                <a:ea typeface="Arial"/>
                <a:cs typeface="Arial"/>
                <a:sym typeface="Arial"/>
              </a:rPr>
              <a:t>Yaw is the deviation/Rotating the head of the quadcopter either to right or left, Yaw can be controlled through the throttle stick, also called rudder, making it to rotate either to the left or right</a:t>
            </a:r>
            <a:endParaRPr b="1" sz="1400"/>
          </a:p>
        </p:txBody>
      </p:sp>
      <p:pic>
        <p:nvPicPr>
          <p:cNvPr id="199" name="Google Shape;199;p27"/>
          <p:cNvPicPr preferRelativeResize="0"/>
          <p:nvPr/>
        </p:nvPicPr>
        <p:blipFill>
          <a:blip r:embed="rId3">
            <a:alphaModFix/>
          </a:blip>
          <a:stretch>
            <a:fillRect/>
          </a:stretch>
        </p:blipFill>
        <p:spPr>
          <a:xfrm>
            <a:off x="5253650" y="580275"/>
            <a:ext cx="2679925" cy="267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txBox="1"/>
          <p:nvPr>
            <p:ph idx="2" type="body"/>
          </p:nvPr>
        </p:nvSpPr>
        <p:spPr>
          <a:xfrm>
            <a:off x="4722100" y="353250"/>
            <a:ext cx="4325400" cy="44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using Raspberry Pi 3B+.</a:t>
            </a:r>
            <a:r>
              <a:rPr lang="en" sz="1200">
                <a:solidFill>
                  <a:srgbClr val="333333"/>
                </a:solidFill>
                <a:highlight>
                  <a:srgbClr val="FFFFFF"/>
                </a:highlight>
                <a:latin typeface="Arial"/>
                <a:ea typeface="Arial"/>
                <a:cs typeface="Arial"/>
                <a:sym typeface="Arial"/>
              </a:rPr>
              <a:t>Raspberry Pi is a low-cost, basic computer.</a:t>
            </a:r>
            <a:r>
              <a:rPr lang="en" sz="1350">
                <a:solidFill>
                  <a:srgbClr val="222222"/>
                </a:solidFill>
                <a:highlight>
                  <a:srgbClr val="FFFFFF"/>
                </a:highlight>
                <a:latin typeface="Arial"/>
                <a:ea typeface="Arial"/>
                <a:cs typeface="Arial"/>
                <a:sym typeface="Arial"/>
              </a:rPr>
              <a:t>1.4GHz 64-bit quad-core processor, dual-band wireless LAN, Bluetooth 4.2/BLE, faster Ethernet, and Power-over-Ethernet support (with separate PoE HAT).It consists of 40 pins including 26 GPIOs.26 GPIO pins are programmable pins.</a:t>
            </a:r>
            <a:endParaRPr sz="135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152400" marR="152400" rtl="0" algn="l">
              <a:spcBef>
                <a:spcPts val="1600"/>
              </a:spcBef>
              <a:spcAft>
                <a:spcPts val="0"/>
              </a:spcAft>
              <a:buNone/>
            </a:pPr>
            <a:r>
              <a:rPr b="1" lang="en" sz="1200">
                <a:solidFill>
                  <a:srgbClr val="222222"/>
                </a:solidFill>
                <a:latin typeface="Arial"/>
                <a:ea typeface="Arial"/>
                <a:cs typeface="Arial"/>
                <a:sym typeface="Arial"/>
              </a:rPr>
              <a:t>GPIO</a:t>
            </a:r>
            <a:r>
              <a:rPr lang="en" sz="1200">
                <a:solidFill>
                  <a:srgbClr val="222222"/>
                </a:solidFill>
                <a:latin typeface="Arial"/>
                <a:ea typeface="Arial"/>
                <a:cs typeface="Arial"/>
                <a:sym typeface="Arial"/>
              </a:rPr>
              <a:t> stands for General Purpose Input Output. The Raspberry Pi has two rows of </a:t>
            </a:r>
            <a:r>
              <a:rPr b="1" lang="en" sz="1200">
                <a:solidFill>
                  <a:srgbClr val="222222"/>
                </a:solidFill>
                <a:latin typeface="Arial"/>
                <a:ea typeface="Arial"/>
                <a:cs typeface="Arial"/>
                <a:sym typeface="Arial"/>
              </a:rPr>
              <a:t>GPIO</a:t>
            </a:r>
            <a:r>
              <a:rPr lang="en" sz="1200">
                <a:solidFill>
                  <a:srgbClr val="222222"/>
                </a:solidFill>
                <a:latin typeface="Arial"/>
                <a:ea typeface="Arial"/>
                <a:cs typeface="Arial"/>
                <a:sym typeface="Arial"/>
              </a:rPr>
              <a:t> pins, which are connections between the Raspberry Pi, and the real world. Output pins are like switches that the Raspberry Pi can turn on or off (like turning on/off a LED light). But it can also send a signal to another device.</a:t>
            </a:r>
            <a:endParaRPr sz="1200">
              <a:solidFill>
                <a:srgbClr val="222222"/>
              </a:solidFill>
              <a:latin typeface="Arial"/>
              <a:ea typeface="Arial"/>
              <a:cs typeface="Arial"/>
              <a:sym typeface="Arial"/>
            </a:endParaRPr>
          </a:p>
          <a:p>
            <a:pPr indent="0" lvl="0" marL="0" rtl="0" algn="l">
              <a:spcBef>
                <a:spcPts val="0"/>
              </a:spcBef>
              <a:spcAft>
                <a:spcPts val="1600"/>
              </a:spcAft>
              <a:buNone/>
            </a:pPr>
            <a:r>
              <a:t/>
            </a:r>
            <a:endParaRPr/>
          </a:p>
        </p:txBody>
      </p:sp>
      <p:sp>
        <p:nvSpPr>
          <p:cNvPr id="205" name="Google Shape;205;p28"/>
          <p:cNvSpPr txBox="1"/>
          <p:nvPr/>
        </p:nvSpPr>
        <p:spPr>
          <a:xfrm>
            <a:off x="762000" y="1371600"/>
            <a:ext cx="2914800" cy="19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Lato"/>
                <a:ea typeface="Lato"/>
                <a:cs typeface="Lato"/>
                <a:sym typeface="Lato"/>
              </a:rPr>
              <a:t>Raspberry Pi</a:t>
            </a:r>
            <a:endParaRPr b="1" sz="30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b="1" lang="en" sz="700">
                <a:solidFill>
                  <a:schemeClr val="lt1"/>
                </a:solidFill>
              </a:rPr>
              <a:t>1</a:t>
            </a:r>
            <a:endParaRPr b="1" sz="700">
              <a:solidFill>
                <a:schemeClr val="lt1"/>
              </a:solidFill>
            </a:endParaRPr>
          </a:p>
        </p:txBody>
      </p:sp>
      <p:sp>
        <p:nvSpPr>
          <p:cNvPr id="211" name="Google Shape;211;p2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Raspbian OS </a:t>
            </a:r>
            <a:endParaRPr b="0" sz="3000"/>
          </a:p>
        </p:txBody>
      </p:sp>
      <p:sp>
        <p:nvSpPr>
          <p:cNvPr id="212" name="Google Shape;212;p29"/>
          <p:cNvSpPr txBox="1"/>
          <p:nvPr/>
        </p:nvSpPr>
        <p:spPr>
          <a:xfrm>
            <a:off x="4851575" y="645975"/>
            <a:ext cx="4019700" cy="44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Lato"/>
                <a:ea typeface="Lato"/>
                <a:cs typeface="Lato"/>
                <a:sym typeface="Lato"/>
              </a:rPr>
              <a:t>Raspbian is a free operating system based on Debian optimized for the Raspberry Pi hardware. An operating system is the set of basic programs and utilities that make your Raspberry Pi run. However, Raspbian provides more than a pure OS: it comes with over 35,000 packages, pre-compiled software bundled in a nice format for easy installation on your Raspberry Pi.</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p:nvPr/>
        </p:nvSpPr>
        <p:spPr>
          <a:xfrm>
            <a:off x="3569500" y="2110075"/>
            <a:ext cx="1473300" cy="940200"/>
          </a:xfrm>
          <a:prstGeom prst="ellipse">
            <a:avLst/>
          </a:prstGeom>
          <a:solidFill>
            <a:srgbClr val="9FC5E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4145872" y="1324900"/>
            <a:ext cx="482400" cy="5868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674125" y="984250"/>
            <a:ext cx="2051400" cy="1130700"/>
          </a:xfrm>
          <a:prstGeom prst="ellipse">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nvSpPr>
        <p:spPr>
          <a:xfrm>
            <a:off x="3731125" y="2259175"/>
            <a:ext cx="1065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 Uses</a:t>
            </a:r>
            <a:endParaRPr sz="3000">
              <a:latin typeface="Lato"/>
              <a:ea typeface="Lato"/>
              <a:cs typeface="Lato"/>
              <a:sym typeface="Lato"/>
            </a:endParaRPr>
          </a:p>
        </p:txBody>
      </p:sp>
      <p:sp>
        <p:nvSpPr>
          <p:cNvPr id="221" name="Google Shape;221;p30"/>
          <p:cNvSpPr/>
          <p:nvPr/>
        </p:nvSpPr>
        <p:spPr>
          <a:xfrm>
            <a:off x="566525" y="3118900"/>
            <a:ext cx="2142000" cy="1130700"/>
          </a:xfrm>
          <a:prstGeom prst="ellipse">
            <a:avLst/>
          </a:prstGeom>
          <a:solidFill>
            <a:srgbClr val="BBF50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5958125" y="3118900"/>
            <a:ext cx="2142000" cy="1130700"/>
          </a:xfrm>
          <a:prstGeom prst="ellipse">
            <a:avLst/>
          </a:prstGeom>
          <a:solidFill>
            <a:srgbClr val="93C4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6048625" y="984250"/>
            <a:ext cx="2051400" cy="1130700"/>
          </a:xfrm>
          <a:prstGeom prst="ellipse">
            <a:avLst/>
          </a:prstGeom>
          <a:solidFill>
            <a:srgbClr val="FFD9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3316063" y="108325"/>
            <a:ext cx="2142000" cy="1018200"/>
          </a:xfrm>
          <a:prstGeom prst="ellipse">
            <a:avLst/>
          </a:prstGeom>
          <a:solidFill>
            <a:srgbClr val="FF99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3262325" y="3904825"/>
            <a:ext cx="2142000" cy="1130700"/>
          </a:xfrm>
          <a:prstGeom prst="ellipse">
            <a:avLst/>
          </a:prstGeom>
          <a:solidFill>
            <a:srgbClr val="E0666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txBox="1"/>
          <p:nvPr/>
        </p:nvSpPr>
        <p:spPr>
          <a:xfrm>
            <a:off x="3877875" y="384775"/>
            <a:ext cx="1214100" cy="4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Defence</a:t>
            </a:r>
            <a:endParaRPr sz="1800">
              <a:latin typeface="Lato"/>
              <a:ea typeface="Lato"/>
              <a:cs typeface="Lato"/>
              <a:sym typeface="Lato"/>
            </a:endParaRPr>
          </a:p>
        </p:txBody>
      </p:sp>
      <p:sp>
        <p:nvSpPr>
          <p:cNvPr id="227" name="Google Shape;227;p30"/>
          <p:cNvSpPr txBox="1"/>
          <p:nvPr/>
        </p:nvSpPr>
        <p:spPr>
          <a:xfrm>
            <a:off x="6297425" y="1190200"/>
            <a:ext cx="17565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Aerial Photography</a:t>
            </a:r>
            <a:endParaRPr sz="1800">
              <a:latin typeface="Lato"/>
              <a:ea typeface="Lato"/>
              <a:cs typeface="Lato"/>
              <a:sym typeface="Lato"/>
            </a:endParaRPr>
          </a:p>
        </p:txBody>
      </p:sp>
      <p:sp>
        <p:nvSpPr>
          <p:cNvPr id="228" name="Google Shape;228;p30"/>
          <p:cNvSpPr txBox="1"/>
          <p:nvPr/>
        </p:nvSpPr>
        <p:spPr>
          <a:xfrm>
            <a:off x="954775" y="1048900"/>
            <a:ext cx="1554600" cy="10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Search and Rescue Operations</a:t>
            </a:r>
            <a:endParaRPr sz="1800">
              <a:latin typeface="Lato"/>
              <a:ea typeface="Lato"/>
              <a:cs typeface="Lato"/>
              <a:sym typeface="Lato"/>
            </a:endParaRPr>
          </a:p>
        </p:txBody>
      </p:sp>
      <p:sp>
        <p:nvSpPr>
          <p:cNvPr id="229" name="Google Shape;229;p30"/>
          <p:cNvSpPr txBox="1"/>
          <p:nvPr/>
        </p:nvSpPr>
        <p:spPr>
          <a:xfrm>
            <a:off x="895075" y="3157150"/>
            <a:ext cx="1674000" cy="9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Broadcasting of Sports Event</a:t>
            </a:r>
            <a:endParaRPr sz="1800">
              <a:latin typeface="Lato"/>
              <a:ea typeface="Lato"/>
              <a:cs typeface="Lato"/>
              <a:sym typeface="Lato"/>
            </a:endParaRPr>
          </a:p>
        </p:txBody>
      </p:sp>
      <p:sp>
        <p:nvSpPr>
          <p:cNvPr id="230" name="Google Shape;230;p30"/>
          <p:cNvSpPr txBox="1"/>
          <p:nvPr/>
        </p:nvSpPr>
        <p:spPr>
          <a:xfrm>
            <a:off x="3828975" y="4110775"/>
            <a:ext cx="13119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Public Safety</a:t>
            </a:r>
            <a:endParaRPr sz="1800">
              <a:latin typeface="Lato"/>
              <a:ea typeface="Lato"/>
              <a:cs typeface="Lato"/>
              <a:sym typeface="Lato"/>
            </a:endParaRPr>
          </a:p>
        </p:txBody>
      </p:sp>
      <p:sp>
        <p:nvSpPr>
          <p:cNvPr id="231" name="Google Shape;231;p30"/>
          <p:cNvSpPr/>
          <p:nvPr/>
        </p:nvSpPr>
        <p:spPr>
          <a:xfrm rot="-7567300">
            <a:off x="2863643" y="2842061"/>
            <a:ext cx="482441" cy="586790"/>
          </a:xfrm>
          <a:prstGeom prst="upArrow">
            <a:avLst>
              <a:gd fmla="val 50000" name="adj1"/>
              <a:gd fmla="val 50000" name="adj2"/>
            </a:avLst>
          </a:prstGeom>
          <a:solidFill>
            <a:srgbClr val="BBF5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rot="3176260">
            <a:off x="5221687" y="1695428"/>
            <a:ext cx="482343" cy="586863"/>
          </a:xfrm>
          <a:prstGeom prst="upArrow">
            <a:avLst>
              <a:gd fmla="val 50000" name="adj1"/>
              <a:gd fmla="val 50000" name="adj2"/>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rot="-2902698">
            <a:off x="2908279" y="1653721"/>
            <a:ext cx="482378" cy="586716"/>
          </a:xfrm>
          <a:prstGeom prst="up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rot="7302193">
            <a:off x="5259284" y="2838099"/>
            <a:ext cx="482380" cy="586780"/>
          </a:xfrm>
          <a:prstGeom prst="up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rot="10800000">
            <a:off x="4071072" y="3223138"/>
            <a:ext cx="482400" cy="586800"/>
          </a:xfrm>
          <a:prstGeom prst="upArrow">
            <a:avLst>
              <a:gd fmla="val 50000" name="adj1"/>
              <a:gd fmla="val 5000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txBox="1"/>
          <p:nvPr/>
        </p:nvSpPr>
        <p:spPr>
          <a:xfrm>
            <a:off x="6297425" y="3324850"/>
            <a:ext cx="17565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Wildlife Surveillance</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40" name="Shape 240"/>
        <p:cNvGrpSpPr/>
        <p:nvPr/>
      </p:nvGrpSpPr>
      <p:grpSpPr>
        <a:xfrm>
          <a:off x="0" y="0"/>
          <a:ext cx="0" cy="0"/>
          <a:chOff x="0" y="0"/>
          <a:chExt cx="0" cy="0"/>
        </a:xfrm>
      </p:grpSpPr>
      <p:sp>
        <p:nvSpPr>
          <p:cNvPr id="241" name="Google Shape;241;p31"/>
          <p:cNvSpPr txBox="1"/>
          <p:nvPr>
            <p:ph type="title"/>
          </p:nvPr>
        </p:nvSpPr>
        <p:spPr>
          <a:xfrm>
            <a:off x="1415250" y="864300"/>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Problem</a:t>
            </a:r>
            <a:r>
              <a:rPr lang="en" sz="3600"/>
              <a:t>s Faced</a:t>
            </a:r>
            <a:endParaRPr b="0" sz="3600"/>
          </a:p>
        </p:txBody>
      </p:sp>
      <p:sp>
        <p:nvSpPr>
          <p:cNvPr id="242" name="Google Shape;242;p31"/>
          <p:cNvSpPr txBox="1"/>
          <p:nvPr>
            <p:ph type="title"/>
          </p:nvPr>
        </p:nvSpPr>
        <p:spPr>
          <a:xfrm>
            <a:off x="729450" y="1974316"/>
            <a:ext cx="7021200" cy="221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0" lang="en" sz="1800">
                <a:latin typeface="Lato"/>
                <a:ea typeface="Lato"/>
                <a:cs typeface="Lato"/>
                <a:sym typeface="Lato"/>
              </a:rPr>
              <a:t>Adjustment of BLDC’s RPM</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Adjustment of center of gravity</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Setting the P,I gain of Roll , Pitch and Yaw</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Controlling the motion of Quadcopter</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Binding the channels of receiver with transmitter</a:t>
            </a:r>
            <a:endParaRPr b="0" sz="1800">
              <a:latin typeface="Lato"/>
              <a:ea typeface="Lato"/>
              <a:cs typeface="Lato"/>
              <a:sym typeface="Lato"/>
            </a:endParaRPr>
          </a:p>
          <a:p>
            <a:pPr indent="-342900" lvl="0" marL="457200" rtl="0" algn="l">
              <a:spcBef>
                <a:spcPts val="0"/>
              </a:spcBef>
              <a:spcAft>
                <a:spcPts val="0"/>
              </a:spcAft>
              <a:buSzPts val="1800"/>
              <a:buFont typeface="Lato"/>
              <a:buChar char="●"/>
            </a:pPr>
            <a:r>
              <a:rPr b="0" lang="en" sz="1800">
                <a:latin typeface="Lato"/>
                <a:ea typeface="Lato"/>
                <a:cs typeface="Lato"/>
                <a:sym typeface="Lato"/>
              </a:rPr>
              <a:t>Controlling the output of flight controller</a:t>
            </a:r>
            <a:endParaRPr b="0" sz="1800">
              <a:latin typeface="Lato"/>
              <a:ea typeface="Lato"/>
              <a:cs typeface="Lato"/>
              <a:sym typeface="Lato"/>
            </a:endParaRPr>
          </a:p>
          <a:p>
            <a:pPr indent="0" lvl="0" marL="457200" rtl="0" algn="l">
              <a:spcBef>
                <a:spcPts val="0"/>
              </a:spcBef>
              <a:spcAft>
                <a:spcPts val="0"/>
              </a:spcAft>
              <a:buNone/>
            </a:pPr>
            <a:r>
              <a:t/>
            </a:r>
            <a:endParaRPr b="0" sz="1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Future Aspects</a:t>
            </a:r>
            <a:endParaRPr sz="3600"/>
          </a:p>
        </p:txBody>
      </p:sp>
      <p:sp>
        <p:nvSpPr>
          <p:cNvPr id="248" name="Google Shape;24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Fully Autonomous</a:t>
            </a:r>
            <a:endParaRPr sz="1800"/>
          </a:p>
          <a:p>
            <a:pPr indent="-342900" lvl="0" marL="457200" rtl="0" algn="l">
              <a:spcBef>
                <a:spcPts val="1000"/>
              </a:spcBef>
              <a:spcAft>
                <a:spcPts val="0"/>
              </a:spcAft>
              <a:buSzPts val="1800"/>
              <a:buChar char="➔"/>
            </a:pPr>
            <a:r>
              <a:rPr lang="en" sz="1800"/>
              <a:t>Use of Image Processing to detect wild animals in college campus</a:t>
            </a:r>
            <a:endParaRPr sz="1800"/>
          </a:p>
          <a:p>
            <a:pPr indent="-342900" lvl="0" marL="457200" rtl="0" algn="l">
              <a:spcBef>
                <a:spcPts val="1000"/>
              </a:spcBef>
              <a:spcAft>
                <a:spcPts val="1000"/>
              </a:spcAft>
              <a:buSzPts val="1800"/>
              <a:buChar char="➔"/>
            </a:pPr>
            <a:r>
              <a:rPr lang="en" sz="1800"/>
              <a:t>Surveillance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References</a:t>
            </a:r>
            <a:endParaRPr sz="3600"/>
          </a:p>
        </p:txBody>
      </p:sp>
      <p:sp>
        <p:nvSpPr>
          <p:cNvPr id="254" name="Google Shape;254;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5"/>
              </a:buClr>
              <a:buSzPts val="1800"/>
              <a:buChar char="●"/>
            </a:pPr>
            <a:r>
              <a:rPr lang="en" sz="1800" u="sng">
                <a:solidFill>
                  <a:schemeClr val="accent5"/>
                </a:solidFill>
              </a:rPr>
              <a:t>https://youtu.be/MgIKC-XFB74</a:t>
            </a:r>
            <a:endParaRPr sz="1800" u="sng">
              <a:solidFill>
                <a:schemeClr val="accent5"/>
              </a:solidFill>
            </a:endParaRPr>
          </a:p>
          <a:p>
            <a:pPr indent="-342900" lvl="0" marL="457200" rtl="0" algn="l">
              <a:spcBef>
                <a:spcPts val="0"/>
              </a:spcBef>
              <a:spcAft>
                <a:spcPts val="0"/>
              </a:spcAft>
              <a:buClr>
                <a:schemeClr val="accent5"/>
              </a:buClr>
              <a:buSzPts val="1800"/>
              <a:buChar char="●"/>
            </a:pPr>
            <a:r>
              <a:rPr lang="en" sz="1800" u="sng">
                <a:solidFill>
                  <a:schemeClr val="accent5"/>
                </a:solidFill>
              </a:rPr>
              <a:t>https://youtu.be/_VNQJjA3nQw</a:t>
            </a:r>
            <a:endParaRPr sz="1800" u="sng">
              <a:solidFill>
                <a:schemeClr val="accent5"/>
              </a:solidFill>
            </a:endParaRPr>
          </a:p>
          <a:p>
            <a:pPr indent="0" lvl="0" marL="0" rtl="0" algn="l">
              <a:spcBef>
                <a:spcPts val="1000"/>
              </a:spcBef>
              <a:spcAft>
                <a:spcPts val="1000"/>
              </a:spcAft>
              <a:buNone/>
            </a:pPr>
            <a:r>
              <a:t/>
            </a:r>
            <a:endParaRPr>
              <a:solidFill>
                <a:schemeClr val="accent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58" name="Shape 258"/>
        <p:cNvGrpSpPr/>
        <p:nvPr/>
      </p:nvGrpSpPr>
      <p:grpSpPr>
        <a:xfrm>
          <a:off x="0" y="0"/>
          <a:ext cx="0" cy="0"/>
          <a:chOff x="0" y="0"/>
          <a:chExt cx="0" cy="0"/>
        </a:xfrm>
      </p:grpSpPr>
      <p:sp>
        <p:nvSpPr>
          <p:cNvPr id="259" name="Google Shape;259;p34"/>
          <p:cNvSpPr/>
          <p:nvPr/>
        </p:nvSpPr>
        <p:spPr>
          <a:xfrm>
            <a:off x="1490238" y="1838975"/>
            <a:ext cx="6444812" cy="1047324"/>
          </a:xfrm>
          <a:prstGeom prst="rect">
            <a:avLst/>
          </a:prstGeom>
        </p:spPr>
        <p:txBody>
          <a:bodyPr>
            <a:prstTxWarp prst="textPlain"/>
          </a:bodyPr>
          <a:lstStyle/>
          <a:p>
            <a:pPr lvl="0" algn="ctr"/>
            <a:r>
              <a:rPr b="0" i="0">
                <a:ln cap="flat" cmpd="sng" w="9525">
                  <a:solidFill>
                    <a:schemeClr val="lt1"/>
                  </a:solidFill>
                  <a:prstDash val="solid"/>
                  <a:round/>
                  <a:headEnd len="sm" w="sm" type="none"/>
                  <a:tailEnd len="sm" w="sm" type="none"/>
                </a:ln>
                <a:solidFill>
                  <a:srgbClr val="EFEFEF"/>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2"/>
        </a:solidFill>
      </p:bgPr>
    </p:bg>
    <p:spTree>
      <p:nvGrpSpPr>
        <p:cNvPr id="141" name="Shape 141"/>
        <p:cNvGrpSpPr/>
        <p:nvPr/>
      </p:nvGrpSpPr>
      <p:grpSpPr>
        <a:xfrm>
          <a:off x="0" y="0"/>
          <a:ext cx="0" cy="0"/>
          <a:chOff x="0" y="0"/>
          <a:chExt cx="0" cy="0"/>
        </a:xfrm>
      </p:grpSpPr>
      <p:sp>
        <p:nvSpPr>
          <p:cNvPr id="142" name="Google Shape;142;p18"/>
          <p:cNvSpPr txBox="1"/>
          <p:nvPr>
            <p:ph type="title"/>
          </p:nvPr>
        </p:nvSpPr>
        <p:spPr>
          <a:xfrm>
            <a:off x="643150" y="137680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Team Members</a:t>
            </a:r>
            <a:endParaRPr sz="3600"/>
          </a:p>
        </p:txBody>
      </p:sp>
      <p:sp>
        <p:nvSpPr>
          <p:cNvPr id="143" name="Google Shape;143;p18"/>
          <p:cNvSpPr txBox="1"/>
          <p:nvPr>
            <p:ph idx="4294967295" type="subTitle"/>
          </p:nvPr>
        </p:nvSpPr>
        <p:spPr>
          <a:xfrm>
            <a:off x="4572000" y="94530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rPr>
              <a:t>Saumya Mishra (2017230)</a:t>
            </a:r>
            <a:endParaRPr sz="2400">
              <a:solidFill>
                <a:srgbClr val="FFFFFF"/>
              </a:solidFill>
            </a:endParaRPr>
          </a:p>
          <a:p>
            <a:pPr indent="0" lvl="0" marL="0" rtl="0" algn="l">
              <a:lnSpc>
                <a:spcPct val="115000"/>
              </a:lnSpc>
              <a:spcBef>
                <a:spcPts val="1600"/>
              </a:spcBef>
              <a:spcAft>
                <a:spcPts val="0"/>
              </a:spcAft>
              <a:buNone/>
            </a:pPr>
            <a:r>
              <a:rPr lang="en" sz="2400">
                <a:solidFill>
                  <a:srgbClr val="FFFFFF"/>
                </a:solidFill>
              </a:rPr>
              <a:t>Siddhant Lohia (2017254)</a:t>
            </a:r>
            <a:endParaRPr sz="2400">
              <a:solidFill>
                <a:srgbClr val="FFFFFF"/>
              </a:solidFill>
            </a:endParaRPr>
          </a:p>
          <a:p>
            <a:pPr indent="0" lvl="0" marL="0" rtl="0" algn="l">
              <a:lnSpc>
                <a:spcPct val="115000"/>
              </a:lnSpc>
              <a:spcBef>
                <a:spcPts val="1600"/>
              </a:spcBef>
              <a:spcAft>
                <a:spcPts val="0"/>
              </a:spcAft>
              <a:buNone/>
            </a:pPr>
            <a:r>
              <a:rPr lang="en" sz="2400">
                <a:solidFill>
                  <a:srgbClr val="FFFFFF"/>
                </a:solidFill>
              </a:rPr>
              <a:t>Vikrant Sharma (2017289)</a:t>
            </a:r>
            <a:endParaRPr sz="2400">
              <a:solidFill>
                <a:srgbClr val="FFFFFF"/>
              </a:solidFill>
            </a:endParaRPr>
          </a:p>
          <a:p>
            <a:pPr indent="0" lvl="0" marL="0" rtl="0" algn="l">
              <a:lnSpc>
                <a:spcPct val="115000"/>
              </a:lnSpc>
              <a:spcBef>
                <a:spcPts val="1600"/>
              </a:spcBef>
              <a:spcAft>
                <a:spcPts val="0"/>
              </a:spcAft>
              <a:buNone/>
            </a:pPr>
            <a:r>
              <a:rPr lang="en" sz="2400">
                <a:solidFill>
                  <a:srgbClr val="FFFFFF"/>
                </a:solidFill>
              </a:rPr>
              <a:t>Kuhu Pyasi (2017327)</a:t>
            </a:r>
            <a:endParaRPr sz="2400">
              <a:solidFill>
                <a:srgbClr val="FFFFFF"/>
              </a:solidFill>
            </a:endParaRPr>
          </a:p>
          <a:p>
            <a:pPr indent="0" lvl="0" marL="0" rtl="0" algn="l">
              <a:lnSpc>
                <a:spcPct val="115000"/>
              </a:lnSpc>
              <a:spcBef>
                <a:spcPts val="1600"/>
              </a:spcBef>
              <a:spcAft>
                <a:spcPts val="0"/>
              </a:spcAft>
              <a:buNone/>
            </a:pPr>
            <a:r>
              <a:rPr lang="en" sz="2400">
                <a:solidFill>
                  <a:srgbClr val="FFFFFF"/>
                </a:solidFill>
              </a:rPr>
              <a:t>Sakshi Sharma (2017344) </a:t>
            </a:r>
            <a:endParaRPr sz="2400">
              <a:solidFill>
                <a:srgbClr val="FFFFFF"/>
              </a:solidFill>
            </a:endParaRPr>
          </a:p>
          <a:p>
            <a:pPr indent="0" lvl="0" marL="0" rtl="0" algn="l">
              <a:lnSpc>
                <a:spcPct val="115000"/>
              </a:lnSpc>
              <a:spcBef>
                <a:spcPts val="1600"/>
              </a:spcBef>
              <a:spcAft>
                <a:spcPts val="0"/>
              </a:spcAft>
              <a:buNone/>
            </a:pPr>
            <a:r>
              <a:rPr lang="en" sz="2400">
                <a:solidFill>
                  <a:srgbClr val="FFFFFF"/>
                </a:solidFill>
              </a:rPr>
              <a:t>Siddharth Charri (2017353)</a:t>
            </a:r>
            <a:endParaRPr sz="2400">
              <a:solidFill>
                <a:srgbClr val="FFFFFF"/>
              </a:solidFill>
            </a:endParaRPr>
          </a:p>
          <a:p>
            <a:pPr indent="0" lvl="0" marL="0" rtl="0" algn="l">
              <a:lnSpc>
                <a:spcPct val="115000"/>
              </a:lnSpc>
              <a:spcBef>
                <a:spcPts val="1600"/>
              </a:spcBef>
              <a:spcAft>
                <a:spcPts val="0"/>
              </a:spcAft>
              <a:buNone/>
            </a:pPr>
            <a:r>
              <a:t/>
            </a:r>
            <a:endParaRPr sz="1600">
              <a:solidFill>
                <a:srgbClr val="FFFFFF"/>
              </a:solidFill>
            </a:endParaRPr>
          </a:p>
          <a:p>
            <a:pPr indent="0" lvl="0" marL="0" rtl="0" algn="l">
              <a:lnSpc>
                <a:spcPct val="115000"/>
              </a:lnSpc>
              <a:spcBef>
                <a:spcPts val="1600"/>
              </a:spcBef>
              <a:spcAft>
                <a:spcPts val="0"/>
              </a:spcAft>
              <a:buNone/>
            </a:pPr>
            <a:r>
              <a:t/>
            </a:r>
            <a:endParaRPr sz="1600">
              <a:solidFill>
                <a:srgbClr val="FFFFFF"/>
              </a:solidFill>
            </a:endParaRPr>
          </a:p>
          <a:p>
            <a:pPr indent="0" lvl="0" marL="0" rtl="0" algn="l">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7" name="Shape 147"/>
        <p:cNvGrpSpPr/>
        <p:nvPr/>
      </p:nvGrpSpPr>
      <p:grpSpPr>
        <a:xfrm>
          <a:off x="0" y="0"/>
          <a:ext cx="0" cy="0"/>
          <a:chOff x="0" y="0"/>
          <a:chExt cx="0" cy="0"/>
        </a:xfrm>
      </p:grpSpPr>
      <p:sp>
        <p:nvSpPr>
          <p:cNvPr id="148" name="Google Shape;148;p19"/>
          <p:cNvSpPr txBox="1"/>
          <p:nvPr>
            <p:ph type="title"/>
          </p:nvPr>
        </p:nvSpPr>
        <p:spPr>
          <a:xfrm>
            <a:off x="729450" y="1322450"/>
            <a:ext cx="76884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49" name="Google Shape;149;p19"/>
          <p:cNvSpPr txBox="1"/>
          <p:nvPr/>
        </p:nvSpPr>
        <p:spPr>
          <a:xfrm>
            <a:off x="831575" y="2032750"/>
            <a:ext cx="7792200" cy="294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rgbClr val="FFFFFF"/>
                </a:solidFill>
                <a:latin typeface="Lato"/>
                <a:ea typeface="Lato"/>
                <a:cs typeface="Lato"/>
                <a:sym typeface="Lato"/>
              </a:rPr>
              <a:t>Drones are more formally known as unmanned aerial </a:t>
            </a:r>
            <a:r>
              <a:rPr lang="en" sz="2000">
                <a:solidFill>
                  <a:srgbClr val="FFFFFF"/>
                </a:solidFill>
                <a:latin typeface="Lato"/>
                <a:ea typeface="Lato"/>
                <a:cs typeface="Lato"/>
                <a:sym typeface="Lato"/>
              </a:rPr>
              <a:t>vehicles(UAVs). A drone is a flying robot that can be remotely controlled or fly autonomously through software controlled flight plans in their embedded systems.  Live Streaming and drone cameras are a truly great combination. Drone live streams basically give humans ability to see what is happening far away right now and ability to see the ground from a bird’s  eye view. Live video can be streamed directly on PC using Raspbian Os and Raspberry Pi. It can  be used in surveillance of wild animals in college campus.</a:t>
            </a:r>
            <a:endParaRPr sz="20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sz="3000"/>
          </a:p>
        </p:txBody>
      </p:sp>
      <p:sp>
        <p:nvSpPr>
          <p:cNvPr id="155" name="Google Shape;155;p20"/>
          <p:cNvSpPr txBox="1"/>
          <p:nvPr>
            <p:ph idx="2" type="body"/>
          </p:nvPr>
        </p:nvSpPr>
        <p:spPr>
          <a:xfrm>
            <a:off x="5156975" y="190500"/>
            <a:ext cx="3491700" cy="483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sz="1800">
                <a:solidFill>
                  <a:schemeClr val="dk1"/>
                </a:solidFill>
              </a:rPr>
              <a:t>A4 Frame</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4 Brushless direct current Motors(1000KV)</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4 ,30A ESC (Electronic Speed Controller)</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1 pair Clockwise and 1 pair Counter-Clockwise Propellers</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Lithium-polymer  Battery(1100mAH, 11.1V) </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Flight Controller (KK2.1.0)</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Transmitter</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Receiver</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Raspberry Pi 3 model B+</a:t>
            </a:r>
            <a:endParaRPr b="1"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Camera Module</a:t>
            </a:r>
            <a:endParaRPr b="1" sz="1800">
              <a:solidFill>
                <a:schemeClr val="dk1"/>
              </a:solidFill>
            </a:endParaRPr>
          </a:p>
          <a:p>
            <a:pPr indent="0" lvl="0" marL="0" rtl="0" algn="l">
              <a:spcBef>
                <a:spcPts val="1000"/>
              </a:spcBef>
              <a:spcAft>
                <a:spcPts val="0"/>
              </a:spcAft>
              <a:buNone/>
            </a:pPr>
            <a:r>
              <a:t/>
            </a:r>
            <a:endParaRPr b="1" sz="1600">
              <a:solidFill>
                <a:schemeClr val="dk1"/>
              </a:solidFill>
            </a:endParaRPr>
          </a:p>
          <a:p>
            <a:pPr indent="0" lvl="0" marL="0" rtl="0" algn="l">
              <a:spcBef>
                <a:spcPts val="1000"/>
              </a:spcBef>
              <a:spcAft>
                <a:spcPts val="0"/>
              </a:spcAft>
              <a:buNone/>
            </a:pPr>
            <a:r>
              <a:t/>
            </a:r>
            <a:endParaRPr/>
          </a:p>
          <a:p>
            <a:pPr indent="0" lvl="0" marL="0" rtl="0" algn="l">
              <a:lnSpc>
                <a:spcPct val="115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a:t>
            </a:r>
            <a:r>
              <a:rPr lang="en"/>
              <a:t>orking</a:t>
            </a:r>
            <a:endParaRPr sz="3000"/>
          </a:p>
          <a:p>
            <a:pPr indent="0" lvl="0" marL="0" rtl="0" algn="l">
              <a:spcBef>
                <a:spcPts val="0"/>
              </a:spcBef>
              <a:spcAft>
                <a:spcPts val="0"/>
              </a:spcAft>
              <a:buNone/>
            </a:pPr>
            <a:r>
              <a:t/>
            </a:r>
            <a:endParaRPr sz="3000"/>
          </a:p>
        </p:txBody>
      </p:sp>
      <p:sp>
        <p:nvSpPr>
          <p:cNvPr id="161" name="Google Shape;161;p21"/>
          <p:cNvSpPr txBox="1"/>
          <p:nvPr>
            <p:ph idx="2" type="body"/>
          </p:nvPr>
        </p:nvSpPr>
        <p:spPr>
          <a:xfrm>
            <a:off x="4734750" y="147600"/>
            <a:ext cx="4314600" cy="484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rPr>
              <a:t>Vertical Motion</a:t>
            </a:r>
            <a:endParaRPr b="1" sz="1600">
              <a:solidFill>
                <a:schemeClr val="dk1"/>
              </a:solidFill>
            </a:endParaRPr>
          </a:p>
          <a:p>
            <a:pPr indent="0" lvl="0" marL="0" rtl="0" algn="l">
              <a:lnSpc>
                <a:spcPct val="115000"/>
              </a:lnSpc>
              <a:spcBef>
                <a:spcPts val="1600"/>
              </a:spcBef>
              <a:spcAft>
                <a:spcPts val="0"/>
              </a:spcAft>
              <a:buNone/>
            </a:pPr>
            <a:r>
              <a:rPr lang="en" sz="1350">
                <a:solidFill>
                  <a:srgbClr val="000000"/>
                </a:solidFill>
                <a:highlight>
                  <a:srgbClr val="FFFFFF"/>
                </a:highlight>
                <a:latin typeface="Georgia"/>
                <a:ea typeface="Georgia"/>
                <a:cs typeface="Georgia"/>
                <a:sym typeface="Georgia"/>
              </a:rPr>
              <a:t>Drones use rotors for propulsion and control.Spinning blades push air down as the rotor pushes down on the air, the air pushes up on the rotor. This is the basic idea behind lift, which comes down to controlling the upward and downward force. The faster the rotors spin, the greater the lift, and vice-versa.</a:t>
            </a:r>
            <a:endParaRPr sz="135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rPr lang="en" sz="1800">
                <a:solidFill>
                  <a:srgbClr val="000000"/>
                </a:solidFill>
                <a:latin typeface="Arial"/>
                <a:ea typeface="Arial"/>
                <a:cs typeface="Arial"/>
                <a:sym typeface="Arial"/>
              </a:rPr>
              <a:t>Turning  </a:t>
            </a:r>
            <a:endParaRPr sz="1800">
              <a:solidFill>
                <a:srgbClr val="000000"/>
              </a:solidFill>
              <a:latin typeface="Arial"/>
              <a:ea typeface="Arial"/>
              <a:cs typeface="Arial"/>
              <a:sym typeface="Arial"/>
            </a:endParaRPr>
          </a:p>
          <a:p>
            <a:pPr indent="0" lvl="0" marL="0" rtl="0" algn="l">
              <a:lnSpc>
                <a:spcPct val="115000"/>
              </a:lnSpc>
              <a:spcBef>
                <a:spcPts val="1600"/>
              </a:spcBef>
              <a:spcAft>
                <a:spcPts val="0"/>
              </a:spcAft>
              <a:buNone/>
            </a:pPr>
            <a:r>
              <a:rPr lang="en" sz="1350">
                <a:solidFill>
                  <a:srgbClr val="000000"/>
                </a:solidFill>
                <a:highlight>
                  <a:srgbClr val="FFFFFF"/>
                </a:highlight>
                <a:latin typeface="Georgia"/>
                <a:ea typeface="Georgia"/>
                <a:cs typeface="Georgia"/>
                <a:sym typeface="Georgia"/>
              </a:rPr>
              <a:t>With the two sets of rotors rotating in opposite directions, the total angular momentum is zero.</a:t>
            </a:r>
            <a:endParaRPr sz="1800">
              <a:solidFill>
                <a:srgbClr val="000000"/>
              </a:solidFill>
              <a:latin typeface="Arial"/>
              <a:ea typeface="Arial"/>
              <a:cs typeface="Arial"/>
              <a:sym typeface="Arial"/>
            </a:endParaRPr>
          </a:p>
          <a:p>
            <a:pPr indent="0" lvl="0" marL="0" rtl="0" algn="r">
              <a:lnSpc>
                <a:spcPct val="115000"/>
              </a:lnSpc>
              <a:spcBef>
                <a:spcPts val="1600"/>
              </a:spcBef>
              <a:spcAft>
                <a:spcPts val="0"/>
              </a:spcAft>
              <a:buNone/>
            </a:pPr>
            <a:r>
              <a:rPr lang="en" sz="1350">
                <a:solidFill>
                  <a:srgbClr val="000000"/>
                </a:solidFill>
                <a:highlight>
                  <a:srgbClr val="FFFFFF"/>
                </a:highlight>
                <a:latin typeface="Georgia"/>
                <a:ea typeface="Georgia"/>
                <a:cs typeface="Georgia"/>
                <a:sym typeface="Georgia"/>
              </a:rPr>
              <a:t>                                                 </a:t>
            </a:r>
            <a:r>
              <a:rPr lang="en" sz="1800">
                <a:solidFill>
                  <a:srgbClr val="000000"/>
                </a:solidFill>
                <a:latin typeface="Arial"/>
                <a:ea typeface="Arial"/>
                <a:cs typeface="Arial"/>
                <a:sym typeface="Arial"/>
              </a:rPr>
              <a:t>                                  </a:t>
            </a:r>
            <a:r>
              <a:rPr lang="en" sz="1350">
                <a:solidFill>
                  <a:srgbClr val="000000"/>
                </a:solidFill>
                <a:highlight>
                  <a:srgbClr val="FFFFFF"/>
                </a:highlight>
                <a:latin typeface="Georgia"/>
                <a:ea typeface="Georgia"/>
                <a:cs typeface="Georgia"/>
                <a:sym typeface="Georgia"/>
              </a:rPr>
              <a:t>                                   </a:t>
            </a:r>
            <a:endParaRPr sz="135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t/>
            </a:r>
            <a:endParaRPr sz="135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0"/>
              </a:spcAft>
              <a:buNone/>
            </a:pPr>
            <a:r>
              <a:rPr lang="en" sz="1350">
                <a:solidFill>
                  <a:srgbClr val="000000"/>
                </a:solidFill>
                <a:highlight>
                  <a:srgbClr val="FFFFFF"/>
                </a:highlight>
                <a:latin typeface="Georgia"/>
                <a:ea typeface="Georgia"/>
                <a:cs typeface="Georgia"/>
                <a:sym typeface="Georgia"/>
              </a:rPr>
              <a:t>                                                      </a:t>
            </a:r>
            <a:endParaRPr sz="1350">
              <a:solidFill>
                <a:srgbClr val="000000"/>
              </a:solidFill>
              <a:highlight>
                <a:srgbClr val="FFFFFF"/>
              </a:highlight>
              <a:latin typeface="Georgia"/>
              <a:ea typeface="Georgia"/>
              <a:cs typeface="Georgia"/>
              <a:sym typeface="Georgia"/>
            </a:endParaRPr>
          </a:p>
          <a:p>
            <a:pPr indent="0" lvl="0" marL="0" rtl="0" algn="l">
              <a:lnSpc>
                <a:spcPct val="115000"/>
              </a:lnSpc>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pic>
        <p:nvPicPr>
          <p:cNvPr id="162" name="Google Shape;162;p21"/>
          <p:cNvPicPr preferRelativeResize="0"/>
          <p:nvPr/>
        </p:nvPicPr>
        <p:blipFill>
          <a:blip r:embed="rId3">
            <a:alphaModFix/>
          </a:blip>
          <a:stretch>
            <a:fillRect/>
          </a:stretch>
        </p:blipFill>
        <p:spPr>
          <a:xfrm>
            <a:off x="5177550" y="3354125"/>
            <a:ext cx="1947642" cy="168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idx="2" type="body"/>
          </p:nvPr>
        </p:nvSpPr>
        <p:spPr>
          <a:xfrm>
            <a:off x="4677975" y="215725"/>
            <a:ext cx="4371300" cy="48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latin typeface="Arial"/>
                <a:ea typeface="Arial"/>
                <a:cs typeface="Arial"/>
                <a:sym typeface="Arial"/>
              </a:rPr>
              <a:t>T</a:t>
            </a:r>
            <a:r>
              <a:rPr lang="en" sz="1350">
                <a:solidFill>
                  <a:srgbClr val="000000"/>
                </a:solidFill>
                <a:highlight>
                  <a:srgbClr val="FFFFFF"/>
                </a:highlight>
                <a:latin typeface="Georgia"/>
                <a:ea typeface="Georgia"/>
                <a:cs typeface="Georgia"/>
                <a:sym typeface="Georgia"/>
              </a:rPr>
              <a:t>he red counterclockwise rotors have a positive angular momentum and the green clockwise rotors have a negative angular momentum.  To rotate the drone clockwise,decrease the spin of rotor 1 and 3 and increase the spin for rotors 2 and 4. The angular momentum of the rotors  doesn't add up to zero, so the drone body must rotate.</a:t>
            </a:r>
            <a:endParaRPr sz="1350">
              <a:solidFill>
                <a:srgbClr val="000000"/>
              </a:solidFill>
              <a:highlight>
                <a:srgbClr val="FFFFFF"/>
              </a:highlight>
              <a:latin typeface="Georgia"/>
              <a:ea typeface="Georgia"/>
              <a:cs typeface="Georgia"/>
              <a:sym typeface="Georgia"/>
            </a:endParaRPr>
          </a:p>
          <a:p>
            <a:pPr indent="0" lvl="0" marL="0" rtl="0" algn="l">
              <a:lnSpc>
                <a:spcPct val="161538"/>
              </a:lnSpc>
              <a:spcBef>
                <a:spcPts val="3800"/>
              </a:spcBef>
              <a:spcAft>
                <a:spcPts val="0"/>
              </a:spcAft>
              <a:buNone/>
            </a:pPr>
            <a:r>
              <a:rPr lang="en" sz="1800">
                <a:solidFill>
                  <a:srgbClr val="000000"/>
                </a:solidFill>
                <a:latin typeface="Arial"/>
                <a:ea typeface="Arial"/>
                <a:cs typeface="Arial"/>
                <a:sym typeface="Arial"/>
              </a:rPr>
              <a:t>Forwards and Sideways</a:t>
            </a:r>
            <a:endParaRPr sz="1800">
              <a:solidFill>
                <a:srgbClr val="000000"/>
              </a:solidFill>
              <a:latin typeface="Arial"/>
              <a:ea typeface="Arial"/>
              <a:cs typeface="Arial"/>
              <a:sym typeface="Arial"/>
            </a:endParaRPr>
          </a:p>
          <a:p>
            <a:pPr indent="0" lvl="0" marL="0" rtl="0" algn="l">
              <a:spcBef>
                <a:spcPts val="600"/>
              </a:spcBef>
              <a:spcAft>
                <a:spcPts val="1600"/>
              </a:spcAft>
              <a:buNone/>
            </a:pPr>
            <a:r>
              <a:rPr lang="en" sz="1350">
                <a:solidFill>
                  <a:srgbClr val="000000"/>
                </a:solidFill>
                <a:highlight>
                  <a:srgbClr val="FFFFFF"/>
                </a:highlight>
                <a:latin typeface="Georgia"/>
                <a:ea typeface="Georgia"/>
                <a:cs typeface="Georgia"/>
                <a:sym typeface="Georgia"/>
              </a:rPr>
              <a:t> </a:t>
            </a:r>
            <a:endParaRPr/>
          </a:p>
        </p:txBody>
      </p:sp>
      <p:pic>
        <p:nvPicPr>
          <p:cNvPr id="168" name="Google Shape;168;p22"/>
          <p:cNvPicPr preferRelativeResize="0"/>
          <p:nvPr/>
        </p:nvPicPr>
        <p:blipFill>
          <a:blip r:embed="rId3">
            <a:alphaModFix/>
          </a:blip>
          <a:stretch>
            <a:fillRect/>
          </a:stretch>
        </p:blipFill>
        <p:spPr>
          <a:xfrm>
            <a:off x="5098200" y="3005853"/>
            <a:ext cx="2789000" cy="19794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3"/>
          <p:cNvSpPr txBox="1"/>
          <p:nvPr>
            <p:ph idx="2" type="body"/>
          </p:nvPr>
        </p:nvSpPr>
        <p:spPr>
          <a:xfrm>
            <a:off x="4632550" y="102200"/>
            <a:ext cx="4428300" cy="49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highlight>
                  <a:srgbClr val="FFFFFF"/>
                </a:highlight>
                <a:latin typeface="Georgia"/>
                <a:ea typeface="Georgia"/>
                <a:cs typeface="Georgia"/>
                <a:sym typeface="Georgia"/>
              </a:rPr>
              <a:t>Increase the rotation rate of rotors 3 and 4 (the rear ones) and decrease the rate of rotors 1 and 2. The total thrust force will remain equal to the weight, so the drone will stay at the same vertical level. Also, since one of the rear rotors is spinning counterclockwise and the other clockwise, the increased rotation of those rotors will still produce zero angular momentum. The same holds true for the front rotors, and so the drone does not rotate. However, the greater force in the back of the drone means it will tilt forward. Now a slight increase in thrust for all rotors will produce a net thrust force that has a component to balance the weight along with a forward motion component.</a:t>
            </a:r>
            <a:endParaRPr sz="1350">
              <a:solidFill>
                <a:srgbClr val="000000"/>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350">
              <a:solidFill>
                <a:srgbClr val="000000"/>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idx="2" type="body"/>
          </p:nvPr>
        </p:nvSpPr>
        <p:spPr>
          <a:xfrm>
            <a:off x="4632550" y="147600"/>
            <a:ext cx="4416900" cy="49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Roll,Pitch and Yaw-</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0"/>
              </a:spcAft>
              <a:buNone/>
            </a:pPr>
            <a:r>
              <a:t/>
            </a:r>
            <a:endParaRPr b="1" sz="1800"/>
          </a:p>
          <a:p>
            <a:pPr indent="0" lvl="0" marL="0" rtl="0" algn="l">
              <a:spcBef>
                <a:spcPts val="1600"/>
              </a:spcBef>
              <a:spcAft>
                <a:spcPts val="1600"/>
              </a:spcAft>
              <a:buNone/>
            </a:pPr>
            <a:r>
              <a:rPr lang="en" sz="1350">
                <a:solidFill>
                  <a:srgbClr val="000000"/>
                </a:solidFill>
                <a:highlight>
                  <a:srgbClr val="FFFFFF"/>
                </a:highlight>
                <a:latin typeface="Georgia"/>
                <a:ea typeface="Georgia"/>
                <a:cs typeface="Georgia"/>
                <a:sym typeface="Georgia"/>
              </a:rPr>
              <a:t>Drones are controlled by changing roll,pitch and yaw .</a:t>
            </a:r>
            <a:endParaRPr b="1" sz="1800"/>
          </a:p>
        </p:txBody>
      </p:sp>
      <p:pic>
        <p:nvPicPr>
          <p:cNvPr id="179" name="Google Shape;179;p24"/>
          <p:cNvPicPr preferRelativeResize="0"/>
          <p:nvPr/>
        </p:nvPicPr>
        <p:blipFill>
          <a:blip r:embed="rId3">
            <a:alphaModFix/>
          </a:blip>
          <a:stretch>
            <a:fillRect/>
          </a:stretch>
        </p:blipFill>
        <p:spPr>
          <a:xfrm>
            <a:off x="5028374" y="611100"/>
            <a:ext cx="2309350" cy="1745450"/>
          </a:xfrm>
          <a:prstGeom prst="rect">
            <a:avLst/>
          </a:prstGeom>
          <a:noFill/>
          <a:ln>
            <a:noFill/>
          </a:ln>
        </p:spPr>
      </p:pic>
      <p:pic>
        <p:nvPicPr>
          <p:cNvPr id="180" name="Google Shape;180;p24"/>
          <p:cNvPicPr preferRelativeResize="0"/>
          <p:nvPr/>
        </p:nvPicPr>
        <p:blipFill>
          <a:blip r:embed="rId4">
            <a:alphaModFix/>
          </a:blip>
          <a:stretch>
            <a:fillRect/>
          </a:stretch>
        </p:blipFill>
        <p:spPr>
          <a:xfrm>
            <a:off x="5426424" y="3005850"/>
            <a:ext cx="1969975" cy="192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idx="2" type="body"/>
          </p:nvPr>
        </p:nvSpPr>
        <p:spPr>
          <a:xfrm>
            <a:off x="4646975" y="89125"/>
            <a:ext cx="4392300" cy="49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4D4D4D"/>
                </a:solidFill>
                <a:latin typeface="Arial"/>
                <a:ea typeface="Arial"/>
                <a:cs typeface="Arial"/>
                <a:sym typeface="Arial"/>
              </a:rPr>
              <a:t>Pitch-</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t/>
            </a:r>
            <a:endParaRPr b="1" sz="1800">
              <a:solidFill>
                <a:srgbClr val="4D4D4D"/>
              </a:solidFill>
              <a:latin typeface="Arial"/>
              <a:ea typeface="Arial"/>
              <a:cs typeface="Arial"/>
              <a:sym typeface="Arial"/>
            </a:endParaRPr>
          </a:p>
          <a:p>
            <a:pPr indent="0" lvl="0" marL="0" rtl="0" algn="l">
              <a:spcBef>
                <a:spcPts val="0"/>
              </a:spcBef>
              <a:spcAft>
                <a:spcPts val="0"/>
              </a:spcAft>
              <a:buNone/>
            </a:pPr>
            <a:r>
              <a:rPr lang="en" sz="1200">
                <a:solidFill>
                  <a:srgbClr val="4D4D4D"/>
                </a:solidFill>
                <a:highlight>
                  <a:srgbClr val="FFFFFF"/>
                </a:highlight>
                <a:latin typeface="Arial"/>
                <a:ea typeface="Arial"/>
                <a:cs typeface="Arial"/>
                <a:sym typeface="Arial"/>
              </a:rPr>
              <a:t>Pitch is the movement of quadcopter either forward and backward. Forward Pitch is achieved by pushing the aileron stick forward, which makes the quadcopter tilt and move forward, away from you.Backward pitch is achieved by moving the aileron stick backwards(towards you), making the quadcopter, come closer to you.</a:t>
            </a:r>
            <a:endParaRPr b="1" sz="1200">
              <a:solidFill>
                <a:srgbClr val="4D4D4D"/>
              </a:solidFill>
              <a:latin typeface="Arial"/>
              <a:ea typeface="Arial"/>
              <a:cs typeface="Arial"/>
              <a:sym typeface="Arial"/>
            </a:endParaRPr>
          </a:p>
          <a:p>
            <a:pPr indent="0" lvl="0" marL="0" rtl="0" algn="l">
              <a:spcBef>
                <a:spcPts val="0"/>
              </a:spcBef>
              <a:spcAft>
                <a:spcPts val="1600"/>
              </a:spcAft>
              <a:buNone/>
            </a:pPr>
            <a:r>
              <a:t/>
            </a:r>
            <a:endParaRPr sz="1200"/>
          </a:p>
        </p:txBody>
      </p:sp>
      <p:pic>
        <p:nvPicPr>
          <p:cNvPr id="186" name="Google Shape;186;p25"/>
          <p:cNvPicPr preferRelativeResize="0"/>
          <p:nvPr/>
        </p:nvPicPr>
        <p:blipFill>
          <a:blip r:embed="rId3">
            <a:alphaModFix/>
          </a:blip>
          <a:stretch>
            <a:fillRect/>
          </a:stretch>
        </p:blipFill>
        <p:spPr>
          <a:xfrm>
            <a:off x="5055800" y="458325"/>
            <a:ext cx="2837700" cy="283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