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Proxima Nova"/>
      <p:regular r:id="rId14"/>
      <p:bold r:id="rId15"/>
      <p:italic r:id="rId16"/>
      <p:boldItalic r:id="rId17"/>
    </p:embeddedFont>
    <p:embeddedFont>
      <p:font typeface="PT Sans Narrow"/>
      <p:regular r:id="rId18"/>
      <p:bold r:id="rId19"/>
    </p:embeddedFont>
    <p:embeddedFont>
      <p:font typeface="Oswald"/>
      <p:regular r:id="rId20"/>
      <p:bold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22" Type="http://schemas.openxmlformats.org/officeDocument/2006/relationships/font" Target="fonts/OpenSans-regular.fntdata"/><Relationship Id="rId21" Type="http://schemas.openxmlformats.org/officeDocument/2006/relationships/font" Target="fonts/Oswald-bold.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OpenSa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19" Type="http://schemas.openxmlformats.org/officeDocument/2006/relationships/font" Target="fonts/PTSansNarrow-bold.fntdata"/><Relationship Id="rId18" Type="http://schemas.openxmlformats.org/officeDocument/2006/relationships/font" Target="fonts/PTSansNarrow-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42e3e7cd_1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42e3e7c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cbab3a369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bab3a369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d4400e73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4400e73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d9c40d9f9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9c40d9f9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cb9a3abeb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b9a3abe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0909934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0909934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42e3e7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42e3e7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Google Shape;86;p2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cloud.ibm.com/docs/personality-insights?topic=personality-insights-models" TargetMode="External"/><Relationship Id="rId4" Type="http://schemas.openxmlformats.org/officeDocument/2006/relationships/hyperlink" Target="https://cloud.ibm.com/docs/personality-insights?topic=personality-insights-references#costa1992" TargetMode="External"/><Relationship Id="rId5" Type="http://schemas.openxmlformats.org/officeDocument/2006/relationships/hyperlink" Target="https://cloud.ibm.com/docs/personality-insights?topic=personality-insights-references#norman1963"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descr="White cloud in front of dark blue star-filled sky" id="104" name="Google Shape;104;p25"/>
          <p:cNvPicPr preferRelativeResize="0"/>
          <p:nvPr/>
        </p:nvPicPr>
        <p:blipFill rotWithShape="1">
          <a:blip r:embed="rId3">
            <a:alphaModFix/>
          </a:blip>
          <a:srcRect b="17067" l="0" r="1719" t="0"/>
          <a:stretch/>
        </p:blipFill>
        <p:spPr>
          <a:xfrm>
            <a:off x="0" y="0"/>
            <a:ext cx="9144001" cy="5143500"/>
          </a:xfrm>
          <a:prstGeom prst="rect">
            <a:avLst/>
          </a:prstGeom>
          <a:noFill/>
          <a:ln>
            <a:noFill/>
          </a:ln>
        </p:spPr>
      </p:pic>
      <p:sp>
        <p:nvSpPr>
          <p:cNvPr id="105" name="Google Shape;105;p25"/>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1600"/>
              </a:spcBef>
              <a:spcAft>
                <a:spcPts val="0"/>
              </a:spcAft>
              <a:buNone/>
            </a:pPr>
            <a:r>
              <a:rPr b="1" lang="en" sz="4200">
                <a:solidFill>
                  <a:srgbClr val="FFFFFF"/>
                </a:solidFill>
                <a:latin typeface="PT Sans Narrow"/>
                <a:ea typeface="PT Sans Narrow"/>
                <a:cs typeface="PT Sans Narrow"/>
                <a:sym typeface="PT Sans Narrow"/>
              </a:rPr>
              <a:t>Personality analyzer and affinity finder</a:t>
            </a:r>
            <a:endParaRPr sz="6000">
              <a:solidFill>
                <a:srgbClr val="FFFFFF"/>
              </a:solidFill>
            </a:endParaRPr>
          </a:p>
        </p:txBody>
      </p:sp>
      <p:sp>
        <p:nvSpPr>
          <p:cNvPr id="106" name="Google Shape;106;p25"/>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solidFill>
                  <a:srgbClr val="008575"/>
                </a:solidFill>
                <a:latin typeface="PT Sans Narrow"/>
                <a:ea typeface="PT Sans Narrow"/>
                <a:cs typeface="PT Sans Narrow"/>
                <a:sym typeface="PT Sans Narrow"/>
              </a:rPr>
              <a:t>Saumya Mishra | Kuhu Pyasi | Rushikesh Ghule</a:t>
            </a:r>
            <a:endParaRPr sz="1600">
              <a:solidFill>
                <a:srgbClr val="008575"/>
              </a:solidFill>
              <a:latin typeface="PT Sans Narrow"/>
              <a:ea typeface="PT Sans Narrow"/>
              <a:cs typeface="PT Sans Narrow"/>
              <a:sym typeface="PT Sans Narrow"/>
            </a:endParaRPr>
          </a:p>
          <a:p>
            <a:pPr indent="0" lvl="0" marL="0" rtl="0" algn="l">
              <a:lnSpc>
                <a:spcPct val="120000"/>
              </a:lnSpc>
              <a:spcBef>
                <a:spcPts val="0"/>
              </a:spcBef>
              <a:spcAft>
                <a:spcPts val="0"/>
              </a:spcAft>
              <a:buNone/>
            </a:pPr>
            <a:r>
              <a:rPr lang="en" sz="1400">
                <a:solidFill>
                  <a:srgbClr val="695D46"/>
                </a:solidFill>
                <a:latin typeface="PT Sans Narrow"/>
                <a:ea typeface="PT Sans Narrow"/>
                <a:cs typeface="PT Sans Narrow"/>
                <a:sym typeface="PT Sans Narrow"/>
              </a:rPr>
              <a:t>2017230                 2017327         2017218</a:t>
            </a:r>
            <a:endParaRPr sz="1400">
              <a:solidFill>
                <a:srgbClr val="695D46"/>
              </a:solidFill>
              <a:latin typeface="PT Sans Narrow"/>
              <a:ea typeface="PT Sans Narrow"/>
              <a:cs typeface="PT Sans Narrow"/>
              <a:sym typeface="PT Sans Narrow"/>
            </a:endParaRPr>
          </a:p>
          <a:p>
            <a:pPr indent="0" lvl="0" marL="0" rtl="0" algn="l">
              <a:spcBef>
                <a:spcPts val="0"/>
              </a:spcBef>
              <a:spcAft>
                <a:spcPts val="0"/>
              </a:spcAft>
              <a:buNone/>
            </a:pPr>
            <a:r>
              <a:t/>
            </a:r>
            <a:endParaRPr/>
          </a:p>
        </p:txBody>
      </p:sp>
      <p:sp>
        <p:nvSpPr>
          <p:cNvPr id="107" name="Google Shape;107;p25"/>
          <p:cNvSpPr txBox="1"/>
          <p:nvPr>
            <p:ph idx="1" type="subTitle"/>
          </p:nvPr>
        </p:nvSpPr>
        <p:spPr>
          <a:xfrm>
            <a:off x="510450" y="4370773"/>
            <a:ext cx="8123100" cy="5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cxnSp>
        <p:nvCxnSpPr>
          <p:cNvPr id="108" name="Google Shape;108;p25"/>
          <p:cNvCxnSpPr/>
          <p:nvPr/>
        </p:nvCxnSpPr>
        <p:spPr>
          <a:xfrm>
            <a:off x="615150" y="2998025"/>
            <a:ext cx="5004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6"/>
          <p:cNvSpPr txBox="1"/>
          <p:nvPr>
            <p:ph type="title"/>
          </p:nvPr>
        </p:nvSpPr>
        <p:spPr>
          <a:xfrm>
            <a:off x="192650" y="159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Introduction</a:t>
            </a:r>
            <a:endParaRPr sz="3600"/>
          </a:p>
        </p:txBody>
      </p:sp>
      <p:sp>
        <p:nvSpPr>
          <p:cNvPr id="114" name="Google Shape;114;p26"/>
          <p:cNvSpPr txBox="1"/>
          <p:nvPr>
            <p:ph idx="1" type="body"/>
          </p:nvPr>
        </p:nvSpPr>
        <p:spPr>
          <a:xfrm>
            <a:off x="311700" y="985500"/>
            <a:ext cx="8520600" cy="3172500"/>
          </a:xfrm>
          <a:prstGeom prst="rect">
            <a:avLst/>
          </a:prstGeom>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rPr lang="en" sz="1400">
                <a:solidFill>
                  <a:srgbClr val="666666"/>
                </a:solidFill>
                <a:latin typeface="Droid Serif"/>
                <a:ea typeface="Droid Serif"/>
                <a:cs typeface="Droid Serif"/>
                <a:sym typeface="Droid Serif"/>
              </a:rPr>
              <a:t>We live in the age of social media. We have now more friends than anytime earlier, thanks to various social media platforms like Facebook, Instagram, LinkedIn, Twitter and many more. It is therefore important and appropriate to understand more about the commonalities that we share with our friends in terms of their behavior, choices, likes and dislikes and so much more. The problem statement can leverage on the Big Five personality characteristics which represent the most widely used model for generally describing how a person engages with the world. The model includes five primary dimensions: </a:t>
            </a:r>
            <a:endParaRPr sz="1400">
              <a:solidFill>
                <a:srgbClr val="666666"/>
              </a:solidFill>
              <a:latin typeface="Droid Serif"/>
              <a:ea typeface="Droid Serif"/>
              <a:cs typeface="Droid Serif"/>
              <a:sym typeface="Droid Serif"/>
            </a:endParaRPr>
          </a:p>
          <a:p>
            <a:pPr indent="0" lvl="0" marL="0" rtl="0" algn="l">
              <a:lnSpc>
                <a:spcPct val="130000"/>
              </a:lnSpc>
              <a:spcBef>
                <a:spcPts val="2400"/>
              </a:spcBef>
              <a:spcAft>
                <a:spcPts val="0"/>
              </a:spcAft>
              <a:buNone/>
            </a:pPr>
            <a:r>
              <a:t/>
            </a:r>
            <a:endParaRPr sz="1700">
              <a:solidFill>
                <a:srgbClr val="B45F06"/>
              </a:solidFill>
              <a:latin typeface="Oswald"/>
              <a:ea typeface="Oswald"/>
              <a:cs typeface="Oswald"/>
              <a:sym typeface="Oswald"/>
            </a:endParaRPr>
          </a:p>
          <a:p>
            <a:pPr indent="0" lvl="0" marL="0" rtl="0" algn="l">
              <a:spcBef>
                <a:spcPts val="0"/>
              </a:spcBef>
              <a:spcAft>
                <a:spcPts val="160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7"/>
          <p:cNvSpPr txBox="1"/>
          <p:nvPr>
            <p:ph type="title"/>
          </p:nvPr>
        </p:nvSpPr>
        <p:spPr>
          <a:xfrm>
            <a:off x="490250" y="526350"/>
            <a:ext cx="8165700" cy="4090800"/>
          </a:xfrm>
          <a:prstGeom prst="rect">
            <a:avLst/>
          </a:prstGeom>
        </p:spPr>
        <p:txBody>
          <a:bodyPr anchorCtr="0" anchor="ctr" bIns="91425" lIns="91425" spcFirstLastPara="1" rIns="91425" wrap="square" tIns="91425">
            <a:noAutofit/>
          </a:bodyPr>
          <a:lstStyle/>
          <a:p>
            <a:pPr indent="0" lvl="0" marL="0" rtl="0" algn="l">
              <a:lnSpc>
                <a:spcPct val="130000"/>
              </a:lnSpc>
              <a:spcBef>
                <a:spcPts val="2400"/>
              </a:spcBef>
              <a:spcAft>
                <a:spcPts val="0"/>
              </a:spcAft>
              <a:buNone/>
            </a:pPr>
            <a:r>
              <a:rPr b="1" lang="en" sz="2100">
                <a:solidFill>
                  <a:srgbClr val="FF5E0E"/>
                </a:solidFill>
                <a:latin typeface="PT Sans Narrow"/>
                <a:ea typeface="PT Sans Narrow"/>
                <a:cs typeface="PT Sans Narrow"/>
                <a:sym typeface="PT Sans Narrow"/>
              </a:rPr>
              <a:t>Methodology</a:t>
            </a:r>
            <a:endParaRPr b="1" sz="2100">
              <a:solidFill>
                <a:srgbClr val="FF5E0E"/>
              </a:solidFill>
              <a:latin typeface="PT Sans Narrow"/>
              <a:ea typeface="PT Sans Narrow"/>
              <a:cs typeface="PT Sans Narrow"/>
              <a:sym typeface="PT Sans Narrow"/>
            </a:endParaRPr>
          </a:p>
          <a:p>
            <a:pPr indent="0" lvl="0" marL="0" rtl="0" algn="l">
              <a:lnSpc>
                <a:spcPct val="130000"/>
              </a:lnSpc>
              <a:spcBef>
                <a:spcPts val="1000"/>
              </a:spcBef>
              <a:spcAft>
                <a:spcPts val="0"/>
              </a:spcAft>
              <a:buNone/>
            </a:pPr>
            <a:r>
              <a:rPr b="1" lang="en" sz="1400">
                <a:solidFill>
                  <a:srgbClr val="695D46"/>
                </a:solidFill>
                <a:latin typeface="Open Sans"/>
                <a:ea typeface="Open Sans"/>
                <a:cs typeface="Open Sans"/>
                <a:sym typeface="Open Sans"/>
              </a:rPr>
              <a:t>We are aiming to develop a web application that would be able to analyze personality traits of people and based on this should be able to get insight about their inclinations, choices and commonality with the other people associated with them. The solution can leverage social media platforms to access publicly accessible information or use authentication from legal users for access to information available on social networking platforms.</a:t>
            </a:r>
            <a:endParaRPr b="1" sz="1400">
              <a:solidFill>
                <a:srgbClr val="695D46"/>
              </a:solidFill>
              <a:latin typeface="Open Sans"/>
              <a:ea typeface="Open Sans"/>
              <a:cs typeface="Open Sans"/>
              <a:sym typeface="Open Sans"/>
            </a:endParaRPr>
          </a:p>
          <a:p>
            <a:pPr indent="0" lvl="0" marL="0" rtl="0" algn="l">
              <a:spcBef>
                <a:spcPts val="0"/>
              </a:spcBef>
              <a:spcAft>
                <a:spcPts val="0"/>
              </a:spcAft>
              <a:buNone/>
            </a:pPr>
            <a:r>
              <a:t/>
            </a:r>
            <a:endParaRPr b="1" sz="4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Research</a:t>
            </a:r>
            <a:endParaRPr sz="3600"/>
          </a:p>
        </p:txBody>
      </p:sp>
      <p:sp>
        <p:nvSpPr>
          <p:cNvPr id="125" name="Google Shape;125;p28"/>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rtl="0" algn="l">
              <a:lnSpc>
                <a:spcPct val="120000"/>
              </a:lnSpc>
              <a:spcBef>
                <a:spcPts val="600"/>
              </a:spcBef>
              <a:spcAft>
                <a:spcPts val="0"/>
              </a:spcAft>
              <a:buNone/>
            </a:pPr>
            <a:r>
              <a:rPr b="1" lang="en" sz="1400">
                <a:solidFill>
                  <a:srgbClr val="3D70B2"/>
                </a:solidFill>
                <a:highlight>
                  <a:srgbClr val="FFFFFF"/>
                </a:highlight>
                <a:uFill>
                  <a:noFill/>
                </a:uFill>
                <a:latin typeface="Open Sans"/>
                <a:ea typeface="Open Sans"/>
                <a:cs typeface="Open Sans"/>
                <a:sym typeface="Open Sans"/>
                <a:hlinkClick r:id="rId3"/>
              </a:rPr>
              <a:t>Big Five</a:t>
            </a:r>
            <a:r>
              <a:rPr b="1" lang="en" sz="1400">
                <a:solidFill>
                  <a:srgbClr val="394B54"/>
                </a:solidFill>
                <a:highlight>
                  <a:srgbClr val="FFFFFF"/>
                </a:highlight>
                <a:latin typeface="Open Sans"/>
                <a:ea typeface="Open Sans"/>
                <a:cs typeface="Open Sans"/>
                <a:sym typeface="Open Sans"/>
              </a:rPr>
              <a:t> </a:t>
            </a:r>
            <a:r>
              <a:rPr b="1" lang="en" sz="1400">
                <a:solidFill>
                  <a:srgbClr val="695D46"/>
                </a:solidFill>
                <a:highlight>
                  <a:srgbClr val="FFFFFF"/>
                </a:highlight>
                <a:latin typeface="Open Sans"/>
                <a:ea typeface="Open Sans"/>
                <a:cs typeface="Open Sans"/>
                <a:sym typeface="Open Sans"/>
              </a:rPr>
              <a:t>is one of the most studied of the personality models that were developed by psychologists</a:t>
            </a:r>
            <a:r>
              <a:rPr b="1" lang="en" sz="1400">
                <a:solidFill>
                  <a:srgbClr val="394B54"/>
                </a:solidFill>
                <a:highlight>
                  <a:srgbClr val="FFFFFF"/>
                </a:highlight>
                <a:latin typeface="Open Sans"/>
                <a:ea typeface="Open Sans"/>
                <a:cs typeface="Open Sans"/>
                <a:sym typeface="Open Sans"/>
              </a:rPr>
              <a:t> (</a:t>
            </a:r>
            <a:r>
              <a:rPr b="1" lang="en" sz="1400">
                <a:solidFill>
                  <a:srgbClr val="3D70B2"/>
                </a:solidFill>
                <a:highlight>
                  <a:srgbClr val="FFFFFF"/>
                </a:highlight>
                <a:uFill>
                  <a:noFill/>
                </a:uFill>
                <a:latin typeface="Open Sans"/>
                <a:ea typeface="Open Sans"/>
                <a:cs typeface="Open Sans"/>
                <a:sym typeface="Open Sans"/>
                <a:hlinkClick r:id="rId4"/>
              </a:rPr>
              <a:t>Costa and McCrae, 1992</a:t>
            </a:r>
            <a:r>
              <a:rPr b="1" lang="en" sz="1400">
                <a:solidFill>
                  <a:srgbClr val="394B54"/>
                </a:solidFill>
                <a:highlight>
                  <a:srgbClr val="FFFFFF"/>
                </a:highlight>
                <a:latin typeface="Open Sans"/>
                <a:ea typeface="Open Sans"/>
                <a:cs typeface="Open Sans"/>
                <a:sym typeface="Open Sans"/>
              </a:rPr>
              <a:t>, and </a:t>
            </a:r>
            <a:r>
              <a:rPr b="1" lang="en" sz="1400">
                <a:solidFill>
                  <a:srgbClr val="3D70B2"/>
                </a:solidFill>
                <a:highlight>
                  <a:srgbClr val="FFFFFF"/>
                </a:highlight>
                <a:uFill>
                  <a:noFill/>
                </a:uFill>
                <a:latin typeface="Open Sans"/>
                <a:ea typeface="Open Sans"/>
                <a:cs typeface="Open Sans"/>
                <a:sym typeface="Open Sans"/>
                <a:hlinkClick r:id="rId5"/>
              </a:rPr>
              <a:t>Norman, 1963</a:t>
            </a:r>
            <a:r>
              <a:rPr b="1" lang="en" sz="1400">
                <a:solidFill>
                  <a:srgbClr val="394B54"/>
                </a:solidFill>
                <a:highlight>
                  <a:srgbClr val="FFFFFF"/>
                </a:highlight>
                <a:latin typeface="Open Sans"/>
                <a:ea typeface="Open Sans"/>
                <a:cs typeface="Open Sans"/>
                <a:sym typeface="Open Sans"/>
              </a:rPr>
              <a:t>). </a:t>
            </a:r>
            <a:r>
              <a:rPr b="1" lang="en" sz="1400">
                <a:solidFill>
                  <a:srgbClr val="695D46"/>
                </a:solidFill>
                <a:highlight>
                  <a:srgbClr val="FFFFFF"/>
                </a:highlight>
                <a:latin typeface="Open Sans"/>
                <a:ea typeface="Open Sans"/>
                <a:cs typeface="Open Sans"/>
                <a:sym typeface="Open Sans"/>
              </a:rPr>
              <a:t>It is the most widely used personality model to describe how a person generally engages with the world. The service computes the five dimensions and thirty facets of the model. The dimensions are often referred to by the mnemonic </a:t>
            </a:r>
            <a:r>
              <a:rPr b="1" i="1" lang="en" sz="1400">
                <a:solidFill>
                  <a:srgbClr val="695D46"/>
                </a:solidFill>
                <a:highlight>
                  <a:srgbClr val="FFFFFF"/>
                </a:highlight>
                <a:latin typeface="Open Sans"/>
                <a:ea typeface="Open Sans"/>
                <a:cs typeface="Open Sans"/>
                <a:sym typeface="Open Sans"/>
              </a:rPr>
              <a:t>OCEAN</a:t>
            </a:r>
            <a:r>
              <a:rPr b="1" lang="en" sz="1400">
                <a:solidFill>
                  <a:srgbClr val="695D46"/>
                </a:solidFill>
                <a:highlight>
                  <a:srgbClr val="FFFFFF"/>
                </a:highlight>
                <a:latin typeface="Open Sans"/>
                <a:ea typeface="Open Sans"/>
                <a:cs typeface="Open Sans"/>
                <a:sym typeface="Open Sans"/>
              </a:rPr>
              <a:t>, where </a:t>
            </a:r>
            <a:r>
              <a:rPr b="1" i="1" lang="en" sz="1400">
                <a:solidFill>
                  <a:srgbClr val="695D46"/>
                </a:solidFill>
                <a:highlight>
                  <a:srgbClr val="FFFFFF"/>
                </a:highlight>
                <a:latin typeface="Open Sans"/>
                <a:ea typeface="Open Sans"/>
                <a:cs typeface="Open Sans"/>
                <a:sym typeface="Open Sans"/>
              </a:rPr>
              <a:t>O</a:t>
            </a:r>
            <a:r>
              <a:rPr b="1" lang="en" sz="1400">
                <a:solidFill>
                  <a:srgbClr val="695D46"/>
                </a:solidFill>
                <a:highlight>
                  <a:srgbClr val="FFFFFF"/>
                </a:highlight>
                <a:latin typeface="Open Sans"/>
                <a:ea typeface="Open Sans"/>
                <a:cs typeface="Open Sans"/>
                <a:sym typeface="Open Sans"/>
              </a:rPr>
              <a:t> stands for Openness, </a:t>
            </a:r>
            <a:r>
              <a:rPr b="1" i="1" lang="en" sz="1400">
                <a:solidFill>
                  <a:srgbClr val="695D46"/>
                </a:solidFill>
                <a:highlight>
                  <a:srgbClr val="FFFFFF"/>
                </a:highlight>
                <a:latin typeface="Open Sans"/>
                <a:ea typeface="Open Sans"/>
                <a:cs typeface="Open Sans"/>
                <a:sym typeface="Open Sans"/>
              </a:rPr>
              <a:t>C</a:t>
            </a:r>
            <a:r>
              <a:rPr b="1" lang="en" sz="1400">
                <a:solidFill>
                  <a:srgbClr val="695D46"/>
                </a:solidFill>
                <a:highlight>
                  <a:srgbClr val="FFFFFF"/>
                </a:highlight>
                <a:latin typeface="Open Sans"/>
                <a:ea typeface="Open Sans"/>
                <a:cs typeface="Open Sans"/>
                <a:sym typeface="Open Sans"/>
              </a:rPr>
              <a:t> for Conscientiousness, </a:t>
            </a:r>
            <a:r>
              <a:rPr b="1" i="1" lang="en" sz="1400">
                <a:solidFill>
                  <a:srgbClr val="695D46"/>
                </a:solidFill>
                <a:highlight>
                  <a:srgbClr val="FFFFFF"/>
                </a:highlight>
                <a:latin typeface="Open Sans"/>
                <a:ea typeface="Open Sans"/>
                <a:cs typeface="Open Sans"/>
                <a:sym typeface="Open Sans"/>
              </a:rPr>
              <a:t>E</a:t>
            </a:r>
            <a:r>
              <a:rPr b="1" lang="en" sz="1400">
                <a:solidFill>
                  <a:srgbClr val="695D46"/>
                </a:solidFill>
                <a:highlight>
                  <a:srgbClr val="FFFFFF"/>
                </a:highlight>
                <a:latin typeface="Open Sans"/>
                <a:ea typeface="Open Sans"/>
                <a:cs typeface="Open Sans"/>
                <a:sym typeface="Open Sans"/>
              </a:rPr>
              <a:t> for Extraversion, </a:t>
            </a:r>
            <a:r>
              <a:rPr b="1" i="1" lang="en" sz="1400">
                <a:solidFill>
                  <a:srgbClr val="695D46"/>
                </a:solidFill>
                <a:highlight>
                  <a:srgbClr val="FFFFFF"/>
                </a:highlight>
                <a:latin typeface="Open Sans"/>
                <a:ea typeface="Open Sans"/>
                <a:cs typeface="Open Sans"/>
                <a:sym typeface="Open Sans"/>
              </a:rPr>
              <a:t>A</a:t>
            </a:r>
            <a:r>
              <a:rPr b="1" lang="en" sz="1400">
                <a:solidFill>
                  <a:srgbClr val="695D46"/>
                </a:solidFill>
                <a:highlight>
                  <a:srgbClr val="FFFFFF"/>
                </a:highlight>
                <a:latin typeface="Open Sans"/>
                <a:ea typeface="Open Sans"/>
                <a:cs typeface="Open Sans"/>
                <a:sym typeface="Open Sans"/>
              </a:rPr>
              <a:t> for Agreeableness, and </a:t>
            </a:r>
            <a:r>
              <a:rPr b="1" i="1" lang="en" sz="1400">
                <a:solidFill>
                  <a:srgbClr val="695D46"/>
                </a:solidFill>
                <a:highlight>
                  <a:srgbClr val="FFFFFF"/>
                </a:highlight>
                <a:latin typeface="Open Sans"/>
                <a:ea typeface="Open Sans"/>
                <a:cs typeface="Open Sans"/>
                <a:sym typeface="Open Sans"/>
              </a:rPr>
              <a:t>N</a:t>
            </a:r>
            <a:r>
              <a:rPr b="1" lang="en" sz="1400">
                <a:solidFill>
                  <a:srgbClr val="695D46"/>
                </a:solidFill>
                <a:highlight>
                  <a:srgbClr val="FFFFFF"/>
                </a:highlight>
                <a:latin typeface="Open Sans"/>
                <a:ea typeface="Open Sans"/>
                <a:cs typeface="Open Sans"/>
                <a:sym typeface="Open Sans"/>
              </a:rPr>
              <a:t> for Neuroticism</a:t>
            </a:r>
            <a:endParaRPr b="1" sz="2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Our Model</a:t>
            </a:r>
            <a:endParaRPr/>
          </a:p>
        </p:txBody>
      </p:sp>
      <p:sp>
        <p:nvSpPr>
          <p:cNvPr id="131" name="Google Shape;131;p29"/>
          <p:cNvSpPr txBox="1"/>
          <p:nvPr>
            <p:ph idx="2" type="body"/>
          </p:nvPr>
        </p:nvSpPr>
        <p:spPr>
          <a:xfrm>
            <a:off x="4939500" y="273850"/>
            <a:ext cx="3837000" cy="414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Model</a:t>
            </a:r>
            <a:endParaRPr/>
          </a:p>
          <a:p>
            <a:pPr indent="-342900" lvl="0" marL="457200" rtl="0" algn="l">
              <a:spcBef>
                <a:spcPts val="1600"/>
              </a:spcBef>
              <a:spcAft>
                <a:spcPts val="0"/>
              </a:spcAft>
              <a:buSzPts val="1800"/>
              <a:buChar char="●"/>
            </a:pPr>
            <a:r>
              <a:rPr lang="en"/>
              <a:t>Use Natural language </a:t>
            </a:r>
            <a:r>
              <a:rPr lang="en"/>
              <a:t>Processing</a:t>
            </a:r>
            <a:r>
              <a:rPr lang="en"/>
              <a:t>, tone and linguistic analyser for reddit, twitter and stack data.</a:t>
            </a:r>
            <a:endParaRPr/>
          </a:p>
          <a:p>
            <a:pPr indent="-342900" lvl="0" marL="457200" rtl="0" algn="l">
              <a:spcBef>
                <a:spcPts val="1600"/>
              </a:spcBef>
              <a:spcAft>
                <a:spcPts val="0"/>
              </a:spcAft>
              <a:buSzPts val="1800"/>
              <a:buChar char="●"/>
            </a:pPr>
            <a:r>
              <a:rPr lang="en"/>
              <a:t>Apply K means clustering algorithm to predict </a:t>
            </a:r>
            <a:r>
              <a:rPr lang="en"/>
              <a:t>personalities</a:t>
            </a:r>
            <a:r>
              <a:rPr lang="en"/>
              <a:t> with same affinity.</a:t>
            </a:r>
            <a:endParaRPr/>
          </a:p>
          <a:p>
            <a:pPr indent="-342900" lvl="0" marL="457200" rtl="0" algn="l">
              <a:spcBef>
                <a:spcPts val="1600"/>
              </a:spcBef>
              <a:spcAft>
                <a:spcPts val="1600"/>
              </a:spcAft>
              <a:buSzPts val="1800"/>
              <a:buChar char="●"/>
            </a:pPr>
            <a:r>
              <a:rPr lang="en"/>
              <a:t>Analyse graphically according to the BIG FIVE personality traits.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30"/>
          <p:cNvSpPr txBox="1"/>
          <p:nvPr/>
        </p:nvSpPr>
        <p:spPr>
          <a:xfrm>
            <a:off x="357175" y="392925"/>
            <a:ext cx="7655700" cy="30000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None/>
            </a:pPr>
            <a:r>
              <a:rPr b="1" lang="en" sz="1800">
                <a:solidFill>
                  <a:srgbClr val="FF5E0E"/>
                </a:solidFill>
                <a:latin typeface="PT Sans Narrow"/>
                <a:ea typeface="PT Sans Narrow"/>
                <a:cs typeface="PT Sans Narrow"/>
                <a:sym typeface="PT Sans Narrow"/>
              </a:rPr>
              <a:t>Technologies / Platforms</a:t>
            </a:r>
            <a:endParaRPr b="1" sz="1800">
              <a:solidFill>
                <a:srgbClr val="FF5E0E"/>
              </a:solidFill>
              <a:latin typeface="PT Sans Narrow"/>
              <a:ea typeface="PT Sans Narrow"/>
              <a:cs typeface="PT Sans Narrow"/>
              <a:sym typeface="PT Sans Narrow"/>
            </a:endParaRPr>
          </a:p>
          <a:p>
            <a:pPr indent="-317500" lvl="0" marL="457200" rtl="0" algn="l">
              <a:lnSpc>
                <a:spcPct val="120000"/>
              </a:lnSpc>
              <a:spcBef>
                <a:spcPts val="600"/>
              </a:spcBef>
              <a:spcAft>
                <a:spcPts val="0"/>
              </a:spcAft>
              <a:buClr>
                <a:srgbClr val="695D46"/>
              </a:buClr>
              <a:buSzPts val="1400"/>
              <a:buFont typeface="Open Sans"/>
              <a:buChar char="➢"/>
            </a:pPr>
            <a:r>
              <a:rPr lang="en">
                <a:solidFill>
                  <a:srgbClr val="695D46"/>
                </a:solidFill>
                <a:latin typeface="Open Sans"/>
                <a:ea typeface="Open Sans"/>
                <a:cs typeface="Open Sans"/>
                <a:sym typeface="Open Sans"/>
              </a:rPr>
              <a:t>Python                                                                </a:t>
            </a:r>
            <a:endParaRPr>
              <a:solidFill>
                <a:srgbClr val="695D46"/>
              </a:solidFill>
              <a:latin typeface="Open Sans"/>
              <a:ea typeface="Open Sans"/>
              <a:cs typeface="Open Sans"/>
              <a:sym typeface="Open Sans"/>
            </a:endParaRPr>
          </a:p>
          <a:p>
            <a:pPr indent="-317500" lvl="0" marL="457200" rtl="0" algn="l">
              <a:lnSpc>
                <a:spcPct val="120000"/>
              </a:lnSpc>
              <a:spcBef>
                <a:spcPts val="0"/>
              </a:spcBef>
              <a:spcAft>
                <a:spcPts val="0"/>
              </a:spcAft>
              <a:buClr>
                <a:srgbClr val="695D46"/>
              </a:buClr>
              <a:buSzPts val="1400"/>
              <a:buFont typeface="Open Sans"/>
              <a:buChar char="➢"/>
            </a:pPr>
            <a:r>
              <a:rPr lang="en">
                <a:solidFill>
                  <a:srgbClr val="695D46"/>
                </a:solidFill>
                <a:latin typeface="Open Sans"/>
                <a:ea typeface="Open Sans"/>
                <a:cs typeface="Open Sans"/>
                <a:sym typeface="Open Sans"/>
              </a:rPr>
              <a:t>Tone Analyzer</a:t>
            </a:r>
            <a:endParaRPr>
              <a:solidFill>
                <a:srgbClr val="695D46"/>
              </a:solidFill>
              <a:latin typeface="Open Sans"/>
              <a:ea typeface="Open Sans"/>
              <a:cs typeface="Open Sans"/>
              <a:sym typeface="Open Sans"/>
            </a:endParaRPr>
          </a:p>
          <a:p>
            <a:pPr indent="-317500" lvl="0" marL="457200" rtl="0" algn="l">
              <a:lnSpc>
                <a:spcPct val="120000"/>
              </a:lnSpc>
              <a:spcBef>
                <a:spcPts val="0"/>
              </a:spcBef>
              <a:spcAft>
                <a:spcPts val="0"/>
              </a:spcAft>
              <a:buClr>
                <a:srgbClr val="695D46"/>
              </a:buClr>
              <a:buSzPts val="1400"/>
              <a:buFont typeface="Open Sans"/>
              <a:buChar char="➢"/>
            </a:pPr>
            <a:r>
              <a:rPr lang="en">
                <a:solidFill>
                  <a:srgbClr val="695D46"/>
                </a:solidFill>
                <a:latin typeface="Open Sans"/>
                <a:ea typeface="Open Sans"/>
                <a:cs typeface="Open Sans"/>
                <a:sym typeface="Open Sans"/>
              </a:rPr>
              <a:t>Natural Language Processing</a:t>
            </a:r>
            <a:endParaRPr>
              <a:solidFill>
                <a:srgbClr val="695D46"/>
              </a:solidFill>
              <a:latin typeface="Open Sans"/>
              <a:ea typeface="Open Sans"/>
              <a:cs typeface="Open Sans"/>
              <a:sym typeface="Open Sans"/>
            </a:endParaRPr>
          </a:p>
          <a:p>
            <a:pPr indent="-317500" lvl="0" marL="457200" rtl="0" algn="l">
              <a:lnSpc>
                <a:spcPct val="120000"/>
              </a:lnSpc>
              <a:spcBef>
                <a:spcPts val="0"/>
              </a:spcBef>
              <a:spcAft>
                <a:spcPts val="0"/>
              </a:spcAft>
              <a:buClr>
                <a:srgbClr val="695D46"/>
              </a:buClr>
              <a:buSzPts val="1400"/>
              <a:buFont typeface="Open Sans"/>
              <a:buChar char="➢"/>
            </a:pPr>
            <a:r>
              <a:rPr lang="en">
                <a:solidFill>
                  <a:srgbClr val="695D46"/>
                </a:solidFill>
                <a:latin typeface="Open Sans"/>
                <a:ea typeface="Open Sans"/>
                <a:cs typeface="Open Sans"/>
                <a:sym typeface="Open Sans"/>
              </a:rPr>
              <a:t>Linguistic Analysis</a:t>
            </a:r>
            <a:endParaRPr>
              <a:solidFill>
                <a:srgbClr val="695D46"/>
              </a:solidFill>
              <a:latin typeface="Open Sans"/>
              <a:ea typeface="Open Sans"/>
              <a:cs typeface="Open Sans"/>
              <a:sym typeface="Open Sans"/>
            </a:endParaRPr>
          </a:p>
          <a:p>
            <a:pPr indent="-317500" lvl="0" marL="457200" rtl="0" algn="l">
              <a:lnSpc>
                <a:spcPct val="120000"/>
              </a:lnSpc>
              <a:spcBef>
                <a:spcPts val="0"/>
              </a:spcBef>
              <a:spcAft>
                <a:spcPts val="0"/>
              </a:spcAft>
              <a:buClr>
                <a:srgbClr val="695D46"/>
              </a:buClr>
              <a:buSzPts val="1400"/>
              <a:buFont typeface="Open Sans"/>
              <a:buChar char="➢"/>
            </a:pPr>
            <a:r>
              <a:rPr lang="en">
                <a:solidFill>
                  <a:srgbClr val="695D46"/>
                </a:solidFill>
                <a:latin typeface="Open Sans"/>
                <a:ea typeface="Open Sans"/>
                <a:cs typeface="Open Sans"/>
                <a:sym typeface="Open Sans"/>
              </a:rPr>
              <a:t>Node K-Means Clustering Analysis</a:t>
            </a:r>
            <a:endParaRPr>
              <a:solidFill>
                <a:srgbClr val="695D46"/>
              </a:solidFill>
              <a:latin typeface="Open Sans"/>
              <a:ea typeface="Open Sans"/>
              <a:cs typeface="Open Sans"/>
              <a:sym typeface="Open Sans"/>
            </a:endParaRPr>
          </a:p>
          <a:p>
            <a:pPr indent="-317500" lvl="0" marL="457200" rtl="0" algn="l">
              <a:lnSpc>
                <a:spcPct val="120000"/>
              </a:lnSpc>
              <a:spcBef>
                <a:spcPts val="0"/>
              </a:spcBef>
              <a:spcAft>
                <a:spcPts val="0"/>
              </a:spcAft>
              <a:buClr>
                <a:srgbClr val="695D46"/>
              </a:buClr>
              <a:buSzPts val="1400"/>
              <a:buFont typeface="Open Sans"/>
              <a:buChar char="➢"/>
            </a:pPr>
            <a:r>
              <a:rPr lang="en">
                <a:solidFill>
                  <a:srgbClr val="695D46"/>
                </a:solidFill>
                <a:latin typeface="Open Sans"/>
                <a:ea typeface="Open Sans"/>
                <a:cs typeface="Open Sans"/>
                <a:sym typeface="Open Sans"/>
              </a:rPr>
              <a:t>Data Visualization</a:t>
            </a:r>
            <a:endParaRPr>
              <a:solidFill>
                <a:srgbClr val="695D46"/>
              </a:solidFill>
              <a:latin typeface="Open Sans"/>
              <a:ea typeface="Open Sans"/>
              <a:cs typeface="Open Sans"/>
              <a:sym typeface="Open Sans"/>
            </a:endParaRPr>
          </a:p>
          <a:p>
            <a:pPr indent="-317500" lvl="0" marL="457200" rtl="0" algn="l">
              <a:lnSpc>
                <a:spcPct val="120000"/>
              </a:lnSpc>
              <a:spcBef>
                <a:spcPts val="0"/>
              </a:spcBef>
              <a:spcAft>
                <a:spcPts val="0"/>
              </a:spcAft>
              <a:buClr>
                <a:srgbClr val="695D46"/>
              </a:buClr>
              <a:buSzPts val="1400"/>
              <a:buFont typeface="Open Sans"/>
              <a:buChar char="➢"/>
            </a:pPr>
            <a:r>
              <a:rPr lang="en">
                <a:solidFill>
                  <a:srgbClr val="695D46"/>
                </a:solidFill>
                <a:latin typeface="Open Sans"/>
                <a:ea typeface="Open Sans"/>
                <a:cs typeface="Open Sans"/>
                <a:sym typeface="Open Sans"/>
              </a:rPr>
              <a:t>Docker</a:t>
            </a:r>
            <a:endParaRPr>
              <a:solidFill>
                <a:srgbClr val="695D46"/>
              </a:solidFill>
              <a:latin typeface="Open Sans"/>
              <a:ea typeface="Open Sans"/>
              <a:cs typeface="Open Sans"/>
              <a:sym typeface="Open Sans"/>
            </a:endParaRPr>
          </a:p>
          <a:p>
            <a:pPr indent="-317500" lvl="0" marL="457200" rtl="0" algn="l">
              <a:lnSpc>
                <a:spcPct val="120000"/>
              </a:lnSpc>
              <a:spcBef>
                <a:spcPts val="0"/>
              </a:spcBef>
              <a:spcAft>
                <a:spcPts val="0"/>
              </a:spcAft>
              <a:buClr>
                <a:srgbClr val="695D46"/>
              </a:buClr>
              <a:buSzPts val="1400"/>
              <a:buFont typeface="Open Sans"/>
              <a:buChar char="➢"/>
            </a:pPr>
            <a:r>
              <a:rPr lang="en">
                <a:solidFill>
                  <a:srgbClr val="695D46"/>
                </a:solidFill>
                <a:latin typeface="Open Sans"/>
                <a:ea typeface="Open Sans"/>
                <a:cs typeface="Open Sans"/>
                <a:sym typeface="Open Sans"/>
              </a:rPr>
              <a:t>Nodejs</a:t>
            </a:r>
            <a:endParaRPr>
              <a:solidFill>
                <a:srgbClr val="695D46"/>
              </a:solidFill>
              <a:latin typeface="Open Sans"/>
              <a:ea typeface="Open Sans"/>
              <a:cs typeface="Open Sans"/>
              <a:sym typeface="Open Sans"/>
            </a:endParaRPr>
          </a:p>
          <a:p>
            <a:pPr indent="-317500" lvl="0" marL="457200" rtl="0" algn="l">
              <a:lnSpc>
                <a:spcPct val="120000"/>
              </a:lnSpc>
              <a:spcBef>
                <a:spcPts val="0"/>
              </a:spcBef>
              <a:spcAft>
                <a:spcPts val="0"/>
              </a:spcAft>
              <a:buClr>
                <a:srgbClr val="695D46"/>
              </a:buClr>
              <a:buSzPts val="1400"/>
              <a:buFont typeface="Open Sans"/>
              <a:buChar char="➢"/>
            </a:pPr>
            <a:r>
              <a:rPr lang="en">
                <a:solidFill>
                  <a:srgbClr val="695D46"/>
                </a:solidFill>
                <a:latin typeface="Open Sans"/>
                <a:ea typeface="Open Sans"/>
                <a:cs typeface="Open Sans"/>
                <a:sym typeface="Open Sans"/>
              </a:rPr>
              <a:t>Flask</a:t>
            </a:r>
            <a:endParaRPr>
              <a:solidFill>
                <a:srgbClr val="695D46"/>
              </a:solidFill>
              <a:latin typeface="Open Sans"/>
              <a:ea typeface="Open Sans"/>
              <a:cs typeface="Open Sans"/>
              <a:sym typeface="Open Sans"/>
            </a:endParaRPr>
          </a:p>
          <a:p>
            <a:pPr indent="-317500" lvl="0" marL="457200" rtl="0" algn="l">
              <a:lnSpc>
                <a:spcPct val="120000"/>
              </a:lnSpc>
              <a:spcBef>
                <a:spcPts val="0"/>
              </a:spcBef>
              <a:spcAft>
                <a:spcPts val="0"/>
              </a:spcAft>
              <a:buClr>
                <a:srgbClr val="695D46"/>
              </a:buClr>
              <a:buSzPts val="1400"/>
              <a:buFont typeface="Open Sans"/>
              <a:buChar char="➢"/>
            </a:pPr>
            <a:r>
              <a:rPr lang="en">
                <a:solidFill>
                  <a:srgbClr val="695D46"/>
                </a:solidFill>
                <a:latin typeface="Open Sans"/>
                <a:ea typeface="Open Sans"/>
                <a:cs typeface="Open Sans"/>
                <a:sym typeface="Open Sans"/>
              </a:rPr>
              <a:t>Native MongoDB</a:t>
            </a:r>
            <a:endParaRPr>
              <a:solidFill>
                <a:srgbClr val="695D46"/>
              </a:solidFill>
              <a:latin typeface="Open Sans"/>
              <a:ea typeface="Open Sans"/>
              <a:cs typeface="Open Sans"/>
              <a:sym typeface="Open Sans"/>
            </a:endParaRPr>
          </a:p>
          <a:p>
            <a:pPr indent="-317500" lvl="0" marL="457200" rtl="0" algn="l">
              <a:lnSpc>
                <a:spcPct val="120000"/>
              </a:lnSpc>
              <a:spcBef>
                <a:spcPts val="0"/>
              </a:spcBef>
              <a:spcAft>
                <a:spcPts val="0"/>
              </a:spcAft>
              <a:buClr>
                <a:srgbClr val="695D46"/>
              </a:buClr>
              <a:buSzPts val="1400"/>
              <a:buFont typeface="Open Sans"/>
              <a:buChar char="➢"/>
            </a:pPr>
            <a:r>
              <a:rPr lang="en">
                <a:solidFill>
                  <a:srgbClr val="695D46"/>
                </a:solidFill>
                <a:latin typeface="Open Sans"/>
                <a:ea typeface="Open Sans"/>
                <a:cs typeface="Open Sans"/>
                <a:sym typeface="Open Sans"/>
              </a:rPr>
              <a:t>Twitter, YouTube, Stack, Reddit APIs</a:t>
            </a:r>
            <a:endParaRPr>
              <a:solidFill>
                <a:srgbClr val="695D46"/>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Conclusion</a:t>
            </a:r>
            <a:endParaRPr sz="3600"/>
          </a:p>
        </p:txBody>
      </p:sp>
      <p:sp>
        <p:nvSpPr>
          <p:cNvPr id="142" name="Google Shape;142;p31"/>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With the help of our model we could successfully analyze the personality of a person, classify it on the basis of BIG FIVE and know his further inclinations, affinities and choices using K means clustering </a:t>
            </a:r>
            <a:r>
              <a:rPr lang="en" sz="2400"/>
              <a:t>algorithm</a:t>
            </a:r>
            <a:r>
              <a:rPr lang="en" sz="2400"/>
              <a:t>.</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