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7B058F-5C50-4B3C-874C-D4AF5AAD564C}">
  <a:tblStyle styleId="{DA7B058F-5C50-4B3C-874C-D4AF5AAD564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453220D-DEFC-4C64-AC08-DAEB6B67C925}"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1"/>
  </p:normalViewPr>
  <p:slideViewPr>
    <p:cSldViewPr snapToGrid="0">
      <p:cViewPr varScale="1">
        <p:scale>
          <a:sx n="108" d="100"/>
          <a:sy n="108" d="100"/>
        </p:scale>
        <p:origin x="1760"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1:notes"/>
          <p:cNvSpPr txBox="1">
            <a:spLocks noGrp="1"/>
          </p:cNvSpPr>
          <p:nvPr>
            <p:ph type="body" idx="1"/>
          </p:nvPr>
        </p:nvSpPr>
        <p:spPr>
          <a:xfrm>
            <a:off x="685801" y="4343408"/>
            <a:ext cx="5486400" cy="4114800"/>
          </a:xfrm>
          <a:prstGeom prst="rect">
            <a:avLst/>
          </a:prstGeom>
          <a:noFill/>
          <a:ln>
            <a:noFill/>
          </a:ln>
        </p:spPr>
        <p:txBody>
          <a:bodyPr spcFirstLastPara="1" wrap="square" lIns="91400" tIns="45700" rIns="91400" bIns="45700" anchor="t" anchorCtr="0">
            <a:noAutofit/>
          </a:bodyPr>
          <a:lstStyle/>
          <a:p>
            <a:pPr marL="0" marR="0" lvl="0" indent="0" algn="l" rtl="0">
              <a:lnSpc>
                <a:spcPct val="90000"/>
              </a:lnSpc>
              <a:spcBef>
                <a:spcPts val="0"/>
              </a:spcBef>
              <a:spcAft>
                <a:spcPts val="0"/>
              </a:spcAft>
              <a:buClr>
                <a:schemeClr val="dk1"/>
              </a:buClr>
              <a:buSzPts val="300"/>
              <a:buFont typeface="Calibri"/>
              <a:buNone/>
            </a:pPr>
            <a:endParaRPr/>
          </a:p>
        </p:txBody>
      </p:sp>
      <p:sp>
        <p:nvSpPr>
          <p:cNvPr id="253" name="Google Shape;253;p11:notes"/>
          <p:cNvSpPr txBox="1">
            <a:spLocks noGrp="1"/>
          </p:cNvSpPr>
          <p:nvPr>
            <p:ph type="sldNum" idx="12"/>
          </p:nvPr>
        </p:nvSpPr>
        <p:spPr>
          <a:xfrm>
            <a:off x="3884616" y="8685226"/>
            <a:ext cx="2971800" cy="457200"/>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92" name="Google Shape;92;p14"/>
          <p:cNvSpPr txBox="1">
            <a:spLocks noGrp="1"/>
          </p:cNvSpPr>
          <p:nvPr>
            <p:ph type="body" idx="1"/>
          </p:nvPr>
        </p:nvSpPr>
        <p:spPr>
          <a:xfrm>
            <a:off x="628650" y="1825625"/>
            <a:ext cx="7886700" cy="43512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85800" y="1122363"/>
            <a:ext cx="7772400" cy="2387700"/>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98" name="Google Shape;98;p15"/>
          <p:cNvSpPr txBox="1">
            <a:spLocks noGrp="1"/>
          </p:cNvSpPr>
          <p:nvPr>
            <p:ph type="subTitle" idx="1"/>
          </p:nvPr>
        </p:nvSpPr>
        <p:spPr>
          <a:xfrm>
            <a:off x="1143000" y="3602038"/>
            <a:ext cx="6858000" cy="1655700"/>
          </a:xfrm>
          <a:prstGeom prst="rect">
            <a:avLst/>
          </a:prstGeom>
          <a:noFill/>
          <a:ln>
            <a:noFill/>
          </a:ln>
        </p:spPr>
        <p:txBody>
          <a:bodyPr spcFirstLastPara="1" wrap="square" lIns="91425" tIns="91425" rIns="91425" bIns="91425" anchor="t" anchorCtr="0"/>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99" name="Google Shape;99;p15"/>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15"/>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3888" y="1709739"/>
            <a:ext cx="7886700" cy="28527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104" name="Google Shape;104;p16"/>
          <p:cNvSpPr txBox="1">
            <a:spLocks noGrp="1"/>
          </p:cNvSpPr>
          <p:nvPr>
            <p:ph type="body" idx="1"/>
          </p:nvPr>
        </p:nvSpPr>
        <p:spPr>
          <a:xfrm>
            <a:off x="623888" y="4589464"/>
            <a:ext cx="7886700" cy="15003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05" name="Google Shape;105;p16"/>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6"/>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29841" y="365126"/>
            <a:ext cx="7886700" cy="132570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110" name="Google Shape;110;p17"/>
          <p:cNvSpPr txBox="1">
            <a:spLocks noGrp="1"/>
          </p:cNvSpPr>
          <p:nvPr>
            <p:ph type="body" idx="1"/>
          </p:nvPr>
        </p:nvSpPr>
        <p:spPr>
          <a:xfrm>
            <a:off x="629842" y="1681163"/>
            <a:ext cx="3868200" cy="824100"/>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1" name="Google Shape;111;p17"/>
          <p:cNvSpPr txBox="1">
            <a:spLocks noGrp="1"/>
          </p:cNvSpPr>
          <p:nvPr>
            <p:ph type="body" idx="2"/>
          </p:nvPr>
        </p:nvSpPr>
        <p:spPr>
          <a:xfrm>
            <a:off x="629842" y="2505075"/>
            <a:ext cx="3868200" cy="36843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7"/>
          <p:cNvSpPr txBox="1">
            <a:spLocks noGrp="1"/>
          </p:cNvSpPr>
          <p:nvPr>
            <p:ph type="body" idx="3"/>
          </p:nvPr>
        </p:nvSpPr>
        <p:spPr>
          <a:xfrm>
            <a:off x="4629150" y="1681163"/>
            <a:ext cx="3887400" cy="824100"/>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3" name="Google Shape;113;p17"/>
          <p:cNvSpPr txBox="1">
            <a:spLocks noGrp="1"/>
          </p:cNvSpPr>
          <p:nvPr>
            <p:ph type="body" idx="4"/>
          </p:nvPr>
        </p:nvSpPr>
        <p:spPr>
          <a:xfrm>
            <a:off x="4629150" y="2505075"/>
            <a:ext cx="3887400" cy="36843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7"/>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7"/>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119" name="Google Shape;119;p18"/>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8"/>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9"/>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9"/>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1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629841" y="457200"/>
            <a:ext cx="2949300" cy="16005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128" name="Google Shape;128;p20"/>
          <p:cNvSpPr txBox="1">
            <a:spLocks noGrp="1"/>
          </p:cNvSpPr>
          <p:nvPr>
            <p:ph type="body" idx="1"/>
          </p:nvPr>
        </p:nvSpPr>
        <p:spPr>
          <a:xfrm>
            <a:off x="3887391" y="987426"/>
            <a:ext cx="4629300" cy="4873500"/>
          </a:xfrm>
          <a:prstGeom prst="rect">
            <a:avLst/>
          </a:prstGeom>
          <a:noFill/>
          <a:ln>
            <a:noFill/>
          </a:ln>
        </p:spPr>
        <p:txBody>
          <a:bodyPr spcFirstLastPara="1" wrap="square" lIns="91425" tIns="91425" rIns="91425" bIns="91425" anchor="t" anchorCtr="0"/>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0"/>
          <p:cNvSpPr txBox="1">
            <a:spLocks noGrp="1"/>
          </p:cNvSpPr>
          <p:nvPr>
            <p:ph type="body" idx="2"/>
          </p:nvPr>
        </p:nvSpPr>
        <p:spPr>
          <a:xfrm>
            <a:off x="629841" y="2057400"/>
            <a:ext cx="2949300" cy="38115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30" name="Google Shape;130;p20"/>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0"/>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29841" y="457200"/>
            <a:ext cx="2949300" cy="1600500"/>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135" name="Google Shape;135;p21"/>
          <p:cNvSpPr>
            <a:spLocks noGrp="1"/>
          </p:cNvSpPr>
          <p:nvPr>
            <p:ph type="pic" idx="2"/>
          </p:nvPr>
        </p:nvSpPr>
        <p:spPr>
          <a:xfrm>
            <a:off x="3887391" y="987426"/>
            <a:ext cx="4629300" cy="4873500"/>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6" name="Google Shape;136;p21"/>
          <p:cNvSpPr txBox="1">
            <a:spLocks noGrp="1"/>
          </p:cNvSpPr>
          <p:nvPr>
            <p:ph type="body" idx="1"/>
          </p:nvPr>
        </p:nvSpPr>
        <p:spPr>
          <a:xfrm>
            <a:off x="629841" y="2057400"/>
            <a:ext cx="2949300" cy="3811500"/>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37" name="Google Shape;137;p21"/>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21"/>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2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142" name="Google Shape;142;p22"/>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22"/>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22"/>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rot="5400000">
            <a:off x="4623599" y="2285275"/>
            <a:ext cx="5811900" cy="197160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800"/>
              <a:buFont typeface="Arial"/>
              <a:buNone/>
              <a:defRPr sz="1800"/>
            </a:lvl2pPr>
            <a:lvl3pPr lvl="2" algn="l">
              <a:lnSpc>
                <a:spcPct val="100000"/>
              </a:lnSpc>
              <a:spcBef>
                <a:spcPts val="0"/>
              </a:spcBef>
              <a:spcAft>
                <a:spcPts val="0"/>
              </a:spcAft>
              <a:buSzPts val="1800"/>
              <a:buFont typeface="Arial"/>
              <a:buNone/>
              <a:defRPr sz="1800"/>
            </a:lvl3pPr>
            <a:lvl4pPr lvl="3" algn="l">
              <a:lnSpc>
                <a:spcPct val="100000"/>
              </a:lnSpc>
              <a:spcBef>
                <a:spcPts val="0"/>
              </a:spcBef>
              <a:spcAft>
                <a:spcPts val="0"/>
              </a:spcAft>
              <a:buSzPts val="1800"/>
              <a:buFont typeface="Arial"/>
              <a:buNone/>
              <a:defRPr sz="1800"/>
            </a:lvl4pPr>
            <a:lvl5pPr lvl="4" algn="l">
              <a:lnSpc>
                <a:spcPct val="100000"/>
              </a:lnSpc>
              <a:spcBef>
                <a:spcPts val="0"/>
              </a:spcBef>
              <a:spcAft>
                <a:spcPts val="0"/>
              </a:spcAft>
              <a:buSzPts val="1800"/>
              <a:buFont typeface="Arial"/>
              <a:buNone/>
              <a:defRPr sz="1800"/>
            </a:lvl5pPr>
            <a:lvl6pPr lvl="5" algn="l">
              <a:lnSpc>
                <a:spcPct val="100000"/>
              </a:lnSpc>
              <a:spcBef>
                <a:spcPts val="0"/>
              </a:spcBef>
              <a:spcAft>
                <a:spcPts val="0"/>
              </a:spcAft>
              <a:buSzPts val="1800"/>
              <a:buFont typeface="Arial"/>
              <a:buNone/>
              <a:defRPr sz="1800"/>
            </a:lvl6pPr>
            <a:lvl7pPr lvl="6" algn="l">
              <a:lnSpc>
                <a:spcPct val="100000"/>
              </a:lnSpc>
              <a:spcBef>
                <a:spcPts val="0"/>
              </a:spcBef>
              <a:spcAft>
                <a:spcPts val="0"/>
              </a:spcAft>
              <a:buSzPts val="1800"/>
              <a:buFont typeface="Arial"/>
              <a:buNone/>
              <a:defRPr sz="1800"/>
            </a:lvl7pPr>
            <a:lvl8pPr lvl="7" algn="l">
              <a:lnSpc>
                <a:spcPct val="100000"/>
              </a:lnSpc>
              <a:spcBef>
                <a:spcPts val="0"/>
              </a:spcBef>
              <a:spcAft>
                <a:spcPts val="0"/>
              </a:spcAft>
              <a:buSzPts val="1800"/>
              <a:buFont typeface="Arial"/>
              <a:buNone/>
              <a:defRPr sz="1800"/>
            </a:lvl8pPr>
            <a:lvl9pPr lvl="8" algn="l">
              <a:lnSpc>
                <a:spcPct val="100000"/>
              </a:lnSpc>
              <a:spcBef>
                <a:spcPts val="0"/>
              </a:spcBef>
              <a:spcAft>
                <a:spcPts val="0"/>
              </a:spcAft>
              <a:buSzPts val="1800"/>
              <a:buFont typeface="Arial"/>
              <a:buNone/>
              <a:defRPr sz="1800"/>
            </a:lvl9pPr>
          </a:lstStyle>
          <a:p>
            <a:endParaRPr/>
          </a:p>
        </p:txBody>
      </p:sp>
      <p:sp>
        <p:nvSpPr>
          <p:cNvPr id="148" name="Google Shape;148;p23"/>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91425" rIns="91425" bIns="91425" anchor="t" anchorCtr="0"/>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9" name="Google Shape;149;p23"/>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23"/>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2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28650" y="365126"/>
            <a:ext cx="78867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body" idx="1"/>
          </p:nvPr>
        </p:nvSpPr>
        <p:spPr>
          <a:xfrm>
            <a:off x="628650" y="1825625"/>
            <a:ext cx="78867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628650" y="6356351"/>
            <a:ext cx="2057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3028950" y="6356351"/>
            <a:ext cx="30861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o.grab.com/performance"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ommunity.workday.com/calendar/090619-production-delivery-workday-33-monthly-maintenance-and-weekly-service-update" TargetMode="External"/><Relationship Id="rId3" Type="http://schemas.openxmlformats.org/officeDocument/2006/relationships/hyperlink" Target="https://community.workday.com/calendar/121418-weekly-service-update-and-monthly-maintenance-production" TargetMode="External"/><Relationship Id="rId7" Type="http://schemas.openxmlformats.org/officeDocument/2006/relationships/hyperlink" Target="https://community.workday.com/calendar/030819-production-delivery-workday-32-monthly-maintenance-and-weekly-service-update"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community.workday.com/calendar/101819-production-quarterly-maintenance-and-weekly-service-update" TargetMode="External"/><Relationship Id="rId5" Type="http://schemas.openxmlformats.org/officeDocument/2006/relationships/hyperlink" Target="https://community.workday.com/calendar/021519-production-quarterly-maintenance-and-weekly-service-update" TargetMode="External"/><Relationship Id="rId4" Type="http://schemas.openxmlformats.org/officeDocument/2006/relationships/hyperlink" Target="https://community.workday.com/calendar/011819-production-monthly-maintenance-and-weekly-service-updat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6000"/>
              <a:buNone/>
            </a:pPr>
            <a:endParaRPr>
              <a:latin typeface="Times New Roman"/>
              <a:ea typeface="Times New Roman"/>
              <a:cs typeface="Times New Roman"/>
              <a:sym typeface="Times New Roman"/>
            </a:endParaRPr>
          </a:p>
        </p:txBody>
      </p:sp>
      <p:sp>
        <p:nvSpPr>
          <p:cNvPr id="158" name="Google Shape;158;p2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2400"/>
              <a:buNone/>
            </a:pPr>
            <a:endParaRPr>
              <a:latin typeface="Times New Roman"/>
              <a:ea typeface="Times New Roman"/>
              <a:cs typeface="Times New Roman"/>
              <a:sym typeface="Times New Roman"/>
            </a:endParaRPr>
          </a:p>
        </p:txBody>
      </p:sp>
      <p:pic>
        <p:nvPicPr>
          <p:cNvPr id="159" name="Google Shape;159;p24"/>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60" name="Google Shape;160;p24"/>
          <p:cNvPicPr preferRelativeResize="0"/>
          <p:nvPr/>
        </p:nvPicPr>
        <p:blipFill rotWithShape="1">
          <a:blip r:embed="rId4">
            <a:alphaModFix/>
          </a:blip>
          <a:srcRect/>
          <a:stretch/>
        </p:blipFill>
        <p:spPr>
          <a:xfrm>
            <a:off x="685788" y="926838"/>
            <a:ext cx="1895475" cy="733425"/>
          </a:xfrm>
          <a:prstGeom prst="rect">
            <a:avLst/>
          </a:prstGeom>
          <a:noFill/>
          <a:ln>
            <a:noFill/>
          </a:ln>
        </p:spPr>
      </p:pic>
      <p:sp>
        <p:nvSpPr>
          <p:cNvPr id="161" name="Google Shape;161;p24"/>
          <p:cNvSpPr txBox="1"/>
          <p:nvPr/>
        </p:nvSpPr>
        <p:spPr>
          <a:xfrm>
            <a:off x="685800" y="5850350"/>
            <a:ext cx="7339200" cy="85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Times New Roman"/>
                <a:ea typeface="Times New Roman"/>
                <a:cs typeface="Times New Roman"/>
                <a:sym typeface="Times New Roman"/>
              </a:rPr>
              <a:t>December 2018</a:t>
            </a:r>
            <a:br>
              <a:rPr lang="en-US" sz="1400" b="0" i="0" u="none" strike="noStrike" cap="none">
                <a:solidFill>
                  <a:srgbClr val="000000"/>
                </a:solidFill>
                <a:latin typeface="Times New Roman"/>
                <a:ea typeface="Times New Roman"/>
                <a:cs typeface="Times New Roman"/>
                <a:sym typeface="Times New Roman"/>
              </a:rPr>
            </a:br>
            <a:r>
              <a:rPr lang="en-US" sz="1400" b="0" i="0" u="none" strike="noStrike" cap="none">
                <a:solidFill>
                  <a:srgbClr val="FFFFFF"/>
                </a:solidFill>
                <a:latin typeface="Times New Roman"/>
                <a:ea typeface="Times New Roman"/>
                <a:cs typeface="Times New Roman"/>
                <a:sym typeface="Times New Roman"/>
              </a:rPr>
              <a:t>2018年12月</a:t>
            </a:r>
            <a:endParaRPr sz="1400" b="0" i="0" u="none" strike="noStrike" cap="none">
              <a:solidFill>
                <a:srgbClr val="FFFFFF"/>
              </a:solidFill>
              <a:latin typeface="Times New Roman"/>
              <a:ea typeface="Times New Roman"/>
              <a:cs typeface="Times New Roman"/>
              <a:sym typeface="Times New Roman"/>
            </a:endParaRPr>
          </a:p>
        </p:txBody>
      </p:sp>
      <p:sp>
        <p:nvSpPr>
          <p:cNvPr id="162" name="Google Shape;162;p24"/>
          <p:cNvSpPr txBox="1"/>
          <p:nvPr/>
        </p:nvSpPr>
        <p:spPr>
          <a:xfrm>
            <a:off x="747975" y="1988840"/>
            <a:ext cx="7339200" cy="14955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imes New Roman"/>
                <a:ea typeface="Times New Roman"/>
                <a:cs typeface="Times New Roman"/>
                <a:sym typeface="Times New Roman"/>
              </a:rPr>
              <a:t>Performance Cycle 2H 2018</a:t>
            </a:r>
            <a:br>
              <a:rPr lang="en-US" sz="2000" b="0" i="0" u="none" strike="noStrike" cap="none">
                <a:solidFill>
                  <a:srgbClr val="FFFFFF"/>
                </a:solidFill>
                <a:latin typeface="Times New Roman"/>
                <a:ea typeface="Times New Roman"/>
                <a:cs typeface="Times New Roman"/>
                <a:sym typeface="Times New Roman"/>
              </a:rPr>
            </a:br>
            <a:r>
              <a:rPr lang="en-US" sz="2000" b="0" i="0" u="none" strike="noStrike" cap="none">
                <a:solidFill>
                  <a:srgbClr val="FFFFFF"/>
                </a:solidFill>
                <a:latin typeface="Times New Roman"/>
                <a:ea typeface="Times New Roman"/>
                <a:cs typeface="Times New Roman"/>
                <a:sym typeface="Times New Roman"/>
              </a:rPr>
              <a:t>2018年下半年绩效周期</a:t>
            </a:r>
            <a:endParaRPr sz="2000" b="0"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Times New Roman"/>
                <a:ea typeface="Times New Roman"/>
                <a:cs typeface="Times New Roman"/>
                <a:sym typeface="Times New Roman"/>
              </a:rPr>
              <a:t>Briefing for Grabbers</a:t>
            </a:r>
            <a:br>
              <a:rPr lang="en-US" sz="2000" b="0" i="0" u="none" strike="noStrike" cap="none">
                <a:solidFill>
                  <a:srgbClr val="000000"/>
                </a:solidFill>
                <a:latin typeface="Times New Roman"/>
                <a:ea typeface="Times New Roman"/>
                <a:cs typeface="Times New Roman"/>
                <a:sym typeface="Times New Roman"/>
              </a:rPr>
            </a:br>
            <a:r>
              <a:rPr lang="en-US" sz="2000" b="0" i="0" u="none" strike="noStrike" cap="none">
                <a:solidFill>
                  <a:srgbClr val="FFFFFF"/>
                </a:solidFill>
                <a:latin typeface="Times New Roman"/>
                <a:ea typeface="Times New Roman"/>
                <a:cs typeface="Times New Roman"/>
                <a:sym typeface="Times New Roman"/>
              </a:rPr>
              <a:t>Grab 员工简介</a:t>
            </a:r>
            <a:endParaRPr sz="2000" b="0" i="0" u="none" strike="noStrike" cap="none">
              <a:solidFill>
                <a:srgbClr val="FFFFFF"/>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400"/>
              <a:buFont typeface="Arial"/>
              <a:buNone/>
            </a:pPr>
            <a:r>
              <a:rPr lang="en-US" sz="2000" b="0" i="0" u="sng" strike="noStrike" cap="none">
                <a:solidFill>
                  <a:schemeClr val="hlink"/>
                </a:solidFill>
                <a:latin typeface="Times New Roman"/>
                <a:ea typeface="Times New Roman"/>
                <a:cs typeface="Times New Roman"/>
                <a:sym typeface="Times New Roman"/>
                <a:hlinkClick r:id="rId5"/>
              </a:rPr>
              <a:t>https://go.grab.com/performance</a:t>
            </a:r>
            <a:r>
              <a:rPr lang="en-US" sz="2400" b="0" i="0" u="none" strike="noStrike" cap="none">
                <a:solidFill>
                  <a:srgbClr val="000000"/>
                </a:solidFill>
                <a:latin typeface="Times New Roman"/>
                <a:ea typeface="Times New Roman"/>
                <a:cs typeface="Times New Roman"/>
                <a:sym typeface="Times New Roman"/>
              </a:rPr>
              <a:t> </a:t>
            </a:r>
            <a:br>
              <a:rPr lang="en-US" sz="2400" b="0" i="0" u="none" strike="noStrike" cap="none">
                <a:solidFill>
                  <a:srgbClr val="000000"/>
                </a:solidFill>
                <a:latin typeface="Times New Roman"/>
                <a:ea typeface="Times New Roman"/>
                <a:cs typeface="Times New Roman"/>
                <a:sym typeface="Times New Roman"/>
              </a:rPr>
            </a:br>
            <a:endParaRPr sz="2000" b="0" i="0" u="none" strike="noStrike" cap="none">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pic>
        <p:nvPicPr>
          <p:cNvPr id="232" name="Google Shape;232;p33"/>
          <p:cNvPicPr preferRelativeResize="0">
            <a:picLocks noGrp="1"/>
          </p:cNvPicPr>
          <p:nvPr>
            <p:ph type="body" idx="1"/>
          </p:nvPr>
        </p:nvPicPr>
        <p:blipFill rotWithShape="1">
          <a:blip r:embed="rId3">
            <a:alphaModFix/>
          </a:blip>
          <a:srcRect/>
          <a:stretch/>
        </p:blipFill>
        <p:spPr>
          <a:xfrm>
            <a:off x="389225" y="825300"/>
            <a:ext cx="8414700" cy="5804100"/>
          </a:xfrm>
          <a:prstGeom prst="rect">
            <a:avLst/>
          </a:prstGeom>
          <a:noFill/>
          <a:ln>
            <a:noFill/>
          </a:ln>
        </p:spPr>
      </p:pic>
      <p:sp>
        <p:nvSpPr>
          <p:cNvPr id="233" name="Google Shape;233;p33"/>
          <p:cNvSpPr txBox="1">
            <a:spLocks noGrp="1"/>
          </p:cNvSpPr>
          <p:nvPr>
            <p:ph type="title"/>
          </p:nvPr>
        </p:nvSpPr>
        <p:spPr>
          <a:xfrm>
            <a:off x="656850" y="188550"/>
            <a:ext cx="7886700" cy="682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200" b="0" i="0" u="none" strike="noStrike">
                <a:solidFill>
                  <a:srgbClr val="000000"/>
                </a:solidFill>
                <a:latin typeface="Times New Roman"/>
                <a:ea typeface="Times New Roman"/>
                <a:cs typeface="Times New Roman"/>
                <a:sym typeface="Times New Roman"/>
              </a:rPr>
              <a:t>Giving Feedback to Grabbers</a:t>
            </a:r>
            <a:br>
              <a:rPr lang="en-US" sz="3200" b="0" i="0" u="none" strike="noStrike">
                <a:solidFill>
                  <a:srgbClr val="000000"/>
                </a:solidFill>
                <a:latin typeface="Times New Roman"/>
                <a:ea typeface="Times New Roman"/>
                <a:cs typeface="Times New Roman"/>
                <a:sym typeface="Times New Roman"/>
              </a:rPr>
            </a:br>
            <a:r>
              <a:rPr lang="en-US" sz="3200">
                <a:solidFill>
                  <a:srgbClr val="000000"/>
                </a:solidFill>
                <a:latin typeface="Times New Roman"/>
                <a:ea typeface="Times New Roman"/>
                <a:cs typeface="Times New Roman"/>
                <a:sym typeface="Times New Roman"/>
              </a:rPr>
              <a:t>向 Grab 员工给予反馈</a:t>
            </a:r>
            <a:endParaRPr sz="3200">
              <a:latin typeface="Times New Roman"/>
              <a:ea typeface="Times New Roman"/>
              <a:cs typeface="Times New Roman"/>
              <a:sym typeface="Times New Roman"/>
            </a:endParaRPr>
          </a:p>
        </p:txBody>
      </p:sp>
      <p:sp>
        <p:nvSpPr>
          <p:cNvPr id="234" name="Google Shape;234;p33"/>
          <p:cNvSpPr txBox="1"/>
          <p:nvPr/>
        </p:nvSpPr>
        <p:spPr>
          <a:xfrm>
            <a:off x="935596" y="1136968"/>
            <a:ext cx="576064"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Question</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问题</a:t>
            </a:r>
            <a:endParaRPr sz="1000" b="0" i="0" u="none" strike="noStrike" cap="none">
              <a:solidFill>
                <a:srgbClr val="000000"/>
              </a:solidFill>
              <a:latin typeface="Times New Roman"/>
              <a:ea typeface="Times New Roman"/>
              <a:cs typeface="Times New Roman"/>
              <a:sym typeface="Times New Roman"/>
            </a:endParaRPr>
          </a:p>
        </p:txBody>
      </p:sp>
      <p:sp>
        <p:nvSpPr>
          <p:cNvPr id="235" name="Google Shape;235;p33"/>
          <p:cNvSpPr txBox="1"/>
          <p:nvPr/>
        </p:nvSpPr>
        <p:spPr>
          <a:xfrm>
            <a:off x="899592" y="2204864"/>
            <a:ext cx="648072"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Decline?</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拒绝？</a:t>
            </a:r>
            <a:endParaRPr sz="1000" b="0" i="0" u="none" strike="noStrike" cap="none">
              <a:solidFill>
                <a:srgbClr val="000000"/>
              </a:solidFill>
              <a:latin typeface="Times New Roman"/>
              <a:ea typeface="Times New Roman"/>
              <a:cs typeface="Times New Roman"/>
              <a:sym typeface="Times New Roman"/>
            </a:endParaRPr>
          </a:p>
        </p:txBody>
      </p:sp>
      <p:sp>
        <p:nvSpPr>
          <p:cNvPr id="236" name="Google Shape;236;p33"/>
          <p:cNvSpPr txBox="1"/>
          <p:nvPr/>
        </p:nvSpPr>
        <p:spPr>
          <a:xfrm>
            <a:off x="899592" y="1412776"/>
            <a:ext cx="648072"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Feedback</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反馈</a:t>
            </a:r>
            <a:endParaRPr sz="1000" b="0" i="0" u="none" strike="noStrike" cap="none">
              <a:solidFill>
                <a:srgbClr val="000000"/>
              </a:solidFill>
              <a:latin typeface="Times New Roman"/>
              <a:ea typeface="Times New Roman"/>
              <a:cs typeface="Times New Roman"/>
              <a:sym typeface="Times New Roman"/>
            </a:endParaRPr>
          </a:p>
        </p:txBody>
      </p:sp>
      <p:sp>
        <p:nvSpPr>
          <p:cNvPr id="237" name="Google Shape;237;p33"/>
          <p:cNvSpPr txBox="1"/>
          <p:nvPr/>
        </p:nvSpPr>
        <p:spPr>
          <a:xfrm>
            <a:off x="899592" y="4221088"/>
            <a:ext cx="648072"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Decline?</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拒绝？</a:t>
            </a:r>
            <a:endParaRPr sz="1000" b="0" i="0" u="none" strike="noStrike" cap="none">
              <a:solidFill>
                <a:srgbClr val="000000"/>
              </a:solidFill>
              <a:latin typeface="Times New Roman"/>
              <a:ea typeface="Times New Roman"/>
              <a:cs typeface="Times New Roman"/>
              <a:sym typeface="Times New Roman"/>
            </a:endParaRPr>
          </a:p>
        </p:txBody>
      </p:sp>
      <p:sp>
        <p:nvSpPr>
          <p:cNvPr id="238" name="Google Shape;238;p33"/>
          <p:cNvSpPr txBox="1"/>
          <p:nvPr/>
        </p:nvSpPr>
        <p:spPr>
          <a:xfrm>
            <a:off x="863588" y="3501008"/>
            <a:ext cx="648072"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Feedback</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反馈</a:t>
            </a:r>
            <a:endParaRPr sz="1000" b="0" i="0" u="none" strike="noStrike" cap="none">
              <a:solidFill>
                <a:srgbClr val="000000"/>
              </a:solidFill>
              <a:latin typeface="Times New Roman"/>
              <a:ea typeface="Times New Roman"/>
              <a:cs typeface="Times New Roman"/>
              <a:sym typeface="Times New Roman"/>
            </a:endParaRPr>
          </a:p>
        </p:txBody>
      </p:sp>
      <p:sp>
        <p:nvSpPr>
          <p:cNvPr id="239" name="Google Shape;239;p33"/>
          <p:cNvSpPr txBox="1"/>
          <p:nvPr/>
        </p:nvSpPr>
        <p:spPr>
          <a:xfrm>
            <a:off x="872012" y="3212976"/>
            <a:ext cx="576064"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Question</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问题</a:t>
            </a:r>
            <a:endParaRPr sz="1000" b="0" i="0" u="none" strike="noStrike" cap="none">
              <a:solidFill>
                <a:srgbClr val="000000"/>
              </a:solidFill>
              <a:latin typeface="Times New Roman"/>
              <a:ea typeface="Times New Roman"/>
              <a:cs typeface="Times New Roman"/>
              <a:sym typeface="Times New Roman"/>
            </a:endParaRPr>
          </a:p>
        </p:txBody>
      </p:sp>
      <p:sp>
        <p:nvSpPr>
          <p:cNvPr id="240" name="Google Shape;240;p33"/>
          <p:cNvSpPr txBox="1"/>
          <p:nvPr/>
        </p:nvSpPr>
        <p:spPr>
          <a:xfrm>
            <a:off x="1671956" y="1412775"/>
            <a:ext cx="576064"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Format</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格式</a:t>
            </a:r>
            <a:endParaRPr sz="1000" b="0" i="0" u="none" strike="noStrike" cap="none">
              <a:solidFill>
                <a:srgbClr val="000000"/>
              </a:solidFill>
              <a:latin typeface="Times New Roman"/>
              <a:ea typeface="Times New Roman"/>
              <a:cs typeface="Times New Roman"/>
              <a:sym typeface="Times New Roman"/>
            </a:endParaRPr>
          </a:p>
        </p:txBody>
      </p:sp>
      <p:sp>
        <p:nvSpPr>
          <p:cNvPr id="241" name="Google Shape;241;p33"/>
          <p:cNvSpPr txBox="1"/>
          <p:nvPr/>
        </p:nvSpPr>
        <p:spPr>
          <a:xfrm>
            <a:off x="1679696" y="3419444"/>
            <a:ext cx="576064"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Format</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格式</a:t>
            </a:r>
            <a:endParaRPr sz="1000" b="0" i="0" u="none" strike="noStrike" cap="none">
              <a:solidFill>
                <a:srgbClr val="000000"/>
              </a:solidFill>
              <a:latin typeface="Times New Roman"/>
              <a:ea typeface="Times New Roman"/>
              <a:cs typeface="Times New Roman"/>
              <a:sym typeface="Times New Roman"/>
            </a:endParaRPr>
          </a:p>
        </p:txBody>
      </p:sp>
      <p:sp>
        <p:nvSpPr>
          <p:cNvPr id="242" name="Google Shape;242;p33"/>
          <p:cNvSpPr txBox="1"/>
          <p:nvPr/>
        </p:nvSpPr>
        <p:spPr>
          <a:xfrm>
            <a:off x="1679696" y="1082821"/>
            <a:ext cx="5427180"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1: Keeping Grab’s Principles in mind, what did the Grabber do well?</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1：就 Grab 的原则而言，Grab 员工在哪方面表现良好？</a:t>
            </a:r>
            <a:endParaRPr sz="1000" b="0" i="0" u="none" strike="noStrike" cap="none">
              <a:solidFill>
                <a:srgbClr val="000000"/>
              </a:solidFill>
              <a:latin typeface="Times New Roman"/>
              <a:ea typeface="Times New Roman"/>
              <a:cs typeface="Times New Roman"/>
              <a:sym typeface="Times New Roman"/>
            </a:endParaRPr>
          </a:p>
        </p:txBody>
      </p:sp>
      <p:sp>
        <p:nvSpPr>
          <p:cNvPr id="243" name="Google Shape;243;p33"/>
          <p:cNvSpPr txBox="1"/>
          <p:nvPr/>
        </p:nvSpPr>
        <p:spPr>
          <a:xfrm>
            <a:off x="1679696" y="3068960"/>
            <a:ext cx="5916640" cy="307777"/>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2: Keeping Grab’s Principles in mind, what the Grabber have done better/differently?</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2：就 Grab 的原则而言，Grab 员工在哪方面做得更好/不同？</a:t>
            </a:r>
            <a:endParaRPr sz="1000" b="0" i="0" u="none" strike="noStrike" cap="none">
              <a:solidFill>
                <a:srgbClr val="000000"/>
              </a:solidFill>
              <a:latin typeface="Times New Roman"/>
              <a:ea typeface="Times New Roman"/>
              <a:cs typeface="Times New Roman"/>
              <a:sym typeface="Times New Roman"/>
            </a:endParaRPr>
          </a:p>
        </p:txBody>
      </p:sp>
      <p:sp>
        <p:nvSpPr>
          <p:cNvPr id="244" name="Google Shape;244;p33"/>
          <p:cNvSpPr txBox="1"/>
          <p:nvPr/>
        </p:nvSpPr>
        <p:spPr>
          <a:xfrm>
            <a:off x="429132" y="5066607"/>
            <a:ext cx="1314340" cy="307777"/>
          </a:xfrm>
          <a:prstGeom prst="rect">
            <a:avLst/>
          </a:prstGeom>
          <a:solidFill>
            <a:schemeClr val="lt1"/>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Process History</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过程历史记录</a:t>
            </a:r>
            <a:endParaRPr sz="1000" b="0" i="0" u="none" strike="noStrike" cap="none">
              <a:solidFill>
                <a:srgbClr val="000000"/>
              </a:solidFill>
              <a:latin typeface="Times New Roman"/>
              <a:ea typeface="Times New Roman"/>
              <a:cs typeface="Times New Roman"/>
              <a:sym typeface="Times New Roman"/>
            </a:endParaRPr>
          </a:p>
        </p:txBody>
      </p:sp>
      <p:sp>
        <p:nvSpPr>
          <p:cNvPr id="245" name="Google Shape;245;p33"/>
          <p:cNvSpPr txBox="1"/>
          <p:nvPr/>
        </p:nvSpPr>
        <p:spPr>
          <a:xfrm>
            <a:off x="647654" y="6237312"/>
            <a:ext cx="864006" cy="307777"/>
          </a:xfrm>
          <a:prstGeom prst="rect">
            <a:avLst/>
          </a:prstGeom>
          <a:solidFill>
            <a:srgbClr val="FF9933"/>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Submit</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提交</a:t>
            </a:r>
            <a:endParaRPr sz="1000" b="0" i="0" u="none" strike="noStrike" cap="none">
              <a:solidFill>
                <a:srgbClr val="000000"/>
              </a:solidFill>
              <a:latin typeface="Times New Roman"/>
              <a:ea typeface="Times New Roman"/>
              <a:cs typeface="Times New Roman"/>
              <a:sym typeface="Times New Roman"/>
            </a:endParaRPr>
          </a:p>
        </p:txBody>
      </p:sp>
      <p:sp>
        <p:nvSpPr>
          <p:cNvPr id="246" name="Google Shape;246;p33"/>
          <p:cNvSpPr txBox="1"/>
          <p:nvPr/>
        </p:nvSpPr>
        <p:spPr>
          <a:xfrm>
            <a:off x="2051720" y="6237312"/>
            <a:ext cx="1009540" cy="307777"/>
          </a:xfrm>
          <a:prstGeom prst="rect">
            <a:avLst/>
          </a:prstGeom>
          <a:solidFill>
            <a:srgbClr val="F2F2F2"/>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Save for Later</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保存供以后使用</a:t>
            </a:r>
            <a:endParaRPr sz="1000" b="0" i="0" u="none" strike="noStrike" cap="none">
              <a:solidFill>
                <a:srgbClr val="000000"/>
              </a:solidFill>
              <a:latin typeface="Times New Roman"/>
              <a:ea typeface="Times New Roman"/>
              <a:cs typeface="Times New Roman"/>
              <a:sym typeface="Times New Roman"/>
            </a:endParaRPr>
          </a:p>
        </p:txBody>
      </p:sp>
      <p:sp>
        <p:nvSpPr>
          <p:cNvPr id="247" name="Google Shape;247;p33"/>
          <p:cNvSpPr txBox="1"/>
          <p:nvPr/>
        </p:nvSpPr>
        <p:spPr>
          <a:xfrm>
            <a:off x="3628476" y="6237312"/>
            <a:ext cx="1009540" cy="307777"/>
          </a:xfrm>
          <a:prstGeom prst="rect">
            <a:avLst/>
          </a:prstGeom>
          <a:solidFill>
            <a:srgbClr val="F2F2F2"/>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Decline All</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拒绝所有</a:t>
            </a:r>
            <a:endParaRPr sz="1000" b="0" i="0" u="none" strike="noStrike" cap="none">
              <a:solidFill>
                <a:srgbClr val="000000"/>
              </a:solidFill>
              <a:latin typeface="Times New Roman"/>
              <a:ea typeface="Times New Roman"/>
              <a:cs typeface="Times New Roman"/>
              <a:sym typeface="Times New Roman"/>
            </a:endParaRPr>
          </a:p>
        </p:txBody>
      </p:sp>
      <p:sp>
        <p:nvSpPr>
          <p:cNvPr id="248" name="Google Shape;248;p33"/>
          <p:cNvSpPr txBox="1"/>
          <p:nvPr/>
        </p:nvSpPr>
        <p:spPr>
          <a:xfrm>
            <a:off x="5292079" y="6237312"/>
            <a:ext cx="576065" cy="307777"/>
          </a:xfrm>
          <a:prstGeom prst="rect">
            <a:avLst/>
          </a:prstGeom>
          <a:solidFill>
            <a:srgbClr val="F2F2F2"/>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000" b="0" i="0" u="none" strike="noStrike" cap="none">
                <a:solidFill>
                  <a:srgbClr val="000000"/>
                </a:solidFill>
                <a:latin typeface="Times New Roman"/>
                <a:ea typeface="Times New Roman"/>
                <a:cs typeface="Times New Roman"/>
                <a:sym typeface="Times New Roman"/>
              </a:rPr>
              <a:t>Cancel</a:t>
            </a:r>
            <a:br>
              <a:rPr lang="en-US" sz="1000" b="0" i="0" u="none" strike="noStrike" cap="none">
                <a:solidFill>
                  <a:srgbClr val="000000"/>
                </a:solidFill>
                <a:latin typeface="Times New Roman"/>
                <a:ea typeface="Times New Roman"/>
                <a:cs typeface="Times New Roman"/>
                <a:sym typeface="Times New Roman"/>
              </a:rPr>
            </a:br>
            <a:r>
              <a:rPr lang="en-US" sz="1000" b="0" i="0" u="none" strike="noStrike" cap="none">
                <a:solidFill>
                  <a:srgbClr val="000000"/>
                </a:solidFill>
                <a:latin typeface="Times New Roman"/>
                <a:ea typeface="Times New Roman"/>
                <a:cs typeface="Times New Roman"/>
                <a:sym typeface="Times New Roman"/>
              </a:rPr>
              <a:t>取消</a:t>
            </a:r>
            <a:endParaRPr sz="1000" b="0" i="0" u="none" strike="noStrike" cap="none">
              <a:solidFill>
                <a:srgbClr val="000000"/>
              </a:solidFill>
              <a:latin typeface="Times New Roman"/>
              <a:ea typeface="Times New Roman"/>
              <a:cs typeface="Times New Roman"/>
              <a:sym typeface="Times New Roman"/>
            </a:endParaRPr>
          </a:p>
        </p:txBody>
      </p:sp>
      <p:sp>
        <p:nvSpPr>
          <p:cNvPr id="249" name="Google Shape;249;p33"/>
          <p:cNvSpPr txBox="1"/>
          <p:nvPr/>
        </p:nvSpPr>
        <p:spPr>
          <a:xfrm>
            <a:off x="944093" y="5445224"/>
            <a:ext cx="2871936" cy="492443"/>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Times New Roman"/>
                <a:ea typeface="Times New Roman"/>
                <a:cs typeface="Times New Roman"/>
                <a:sym typeface="Times New Roman"/>
              </a:rPr>
              <a:t>Grabber Colin</a:t>
            </a:r>
            <a:br>
              <a:rPr lang="en-US" sz="800" b="0" i="0" u="none" strike="noStrike" cap="none">
                <a:solidFill>
                  <a:srgbClr val="000000"/>
                </a:solidFill>
                <a:latin typeface="Times New Roman"/>
                <a:ea typeface="Times New Roman"/>
                <a:cs typeface="Times New Roman"/>
                <a:sym typeface="Times New Roman"/>
              </a:rPr>
            </a:br>
            <a:r>
              <a:rPr lang="en-US" sz="800" b="0" i="0" u="none" strike="noStrike" cap="none">
                <a:solidFill>
                  <a:srgbClr val="000000"/>
                </a:solidFill>
                <a:latin typeface="Times New Roman"/>
                <a:ea typeface="Times New Roman"/>
                <a:cs typeface="Times New Roman"/>
                <a:sym typeface="Times New Roman"/>
              </a:rPr>
              <a:t>Grab 员工 Colin</a:t>
            </a:r>
            <a:endParaRPr/>
          </a:p>
          <a:p>
            <a:pPr marL="0" marR="0" lvl="0" indent="0" algn="l" rtl="0">
              <a:lnSpc>
                <a:spcPct val="100000"/>
              </a:lnSpc>
              <a:spcBef>
                <a:spcPts val="0"/>
              </a:spcBef>
              <a:spcAft>
                <a:spcPts val="0"/>
              </a:spcAft>
              <a:buNone/>
            </a:pPr>
            <a:r>
              <a:rPr lang="en-US" sz="800" b="0" i="0" u="none" strike="noStrike" cap="none">
                <a:solidFill>
                  <a:srgbClr val="000000"/>
                </a:solidFill>
                <a:latin typeface="Times New Roman"/>
                <a:ea typeface="Times New Roman"/>
                <a:cs typeface="Times New Roman"/>
                <a:sym typeface="Times New Roman"/>
              </a:rPr>
              <a:t>Give Requested Feedback – Awaiting Action</a:t>
            </a:r>
            <a:br>
              <a:rPr lang="en-US" sz="800" b="0" i="0" u="none" strike="noStrike" cap="none">
                <a:solidFill>
                  <a:srgbClr val="000000"/>
                </a:solidFill>
                <a:latin typeface="Times New Roman"/>
                <a:ea typeface="Times New Roman"/>
                <a:cs typeface="Times New Roman"/>
                <a:sym typeface="Times New Roman"/>
              </a:rPr>
            </a:br>
            <a:r>
              <a:rPr lang="en-US" sz="800" b="0" i="0" u="none" strike="noStrike" cap="none">
                <a:solidFill>
                  <a:srgbClr val="000000"/>
                </a:solidFill>
                <a:latin typeface="Times New Roman"/>
                <a:ea typeface="Times New Roman"/>
                <a:cs typeface="Times New Roman"/>
                <a:sym typeface="Times New Roman"/>
              </a:rPr>
              <a:t>就请求做出反馈——等待行动</a:t>
            </a:r>
            <a:endParaRPr sz="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4"/>
          <p:cNvSpPr txBox="1"/>
          <p:nvPr/>
        </p:nvSpPr>
        <p:spPr>
          <a:xfrm>
            <a:off x="683568" y="615910"/>
            <a:ext cx="8756100" cy="58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140"/>
              </a:buClr>
              <a:buSzPts val="2800"/>
              <a:buFont typeface="Arial"/>
              <a:buNone/>
            </a:pPr>
            <a:endParaRPr sz="2800" b="1" i="0" u="none" strike="noStrike" cap="none">
              <a:solidFill>
                <a:srgbClr val="00B140"/>
              </a:solidFill>
              <a:latin typeface="Times New Roman"/>
              <a:ea typeface="Times New Roman"/>
              <a:cs typeface="Times New Roman"/>
              <a:sym typeface="Times New Roman"/>
            </a:endParaRPr>
          </a:p>
        </p:txBody>
      </p:sp>
      <p:sp>
        <p:nvSpPr>
          <p:cNvPr id="256" name="Google Shape;256;p34"/>
          <p:cNvSpPr txBox="1"/>
          <p:nvPr/>
        </p:nvSpPr>
        <p:spPr>
          <a:xfrm>
            <a:off x="827584" y="232184"/>
            <a:ext cx="7524889" cy="96452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b="0" i="0" u="none" strike="noStrike" cap="none">
                <a:solidFill>
                  <a:srgbClr val="000000"/>
                </a:solidFill>
                <a:latin typeface="Times New Roman"/>
                <a:ea typeface="Times New Roman"/>
                <a:cs typeface="Times New Roman"/>
                <a:sym typeface="Times New Roman"/>
              </a:rPr>
              <a:t>WorkDay Maintenance Dates</a:t>
            </a:r>
            <a:br>
              <a:rPr lang="en-US" sz="2800" b="0" i="0" u="none" strike="noStrike" cap="none">
                <a:solidFill>
                  <a:srgbClr val="000000"/>
                </a:solidFill>
                <a:latin typeface="Times New Roman"/>
                <a:ea typeface="Times New Roman"/>
                <a:cs typeface="Times New Roman"/>
                <a:sym typeface="Times New Roman"/>
              </a:rPr>
            </a:br>
            <a:r>
              <a:rPr lang="en-US" sz="2800">
                <a:latin typeface="Times New Roman"/>
                <a:ea typeface="Times New Roman"/>
                <a:cs typeface="Times New Roman"/>
                <a:sym typeface="Times New Roman"/>
              </a:rPr>
              <a:t>WD</a:t>
            </a:r>
            <a:r>
              <a:rPr lang="en-US" sz="2800" b="0" i="0" u="none" strike="noStrike" cap="none">
                <a:solidFill>
                  <a:srgbClr val="000000"/>
                </a:solidFill>
                <a:latin typeface="Times New Roman"/>
                <a:ea typeface="Times New Roman"/>
                <a:cs typeface="Times New Roman"/>
                <a:sym typeface="Times New Roman"/>
              </a:rPr>
              <a:t>维护日期</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B140"/>
              </a:buClr>
              <a:buSzPts val="700"/>
              <a:buFont typeface="Calibri"/>
              <a:buNone/>
            </a:pPr>
            <a:endParaRPr sz="1600" b="1" i="0" u="none" strike="noStrike" cap="none">
              <a:solidFill>
                <a:srgbClr val="00B140"/>
              </a:solidFill>
              <a:latin typeface="Times New Roman"/>
              <a:ea typeface="Times New Roman"/>
              <a:cs typeface="Times New Roman"/>
              <a:sym typeface="Times New Roman"/>
            </a:endParaRPr>
          </a:p>
        </p:txBody>
      </p:sp>
      <p:graphicFrame>
        <p:nvGraphicFramePr>
          <p:cNvPr id="257" name="Google Shape;257;p34"/>
          <p:cNvGraphicFramePr/>
          <p:nvPr/>
        </p:nvGraphicFramePr>
        <p:xfrm>
          <a:off x="688768" y="1307355"/>
          <a:ext cx="8182075" cy="897509"/>
        </p:xfrm>
        <a:graphic>
          <a:graphicData uri="http://schemas.openxmlformats.org/drawingml/2006/table">
            <a:tbl>
              <a:tblPr>
                <a:solidFill>
                  <a:srgbClr val="FFFFFF"/>
                </a:solidFill>
                <a:tableStyleId>{DA7B058F-5C50-4B3C-874C-D4AF5AAD564C}</a:tableStyleId>
              </a:tblPr>
              <a:tblGrid>
                <a:gridCol w="3135075">
                  <a:extLst>
                    <a:ext uri="{9D8B030D-6E8A-4147-A177-3AD203B41FA5}">
                      <a16:colId xmlns:a16="http://schemas.microsoft.com/office/drawing/2014/main" val="20000"/>
                    </a:ext>
                  </a:extLst>
                </a:gridCol>
                <a:gridCol w="1282525">
                  <a:extLst>
                    <a:ext uri="{9D8B030D-6E8A-4147-A177-3AD203B41FA5}">
                      <a16:colId xmlns:a16="http://schemas.microsoft.com/office/drawing/2014/main" val="20001"/>
                    </a:ext>
                  </a:extLst>
                </a:gridCol>
                <a:gridCol w="3764475">
                  <a:extLst>
                    <a:ext uri="{9D8B030D-6E8A-4147-A177-3AD203B41FA5}">
                      <a16:colId xmlns:a16="http://schemas.microsoft.com/office/drawing/2014/main" val="20002"/>
                    </a:ext>
                  </a:extLst>
                </a:gridCol>
              </a:tblGrid>
              <a:tr h="836475">
                <a:tc>
                  <a:txBody>
                    <a:bodyPr/>
                    <a:lstStyle/>
                    <a:p>
                      <a:pPr marL="0" marR="0" lvl="0" indent="0" algn="l" rtl="0">
                        <a:lnSpc>
                          <a:spcPct val="115000"/>
                        </a:lnSpc>
                        <a:spcBef>
                          <a:spcPts val="0"/>
                        </a:spcBef>
                        <a:spcAft>
                          <a:spcPts val="0"/>
                        </a:spcAft>
                        <a:buClr>
                          <a:srgbClr val="000000"/>
                        </a:buClr>
                        <a:buSzPts val="1100"/>
                        <a:buFont typeface="Arial"/>
                        <a:buNone/>
                      </a:pPr>
                      <a:r>
                        <a:rPr lang="en-US" sz="1100" b="1" i="0" u="none" strike="noStrike" cap="none">
                          <a:solidFill>
                            <a:srgbClr val="000000"/>
                          </a:solidFill>
                          <a:latin typeface="Times New Roman"/>
                          <a:ea typeface="Times New Roman"/>
                          <a:cs typeface="Times New Roman"/>
                          <a:sym typeface="Times New Roman"/>
                        </a:rPr>
                        <a:t>Monthly Maintenance  </a:t>
                      </a:r>
                      <a:r>
                        <a:rPr lang="en-US" sz="1100" b="1" u="none" strike="noStrike" cap="none">
                          <a:solidFill>
                            <a:srgbClr val="333333"/>
                          </a:solidFill>
                          <a:latin typeface="Times New Roman"/>
                          <a:ea typeface="Times New Roman"/>
                          <a:cs typeface="Times New Roman"/>
                          <a:sym typeface="Times New Roman"/>
                        </a:rPr>
                        <a:t>(Includes Weekly Service Update)</a:t>
                      </a:r>
                      <a:br>
                        <a:rPr lang="en-US" sz="1100" u="none" strike="noStrike" cap="none">
                          <a:solidFill>
                            <a:srgbClr val="333333"/>
                          </a:solidFill>
                          <a:latin typeface="Times New Roman"/>
                          <a:ea typeface="Times New Roman"/>
                          <a:cs typeface="Times New Roman"/>
                          <a:sym typeface="Times New Roman"/>
                        </a:rPr>
                      </a:br>
                      <a:r>
                        <a:rPr lang="en-US" sz="1100" b="1" u="none" strike="noStrike" cap="none">
                          <a:solidFill>
                            <a:srgbClr val="333333"/>
                          </a:solidFill>
                          <a:latin typeface="Times New Roman"/>
                          <a:ea typeface="Times New Roman"/>
                          <a:cs typeface="Times New Roman"/>
                          <a:sym typeface="Times New Roman"/>
                        </a:rPr>
                        <a:t>每月维护</a:t>
                      </a:r>
                      <a:r>
                        <a:rPr lang="en-US" sz="1100" u="none" strike="noStrike" cap="none">
                          <a:solidFill>
                            <a:srgbClr val="000000"/>
                          </a:solidFill>
                          <a:latin typeface="Times New Roman"/>
                          <a:ea typeface="Times New Roman"/>
                          <a:cs typeface="Times New Roman"/>
                          <a:sym typeface="Times New Roman"/>
                        </a:rPr>
                        <a:t>（包括每周服务</a:t>
                      </a:r>
                      <a:r>
                        <a:rPr lang="en-US" sz="1100">
                          <a:latin typeface="Times New Roman"/>
                          <a:ea typeface="Times New Roman"/>
                          <a:cs typeface="Times New Roman"/>
                          <a:sym typeface="Times New Roman"/>
                        </a:rPr>
                        <a:t>器</a:t>
                      </a:r>
                      <a:r>
                        <a:rPr lang="en-US" sz="1100" u="none" strike="noStrike" cap="none">
                          <a:solidFill>
                            <a:srgbClr val="000000"/>
                          </a:solidFill>
                          <a:latin typeface="Times New Roman"/>
                          <a:ea typeface="Times New Roman"/>
                          <a:cs typeface="Times New Roman"/>
                          <a:sym typeface="Times New Roman"/>
                        </a:rPr>
                        <a:t>更新）</a:t>
                      </a:r>
                      <a:endParaRPr sz="1100" u="none" strike="noStrike" cap="none">
                        <a:solidFill>
                          <a:srgbClr val="333333"/>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sng" strike="noStrike" cap="none">
                          <a:solidFill>
                            <a:schemeClr val="hlink"/>
                          </a:solidFill>
                          <a:latin typeface="Times New Roman"/>
                          <a:ea typeface="Times New Roman"/>
                          <a:cs typeface="Times New Roman"/>
                          <a:sym typeface="Times New Roman"/>
                          <a:hlinkClick r:id="rId3"/>
                        </a:rPr>
                        <a:t>December 14-15 </a:t>
                      </a:r>
                      <a:br>
                        <a:rPr lang="en-US" sz="1100" b="0" i="0" u="sng" strike="noStrike" cap="none">
                          <a:solidFill>
                            <a:schemeClr val="hlink"/>
                          </a:solidFill>
                          <a:latin typeface="Times New Roman"/>
                          <a:ea typeface="Times New Roman"/>
                          <a:cs typeface="Times New Roman"/>
                          <a:sym typeface="Times New Roman"/>
                          <a:hlinkClick r:id="rId3"/>
                        </a:rPr>
                      </a:br>
                      <a:r>
                        <a:rPr lang="en-US" sz="1100" u="sng" strike="noStrike" cap="none">
                          <a:solidFill>
                            <a:schemeClr val="hlink"/>
                          </a:solidFill>
                          <a:latin typeface="Times New Roman"/>
                          <a:ea typeface="Times New Roman"/>
                          <a:cs typeface="Times New Roman"/>
                          <a:sym typeface="Times New Roman"/>
                          <a:hlinkClick r:id="rId3"/>
                        </a:rPr>
                        <a:t>12月14-15日</a:t>
                      </a:r>
                      <a:endParaRPr sz="1100" u="sng" strike="noStrike" cap="none">
                        <a:solidFill>
                          <a:schemeClr val="hlink"/>
                        </a:solidFill>
                        <a:highlight>
                          <a:srgbClr val="FFFFFF"/>
                        </a:highlight>
                        <a:latin typeface="Times New Roman"/>
                        <a:ea typeface="Times New Roman"/>
                        <a:cs typeface="Times New Roman"/>
                        <a:sym typeface="Times New Roman"/>
                        <a:hlinkClick r:id="rId3"/>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609600" marR="0" lvl="0" indent="-393700" algn="l" rtl="0">
                        <a:lnSpc>
                          <a:spcPct val="115000"/>
                        </a:lnSpc>
                        <a:spcBef>
                          <a:spcPts val="0"/>
                        </a:spcBef>
                        <a:spcAft>
                          <a:spcPts val="0"/>
                        </a:spcAft>
                        <a:buClr>
                          <a:srgbClr val="333333"/>
                        </a:buClr>
                        <a:buSzPts val="1400"/>
                        <a:buFont typeface="Arial"/>
                        <a:buChar char="●"/>
                      </a:pPr>
                      <a:r>
                        <a:rPr lang="en-US" sz="1050" b="0" i="0" u="none" strike="noStrike" cap="none">
                          <a:solidFill>
                            <a:srgbClr val="000000"/>
                          </a:solidFill>
                          <a:latin typeface="Times New Roman"/>
                          <a:ea typeface="Times New Roman"/>
                          <a:cs typeface="Times New Roman"/>
                          <a:sym typeface="Times New Roman"/>
                        </a:rPr>
                        <a:t>Friday 11 pm to Saturday 7 am Pacific Time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333333"/>
                          </a:solidFill>
                          <a:latin typeface="Times New Roman"/>
                          <a:ea typeface="Times New Roman"/>
                          <a:cs typeface="Times New Roman"/>
                          <a:sym typeface="Times New Roman"/>
                        </a:rPr>
                        <a:t>太平洋时间周五晚上11点至周六早上7点</a:t>
                      </a:r>
                      <a:endParaRPr sz="1050" u="none" strike="noStrike" cap="none">
                        <a:solidFill>
                          <a:srgbClr val="333333"/>
                        </a:solidFill>
                        <a:highlight>
                          <a:srgbClr val="FFFFFF"/>
                        </a:highlight>
                        <a:latin typeface="Times New Roman"/>
                        <a:ea typeface="Times New Roman"/>
                        <a:cs typeface="Times New Roman"/>
                        <a:sym typeface="Times New Roman"/>
                      </a:endParaRPr>
                    </a:p>
                    <a:p>
                      <a:pPr marL="609600" marR="0" lvl="0" indent="-393700" algn="l" rtl="0">
                        <a:lnSpc>
                          <a:spcPct val="115000"/>
                        </a:lnSpc>
                        <a:spcBef>
                          <a:spcPts val="0"/>
                        </a:spcBef>
                        <a:spcAft>
                          <a:spcPts val="0"/>
                        </a:spcAft>
                        <a:buClr>
                          <a:srgbClr val="333333"/>
                        </a:buClr>
                        <a:buSzPts val="1400"/>
                        <a:buFont typeface="Arial"/>
                        <a:buChar char="●"/>
                      </a:pPr>
                      <a:r>
                        <a:rPr lang="en-US" sz="1050" b="0" i="0" u="none" strike="noStrike" cap="none">
                          <a:solidFill>
                            <a:srgbClr val="000000"/>
                          </a:solidFill>
                          <a:latin typeface="Times New Roman"/>
                          <a:ea typeface="Times New Roman"/>
                          <a:cs typeface="Times New Roman"/>
                          <a:sym typeface="Times New Roman"/>
                        </a:rPr>
                        <a:t>Saturday 2 pm to Saturday 10 pm (Singapore Time)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333333"/>
                          </a:solidFill>
                          <a:latin typeface="Times New Roman"/>
                          <a:ea typeface="Times New Roman"/>
                          <a:cs typeface="Times New Roman"/>
                          <a:sym typeface="Times New Roman"/>
                        </a:rPr>
                        <a:t>星期六下午2点至星期六晚上10点（新加坡时间）</a:t>
                      </a:r>
                      <a:endParaRPr sz="1050" u="none" strike="noStrike" cap="none">
                        <a:solidFill>
                          <a:srgbClr val="333333"/>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58" name="Google Shape;258;p34"/>
          <p:cNvGraphicFramePr/>
          <p:nvPr/>
        </p:nvGraphicFramePr>
        <p:xfrm>
          <a:off x="683568" y="2204864"/>
          <a:ext cx="8208900" cy="3787486"/>
        </p:xfrm>
        <a:graphic>
          <a:graphicData uri="http://schemas.openxmlformats.org/drawingml/2006/table">
            <a:tbl>
              <a:tblPr>
                <a:solidFill>
                  <a:srgbClr val="FFFFFF"/>
                </a:solidFill>
                <a:tableStyleId>{DA7B058F-5C50-4B3C-874C-D4AF5AAD564C}</a:tableStyleId>
              </a:tblPr>
              <a:tblGrid>
                <a:gridCol w="3121950">
                  <a:extLst>
                    <a:ext uri="{9D8B030D-6E8A-4147-A177-3AD203B41FA5}">
                      <a16:colId xmlns:a16="http://schemas.microsoft.com/office/drawing/2014/main" val="20000"/>
                    </a:ext>
                  </a:extLst>
                </a:gridCol>
                <a:gridCol w="1294475">
                  <a:extLst>
                    <a:ext uri="{9D8B030D-6E8A-4147-A177-3AD203B41FA5}">
                      <a16:colId xmlns:a16="http://schemas.microsoft.com/office/drawing/2014/main" val="20001"/>
                    </a:ext>
                  </a:extLst>
                </a:gridCol>
                <a:gridCol w="3792475">
                  <a:extLst>
                    <a:ext uri="{9D8B030D-6E8A-4147-A177-3AD203B41FA5}">
                      <a16:colId xmlns:a16="http://schemas.microsoft.com/office/drawing/2014/main" val="20002"/>
                    </a:ext>
                  </a:extLst>
                </a:gridCol>
              </a:tblGrid>
              <a:tr h="401600">
                <a:tc>
                  <a:txBody>
                    <a:bodyPr/>
                    <a:lstStyle/>
                    <a:p>
                      <a:pPr marL="0" marR="0" lvl="0" indent="0" algn="l" rtl="0">
                        <a:lnSpc>
                          <a:spcPct val="142857"/>
                        </a:lnSpc>
                        <a:spcBef>
                          <a:spcPts val="0"/>
                        </a:spcBef>
                        <a:spcAft>
                          <a:spcPts val="0"/>
                        </a:spcAft>
                        <a:buClr>
                          <a:srgbClr val="000000"/>
                        </a:buClr>
                        <a:buSzPts val="1050"/>
                        <a:buFont typeface="Arial"/>
                        <a:buNone/>
                      </a:pPr>
                      <a:r>
                        <a:rPr lang="en-US" sz="1050" b="1" i="0" u="none" strike="noStrike" cap="none">
                          <a:solidFill>
                            <a:srgbClr val="000000"/>
                          </a:solidFill>
                          <a:latin typeface="Times New Roman"/>
                          <a:ea typeface="Times New Roman"/>
                          <a:cs typeface="Times New Roman"/>
                          <a:sym typeface="Times New Roman"/>
                        </a:rPr>
                        <a:t>2019 Maintenance Type</a:t>
                      </a:r>
                      <a:br>
                        <a:rPr lang="en-US" sz="1050" b="1" i="0" u="none" strike="noStrike" cap="none">
                          <a:solidFill>
                            <a:srgbClr val="000000"/>
                          </a:solidFill>
                          <a:latin typeface="Times New Roman"/>
                          <a:ea typeface="Times New Roman"/>
                          <a:cs typeface="Times New Roman"/>
                          <a:sym typeface="Times New Roman"/>
                        </a:rPr>
                      </a:br>
                      <a:r>
                        <a:rPr lang="en-US" sz="1050" b="1" u="none" strike="noStrike" cap="none">
                          <a:solidFill>
                            <a:srgbClr val="333333"/>
                          </a:solidFill>
                          <a:latin typeface="Times New Roman"/>
                          <a:ea typeface="Times New Roman"/>
                          <a:cs typeface="Times New Roman"/>
                          <a:sym typeface="Times New Roman"/>
                        </a:rPr>
                        <a:t>2019维护类型</a:t>
                      </a:r>
                      <a:endParaRPr sz="1050" b="1" u="none" strike="noStrike" cap="none">
                        <a:solidFill>
                          <a:srgbClr val="333333"/>
                        </a:solidFill>
                        <a:highlight>
                          <a:srgbClr val="FFFFFF"/>
                        </a:highlight>
                        <a:latin typeface="Times New Roman"/>
                        <a:ea typeface="Times New Roman"/>
                        <a:cs typeface="Times New Roman"/>
                        <a:sym typeface="Times New Roman"/>
                      </a:endParaRPr>
                    </a:p>
                  </a:txBody>
                  <a:tcPr marL="95250" marR="142875"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0F0F0"/>
                    </a:solidFill>
                  </a:tcPr>
                </a:tc>
                <a:tc>
                  <a:txBody>
                    <a:bodyPr/>
                    <a:lstStyle/>
                    <a:p>
                      <a:pPr marL="0" marR="0" lvl="0" indent="0" algn="l" rtl="0">
                        <a:lnSpc>
                          <a:spcPct val="142857"/>
                        </a:lnSpc>
                        <a:spcBef>
                          <a:spcPts val="0"/>
                        </a:spcBef>
                        <a:spcAft>
                          <a:spcPts val="0"/>
                        </a:spcAft>
                        <a:buClr>
                          <a:srgbClr val="000000"/>
                        </a:buClr>
                        <a:buSzPts val="1050"/>
                        <a:buFont typeface="Arial"/>
                        <a:buNone/>
                      </a:pPr>
                      <a:r>
                        <a:rPr lang="en-US" sz="1050" b="1" i="0" u="none" strike="noStrike" cap="none">
                          <a:solidFill>
                            <a:srgbClr val="000000"/>
                          </a:solidFill>
                          <a:latin typeface="Times New Roman"/>
                          <a:ea typeface="Times New Roman"/>
                          <a:cs typeface="Times New Roman"/>
                          <a:sym typeface="Times New Roman"/>
                        </a:rPr>
                        <a:t>Dates</a:t>
                      </a:r>
                      <a:br>
                        <a:rPr lang="en-US" sz="1050" b="1" i="0" u="none" strike="noStrike" cap="none">
                          <a:solidFill>
                            <a:srgbClr val="000000"/>
                          </a:solidFill>
                          <a:latin typeface="Times New Roman"/>
                          <a:ea typeface="Times New Roman"/>
                          <a:cs typeface="Times New Roman"/>
                          <a:sym typeface="Times New Roman"/>
                        </a:rPr>
                      </a:br>
                      <a:r>
                        <a:rPr lang="en-US" sz="1050" b="1" u="none" strike="noStrike" cap="none">
                          <a:solidFill>
                            <a:srgbClr val="333333"/>
                          </a:solidFill>
                          <a:latin typeface="Times New Roman"/>
                          <a:ea typeface="Times New Roman"/>
                          <a:cs typeface="Times New Roman"/>
                          <a:sym typeface="Times New Roman"/>
                        </a:rPr>
                        <a:t>日期</a:t>
                      </a:r>
                      <a:endParaRPr sz="1050" b="1" u="none" strike="noStrike" cap="none">
                        <a:solidFill>
                          <a:srgbClr val="333333"/>
                        </a:solidFill>
                        <a:highlight>
                          <a:srgbClr val="FFFFFF"/>
                        </a:highlight>
                        <a:latin typeface="Times New Roman"/>
                        <a:ea typeface="Times New Roman"/>
                        <a:cs typeface="Times New Roman"/>
                        <a:sym typeface="Times New Roman"/>
                      </a:endParaRPr>
                    </a:p>
                  </a:txBody>
                  <a:tcPr marL="95250" marR="142875"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0F0F0"/>
                    </a:solidFill>
                  </a:tcPr>
                </a:tc>
                <a:tc>
                  <a:txBody>
                    <a:bodyPr/>
                    <a:lstStyle/>
                    <a:p>
                      <a:pPr marL="0" marR="0" lvl="0" indent="0" algn="l" rtl="0">
                        <a:lnSpc>
                          <a:spcPct val="142857"/>
                        </a:lnSpc>
                        <a:spcBef>
                          <a:spcPts val="0"/>
                        </a:spcBef>
                        <a:spcAft>
                          <a:spcPts val="0"/>
                        </a:spcAft>
                        <a:buClr>
                          <a:srgbClr val="000000"/>
                        </a:buClr>
                        <a:buSzPts val="1050"/>
                        <a:buFont typeface="Arial"/>
                        <a:buNone/>
                      </a:pPr>
                      <a:r>
                        <a:rPr lang="en-US" sz="1050" b="1" i="0" u="none" strike="noStrike" cap="none">
                          <a:solidFill>
                            <a:srgbClr val="000000"/>
                          </a:solidFill>
                          <a:latin typeface="Times New Roman"/>
                          <a:ea typeface="Times New Roman"/>
                          <a:cs typeface="Times New Roman"/>
                          <a:sym typeface="Times New Roman"/>
                        </a:rPr>
                        <a:t>Tenant Downtime</a:t>
                      </a:r>
                      <a:br>
                        <a:rPr lang="en-US" sz="1050" b="1" i="0" u="none" strike="noStrike" cap="none">
                          <a:solidFill>
                            <a:srgbClr val="000000"/>
                          </a:solidFill>
                          <a:latin typeface="Times New Roman"/>
                          <a:ea typeface="Times New Roman"/>
                          <a:cs typeface="Times New Roman"/>
                          <a:sym typeface="Times New Roman"/>
                        </a:rPr>
                      </a:br>
                      <a:r>
                        <a:rPr lang="en-US" sz="1050" b="1" u="none" strike="noStrike" cap="none">
                          <a:solidFill>
                            <a:srgbClr val="333333"/>
                          </a:solidFill>
                          <a:latin typeface="Times New Roman"/>
                          <a:ea typeface="Times New Roman"/>
                          <a:cs typeface="Times New Roman"/>
                          <a:sym typeface="Times New Roman"/>
                        </a:rPr>
                        <a:t>租户停机时间</a:t>
                      </a:r>
                      <a:endParaRPr sz="1050" b="1" u="none" strike="noStrike" cap="none">
                        <a:solidFill>
                          <a:srgbClr val="333333"/>
                        </a:solidFill>
                        <a:highlight>
                          <a:srgbClr val="FFFFFF"/>
                        </a:highlight>
                        <a:latin typeface="Times New Roman"/>
                        <a:ea typeface="Times New Roman"/>
                        <a:cs typeface="Times New Roman"/>
                        <a:sym typeface="Times New Roman"/>
                      </a:endParaRPr>
                    </a:p>
                  </a:txBody>
                  <a:tcPr marL="95250" marR="142875"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0F0F0"/>
                    </a:solidFill>
                  </a:tcPr>
                </a:tc>
                <a:extLst>
                  <a:ext uri="{0D108BD9-81ED-4DB2-BD59-A6C34878D82A}">
                    <a16:rowId xmlns:a16="http://schemas.microsoft.com/office/drawing/2014/main" val="10000"/>
                  </a:ext>
                </a:extLst>
              </a:tr>
              <a:tr h="1239875">
                <a:tc>
                  <a:txBody>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000000"/>
                          </a:solidFill>
                          <a:latin typeface="Times New Roman"/>
                          <a:ea typeface="Times New Roman"/>
                          <a:cs typeface="Times New Roman"/>
                          <a:sym typeface="Times New Roman"/>
                        </a:rPr>
                        <a:t>Monthly Maintenance  </a:t>
                      </a:r>
                      <a:r>
                        <a:rPr lang="en-US" sz="1050" u="none" strike="noStrike" cap="none">
                          <a:solidFill>
                            <a:srgbClr val="333333"/>
                          </a:solidFill>
                          <a:latin typeface="Times New Roman"/>
                          <a:ea typeface="Times New Roman"/>
                          <a:cs typeface="Times New Roman"/>
                          <a:sym typeface="Times New Roman"/>
                        </a:rPr>
                        <a:t>(Includes Weekly Service Update)</a:t>
                      </a:r>
                      <a:br>
                        <a:rPr lang="en-US" sz="1050" u="none" strike="noStrike" cap="none">
                          <a:solidFill>
                            <a:srgbClr val="333333"/>
                          </a:solidFill>
                          <a:latin typeface="Times New Roman"/>
                          <a:ea typeface="Times New Roman"/>
                          <a:cs typeface="Times New Roman"/>
                          <a:sym typeface="Times New Roman"/>
                        </a:rPr>
                      </a:br>
                      <a:r>
                        <a:rPr lang="en-US" sz="1050" b="1" u="none" strike="noStrike" cap="none">
                          <a:solidFill>
                            <a:srgbClr val="333333"/>
                          </a:solidFill>
                          <a:latin typeface="Times New Roman"/>
                          <a:ea typeface="Times New Roman"/>
                          <a:cs typeface="Times New Roman"/>
                          <a:sym typeface="Times New Roman"/>
                        </a:rPr>
                        <a:t>每月维护</a:t>
                      </a:r>
                      <a:r>
                        <a:rPr lang="en-US" sz="1050" u="none" strike="noStrike" cap="none">
                          <a:solidFill>
                            <a:srgbClr val="000000"/>
                          </a:solidFill>
                          <a:latin typeface="Times New Roman"/>
                          <a:ea typeface="Times New Roman"/>
                          <a:cs typeface="Times New Roman"/>
                          <a:sym typeface="Times New Roman"/>
                        </a:rPr>
                        <a:t>（包括每周服务</a:t>
                      </a:r>
                      <a:r>
                        <a:rPr lang="en-US" sz="1050">
                          <a:latin typeface="Times New Roman"/>
                          <a:ea typeface="Times New Roman"/>
                          <a:cs typeface="Times New Roman"/>
                          <a:sym typeface="Times New Roman"/>
                        </a:rPr>
                        <a:t>器</a:t>
                      </a:r>
                      <a:r>
                        <a:rPr lang="en-US" sz="1050" u="none" strike="noStrike" cap="none">
                          <a:solidFill>
                            <a:srgbClr val="000000"/>
                          </a:solidFill>
                          <a:latin typeface="Times New Roman"/>
                          <a:ea typeface="Times New Roman"/>
                          <a:cs typeface="Times New Roman"/>
                          <a:sym typeface="Times New Roman"/>
                        </a:rPr>
                        <a:t>更新）</a:t>
                      </a:r>
                      <a:endParaRPr sz="1050" u="none" strike="noStrike" cap="none">
                        <a:solidFill>
                          <a:srgbClr val="333333"/>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50"/>
                        <a:buFont typeface="Arial"/>
                        <a:buNone/>
                      </a:pPr>
                      <a:endParaRPr sz="1050" u="none" strike="noStrike" cap="none">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050"/>
                        <a:buFont typeface="Arial"/>
                        <a:buNone/>
                      </a:pPr>
                      <a:r>
                        <a:rPr lang="en-US" sz="1050" u="sng" strike="noStrike" cap="none">
                          <a:solidFill>
                            <a:schemeClr val="hlink"/>
                          </a:solidFill>
                          <a:latin typeface="Times New Roman"/>
                          <a:ea typeface="Times New Roman"/>
                          <a:cs typeface="Times New Roman"/>
                          <a:sym typeface="Times New Roman"/>
                          <a:hlinkClick r:id="rId4"/>
                        </a:rPr>
                        <a:t>January 12 &amp; 18-19</a:t>
                      </a:r>
                      <a:br>
                        <a:rPr lang="en-US" sz="1050" u="sng" strike="noStrike" cap="none">
                          <a:solidFill>
                            <a:schemeClr val="hlink"/>
                          </a:solidFill>
                          <a:latin typeface="Times New Roman"/>
                          <a:ea typeface="Times New Roman"/>
                          <a:cs typeface="Times New Roman"/>
                          <a:sym typeface="Times New Roman"/>
                          <a:hlinkClick r:id="rId4"/>
                        </a:rPr>
                      </a:br>
                      <a:r>
                        <a:rPr lang="en-US" sz="1050" u="sng" strike="noStrike" cap="none">
                          <a:solidFill>
                            <a:schemeClr val="hlink"/>
                          </a:solidFill>
                          <a:latin typeface="Times New Roman"/>
                          <a:ea typeface="Times New Roman"/>
                          <a:cs typeface="Times New Roman"/>
                          <a:sym typeface="Times New Roman"/>
                          <a:hlinkClick r:id="rId4"/>
                        </a:rPr>
                        <a:t>1月12日和18-19日</a:t>
                      </a:r>
                      <a:endParaRPr sz="1050" u="sng" strike="noStrike" cap="none">
                        <a:solidFill>
                          <a:srgbClr val="3572B0"/>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609600" marR="0" lvl="0" indent="-393700" algn="l" rtl="0">
                        <a:lnSpc>
                          <a:spcPct val="115000"/>
                        </a:lnSpc>
                        <a:spcBef>
                          <a:spcPts val="0"/>
                        </a:spcBef>
                        <a:spcAft>
                          <a:spcPts val="0"/>
                        </a:spcAft>
                        <a:buClr>
                          <a:srgbClr val="333333"/>
                        </a:buClr>
                        <a:buSzPts val="1400"/>
                        <a:buFont typeface="Arial"/>
                        <a:buChar char="●"/>
                      </a:pPr>
                      <a:r>
                        <a:rPr lang="en-US" sz="1050" b="0" i="0" u="none" strike="noStrike" cap="none">
                          <a:solidFill>
                            <a:srgbClr val="000000"/>
                          </a:solidFill>
                          <a:latin typeface="Times New Roman"/>
                          <a:ea typeface="Times New Roman"/>
                          <a:cs typeface="Times New Roman"/>
                          <a:sym typeface="Times New Roman"/>
                        </a:rPr>
                        <a:t>Friday 11 pm to Saturday 7 am Pacific Time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333333"/>
                          </a:solidFill>
                          <a:latin typeface="Times New Roman"/>
                          <a:ea typeface="Times New Roman"/>
                          <a:cs typeface="Times New Roman"/>
                          <a:sym typeface="Times New Roman"/>
                        </a:rPr>
                        <a:t>太平洋时间周五晚上11点至周六早上7点</a:t>
                      </a:r>
                      <a:endParaRPr sz="1050" u="none" strike="noStrike" cap="none">
                        <a:solidFill>
                          <a:srgbClr val="333333"/>
                        </a:solidFill>
                        <a:highlight>
                          <a:srgbClr val="FFFFFF"/>
                        </a:highlight>
                        <a:latin typeface="Times New Roman"/>
                        <a:ea typeface="Times New Roman"/>
                        <a:cs typeface="Times New Roman"/>
                        <a:sym typeface="Times New Roman"/>
                      </a:endParaRPr>
                    </a:p>
                    <a:p>
                      <a:pPr marL="609600" marR="0" lvl="0" indent="-393700" algn="l" rtl="0">
                        <a:lnSpc>
                          <a:spcPct val="115000"/>
                        </a:lnSpc>
                        <a:spcBef>
                          <a:spcPts val="0"/>
                        </a:spcBef>
                        <a:spcAft>
                          <a:spcPts val="0"/>
                        </a:spcAft>
                        <a:buClr>
                          <a:srgbClr val="333333"/>
                        </a:buClr>
                        <a:buSzPts val="1400"/>
                        <a:buFont typeface="Arial"/>
                        <a:buChar char="●"/>
                      </a:pPr>
                      <a:r>
                        <a:rPr lang="en-US" sz="1050" b="0" i="0" u="none" strike="noStrike" cap="none">
                          <a:solidFill>
                            <a:srgbClr val="000000"/>
                          </a:solidFill>
                          <a:latin typeface="Times New Roman"/>
                          <a:ea typeface="Times New Roman"/>
                          <a:cs typeface="Times New Roman"/>
                          <a:sym typeface="Times New Roman"/>
                        </a:rPr>
                        <a:t>Saturday 2 pm to Saturday 10 pm (Singapore Time)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333333"/>
                          </a:solidFill>
                          <a:latin typeface="Times New Roman"/>
                          <a:ea typeface="Times New Roman"/>
                          <a:cs typeface="Times New Roman"/>
                          <a:sym typeface="Times New Roman"/>
                        </a:rPr>
                        <a:t>星期六下午2点至星期六晚上10点（新加坡时间）</a:t>
                      </a:r>
                      <a:endParaRPr sz="1050" u="none" strike="noStrike" cap="none">
                        <a:solidFill>
                          <a:srgbClr val="333333"/>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960550">
                <a:tc>
                  <a:txBody>
                    <a:bodyPr/>
                    <a:lstStyle/>
                    <a:p>
                      <a:pPr marL="0" marR="0" lvl="0" indent="0" algn="l" rtl="0">
                        <a:lnSpc>
                          <a:spcPct val="115000"/>
                        </a:lnSpc>
                        <a:spcBef>
                          <a:spcPts val="0"/>
                        </a:spcBef>
                        <a:spcAft>
                          <a:spcPts val="0"/>
                        </a:spcAft>
                        <a:buClr>
                          <a:srgbClr val="000000"/>
                        </a:buClr>
                        <a:buSzPts val="1050"/>
                        <a:buFont typeface="Arial"/>
                        <a:buNone/>
                      </a:pPr>
                      <a:r>
                        <a:rPr lang="en-US" sz="1050" b="1" i="0" u="none" strike="noStrike" cap="none">
                          <a:solidFill>
                            <a:srgbClr val="000000"/>
                          </a:solidFill>
                          <a:latin typeface="Times New Roman"/>
                          <a:ea typeface="Times New Roman"/>
                          <a:cs typeface="Times New Roman"/>
                          <a:sym typeface="Times New Roman"/>
                        </a:rPr>
                        <a:t>Quarterly Maintenance -    Production tenants</a:t>
                      </a:r>
                      <a:r>
                        <a:rPr lang="en-US" sz="1050" b="1" u="none" strike="noStrike" cap="none">
                          <a:solidFill>
                            <a:srgbClr val="333333"/>
                          </a:solidFill>
                          <a:latin typeface="Times New Roman"/>
                          <a:ea typeface="Times New Roman"/>
                          <a:cs typeface="Times New Roman"/>
                          <a:sym typeface="Times New Roman"/>
                        </a:rPr>
                        <a:t>  </a:t>
                      </a:r>
                      <a:r>
                        <a:rPr lang="en-US" sz="1050" u="none" strike="noStrike" cap="none">
                          <a:solidFill>
                            <a:srgbClr val="333333"/>
                          </a:solidFill>
                          <a:latin typeface="Times New Roman"/>
                          <a:ea typeface="Times New Roman"/>
                          <a:cs typeface="Times New Roman"/>
                          <a:sym typeface="Times New Roman"/>
                        </a:rPr>
                        <a:t>(Includes Weekly Service Update)</a:t>
                      </a:r>
                      <a:br>
                        <a:rPr lang="en-US" sz="1050" u="none" strike="noStrike" cap="none">
                          <a:solidFill>
                            <a:srgbClr val="333333"/>
                          </a:solidFill>
                          <a:latin typeface="Times New Roman"/>
                          <a:ea typeface="Times New Roman"/>
                          <a:cs typeface="Times New Roman"/>
                          <a:sym typeface="Times New Roman"/>
                        </a:rPr>
                      </a:br>
                      <a:r>
                        <a:rPr lang="en-US" sz="1050" b="1" u="none" strike="noStrike" cap="none">
                          <a:solidFill>
                            <a:srgbClr val="333333"/>
                          </a:solidFill>
                          <a:latin typeface="Times New Roman"/>
                          <a:ea typeface="Times New Roman"/>
                          <a:cs typeface="Times New Roman"/>
                          <a:sym typeface="Times New Roman"/>
                        </a:rPr>
                        <a:t>季度维护 – 产品使用方</a:t>
                      </a:r>
                      <a:r>
                        <a:rPr lang="en-US" sz="1050" u="none" strike="noStrike" cap="none">
                          <a:solidFill>
                            <a:srgbClr val="000000"/>
                          </a:solidFill>
                          <a:latin typeface="Times New Roman"/>
                          <a:ea typeface="Times New Roman"/>
                          <a:cs typeface="Times New Roman"/>
                          <a:sym typeface="Times New Roman"/>
                        </a:rPr>
                        <a:t>（包括每周服务</a:t>
                      </a:r>
                      <a:r>
                        <a:rPr lang="en-US" sz="1050">
                          <a:latin typeface="Times New Roman"/>
                          <a:ea typeface="Times New Roman"/>
                          <a:cs typeface="Times New Roman"/>
                          <a:sym typeface="Times New Roman"/>
                        </a:rPr>
                        <a:t>器</a:t>
                      </a:r>
                      <a:r>
                        <a:rPr lang="en-US" sz="1050" u="none" strike="noStrike" cap="none">
                          <a:solidFill>
                            <a:srgbClr val="000000"/>
                          </a:solidFill>
                          <a:latin typeface="Times New Roman"/>
                          <a:ea typeface="Times New Roman"/>
                          <a:cs typeface="Times New Roman"/>
                          <a:sym typeface="Times New Roman"/>
                        </a:rPr>
                        <a:t>更新）</a:t>
                      </a:r>
                      <a:endParaRPr sz="1050" u="none" strike="noStrike" cap="none">
                        <a:solidFill>
                          <a:srgbClr val="333333"/>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50"/>
                        <a:buFont typeface="Arial"/>
                        <a:buNone/>
                      </a:pPr>
                      <a:r>
                        <a:rPr lang="en-US" sz="1050" b="0" i="0" u="sng" strike="noStrike" cap="none">
                          <a:solidFill>
                            <a:schemeClr val="hlink"/>
                          </a:solidFill>
                          <a:latin typeface="Times New Roman"/>
                          <a:ea typeface="Times New Roman"/>
                          <a:cs typeface="Times New Roman"/>
                          <a:sym typeface="Times New Roman"/>
                          <a:hlinkClick r:id="rId5"/>
                        </a:rPr>
                        <a:t>February 15-16</a:t>
                      </a:r>
                      <a:br>
                        <a:rPr lang="en-US" sz="1050" b="0" i="0" u="sng" strike="noStrike" cap="none">
                          <a:solidFill>
                            <a:schemeClr val="hlink"/>
                          </a:solidFill>
                          <a:latin typeface="Times New Roman"/>
                          <a:ea typeface="Times New Roman"/>
                          <a:cs typeface="Times New Roman"/>
                          <a:sym typeface="Times New Roman"/>
                          <a:hlinkClick r:id="rId5"/>
                        </a:rPr>
                      </a:br>
                      <a:r>
                        <a:rPr lang="en-US" sz="1050" u="sng" strike="noStrike" cap="none">
                          <a:solidFill>
                            <a:schemeClr val="hlink"/>
                          </a:solidFill>
                          <a:latin typeface="Times New Roman"/>
                          <a:ea typeface="Times New Roman"/>
                          <a:cs typeface="Times New Roman"/>
                          <a:sym typeface="Times New Roman"/>
                          <a:hlinkClick r:id="rId5"/>
                        </a:rPr>
                        <a:t>2月15-16日</a:t>
                      </a:r>
                      <a:endParaRPr sz="1050" u="sng" strike="noStrike" cap="none">
                        <a:solidFill>
                          <a:schemeClr val="hlink"/>
                        </a:solidFill>
                        <a:highlight>
                          <a:srgbClr val="FFFFFF"/>
                        </a:highlight>
                        <a:latin typeface="Times New Roman"/>
                        <a:ea typeface="Times New Roman"/>
                        <a:cs typeface="Times New Roman"/>
                        <a:sym typeface="Times New Roman"/>
                        <a:hlinkClick r:id="rId5"/>
                      </a:endParaRPr>
                    </a:p>
                    <a:p>
                      <a:pPr marL="0" marR="0" lvl="0" indent="0" algn="l" rtl="0">
                        <a:lnSpc>
                          <a:spcPct val="115000"/>
                        </a:lnSpc>
                        <a:spcBef>
                          <a:spcPts val="1100"/>
                        </a:spcBef>
                        <a:spcAft>
                          <a:spcPts val="0"/>
                        </a:spcAft>
                        <a:buClr>
                          <a:srgbClr val="000000"/>
                        </a:buClr>
                        <a:buSzPts val="1050"/>
                        <a:buFont typeface="Arial"/>
                        <a:buNone/>
                      </a:pPr>
                      <a:endParaRPr sz="1050" u="sng" strike="noStrike" cap="none">
                        <a:solidFill>
                          <a:schemeClr val="hlink"/>
                        </a:solidFill>
                        <a:highlight>
                          <a:srgbClr val="FFFFFF"/>
                        </a:highlight>
                        <a:latin typeface="Times New Roman"/>
                        <a:ea typeface="Times New Roman"/>
                        <a:cs typeface="Times New Roman"/>
                        <a:sym typeface="Times New Roman"/>
                        <a:hlinkClick r:id="rId6"/>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609600" marR="0" lvl="0" indent="-393700" algn="l" rtl="0">
                        <a:lnSpc>
                          <a:spcPct val="115000"/>
                        </a:lnSpc>
                        <a:spcBef>
                          <a:spcPts val="0"/>
                        </a:spcBef>
                        <a:spcAft>
                          <a:spcPts val="0"/>
                        </a:spcAft>
                        <a:buClr>
                          <a:srgbClr val="333333"/>
                        </a:buClr>
                        <a:buSzPts val="1400"/>
                        <a:buFont typeface="Arial"/>
                        <a:buChar char="●"/>
                      </a:pPr>
                      <a:r>
                        <a:rPr lang="en-US" sz="1050" b="0" i="0" u="none" strike="noStrike" cap="none">
                          <a:solidFill>
                            <a:srgbClr val="000000"/>
                          </a:solidFill>
                          <a:latin typeface="Times New Roman"/>
                          <a:ea typeface="Times New Roman"/>
                          <a:cs typeface="Times New Roman"/>
                          <a:sym typeface="Times New Roman"/>
                        </a:rPr>
                        <a:t>Friday 11 pm to Saturday 11 am Pacific time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333333"/>
                          </a:solidFill>
                          <a:latin typeface="Times New Roman"/>
                          <a:ea typeface="Times New Roman"/>
                          <a:cs typeface="Times New Roman"/>
                          <a:sym typeface="Times New Roman"/>
                        </a:rPr>
                        <a:t>太平洋时间周五晚上11点到周六11点</a:t>
                      </a:r>
                      <a:endParaRPr sz="1050" u="none" strike="noStrike" cap="none">
                        <a:solidFill>
                          <a:srgbClr val="333333"/>
                        </a:solidFill>
                        <a:highlight>
                          <a:srgbClr val="FFFFFF"/>
                        </a:highlight>
                        <a:latin typeface="Times New Roman"/>
                        <a:ea typeface="Times New Roman"/>
                        <a:cs typeface="Times New Roman"/>
                        <a:sym typeface="Times New Roman"/>
                      </a:endParaRPr>
                    </a:p>
                    <a:p>
                      <a:pPr marL="609600" marR="0" lvl="0" indent="-393700" algn="l" rtl="0">
                        <a:lnSpc>
                          <a:spcPct val="115000"/>
                        </a:lnSpc>
                        <a:spcBef>
                          <a:spcPts val="0"/>
                        </a:spcBef>
                        <a:spcAft>
                          <a:spcPts val="0"/>
                        </a:spcAft>
                        <a:buClr>
                          <a:srgbClr val="333333"/>
                        </a:buClr>
                        <a:buSzPts val="1400"/>
                        <a:buFont typeface="Arial"/>
                        <a:buChar char="●"/>
                      </a:pPr>
                      <a:r>
                        <a:rPr lang="en-US" sz="1050" b="0" i="0" u="none" strike="noStrike" cap="none">
                          <a:solidFill>
                            <a:srgbClr val="000000"/>
                          </a:solidFill>
                          <a:latin typeface="Times New Roman"/>
                          <a:ea typeface="Times New Roman"/>
                          <a:cs typeface="Times New Roman"/>
                          <a:sym typeface="Times New Roman"/>
                        </a:rPr>
                        <a:t>Saturday 2 pm to Sunday 2 am (Singapore Time)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333333"/>
                          </a:solidFill>
                          <a:latin typeface="Times New Roman"/>
                          <a:ea typeface="Times New Roman"/>
                          <a:cs typeface="Times New Roman"/>
                          <a:sym typeface="Times New Roman"/>
                        </a:rPr>
                        <a:t>周六下午2点至周日凌晨2点（新加坡时间）</a:t>
                      </a:r>
                      <a:endParaRPr sz="1050" u="none" strike="noStrike" cap="none">
                        <a:solidFill>
                          <a:srgbClr val="333333"/>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979175">
                <a:tc>
                  <a:txBody>
                    <a:bodyPr/>
                    <a:lstStyle/>
                    <a:p>
                      <a:pPr marL="0" marR="0" lvl="0" indent="0" algn="l" rtl="0">
                        <a:lnSpc>
                          <a:spcPct val="115000"/>
                        </a:lnSpc>
                        <a:spcBef>
                          <a:spcPts val="0"/>
                        </a:spcBef>
                        <a:spcAft>
                          <a:spcPts val="0"/>
                        </a:spcAft>
                        <a:buClr>
                          <a:srgbClr val="000000"/>
                        </a:buClr>
                        <a:buSzPts val="1050"/>
                        <a:buFont typeface="Arial"/>
                        <a:buNone/>
                      </a:pPr>
                      <a:r>
                        <a:rPr lang="en-US" sz="1050" b="1" i="0" u="none" strike="noStrike" cap="none">
                          <a:solidFill>
                            <a:srgbClr val="000000"/>
                          </a:solidFill>
                          <a:latin typeface="Times New Roman"/>
                          <a:ea typeface="Times New Roman"/>
                          <a:cs typeface="Times New Roman"/>
                          <a:sym typeface="Times New Roman"/>
                        </a:rPr>
                        <a:t>Feature Release Delivery and Monthly Maintenance  </a:t>
                      </a:r>
                      <a:r>
                        <a:rPr lang="en-US" sz="1050" u="none" strike="noStrike" cap="none">
                          <a:solidFill>
                            <a:srgbClr val="333333"/>
                          </a:solidFill>
                          <a:latin typeface="Times New Roman"/>
                          <a:ea typeface="Times New Roman"/>
                          <a:cs typeface="Times New Roman"/>
                          <a:sym typeface="Times New Roman"/>
                        </a:rPr>
                        <a:t>(Includes Weekly Service Update)</a:t>
                      </a:r>
                      <a:br>
                        <a:rPr lang="en-US" sz="1050" u="none" strike="noStrike" cap="none">
                          <a:solidFill>
                            <a:srgbClr val="333333"/>
                          </a:solidFill>
                          <a:latin typeface="Times New Roman"/>
                          <a:ea typeface="Times New Roman"/>
                          <a:cs typeface="Times New Roman"/>
                          <a:sym typeface="Times New Roman"/>
                        </a:rPr>
                      </a:br>
                      <a:r>
                        <a:rPr lang="en-US" sz="1050" b="1" u="none" strike="noStrike" cap="none">
                          <a:solidFill>
                            <a:srgbClr val="333333"/>
                          </a:solidFill>
                          <a:latin typeface="Times New Roman"/>
                          <a:ea typeface="Times New Roman"/>
                          <a:cs typeface="Times New Roman"/>
                          <a:sym typeface="Times New Roman"/>
                        </a:rPr>
                        <a:t>功能发布交付和每月维护</a:t>
                      </a:r>
                      <a:r>
                        <a:rPr lang="en-US" sz="1050" u="none" strike="noStrike" cap="none">
                          <a:solidFill>
                            <a:srgbClr val="000000"/>
                          </a:solidFill>
                          <a:latin typeface="Times New Roman"/>
                          <a:ea typeface="Times New Roman"/>
                          <a:cs typeface="Times New Roman"/>
                          <a:sym typeface="Times New Roman"/>
                        </a:rPr>
                        <a:t>（包括每周服务</a:t>
                      </a:r>
                      <a:r>
                        <a:rPr lang="en-US" sz="1050">
                          <a:latin typeface="Times New Roman"/>
                          <a:ea typeface="Times New Roman"/>
                          <a:cs typeface="Times New Roman"/>
                          <a:sym typeface="Times New Roman"/>
                        </a:rPr>
                        <a:t>器</a:t>
                      </a:r>
                      <a:r>
                        <a:rPr lang="en-US" sz="1050" u="none" strike="noStrike" cap="none">
                          <a:solidFill>
                            <a:srgbClr val="000000"/>
                          </a:solidFill>
                          <a:latin typeface="Times New Roman"/>
                          <a:ea typeface="Times New Roman"/>
                          <a:cs typeface="Times New Roman"/>
                          <a:sym typeface="Times New Roman"/>
                        </a:rPr>
                        <a:t>更新）</a:t>
                      </a:r>
                      <a:endParaRPr sz="1050" u="none" strike="noStrike" cap="none">
                        <a:solidFill>
                          <a:srgbClr val="333333"/>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50"/>
                        <a:buFont typeface="Arial"/>
                        <a:buNone/>
                      </a:pPr>
                      <a:r>
                        <a:rPr lang="en-US" sz="1050" b="0" i="0" u="sng" strike="noStrike" cap="none">
                          <a:solidFill>
                            <a:schemeClr val="hlink"/>
                          </a:solidFill>
                          <a:latin typeface="Times New Roman"/>
                          <a:ea typeface="Times New Roman"/>
                          <a:cs typeface="Times New Roman"/>
                          <a:sym typeface="Times New Roman"/>
                          <a:hlinkClick r:id="rId7"/>
                        </a:rPr>
                        <a:t>March 8-9</a:t>
                      </a:r>
                      <a:br>
                        <a:rPr lang="en-US" sz="1050" b="0" i="0" u="sng" strike="noStrike" cap="none">
                          <a:solidFill>
                            <a:schemeClr val="hlink"/>
                          </a:solidFill>
                          <a:latin typeface="Times New Roman"/>
                          <a:ea typeface="Times New Roman"/>
                          <a:cs typeface="Times New Roman"/>
                          <a:sym typeface="Times New Roman"/>
                          <a:hlinkClick r:id="rId7"/>
                        </a:rPr>
                      </a:br>
                      <a:r>
                        <a:rPr lang="en-US" sz="1050" u="sng" strike="noStrike" cap="none">
                          <a:solidFill>
                            <a:schemeClr val="hlink"/>
                          </a:solidFill>
                          <a:latin typeface="Times New Roman"/>
                          <a:ea typeface="Times New Roman"/>
                          <a:cs typeface="Times New Roman"/>
                          <a:sym typeface="Times New Roman"/>
                          <a:hlinkClick r:id="rId7"/>
                        </a:rPr>
                        <a:t>3月8-9日</a:t>
                      </a:r>
                      <a:endParaRPr sz="1050" u="sng" strike="noStrike" cap="none">
                        <a:solidFill>
                          <a:schemeClr val="hlink"/>
                        </a:solidFill>
                        <a:highlight>
                          <a:srgbClr val="FFFFFF"/>
                        </a:highlight>
                        <a:latin typeface="Times New Roman"/>
                        <a:ea typeface="Times New Roman"/>
                        <a:cs typeface="Times New Roman"/>
                        <a:sym typeface="Times New Roman"/>
                        <a:hlinkClick r:id="rId8"/>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609600" marR="0" lvl="0" indent="-393700" algn="l" rtl="0">
                        <a:lnSpc>
                          <a:spcPct val="115000"/>
                        </a:lnSpc>
                        <a:spcBef>
                          <a:spcPts val="0"/>
                        </a:spcBef>
                        <a:spcAft>
                          <a:spcPts val="0"/>
                        </a:spcAft>
                        <a:buClr>
                          <a:srgbClr val="333333"/>
                        </a:buClr>
                        <a:buSzPts val="1400"/>
                        <a:buFont typeface="Arial"/>
                        <a:buChar char="●"/>
                      </a:pPr>
                      <a:r>
                        <a:rPr lang="en-US" sz="1050" b="0" i="0" u="none" strike="noStrike" cap="none">
                          <a:solidFill>
                            <a:srgbClr val="000000"/>
                          </a:solidFill>
                          <a:latin typeface="Times New Roman"/>
                          <a:ea typeface="Times New Roman"/>
                          <a:cs typeface="Times New Roman"/>
                          <a:sym typeface="Times New Roman"/>
                        </a:rPr>
                        <a:t>Friday 11 pm to Saturday 7 am  Pacific time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333333"/>
                          </a:solidFill>
                          <a:latin typeface="Times New Roman"/>
                          <a:ea typeface="Times New Roman"/>
                          <a:cs typeface="Times New Roman"/>
                          <a:sym typeface="Times New Roman"/>
                        </a:rPr>
                        <a:t>太平洋时间周五晚上11点至周六早上7点</a:t>
                      </a:r>
                      <a:endParaRPr sz="1050" u="none" strike="noStrike" cap="none">
                        <a:solidFill>
                          <a:srgbClr val="333333"/>
                        </a:solidFill>
                        <a:highlight>
                          <a:srgbClr val="FFFFFF"/>
                        </a:highlight>
                        <a:latin typeface="Times New Roman"/>
                        <a:ea typeface="Times New Roman"/>
                        <a:cs typeface="Times New Roman"/>
                        <a:sym typeface="Times New Roman"/>
                      </a:endParaRPr>
                    </a:p>
                    <a:p>
                      <a:pPr marL="609600" marR="0" lvl="0" indent="-393700" algn="l" rtl="0">
                        <a:lnSpc>
                          <a:spcPct val="115000"/>
                        </a:lnSpc>
                        <a:spcBef>
                          <a:spcPts val="0"/>
                        </a:spcBef>
                        <a:spcAft>
                          <a:spcPts val="0"/>
                        </a:spcAft>
                        <a:buClr>
                          <a:srgbClr val="333333"/>
                        </a:buClr>
                        <a:buSzPts val="1400"/>
                        <a:buFont typeface="Arial"/>
                        <a:buChar char="●"/>
                      </a:pPr>
                      <a:r>
                        <a:rPr lang="en-US" sz="1050" b="0" i="0" u="none" strike="noStrike" cap="none">
                          <a:solidFill>
                            <a:srgbClr val="000000"/>
                          </a:solidFill>
                          <a:latin typeface="Times New Roman"/>
                          <a:ea typeface="Times New Roman"/>
                          <a:cs typeface="Times New Roman"/>
                          <a:sym typeface="Times New Roman"/>
                        </a:rPr>
                        <a:t>Saturday 2 pm to Saturday 10 pm (Singapore Time)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333333"/>
                          </a:solidFill>
                          <a:latin typeface="Times New Roman"/>
                          <a:ea typeface="Times New Roman"/>
                          <a:cs typeface="Times New Roman"/>
                          <a:sym typeface="Times New Roman"/>
                        </a:rPr>
                        <a:t>星期六下午2点至星期六晚上10点（新加坡时间）</a:t>
                      </a:r>
                      <a:endParaRPr sz="1050" u="none" strike="noStrike" cap="none">
                        <a:solidFill>
                          <a:srgbClr val="333333"/>
                        </a:solidFill>
                        <a:highlight>
                          <a:srgbClr val="FFFFFF"/>
                        </a:highlight>
                        <a:latin typeface="Times New Roman"/>
                        <a:ea typeface="Times New Roman"/>
                        <a:cs typeface="Times New Roman"/>
                        <a:sym typeface="Times New Roman"/>
                      </a:endParaRPr>
                    </a:p>
                  </a:txBody>
                  <a:tcPr marL="95250" marR="95250" marT="88900" marB="889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262"/>
        <p:cNvGrpSpPr/>
        <p:nvPr/>
      </p:nvGrpSpPr>
      <p:grpSpPr>
        <a:xfrm>
          <a:off x="0" y="0"/>
          <a:ext cx="0" cy="0"/>
          <a:chOff x="0" y="0"/>
          <a:chExt cx="0" cy="0"/>
        </a:xfrm>
      </p:grpSpPr>
      <p:sp>
        <p:nvSpPr>
          <p:cNvPr id="263" name="Google Shape;263;p35"/>
          <p:cNvSpPr txBox="1">
            <a:spLocks noGrp="1"/>
          </p:cNvSpPr>
          <p:nvPr>
            <p:ph type="ctrTitle"/>
          </p:nvPr>
        </p:nvSpPr>
        <p:spPr>
          <a:xfrm>
            <a:off x="685800" y="2420888"/>
            <a:ext cx="7772400" cy="150655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400" b="0" i="0" u="none" strike="noStrike">
                <a:solidFill>
                  <a:srgbClr val="000000"/>
                </a:solidFill>
                <a:latin typeface="Times New Roman"/>
                <a:ea typeface="Times New Roman"/>
                <a:cs typeface="Times New Roman"/>
                <a:sym typeface="Times New Roman"/>
              </a:rPr>
              <a:t>Peer Feedback</a:t>
            </a:r>
            <a:br>
              <a:rPr lang="en-US" sz="4400" b="0" i="0" u="none" strike="noStrike">
                <a:solidFill>
                  <a:srgbClr val="000000"/>
                </a:solidFill>
                <a:latin typeface="Times New Roman"/>
                <a:ea typeface="Times New Roman"/>
                <a:cs typeface="Times New Roman"/>
                <a:sym typeface="Times New Roman"/>
              </a:rPr>
            </a:br>
            <a:r>
              <a:rPr lang="en-US" sz="4400">
                <a:solidFill>
                  <a:srgbClr val="000000"/>
                </a:solidFill>
                <a:latin typeface="Times New Roman"/>
                <a:ea typeface="Times New Roman"/>
                <a:cs typeface="Times New Roman"/>
                <a:sym typeface="Times New Roman"/>
              </a:rPr>
              <a:t>同事反馈</a:t>
            </a:r>
            <a:endParaRPr sz="4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p:nvPr/>
        </p:nvSpPr>
        <p:spPr>
          <a:xfrm>
            <a:off x="311700" y="1484784"/>
            <a:ext cx="8520600" cy="4752528"/>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333333"/>
              </a:buClr>
              <a:buSzPts val="2400"/>
              <a:buFont typeface="Arial"/>
              <a:buChar char="●"/>
            </a:pPr>
            <a:r>
              <a:rPr lang="en-US" sz="1800" b="0" i="0" u="none" strike="noStrike" cap="none">
                <a:solidFill>
                  <a:schemeClr val="dk1"/>
                </a:solidFill>
                <a:latin typeface="Times New Roman"/>
                <a:ea typeface="Times New Roman"/>
                <a:cs typeface="Times New Roman"/>
                <a:sym typeface="Times New Roman"/>
              </a:rPr>
              <a:t>Select from a diverse pool of Grabbers</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从不同的 Grab 员工池中选择</a:t>
            </a:r>
            <a:endParaRPr sz="18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33333"/>
              </a:buClr>
              <a:buSzPts val="2400"/>
              <a:buFont typeface="Arial"/>
              <a:buChar char="●"/>
            </a:pPr>
            <a:r>
              <a:rPr lang="en-US" sz="1800" b="0" i="0" u="none" strike="noStrike" cap="none">
                <a:solidFill>
                  <a:schemeClr val="dk1"/>
                </a:solidFill>
                <a:latin typeface="Times New Roman"/>
                <a:ea typeface="Times New Roman"/>
                <a:cs typeface="Times New Roman"/>
                <a:sym typeface="Times New Roman"/>
              </a:rPr>
              <a:t>Grabbers you’ve worked closely within and outside your team</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选择您在团队内外密切合作过的 Grab 员工</a:t>
            </a:r>
            <a:endParaRPr sz="18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33333"/>
              </a:buClr>
              <a:buSzPts val="2400"/>
              <a:buFont typeface="Arial"/>
              <a:buChar char="●"/>
            </a:pPr>
            <a:r>
              <a:rPr lang="en-US" sz="1800" b="0" i="0" u="none" strike="noStrike" cap="none">
                <a:solidFill>
                  <a:schemeClr val="dk1"/>
                </a:solidFill>
                <a:latin typeface="Times New Roman"/>
                <a:ea typeface="Times New Roman"/>
                <a:cs typeface="Times New Roman"/>
                <a:sym typeface="Times New Roman"/>
              </a:rPr>
              <a:t>This has nothing to do with tenure or title, and everything to do with who you have worked with closely</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这与您的任期或头衔无关，而与您曾经密切合作过的人有关</a:t>
            </a:r>
            <a:endParaRPr sz="18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33333"/>
              </a:buClr>
              <a:buSzPts val="2400"/>
              <a:buFont typeface="Arial"/>
              <a:buChar char="●"/>
            </a:pPr>
            <a:r>
              <a:rPr lang="en-US" sz="1800" b="0" i="0" u="none" strike="noStrike" cap="none">
                <a:solidFill>
                  <a:schemeClr val="dk1"/>
                </a:solidFill>
                <a:latin typeface="Times New Roman"/>
                <a:ea typeface="Times New Roman"/>
                <a:cs typeface="Times New Roman"/>
                <a:sym typeface="Times New Roman"/>
              </a:rPr>
              <a:t>Select 10 - 20 Grabbers who would give the most meaningful feedback. Ideal to have a diverse &amp; well rounded assessment</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选择 10-20 名会给您最有意义的反馈的、非常适合进行多样化和全面评估的 Grab 员工。</a:t>
            </a:r>
            <a:endParaRPr sz="1800" b="0" i="0" u="none" strike="noStrike" cap="none">
              <a:solidFill>
                <a:schemeClr val="dk1"/>
              </a:solidFill>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333333"/>
              </a:buClr>
              <a:buSzPts val="2400"/>
              <a:buFont typeface="Open Sans"/>
              <a:buChar char="●"/>
            </a:pPr>
            <a:r>
              <a:rPr lang="en-US" sz="1800" b="0" i="0" u="none" strike="noStrike" cap="none">
                <a:solidFill>
                  <a:schemeClr val="dk1"/>
                </a:solidFill>
                <a:latin typeface="Times New Roman"/>
                <a:ea typeface="Times New Roman"/>
                <a:cs typeface="Times New Roman"/>
                <a:sym typeface="Times New Roman"/>
              </a:rPr>
              <a:t>Besides the WorkDay alerts it‘s also recommended you drop an email personally inviting them to share feedback  </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除了Workday提醒之外，还建议发送个人电子邮件邀请他们分享反馈</a:t>
            </a:r>
            <a:endParaRPr sz="1800" b="0" i="0" u="none" strike="noStrike" cap="none">
              <a:solidFill>
                <a:schemeClr val="dk1"/>
              </a:solidFill>
              <a:latin typeface="Times New Roman"/>
              <a:ea typeface="Times New Roman"/>
              <a:cs typeface="Times New Roman"/>
              <a:sym typeface="Times New Roman"/>
            </a:endParaRPr>
          </a:p>
        </p:txBody>
      </p:sp>
      <p:sp>
        <p:nvSpPr>
          <p:cNvPr id="269" name="Google Shape;269;p36"/>
          <p:cNvSpPr txBox="1"/>
          <p:nvPr/>
        </p:nvSpPr>
        <p:spPr>
          <a:xfrm>
            <a:off x="311700" y="315925"/>
            <a:ext cx="8520600" cy="831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Times New Roman"/>
                <a:ea typeface="Times New Roman"/>
                <a:cs typeface="Times New Roman"/>
                <a:sym typeface="Times New Roman"/>
              </a:rPr>
              <a:t>Peer Feedback</a:t>
            </a:r>
            <a:br>
              <a:rPr lang="en-US" sz="3600" b="0" i="0" u="none" strike="noStrike" cap="none">
                <a:solidFill>
                  <a:srgbClr val="000000"/>
                </a:solidFill>
                <a:latin typeface="Times New Roman"/>
                <a:ea typeface="Times New Roman"/>
                <a:cs typeface="Times New Roman"/>
                <a:sym typeface="Times New Roman"/>
              </a:rPr>
            </a:br>
            <a:r>
              <a:rPr lang="en-US" sz="3600" b="0" i="0" u="none" strike="noStrike" cap="none">
                <a:solidFill>
                  <a:srgbClr val="000000"/>
                </a:solidFill>
                <a:latin typeface="Times New Roman"/>
                <a:ea typeface="Times New Roman"/>
                <a:cs typeface="Times New Roman"/>
                <a:sym typeface="Times New Roman"/>
              </a:rPr>
              <a:t>同事反馈</a:t>
            </a:r>
            <a:endParaRPr sz="3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273"/>
        <p:cNvGrpSpPr/>
        <p:nvPr/>
      </p:nvGrpSpPr>
      <p:grpSpPr>
        <a:xfrm>
          <a:off x="0" y="0"/>
          <a:ext cx="0" cy="0"/>
          <a:chOff x="0" y="0"/>
          <a:chExt cx="0" cy="0"/>
        </a:xfrm>
      </p:grpSpPr>
      <p:sp>
        <p:nvSpPr>
          <p:cNvPr id="274" name="Google Shape;274;p37"/>
          <p:cNvSpPr txBox="1">
            <a:spLocks noGrp="1"/>
          </p:cNvSpPr>
          <p:nvPr>
            <p:ph type="ctrTitle"/>
          </p:nvPr>
        </p:nvSpPr>
        <p:spPr>
          <a:xfrm>
            <a:off x="685800" y="1844824"/>
            <a:ext cx="7772400" cy="208261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400" b="0" i="0" u="none" strike="noStrike">
                <a:solidFill>
                  <a:srgbClr val="000000"/>
                </a:solidFill>
                <a:latin typeface="Times New Roman"/>
                <a:ea typeface="Times New Roman"/>
                <a:cs typeface="Times New Roman"/>
                <a:sym typeface="Times New Roman"/>
              </a:rPr>
              <a:t>How to give constructive feedback</a:t>
            </a:r>
            <a:br>
              <a:rPr lang="en-US" sz="4400" b="0" i="0" u="none" strike="noStrike">
                <a:solidFill>
                  <a:srgbClr val="000000"/>
                </a:solidFill>
                <a:latin typeface="Times New Roman"/>
                <a:ea typeface="Times New Roman"/>
                <a:cs typeface="Times New Roman"/>
                <a:sym typeface="Times New Roman"/>
              </a:rPr>
            </a:br>
            <a:r>
              <a:rPr lang="en-US" sz="4400">
                <a:solidFill>
                  <a:srgbClr val="000000"/>
                </a:solidFill>
                <a:latin typeface="Times New Roman"/>
                <a:ea typeface="Times New Roman"/>
                <a:cs typeface="Times New Roman"/>
                <a:sym typeface="Times New Roman"/>
              </a:rPr>
              <a:t>如何给出建设性的反馈</a:t>
            </a:r>
            <a:endParaRPr sz="4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aphicFrame>
        <p:nvGraphicFramePr>
          <p:cNvPr id="280" name="Google Shape;280;p38"/>
          <p:cNvGraphicFramePr/>
          <p:nvPr/>
        </p:nvGraphicFramePr>
        <p:xfrm>
          <a:off x="971600" y="404664"/>
          <a:ext cx="3000000" cy="3000000"/>
        </p:xfrm>
        <a:graphic>
          <a:graphicData uri="http://schemas.openxmlformats.org/drawingml/2006/table">
            <a:tbl>
              <a:tblPr firstRow="1" bandRow="1">
                <a:noFill/>
                <a:tableStyleId>{1453220D-DEFC-4C64-AC08-DAEB6B67C925}</a:tableStyleId>
              </a:tblPr>
              <a:tblGrid>
                <a:gridCol w="1240250">
                  <a:extLst>
                    <a:ext uri="{9D8B030D-6E8A-4147-A177-3AD203B41FA5}">
                      <a16:colId xmlns:a16="http://schemas.microsoft.com/office/drawing/2014/main" val="20000"/>
                    </a:ext>
                  </a:extLst>
                </a:gridCol>
                <a:gridCol w="2432175">
                  <a:extLst>
                    <a:ext uri="{9D8B030D-6E8A-4147-A177-3AD203B41FA5}">
                      <a16:colId xmlns:a16="http://schemas.microsoft.com/office/drawing/2014/main" val="20001"/>
                    </a:ext>
                  </a:extLst>
                </a:gridCol>
                <a:gridCol w="3672400">
                  <a:extLst>
                    <a:ext uri="{9D8B030D-6E8A-4147-A177-3AD203B41FA5}">
                      <a16:colId xmlns:a16="http://schemas.microsoft.com/office/drawing/2014/main" val="20002"/>
                    </a:ext>
                  </a:extLst>
                </a:gridCol>
              </a:tblGrid>
              <a:tr h="360050">
                <a:tc gridSpan="3">
                  <a:txBody>
                    <a:bodyPr/>
                    <a:lstStyle/>
                    <a:p>
                      <a:pPr marL="0" marR="0" lvl="0" indent="0" algn="ctr" rtl="0">
                        <a:lnSpc>
                          <a:spcPct val="100000"/>
                        </a:lnSpc>
                        <a:spcBef>
                          <a:spcPts val="0"/>
                        </a:spcBef>
                        <a:spcAft>
                          <a:spcPts val="0"/>
                        </a:spcAft>
                        <a:buNone/>
                      </a:pPr>
                      <a:r>
                        <a:rPr lang="en-US" sz="3000" u="none" strike="noStrike" cap="none">
                          <a:solidFill>
                            <a:srgbClr val="000000"/>
                          </a:solidFill>
                          <a:latin typeface="Times New Roman"/>
                          <a:ea typeface="Times New Roman"/>
                          <a:cs typeface="Times New Roman"/>
                          <a:sym typeface="Times New Roman"/>
                        </a:rPr>
                        <a:t>EBIS in Action – Giving Feedbak</a:t>
                      </a:r>
                      <a:br>
                        <a:rPr lang="en-US" sz="3000" u="none" strike="noStrike" cap="none">
                          <a:solidFill>
                            <a:srgbClr val="000000"/>
                          </a:solidFill>
                          <a:latin typeface="Times New Roman"/>
                          <a:ea typeface="Times New Roman"/>
                          <a:cs typeface="Times New Roman"/>
                          <a:sym typeface="Times New Roman"/>
                        </a:rPr>
                      </a:br>
                      <a:r>
                        <a:rPr lang="en-US" sz="3000" u="none" strike="noStrike" cap="none">
                          <a:solidFill>
                            <a:srgbClr val="000000"/>
                          </a:solidFill>
                          <a:latin typeface="Times New Roman"/>
                          <a:ea typeface="Times New Roman"/>
                          <a:cs typeface="Times New Roman"/>
                          <a:sym typeface="Times New Roman"/>
                        </a:rPr>
                        <a:t>EBIS 在行动——给予反馈</a:t>
                      </a:r>
                      <a:endParaRPr sz="3000" u="none" strike="noStrike" cap="none">
                        <a:latin typeface="Times New Roman"/>
                        <a:ea typeface="Times New Roman"/>
                        <a:cs typeface="Times New Roman"/>
                        <a:sym typeface="Times New Roman"/>
                      </a:endParaRPr>
                    </a:p>
                  </a:txBody>
                  <a:tcPr marL="91450" marR="91450" marT="45725" marB="45725">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050" b="0" i="0" u="none" strike="noStrike" cap="none">
                          <a:solidFill>
                            <a:srgbClr val="FFFFFF"/>
                          </a:solidFill>
                          <a:latin typeface="Times New Roman"/>
                          <a:ea typeface="Times New Roman"/>
                          <a:cs typeface="Times New Roman"/>
                          <a:sym typeface="Times New Roman"/>
                        </a:rPr>
                        <a:t>EBIS</a:t>
                      </a:r>
                      <a:br>
                        <a:rPr lang="en-US" sz="1050" b="0" i="0" u="none" strike="noStrike" cap="none">
                          <a:solidFill>
                            <a:srgbClr val="FFFFFF"/>
                          </a:solidFill>
                          <a:latin typeface="Times New Roman"/>
                          <a:ea typeface="Times New Roman"/>
                          <a:cs typeface="Times New Roman"/>
                          <a:sym typeface="Times New Roman"/>
                        </a:rPr>
                      </a:br>
                      <a:endParaRPr sz="1050" u="none" strike="noStrike" cap="none">
                        <a:solidFill>
                          <a:srgbClr val="FFFFFF"/>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lang="en-US" sz="1050" b="0" i="0" u="none" strike="noStrike" cap="none">
                          <a:solidFill>
                            <a:srgbClr val="FFFFFF"/>
                          </a:solidFill>
                          <a:latin typeface="Times New Roman"/>
                          <a:ea typeface="Times New Roman"/>
                          <a:cs typeface="Times New Roman"/>
                          <a:sym typeface="Times New Roman"/>
                        </a:rPr>
                        <a:t>Purpose</a:t>
                      </a:r>
                      <a:br>
                        <a:rPr lang="en-US" sz="1050" b="0" i="0" u="none" strike="noStrike" cap="none">
                          <a:solidFill>
                            <a:srgbClr val="FFFFFF"/>
                          </a:solidFill>
                          <a:latin typeface="Times New Roman"/>
                          <a:ea typeface="Times New Roman"/>
                          <a:cs typeface="Times New Roman"/>
                          <a:sym typeface="Times New Roman"/>
                        </a:rPr>
                      </a:br>
                      <a:r>
                        <a:rPr lang="en-US" sz="1050" u="none" strike="noStrike" cap="none">
                          <a:solidFill>
                            <a:srgbClr val="FFFFFF"/>
                          </a:solidFill>
                          <a:latin typeface="Times New Roman"/>
                          <a:ea typeface="Times New Roman"/>
                          <a:cs typeface="Times New Roman"/>
                          <a:sym typeface="Times New Roman"/>
                        </a:rPr>
                        <a:t>用途</a:t>
                      </a:r>
                      <a:endParaRPr sz="1050" u="none" strike="noStrike" cap="none">
                        <a:solidFill>
                          <a:srgbClr val="FFFFFF"/>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lang="en-US" sz="1050" b="0" i="0" u="none" strike="noStrike" cap="none">
                          <a:solidFill>
                            <a:srgbClr val="FFFFFF"/>
                          </a:solidFill>
                          <a:latin typeface="Times New Roman"/>
                          <a:ea typeface="Times New Roman"/>
                          <a:cs typeface="Times New Roman"/>
                          <a:sym typeface="Times New Roman"/>
                        </a:rPr>
                        <a:t>Example</a:t>
                      </a:r>
                      <a:br>
                        <a:rPr lang="en-US" sz="1050" b="0" i="0" u="none" strike="noStrike" cap="none">
                          <a:solidFill>
                            <a:srgbClr val="FFFFFF"/>
                          </a:solidFill>
                          <a:latin typeface="Times New Roman"/>
                          <a:ea typeface="Times New Roman"/>
                          <a:cs typeface="Times New Roman"/>
                          <a:sym typeface="Times New Roman"/>
                        </a:rPr>
                      </a:br>
                      <a:r>
                        <a:rPr lang="en-US" sz="1050" u="none" strike="noStrike" cap="none">
                          <a:solidFill>
                            <a:srgbClr val="FFFFFF"/>
                          </a:solidFill>
                          <a:latin typeface="Times New Roman"/>
                          <a:ea typeface="Times New Roman"/>
                          <a:cs typeface="Times New Roman"/>
                          <a:sym typeface="Times New Roman"/>
                        </a:rPr>
                        <a:t>示例</a:t>
                      </a:r>
                      <a:endParaRPr sz="1050" u="none" strike="noStrike" cap="none">
                        <a:solidFill>
                          <a:srgbClr val="FFFFFF"/>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Expectation</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预期</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050" u="none" strike="noStrike" cap="none">
                          <a:solidFill>
                            <a:srgbClr val="000000"/>
                          </a:solidFill>
                          <a:latin typeface="Times New Roman"/>
                          <a:ea typeface="Times New Roman"/>
                          <a:cs typeface="Times New Roman"/>
                          <a:sym typeface="Times New Roman"/>
                        </a:rPr>
                        <a:t>State clearly and specifically what were your expectations</a:t>
                      </a:r>
                      <a:br>
                        <a:rPr lang="en-US" sz="105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清楚而具体地说明您的期望是什么</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050" u="none" strike="noStrike" cap="none">
                          <a:solidFill>
                            <a:srgbClr val="000000"/>
                          </a:solidFill>
                          <a:latin typeface="Times New Roman"/>
                          <a:ea typeface="Times New Roman"/>
                          <a:cs typeface="Times New Roman"/>
                          <a:sym typeface="Times New Roman"/>
                        </a:rPr>
                        <a:t>E.g.: I needed some information for a critical project at very last minute notice.</a:t>
                      </a:r>
                      <a:br>
                        <a:rPr lang="en-US" sz="105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如：</a:t>
                      </a:r>
                      <a:r>
                        <a:rPr lang="en-US" sz="1050">
                          <a:solidFill>
                            <a:srgbClr val="000000"/>
                          </a:solidFill>
                          <a:latin typeface="Times New Roman"/>
                          <a:ea typeface="Times New Roman"/>
                          <a:cs typeface="Times New Roman"/>
                          <a:sym typeface="Times New Roman"/>
                        </a:rPr>
                        <a:t>我需要一些在最后一刻通知给我的重要项目的信息</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(state your understanding)</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（说明您的理解）</a:t>
                      </a:r>
                      <a:endParaRPr/>
                    </a:p>
                    <a:p>
                      <a:pPr marL="0" marR="0" lvl="0" indent="0" algn="l" rtl="0">
                        <a:lnSpc>
                          <a:spcPct val="100000"/>
                        </a:lnSpc>
                        <a:spcBef>
                          <a:spcPts val="0"/>
                        </a:spcBef>
                        <a:spcAft>
                          <a:spcPts val="0"/>
                        </a:spcAft>
                        <a:buNone/>
                      </a:pP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Behaviour</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行为</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050" u="none" strike="noStrike" cap="none">
                          <a:solidFill>
                            <a:srgbClr val="000000"/>
                          </a:solidFill>
                          <a:latin typeface="Times New Roman"/>
                          <a:ea typeface="Times New Roman"/>
                          <a:cs typeface="Times New Roman"/>
                          <a:sym typeface="Times New Roman"/>
                        </a:rPr>
                        <a:t>Focus on observed behaviours</a:t>
                      </a:r>
                      <a:br>
                        <a:rPr lang="en-US" sz="105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关注观察到的行为</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050" u="none" strike="noStrike" cap="none">
                          <a:solidFill>
                            <a:srgbClr val="000000"/>
                          </a:solidFill>
                          <a:latin typeface="Times New Roman"/>
                          <a:ea typeface="Times New Roman"/>
                          <a:cs typeface="Times New Roman"/>
                          <a:sym typeface="Times New Roman"/>
                        </a:rPr>
                        <a:t>E.g.: Kenneth took the initiative to help me source and compile the information even though he already has too much on his plate.</a:t>
                      </a:r>
                      <a:br>
                        <a:rPr lang="en-US" sz="105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如：Kenneth 主动帮助我</a:t>
                      </a:r>
                      <a:endParaRPr sz="105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050" u="none" strike="noStrike" cap="none">
                          <a:solidFill>
                            <a:srgbClr val="000000"/>
                          </a:solidFill>
                          <a:latin typeface="Times New Roman"/>
                          <a:ea typeface="Times New Roman"/>
                          <a:cs typeface="Times New Roman"/>
                          <a:sym typeface="Times New Roman"/>
                        </a:rPr>
                        <a:t>查找并编制信息，即使他本身就忙不过来了。</a:t>
                      </a:r>
                      <a:endParaRPr/>
                    </a:p>
                    <a:p>
                      <a:pPr marL="0" marR="0" lvl="0" indent="0" algn="l" rtl="0">
                        <a:lnSpc>
                          <a:spcPct val="100000"/>
                        </a:lnSpc>
                        <a:spcBef>
                          <a:spcPts val="0"/>
                        </a:spcBef>
                        <a:spcAft>
                          <a:spcPts val="0"/>
                        </a:spcAft>
                        <a:buNone/>
                      </a:pPr>
                      <a:r>
                        <a:rPr lang="en-US" sz="1050" u="none" strike="noStrike" cap="none">
                          <a:solidFill>
                            <a:srgbClr val="000000"/>
                          </a:solidFill>
                          <a:latin typeface="Times New Roman"/>
                          <a:ea typeface="Times New Roman"/>
                          <a:cs typeface="Times New Roman"/>
                          <a:sym typeface="Times New Roman"/>
                        </a:rPr>
                        <a:t>(focus on the behaviour &amp; not the individual)</a:t>
                      </a:r>
                      <a:br>
                        <a:rPr lang="en-US" sz="105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（关注行为而不是个人）</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Importance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重要性</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Make the person understand the “Why” behind the expectation</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让对方明白期望背后的原因</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050" u="none" strike="noStrike" cap="none">
                          <a:solidFill>
                            <a:srgbClr val="000000"/>
                          </a:solidFill>
                          <a:latin typeface="Times New Roman"/>
                          <a:ea typeface="Times New Roman"/>
                          <a:cs typeface="Times New Roman"/>
                          <a:sym typeface="Times New Roman"/>
                        </a:rPr>
                        <a:t>E.g.: This was beyond what he needed to do and it thoroughly displayed the YPIMP spirit.</a:t>
                      </a:r>
                      <a:br>
                        <a:rPr lang="en-US" sz="105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如：这已经超出了他的职责范围，这充分体现了“您的问题就是我的问题”的精神。</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(state the importance)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（说明重要性）</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Solution</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解决方案</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Provide suggestions basis the giver’s experience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根据反馈者的经验提出建议</a:t>
                      </a:r>
                      <a:endParaRPr sz="1050" u="none" strike="noStrike" cap="none">
                        <a:latin typeface="Times New Roman"/>
                        <a:ea typeface="Times New Roman"/>
                        <a:cs typeface="Times New Roman"/>
                        <a:sym typeface="Times New Roman"/>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050" u="none" strike="noStrike" cap="none">
                          <a:solidFill>
                            <a:srgbClr val="000000"/>
                          </a:solidFill>
                          <a:latin typeface="Times New Roman"/>
                          <a:ea typeface="Times New Roman"/>
                          <a:cs typeface="Times New Roman"/>
                          <a:sym typeface="Times New Roman"/>
                        </a:rPr>
                        <a:t>E.g.: This experience made me feel that Kenneth is a great team player that we can rely upon.</a:t>
                      </a:r>
                      <a:br>
                        <a:rPr lang="en-US" sz="105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如：这次经历让我觉得 Kenneth 是一个值得依赖的团队合作者。</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Times New Roman"/>
                          <a:ea typeface="Times New Roman"/>
                          <a:cs typeface="Times New Roman"/>
                          <a:sym typeface="Times New Roman"/>
                        </a:rPr>
                        <a:t>(provide guidance)</a:t>
                      </a:r>
                      <a:br>
                        <a:rPr lang="en-US" sz="1050" b="0" i="0" u="none" strike="noStrike" cap="none">
                          <a:solidFill>
                            <a:srgbClr val="000000"/>
                          </a:solidFill>
                          <a:latin typeface="Times New Roman"/>
                          <a:ea typeface="Times New Roman"/>
                          <a:cs typeface="Times New Roman"/>
                          <a:sym typeface="Times New Roman"/>
                        </a:rPr>
                      </a:br>
                      <a:r>
                        <a:rPr lang="en-US" sz="1050" u="none" strike="noStrike" cap="none">
                          <a:solidFill>
                            <a:srgbClr val="000000"/>
                          </a:solidFill>
                          <a:latin typeface="Times New Roman"/>
                          <a:ea typeface="Times New Roman"/>
                          <a:cs typeface="Times New Roman"/>
                          <a:sym typeface="Times New Roman"/>
                        </a:rPr>
                        <a:t>（给予指导）</a:t>
                      </a:r>
                      <a:endParaRPr/>
                    </a:p>
                  </a:txBody>
                  <a:tcPr marL="91450" marR="91450" marT="45725" marB="45725">
                    <a:lnL w="12700" cap="flat" cmpd="sng">
                      <a:solidFill>
                        <a:srgbClr val="92D050"/>
                      </a:solidFill>
                      <a:prstDash val="solid"/>
                      <a:round/>
                      <a:headEnd type="none" w="sm" len="sm"/>
                      <a:tailEnd type="none" w="sm" len="sm"/>
                    </a:lnL>
                    <a:lnR w="12700" cap="flat" cmpd="sng">
                      <a:solidFill>
                        <a:srgbClr val="92D050"/>
                      </a:solidFill>
                      <a:prstDash val="solid"/>
                      <a:round/>
                      <a:headEnd type="none" w="sm" len="sm"/>
                      <a:tailEnd type="none" w="sm" len="sm"/>
                    </a:lnR>
                    <a:lnT w="12700" cap="flat" cmpd="sng">
                      <a:solidFill>
                        <a:srgbClr val="92D050"/>
                      </a:solidFill>
                      <a:prstDash val="solid"/>
                      <a:round/>
                      <a:headEnd type="none" w="sm" len="sm"/>
                      <a:tailEnd type="none" w="sm" len="sm"/>
                    </a:lnT>
                    <a:lnB w="12700" cap="flat" cmpd="sng">
                      <a:solidFill>
                        <a:srgbClr val="92D05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284"/>
        <p:cNvGrpSpPr/>
        <p:nvPr/>
      </p:nvGrpSpPr>
      <p:grpSpPr>
        <a:xfrm>
          <a:off x="0" y="0"/>
          <a:ext cx="0" cy="0"/>
          <a:chOff x="0" y="0"/>
          <a:chExt cx="0" cy="0"/>
        </a:xfrm>
      </p:grpSpPr>
      <p:sp>
        <p:nvSpPr>
          <p:cNvPr id="285" name="Google Shape;285;p39"/>
          <p:cNvSpPr txBox="1">
            <a:spLocks noGrp="1"/>
          </p:cNvSpPr>
          <p:nvPr>
            <p:ph type="ctrTitle"/>
          </p:nvPr>
        </p:nvSpPr>
        <p:spPr>
          <a:xfrm>
            <a:off x="685800" y="2348880"/>
            <a:ext cx="7772400" cy="157856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400" b="0" i="0" u="none" strike="noStrike">
                <a:solidFill>
                  <a:srgbClr val="000000"/>
                </a:solidFill>
                <a:latin typeface="Times New Roman"/>
                <a:ea typeface="Times New Roman"/>
                <a:cs typeface="Times New Roman"/>
                <a:sym typeface="Times New Roman"/>
              </a:rPr>
              <a:t>Self Evaluation</a:t>
            </a:r>
            <a:br>
              <a:rPr lang="en-US" sz="4400" b="0" i="0" u="none" strike="noStrike">
                <a:solidFill>
                  <a:srgbClr val="000000"/>
                </a:solidFill>
                <a:latin typeface="Times New Roman"/>
                <a:ea typeface="Times New Roman"/>
                <a:cs typeface="Times New Roman"/>
                <a:sym typeface="Times New Roman"/>
              </a:rPr>
            </a:br>
            <a:r>
              <a:rPr lang="en-US" sz="4400">
                <a:solidFill>
                  <a:srgbClr val="000000"/>
                </a:solidFill>
                <a:latin typeface="Times New Roman"/>
                <a:ea typeface="Times New Roman"/>
                <a:cs typeface="Times New Roman"/>
                <a:sym typeface="Times New Roman"/>
              </a:rPr>
              <a:t>自我评估</a:t>
            </a:r>
            <a:endParaRPr sz="4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p:nvPr/>
        </p:nvSpPr>
        <p:spPr>
          <a:xfrm>
            <a:off x="311700" y="404664"/>
            <a:ext cx="8520600" cy="108012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Times New Roman"/>
                <a:ea typeface="Times New Roman"/>
                <a:cs typeface="Times New Roman"/>
                <a:sym typeface="Times New Roman"/>
              </a:rPr>
              <a:t>Preparing for your self evaluation</a:t>
            </a:r>
            <a:br>
              <a:rPr lang="en-US" sz="3600" b="0" i="0" u="none" strike="noStrike" cap="none">
                <a:solidFill>
                  <a:srgbClr val="000000"/>
                </a:solidFill>
                <a:latin typeface="Times New Roman"/>
                <a:ea typeface="Times New Roman"/>
                <a:cs typeface="Times New Roman"/>
                <a:sym typeface="Times New Roman"/>
              </a:rPr>
            </a:br>
            <a:r>
              <a:rPr lang="en-US" sz="3600" b="0" i="0" u="none" strike="noStrike" cap="none">
                <a:solidFill>
                  <a:srgbClr val="000000"/>
                </a:solidFill>
                <a:latin typeface="Times New Roman"/>
                <a:ea typeface="Times New Roman"/>
                <a:cs typeface="Times New Roman"/>
                <a:sym typeface="Times New Roman"/>
              </a:rPr>
              <a:t>准备自我评估</a:t>
            </a:r>
            <a:endParaRPr sz="3600" b="0" i="0" u="none" strike="noStrike" cap="none">
              <a:solidFill>
                <a:srgbClr val="000000"/>
              </a:solidFill>
              <a:latin typeface="Times New Roman"/>
              <a:ea typeface="Times New Roman"/>
              <a:cs typeface="Times New Roman"/>
              <a:sym typeface="Times New Roman"/>
            </a:endParaRPr>
          </a:p>
        </p:txBody>
      </p:sp>
      <p:sp>
        <p:nvSpPr>
          <p:cNvPr id="291" name="Google Shape;291;p40"/>
          <p:cNvSpPr txBox="1"/>
          <p:nvPr/>
        </p:nvSpPr>
        <p:spPr>
          <a:xfrm>
            <a:off x="311700" y="1628800"/>
            <a:ext cx="8520600" cy="45645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000000"/>
              </a:buClr>
              <a:buSzPts val="2400"/>
              <a:buFont typeface="Calibri"/>
              <a:buChar char="●"/>
            </a:pPr>
            <a:r>
              <a:rPr lang="en-US" sz="1800" b="0" i="0" u="none" strike="noStrike" cap="none">
                <a:solidFill>
                  <a:srgbClr val="000000"/>
                </a:solidFill>
                <a:latin typeface="Times New Roman"/>
                <a:ea typeface="Times New Roman"/>
                <a:cs typeface="Times New Roman"/>
                <a:sym typeface="Times New Roman"/>
              </a:rPr>
              <a:t>Reflect on what you achieved in the last 6 months</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回想一下您在过去 6 个月里取得的成就</a:t>
            </a:r>
            <a:endParaRPr sz="1800" b="0" i="0" u="none" strike="noStrike" cap="none">
              <a:solidFill>
                <a:srgbClr val="000000"/>
              </a:solidFill>
              <a:latin typeface="Times New Roman"/>
              <a:ea typeface="Times New Roman"/>
              <a:cs typeface="Times New Roman"/>
              <a:sym typeface="Times New Roman"/>
            </a:endParaRPr>
          </a:p>
          <a:p>
            <a:pPr marL="914400" marR="0" lvl="1" indent="-381000" algn="l" rtl="0">
              <a:lnSpc>
                <a:spcPct val="115000"/>
              </a:lnSpc>
              <a:spcBef>
                <a:spcPts val="0"/>
              </a:spcBef>
              <a:spcAft>
                <a:spcPts val="0"/>
              </a:spcAft>
              <a:buClr>
                <a:srgbClr val="000000"/>
              </a:buClr>
              <a:buSzPts val="2400"/>
              <a:buFont typeface="Calibri"/>
              <a:buChar char="○"/>
            </a:pPr>
            <a:r>
              <a:rPr lang="en-US" sz="1800" b="0" i="0" u="none" strike="noStrike" cap="none">
                <a:solidFill>
                  <a:srgbClr val="000000"/>
                </a:solidFill>
                <a:latin typeface="Times New Roman"/>
                <a:ea typeface="Times New Roman"/>
                <a:cs typeface="Times New Roman"/>
                <a:sym typeface="Times New Roman"/>
              </a:rPr>
              <a:t>Has this been impactful work ? </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这是一项有影响力的工作吗?</a:t>
            </a:r>
            <a:endParaRPr sz="1800" b="0" i="0" u="none" strike="noStrike" cap="none">
              <a:solidFill>
                <a:srgbClr val="000000"/>
              </a:solidFill>
              <a:latin typeface="Times New Roman"/>
              <a:ea typeface="Times New Roman"/>
              <a:cs typeface="Times New Roman"/>
              <a:sym typeface="Times New Roman"/>
            </a:endParaRPr>
          </a:p>
          <a:p>
            <a:pPr marL="914400" marR="0" lvl="1" indent="-381000" algn="l" rtl="0">
              <a:lnSpc>
                <a:spcPct val="115000"/>
              </a:lnSpc>
              <a:spcBef>
                <a:spcPts val="0"/>
              </a:spcBef>
              <a:spcAft>
                <a:spcPts val="0"/>
              </a:spcAft>
              <a:buClr>
                <a:srgbClr val="000000"/>
              </a:buClr>
              <a:buSzPts val="2400"/>
              <a:buFont typeface="Calibri"/>
              <a:buChar char="○"/>
            </a:pPr>
            <a:r>
              <a:rPr lang="en-US" sz="1800" b="0" i="0" u="none" strike="noStrike" cap="none">
                <a:solidFill>
                  <a:srgbClr val="000000"/>
                </a:solidFill>
                <a:latin typeface="Times New Roman"/>
                <a:ea typeface="Times New Roman"/>
                <a:cs typeface="Times New Roman"/>
                <a:sym typeface="Times New Roman"/>
              </a:rPr>
              <a:t>Did your effort mirror the results ? </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您的努力是否对结果有所影响？</a:t>
            </a:r>
            <a:endParaRPr sz="18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000000"/>
              </a:buClr>
              <a:buSzPts val="2400"/>
              <a:buFont typeface="Calibri"/>
              <a:buChar char="●"/>
            </a:pPr>
            <a:r>
              <a:rPr lang="en-US" sz="1800" b="0" i="0" u="none" strike="noStrike" cap="none">
                <a:solidFill>
                  <a:srgbClr val="000000"/>
                </a:solidFill>
                <a:latin typeface="Times New Roman"/>
                <a:ea typeface="Times New Roman"/>
                <a:cs typeface="Times New Roman"/>
                <a:sym typeface="Times New Roman"/>
              </a:rPr>
              <a:t>What were your development points which were discussed in your last 1 on 1 meeting ? </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您在上次一对一会议中讨论的发展要点是什么?</a:t>
            </a:r>
            <a:endParaRPr sz="1800" b="0" i="0" u="none" strike="noStrike" cap="none">
              <a:solidFill>
                <a:srgbClr val="000000"/>
              </a:solidFill>
              <a:latin typeface="Times New Roman"/>
              <a:ea typeface="Times New Roman"/>
              <a:cs typeface="Times New Roman"/>
              <a:sym typeface="Times New Roman"/>
            </a:endParaRPr>
          </a:p>
          <a:p>
            <a:pPr marL="914400" marR="0" lvl="1" indent="-381000" algn="l" rtl="0">
              <a:lnSpc>
                <a:spcPct val="115000"/>
              </a:lnSpc>
              <a:spcBef>
                <a:spcPts val="0"/>
              </a:spcBef>
              <a:spcAft>
                <a:spcPts val="0"/>
              </a:spcAft>
              <a:buClr>
                <a:srgbClr val="000000"/>
              </a:buClr>
              <a:buSzPts val="2400"/>
              <a:buFont typeface="Calibri"/>
              <a:buChar char="○"/>
            </a:pPr>
            <a:r>
              <a:rPr lang="en-US" sz="1800" b="0" i="0" u="none" strike="noStrike" cap="none">
                <a:solidFill>
                  <a:srgbClr val="000000"/>
                </a:solidFill>
                <a:latin typeface="Times New Roman"/>
                <a:ea typeface="Times New Roman"/>
                <a:cs typeface="Times New Roman"/>
                <a:sym typeface="Times New Roman"/>
              </a:rPr>
              <a:t>Have you met these goals &amp; targets ? </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您实现了目标吗？</a:t>
            </a:r>
            <a:endParaRPr sz="18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15000"/>
              </a:lnSpc>
              <a:spcBef>
                <a:spcPts val="0"/>
              </a:spcBef>
              <a:spcAft>
                <a:spcPts val="0"/>
              </a:spcAft>
              <a:buClr>
                <a:srgbClr val="000000"/>
              </a:buClr>
              <a:buSzPts val="2400"/>
              <a:buFont typeface="Calibri"/>
              <a:buChar char="●"/>
            </a:pPr>
            <a:r>
              <a:rPr lang="en-US" sz="1800" b="0" i="0" u="none" strike="noStrike" cap="none">
                <a:solidFill>
                  <a:srgbClr val="000000"/>
                </a:solidFill>
                <a:latin typeface="Times New Roman"/>
                <a:ea typeface="Times New Roman"/>
                <a:cs typeface="Times New Roman"/>
                <a:sym typeface="Times New Roman"/>
              </a:rPr>
              <a:t>Embrace the items which didn't work well for 2H2018 as development areas going into 1H2019</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000000"/>
                </a:solidFill>
                <a:latin typeface="Times New Roman"/>
                <a:ea typeface="Times New Roman"/>
                <a:cs typeface="Times New Roman"/>
                <a:sym typeface="Times New Roman"/>
              </a:rPr>
              <a:t>将2018年下半年未顺利进行的事项纳入2019年上半年发展领域</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60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1600"/>
              </a:spcBef>
              <a:spcAft>
                <a:spcPts val="160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295"/>
        <p:cNvGrpSpPr/>
        <p:nvPr/>
      </p:nvGrpSpPr>
      <p:grpSpPr>
        <a:xfrm>
          <a:off x="0" y="0"/>
          <a:ext cx="0" cy="0"/>
          <a:chOff x="0" y="0"/>
          <a:chExt cx="0" cy="0"/>
        </a:xfrm>
      </p:grpSpPr>
      <p:sp>
        <p:nvSpPr>
          <p:cNvPr id="296" name="Google Shape;296;p41"/>
          <p:cNvSpPr txBox="1">
            <a:spLocks noGrp="1"/>
          </p:cNvSpPr>
          <p:nvPr>
            <p:ph type="ctrTitle"/>
          </p:nvPr>
        </p:nvSpPr>
        <p:spPr>
          <a:xfrm>
            <a:off x="685800" y="2348880"/>
            <a:ext cx="7772400" cy="153221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b="0" i="0" u="none" strike="noStrike">
                <a:solidFill>
                  <a:srgbClr val="000000"/>
                </a:solidFill>
                <a:latin typeface="Times New Roman"/>
                <a:ea typeface="Times New Roman"/>
                <a:cs typeface="Times New Roman"/>
                <a:sym typeface="Times New Roman"/>
              </a:rPr>
              <a:t>Grabber Impact Check-Ins</a:t>
            </a:r>
            <a:br>
              <a:rPr lang="en-US" sz="4800" b="0" i="0" u="none" strike="noStrike">
                <a:solidFill>
                  <a:srgbClr val="000000"/>
                </a:solidFill>
                <a:latin typeface="Times New Roman"/>
                <a:ea typeface="Times New Roman"/>
                <a:cs typeface="Times New Roman"/>
                <a:sym typeface="Times New Roman"/>
              </a:rPr>
            </a:br>
            <a:r>
              <a:rPr lang="en-US" sz="4800">
                <a:solidFill>
                  <a:srgbClr val="000000"/>
                </a:solidFill>
                <a:latin typeface="Times New Roman"/>
                <a:ea typeface="Times New Roman"/>
                <a:cs typeface="Times New Roman"/>
                <a:sym typeface="Times New Roman"/>
              </a:rPr>
              <a:t>Grab 员工影响审核</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600" b="0" i="0" u="none" strike="noStrike">
                <a:solidFill>
                  <a:srgbClr val="000000"/>
                </a:solidFill>
                <a:latin typeface="Times New Roman"/>
                <a:ea typeface="Times New Roman"/>
                <a:cs typeface="Times New Roman"/>
                <a:sym typeface="Times New Roman"/>
              </a:rPr>
              <a:t>Grabber Impact Check-in</a:t>
            </a:r>
            <a:br>
              <a:rPr lang="en-US" sz="3600" b="0" i="0" u="none" strike="noStrike">
                <a:solidFill>
                  <a:srgbClr val="000000"/>
                </a:solidFill>
                <a:latin typeface="Times New Roman"/>
                <a:ea typeface="Times New Roman"/>
                <a:cs typeface="Times New Roman"/>
                <a:sym typeface="Times New Roman"/>
              </a:rPr>
            </a:br>
            <a:r>
              <a:rPr lang="en-US" sz="3600">
                <a:solidFill>
                  <a:srgbClr val="000000"/>
                </a:solidFill>
                <a:latin typeface="Times New Roman"/>
                <a:ea typeface="Times New Roman"/>
                <a:cs typeface="Times New Roman"/>
                <a:sym typeface="Times New Roman"/>
              </a:rPr>
              <a:t>Grab 员工影响审核</a:t>
            </a:r>
            <a:endParaRPr sz="3600">
              <a:latin typeface="Times New Roman"/>
              <a:ea typeface="Times New Roman"/>
              <a:cs typeface="Times New Roman"/>
              <a:sym typeface="Times New Roman"/>
            </a:endParaRPr>
          </a:p>
        </p:txBody>
      </p:sp>
      <p:sp>
        <p:nvSpPr>
          <p:cNvPr id="302" name="Google Shape;302;p42"/>
          <p:cNvSpPr txBox="1">
            <a:spLocks noGrp="1"/>
          </p:cNvSpPr>
          <p:nvPr>
            <p:ph type="body" idx="1"/>
          </p:nvPr>
        </p:nvSpPr>
        <p:spPr>
          <a:xfrm>
            <a:off x="628650" y="1825625"/>
            <a:ext cx="8047806" cy="304353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1800" b="0" i="0" u="none" strike="noStrike">
                <a:solidFill>
                  <a:srgbClr val="000000"/>
                </a:solidFill>
                <a:latin typeface="Times New Roman"/>
                <a:ea typeface="Times New Roman"/>
                <a:cs typeface="Times New Roman"/>
                <a:sym typeface="Times New Roman"/>
              </a:rPr>
              <a:t>Purpose of this 1:1 between Grabber &amp; People Manager is to give Grabbers an opportunity to reflect and share their impact from July to December.</a:t>
            </a:r>
            <a:br>
              <a:rPr lang="en-US" sz="1800" b="0" i="0" u="none" strike="noStrike">
                <a:solidFill>
                  <a:srgbClr val="000000"/>
                </a:solidFill>
                <a:latin typeface="Times New Roman"/>
                <a:ea typeface="Times New Roman"/>
                <a:cs typeface="Times New Roman"/>
                <a:sym typeface="Times New Roman"/>
              </a:rPr>
            </a:br>
            <a:r>
              <a:rPr lang="en-US" sz="1800">
                <a:solidFill>
                  <a:srgbClr val="000000"/>
                </a:solidFill>
                <a:latin typeface="Times New Roman"/>
                <a:ea typeface="Times New Roman"/>
                <a:cs typeface="Times New Roman"/>
                <a:sym typeface="Times New Roman"/>
              </a:rPr>
              <a:t>Grab 员工和经理的一对一会议旨在为 Grab 员工提供阐述和分享其在7月到12月所产生影响的机会。</a:t>
            </a: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1800" b="0" i="0" u="none" strike="noStrike">
                <a:solidFill>
                  <a:srgbClr val="000000"/>
                </a:solidFill>
                <a:latin typeface="Times New Roman"/>
                <a:ea typeface="Times New Roman"/>
                <a:cs typeface="Times New Roman"/>
                <a:sym typeface="Times New Roman"/>
              </a:rPr>
              <a:t>The session is meant to be a listening session / supportive 1:1 to give People Managers further insight into Grabbers impact and ensuring Grabber feels heard and valued for their contributions.</a:t>
            </a:r>
            <a:br>
              <a:rPr lang="en-US" sz="1800" b="0" i="0" u="none" strike="noStrike">
                <a:solidFill>
                  <a:srgbClr val="000000"/>
                </a:solidFill>
                <a:latin typeface="Times New Roman"/>
                <a:ea typeface="Times New Roman"/>
                <a:cs typeface="Times New Roman"/>
                <a:sym typeface="Times New Roman"/>
              </a:rPr>
            </a:br>
            <a:r>
              <a:rPr lang="en-US" sz="1800">
                <a:solidFill>
                  <a:srgbClr val="000000"/>
                </a:solidFill>
                <a:latin typeface="Times New Roman"/>
                <a:ea typeface="Times New Roman"/>
                <a:cs typeface="Times New Roman"/>
                <a:sym typeface="Times New Roman"/>
              </a:rPr>
              <a:t>此项会议是一场一对一意见听取会/支持会议，意在让经理进一步深入了解 Grab 员工的影响力，并确保 Grab 员工感到其贡献得以了解和重视。</a:t>
            </a: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18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20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600" b="0" i="0" u="none" strike="noStrike">
                <a:solidFill>
                  <a:srgbClr val="000000"/>
                </a:solidFill>
                <a:latin typeface="Times New Roman"/>
                <a:ea typeface="Times New Roman"/>
                <a:cs typeface="Times New Roman"/>
                <a:sym typeface="Times New Roman"/>
              </a:rPr>
              <a:t>Grab Performance Philosophy</a:t>
            </a:r>
            <a:br>
              <a:rPr lang="en-US" sz="3600" b="0" i="0" u="none" strike="noStrike">
                <a:solidFill>
                  <a:srgbClr val="000000"/>
                </a:solidFill>
                <a:latin typeface="Times New Roman"/>
                <a:ea typeface="Times New Roman"/>
                <a:cs typeface="Times New Roman"/>
                <a:sym typeface="Times New Roman"/>
              </a:rPr>
            </a:br>
            <a:r>
              <a:rPr lang="en-US" sz="3600">
                <a:solidFill>
                  <a:srgbClr val="000000"/>
                </a:solidFill>
                <a:latin typeface="Times New Roman"/>
                <a:ea typeface="Times New Roman"/>
                <a:cs typeface="Times New Roman"/>
                <a:sym typeface="Times New Roman"/>
              </a:rPr>
              <a:t>Grab 的绩效理念</a:t>
            </a:r>
            <a:endParaRPr sz="3600">
              <a:latin typeface="Times New Roman"/>
              <a:ea typeface="Times New Roman"/>
              <a:cs typeface="Times New Roman"/>
              <a:sym typeface="Times New Roman"/>
            </a:endParaRPr>
          </a:p>
        </p:txBody>
      </p:sp>
      <p:sp>
        <p:nvSpPr>
          <p:cNvPr id="168" name="Google Shape;168;p2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800" i="1">
                <a:solidFill>
                  <a:srgbClr val="000000"/>
                </a:solidFill>
                <a:latin typeface="Times New Roman"/>
                <a:ea typeface="Times New Roman"/>
                <a:cs typeface="Times New Roman"/>
                <a:sym typeface="Times New Roman"/>
              </a:rPr>
              <a:t>Grab is committed in building a high-performance culture that enables your growth. </a:t>
            </a:r>
            <a:br>
              <a:rPr lang="en-US" sz="1800" i="1">
                <a:solidFill>
                  <a:srgbClr val="000000"/>
                </a:solidFill>
                <a:latin typeface="Times New Roman"/>
                <a:ea typeface="Times New Roman"/>
                <a:cs typeface="Times New Roman"/>
                <a:sym typeface="Times New Roman"/>
              </a:rPr>
            </a:br>
            <a:r>
              <a:rPr lang="en-US" sz="1800" i="1">
                <a:solidFill>
                  <a:srgbClr val="000000"/>
                </a:solidFill>
                <a:latin typeface="Times New Roman"/>
                <a:ea typeface="Times New Roman"/>
                <a:cs typeface="Times New Roman"/>
                <a:sym typeface="Times New Roman"/>
              </a:rPr>
              <a:t>Grab 致力于创建助您成长的高绩效文化。</a:t>
            </a:r>
            <a:endParaRPr sz="1800" i="1">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800" i="1">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US" sz="1800" i="1">
                <a:solidFill>
                  <a:srgbClr val="000000"/>
                </a:solidFill>
                <a:latin typeface="Times New Roman"/>
                <a:ea typeface="Times New Roman"/>
                <a:cs typeface="Times New Roman"/>
                <a:sym typeface="Times New Roman"/>
              </a:rPr>
              <a:t>At the core, we value and recognize your contribution and how you create value and impact for Grab while embodying our principles. </a:t>
            </a:r>
            <a:br>
              <a:rPr lang="en-US" sz="1800" i="1">
                <a:solidFill>
                  <a:srgbClr val="000000"/>
                </a:solidFill>
                <a:latin typeface="Times New Roman"/>
                <a:ea typeface="Times New Roman"/>
                <a:cs typeface="Times New Roman"/>
                <a:sym typeface="Times New Roman"/>
              </a:rPr>
            </a:br>
            <a:r>
              <a:rPr lang="en-US" sz="1800" i="1">
                <a:solidFill>
                  <a:srgbClr val="000000"/>
                </a:solidFill>
                <a:latin typeface="Times New Roman"/>
                <a:ea typeface="Times New Roman"/>
                <a:cs typeface="Times New Roman"/>
                <a:sym typeface="Times New Roman"/>
              </a:rPr>
              <a:t>作为核心，我们重视并认可您的贡献，以及您在遵守原则的同时如何为 Grab 创造价值和影响力。</a:t>
            </a:r>
            <a:endParaRPr sz="1800" i="1">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800" i="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US" sz="1800" b="0" i="0" u="none" strike="noStrike">
                <a:solidFill>
                  <a:srgbClr val="000000"/>
                </a:solidFill>
                <a:latin typeface="Times New Roman"/>
                <a:ea typeface="Times New Roman"/>
                <a:cs typeface="Times New Roman"/>
                <a:sym typeface="Times New Roman"/>
              </a:rPr>
              <a:t>We aim to foster a strong growth mindset and feedback culture while investing in your development.</a:t>
            </a:r>
            <a:br>
              <a:rPr lang="en-US" sz="1800" b="0" i="0" u="none" strike="noStrike">
                <a:solidFill>
                  <a:srgbClr val="000000"/>
                </a:solidFill>
                <a:latin typeface="Times New Roman"/>
                <a:ea typeface="Times New Roman"/>
                <a:cs typeface="Times New Roman"/>
                <a:sym typeface="Times New Roman"/>
              </a:rPr>
            </a:br>
            <a:r>
              <a:rPr lang="en-US" sz="1800" i="1">
                <a:solidFill>
                  <a:srgbClr val="000000"/>
                </a:solidFill>
                <a:latin typeface="Times New Roman"/>
                <a:ea typeface="Times New Roman"/>
                <a:cs typeface="Times New Roman"/>
                <a:sym typeface="Times New Roman"/>
              </a:rPr>
              <a:t>我们的目标是在投资发展的同时促进良好的成长理念和反馈文化。</a:t>
            </a:r>
            <a:endParaRPr sz="1800" i="1">
              <a:latin typeface="Times New Roman"/>
              <a:ea typeface="Times New Roman"/>
              <a:cs typeface="Times New Roman"/>
              <a:sym typeface="Times New Roman"/>
            </a:endParaRPr>
          </a:p>
          <a:p>
            <a:pPr marL="0" lvl="0" indent="0" algn="l" rtl="0">
              <a:lnSpc>
                <a:spcPct val="100000"/>
              </a:lnSpc>
              <a:spcBef>
                <a:spcPts val="200"/>
              </a:spcBef>
              <a:spcAft>
                <a:spcPts val="0"/>
              </a:spcAft>
              <a:buSzPts val="1800"/>
              <a:buNone/>
            </a:pPr>
            <a:endParaRPr sz="1000" i="1">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0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05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endParaRPr sz="1800">
              <a:latin typeface="Times New Roman"/>
              <a:ea typeface="Times New Roman"/>
              <a:cs typeface="Times New Roman"/>
              <a:sym typeface="Times New Roman"/>
            </a:endParaRPr>
          </a:p>
          <a:p>
            <a:pPr marL="228600" lvl="0" indent="0" algn="l" rtl="0">
              <a:lnSpc>
                <a:spcPct val="90000"/>
              </a:lnSpc>
              <a:spcBef>
                <a:spcPts val="0"/>
              </a:spcBef>
              <a:spcAft>
                <a:spcPts val="0"/>
              </a:spcAft>
              <a:buSzPts val="1800"/>
              <a:buNone/>
            </a:pP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3600" b="0" i="0" u="none" strike="noStrike">
                <a:solidFill>
                  <a:srgbClr val="000000"/>
                </a:solidFill>
                <a:latin typeface="Times New Roman"/>
                <a:ea typeface="Times New Roman"/>
                <a:cs typeface="Times New Roman"/>
                <a:sym typeface="Times New Roman"/>
              </a:rPr>
              <a:t>Preparing for Grabber Impact Session</a:t>
            </a:r>
            <a:br>
              <a:rPr lang="en-US" sz="3600" b="0" i="0" u="none" strike="noStrike">
                <a:solidFill>
                  <a:srgbClr val="000000"/>
                </a:solidFill>
                <a:latin typeface="Times New Roman"/>
                <a:ea typeface="Times New Roman"/>
                <a:cs typeface="Times New Roman"/>
                <a:sym typeface="Times New Roman"/>
              </a:rPr>
            </a:br>
            <a:r>
              <a:rPr lang="en-US" sz="3600">
                <a:solidFill>
                  <a:srgbClr val="000000"/>
                </a:solidFill>
                <a:latin typeface="Times New Roman"/>
                <a:ea typeface="Times New Roman"/>
                <a:cs typeface="Times New Roman"/>
                <a:sym typeface="Times New Roman"/>
              </a:rPr>
              <a:t>准备 Grab 员工影响力会议</a:t>
            </a:r>
            <a:endParaRPr sz="3600">
              <a:latin typeface="Times New Roman"/>
              <a:ea typeface="Times New Roman"/>
              <a:cs typeface="Times New Roman"/>
              <a:sym typeface="Times New Roman"/>
            </a:endParaRPr>
          </a:p>
        </p:txBody>
      </p:sp>
      <p:sp>
        <p:nvSpPr>
          <p:cNvPr id="309" name="Google Shape;309;p43"/>
          <p:cNvSpPr txBox="1">
            <a:spLocks noGrp="1"/>
          </p:cNvSpPr>
          <p:nvPr>
            <p:ph type="body" idx="1"/>
          </p:nvPr>
        </p:nvSpPr>
        <p:spPr>
          <a:xfrm>
            <a:off x="628650" y="1825625"/>
            <a:ext cx="7886700" cy="3691607"/>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US" sz="1800" b="0" i="0" u="none" strike="noStrike">
                <a:solidFill>
                  <a:srgbClr val="000000"/>
                </a:solidFill>
                <a:latin typeface="Times New Roman"/>
                <a:ea typeface="Times New Roman"/>
                <a:cs typeface="Times New Roman"/>
                <a:sym typeface="Times New Roman"/>
              </a:rPr>
              <a:t>Grabbers can prepare by reflecting on their impact during the current performance cycle. Information would mirror their inputs for self evaluations</a:t>
            </a:r>
            <a:br>
              <a:rPr lang="en-US" sz="1800" b="0" i="0" u="none" strike="noStrike">
                <a:solidFill>
                  <a:srgbClr val="000000"/>
                </a:solidFill>
                <a:latin typeface="Times New Roman"/>
                <a:ea typeface="Times New Roman"/>
                <a:cs typeface="Times New Roman"/>
                <a:sym typeface="Times New Roman"/>
              </a:rPr>
            </a:br>
            <a:r>
              <a:rPr lang="en-US" sz="1800">
                <a:solidFill>
                  <a:srgbClr val="000000"/>
                </a:solidFill>
                <a:latin typeface="Times New Roman"/>
                <a:ea typeface="Times New Roman"/>
                <a:cs typeface="Times New Roman"/>
                <a:sym typeface="Times New Roman"/>
              </a:rPr>
              <a:t>Grab </a:t>
            </a:r>
            <a:endParaRPr/>
          </a:p>
          <a:p>
            <a:pPr marL="457200" lvl="0" indent="-381000" algn="l" rtl="0">
              <a:lnSpc>
                <a:spcPct val="100000"/>
              </a:lnSpc>
              <a:spcBef>
                <a:spcPts val="600"/>
              </a:spcBef>
              <a:spcAft>
                <a:spcPts val="0"/>
              </a:spcAft>
              <a:buSzPts val="2400"/>
              <a:buChar char="•"/>
            </a:pPr>
            <a:r>
              <a:rPr lang="en-US" sz="1800">
                <a:solidFill>
                  <a:srgbClr val="000000"/>
                </a:solidFill>
                <a:latin typeface="Times New Roman"/>
                <a:ea typeface="Times New Roman"/>
                <a:cs typeface="Times New Roman"/>
                <a:sym typeface="Times New Roman"/>
              </a:rPr>
              <a:t>员工可以通过反映当前绩效周期中的影响来做好准备。信息将反映他们的自我评价</a:t>
            </a:r>
            <a:endParaRPr sz="1800">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Char char="•"/>
            </a:pPr>
            <a:r>
              <a:rPr lang="en-US" sz="1800" b="0" i="0" u="none" strike="noStrike">
                <a:solidFill>
                  <a:srgbClr val="000000"/>
                </a:solidFill>
                <a:latin typeface="Times New Roman"/>
                <a:ea typeface="Times New Roman"/>
                <a:cs typeface="Times New Roman"/>
                <a:sym typeface="Times New Roman"/>
              </a:rPr>
              <a:t>Encouraged to share &amp; discuss their impact and thoughts with their people manager</a:t>
            </a:r>
            <a:endParaRPr/>
          </a:p>
          <a:p>
            <a:pPr marL="457200" lvl="0" indent="-381000" algn="l" rtl="0">
              <a:lnSpc>
                <a:spcPct val="100000"/>
              </a:lnSpc>
              <a:spcBef>
                <a:spcPts val="600"/>
              </a:spcBef>
              <a:spcAft>
                <a:spcPts val="0"/>
              </a:spcAft>
              <a:buSzPts val="2400"/>
              <a:buChar char="•"/>
            </a:pPr>
            <a:r>
              <a:rPr lang="en-US" sz="1800">
                <a:solidFill>
                  <a:srgbClr val="000000"/>
                </a:solidFill>
                <a:latin typeface="Times New Roman"/>
                <a:ea typeface="Times New Roman"/>
                <a:cs typeface="Times New Roman"/>
                <a:sym typeface="Times New Roman"/>
              </a:rPr>
              <a:t>鼓励与经理分享和讨论他们的影响和想法</a:t>
            </a:r>
            <a:endParaRPr sz="1800">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Char char="•"/>
            </a:pPr>
            <a:r>
              <a:rPr lang="en-US" sz="1800" b="0" i="0" u="none" strike="noStrike">
                <a:solidFill>
                  <a:srgbClr val="000000"/>
                </a:solidFill>
                <a:latin typeface="Times New Roman"/>
                <a:ea typeface="Times New Roman"/>
                <a:cs typeface="Times New Roman"/>
                <a:sym typeface="Times New Roman"/>
              </a:rPr>
              <a:t>You can also use the information from your self evaluations input to also discuss how you plan to impact the next performance cycle</a:t>
            </a:r>
            <a:endParaRPr/>
          </a:p>
          <a:p>
            <a:pPr marL="457200" lvl="0" indent="-381000" algn="l" rtl="0">
              <a:lnSpc>
                <a:spcPct val="100000"/>
              </a:lnSpc>
              <a:spcBef>
                <a:spcPts val="600"/>
              </a:spcBef>
              <a:spcAft>
                <a:spcPts val="0"/>
              </a:spcAft>
              <a:buSzPts val="2400"/>
              <a:buChar char="•"/>
            </a:pPr>
            <a:r>
              <a:rPr lang="en-US" sz="1800">
                <a:solidFill>
                  <a:srgbClr val="000000"/>
                </a:solidFill>
                <a:latin typeface="Times New Roman"/>
                <a:ea typeface="Times New Roman"/>
                <a:cs typeface="Times New Roman"/>
                <a:sym typeface="Times New Roman"/>
              </a:rPr>
              <a:t>您还可以使用自我评估信息来讨论您对如何影响下个绩效周期的计划</a:t>
            </a:r>
            <a:endParaRPr sz="1800">
              <a:latin typeface="Times New Roman"/>
              <a:ea typeface="Times New Roman"/>
              <a:cs typeface="Times New Roman"/>
              <a:sym typeface="Times New Roman"/>
            </a:endParaRPr>
          </a:p>
          <a:p>
            <a:pPr marL="0" lvl="0" indent="0" algn="l" rtl="0">
              <a:lnSpc>
                <a:spcPct val="100000"/>
              </a:lnSpc>
              <a:spcBef>
                <a:spcPts val="600"/>
              </a:spcBef>
              <a:spcAft>
                <a:spcPts val="600"/>
              </a:spcAft>
              <a:buSzPts val="1800"/>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313"/>
        <p:cNvGrpSpPr/>
        <p:nvPr/>
      </p:nvGrpSpPr>
      <p:grpSpPr>
        <a:xfrm>
          <a:off x="0" y="0"/>
          <a:ext cx="0" cy="0"/>
          <a:chOff x="0" y="0"/>
          <a:chExt cx="0" cy="0"/>
        </a:xfrm>
      </p:grpSpPr>
      <p:sp>
        <p:nvSpPr>
          <p:cNvPr id="314" name="Google Shape;314;p44"/>
          <p:cNvSpPr txBox="1">
            <a:spLocks noGrp="1"/>
          </p:cNvSpPr>
          <p:nvPr>
            <p:ph type="ctrTitle"/>
          </p:nvPr>
        </p:nvSpPr>
        <p:spPr>
          <a:xfrm>
            <a:off x="685800" y="2348880"/>
            <a:ext cx="7772400" cy="16259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b="0" i="0" u="none" strike="noStrike">
                <a:solidFill>
                  <a:srgbClr val="000000"/>
                </a:solidFill>
                <a:latin typeface="Times New Roman"/>
                <a:ea typeface="Times New Roman"/>
                <a:cs typeface="Times New Roman"/>
                <a:sym typeface="Times New Roman"/>
              </a:rPr>
              <a:t>What are the Grab ratings ?</a:t>
            </a:r>
            <a:br>
              <a:rPr lang="en-US" sz="4800" b="0" i="0" u="none" strike="noStrike">
                <a:solidFill>
                  <a:srgbClr val="000000"/>
                </a:solidFill>
                <a:latin typeface="Times New Roman"/>
                <a:ea typeface="Times New Roman"/>
                <a:cs typeface="Times New Roman"/>
                <a:sym typeface="Times New Roman"/>
              </a:rPr>
            </a:br>
            <a:r>
              <a:rPr lang="en-US" sz="4800">
                <a:solidFill>
                  <a:srgbClr val="000000"/>
                </a:solidFill>
                <a:latin typeface="Times New Roman"/>
                <a:ea typeface="Times New Roman"/>
                <a:cs typeface="Times New Roman"/>
                <a:sym typeface="Times New Roman"/>
              </a:rPr>
              <a:t>什么是 Grab 评级？</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628650" y="241050"/>
            <a:ext cx="7886700" cy="86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2400" b="0" i="0" u="none" strike="noStrike">
                <a:solidFill>
                  <a:srgbClr val="000000"/>
                </a:solidFill>
                <a:latin typeface="Times New Roman"/>
                <a:ea typeface="Times New Roman"/>
                <a:cs typeface="Times New Roman"/>
                <a:sym typeface="Times New Roman"/>
              </a:rPr>
              <a:t>Overall Rating</a:t>
            </a:r>
            <a:br>
              <a:rPr lang="en-US" sz="2400" b="0" i="0" u="none" strike="noStrike">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综合评级</a:t>
            </a:r>
            <a:endParaRPr sz="2400">
              <a:latin typeface="Times New Roman"/>
              <a:ea typeface="Times New Roman"/>
              <a:cs typeface="Times New Roman"/>
              <a:sym typeface="Times New Roman"/>
            </a:endParaRPr>
          </a:p>
        </p:txBody>
      </p:sp>
      <p:sp>
        <p:nvSpPr>
          <p:cNvPr id="320" name="Google Shape;320;p45"/>
          <p:cNvSpPr/>
          <p:nvPr/>
        </p:nvSpPr>
        <p:spPr>
          <a:xfrm>
            <a:off x="492925" y="1285700"/>
            <a:ext cx="2605200" cy="1424400"/>
          </a:xfrm>
          <a:prstGeom prst="roundRect">
            <a:avLst>
              <a:gd name="adj" fmla="val 16667"/>
            </a:avLst>
          </a:prstGeom>
          <a:solidFill>
            <a:srgbClr val="274E13"/>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
              <a:buFont typeface="Calibri"/>
              <a:buNone/>
            </a:pPr>
            <a:r>
              <a:rPr lang="en-US" sz="1200" b="1" i="0" u="none" strike="noStrike" cap="none">
                <a:solidFill>
                  <a:srgbClr val="FFFFFF"/>
                </a:solidFill>
                <a:latin typeface="Times New Roman"/>
                <a:ea typeface="Times New Roman"/>
                <a:cs typeface="Times New Roman"/>
                <a:sym typeface="Times New Roman"/>
              </a:rPr>
              <a:t>Superb</a:t>
            </a:r>
            <a:br>
              <a:rPr lang="en-US" sz="1200" b="1" i="0" u="none" strike="noStrike" cap="none">
                <a:solidFill>
                  <a:srgbClr val="FFFFFF"/>
                </a:solidFill>
                <a:latin typeface="Times New Roman"/>
                <a:ea typeface="Times New Roman"/>
                <a:cs typeface="Times New Roman"/>
                <a:sym typeface="Times New Roman"/>
              </a:rPr>
            </a:br>
            <a:r>
              <a:rPr lang="en-US" sz="1200" b="1" i="0" u="none" strike="noStrike" cap="none">
                <a:solidFill>
                  <a:srgbClr val="FFFFFF"/>
                </a:solidFill>
                <a:latin typeface="Times New Roman"/>
                <a:ea typeface="Times New Roman"/>
                <a:cs typeface="Times New Roman"/>
                <a:sym typeface="Times New Roman"/>
              </a:rPr>
              <a:t>极好</a:t>
            </a:r>
            <a:endParaRPr sz="1050" b="1" i="0" u="none" strike="noStrike" cap="none">
              <a:solidFill>
                <a:schemeClr val="dk1"/>
              </a:solidFill>
              <a:latin typeface="Times New Roman"/>
              <a:ea typeface="Times New Roman"/>
              <a:cs typeface="Times New Roman"/>
              <a:sym typeface="Times New Roman"/>
            </a:endParaRPr>
          </a:p>
        </p:txBody>
      </p:sp>
      <p:sp>
        <p:nvSpPr>
          <p:cNvPr id="321" name="Google Shape;321;p45"/>
          <p:cNvSpPr txBox="1"/>
          <p:nvPr/>
        </p:nvSpPr>
        <p:spPr>
          <a:xfrm>
            <a:off x="3128052" y="1036859"/>
            <a:ext cx="5624400" cy="1922100"/>
          </a:xfrm>
          <a:prstGeom prst="rect">
            <a:avLst/>
          </a:prstGeom>
          <a:noFill/>
          <a:ln w="222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Performs at the highest level, well above the peer group and consistently showcases Grab Principles</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最高级的表现，远高于同伴并始终遵循</a:t>
            </a:r>
            <a:r>
              <a:rPr lang="en-US" sz="900" i="0" u="none" strike="noStrike" cap="none" dirty="0">
                <a:solidFill>
                  <a:srgbClr val="000000"/>
                </a:solidFill>
                <a:latin typeface="Times New Roman"/>
                <a:ea typeface="Times New Roman"/>
                <a:cs typeface="Times New Roman"/>
                <a:sym typeface="Times New Roman"/>
              </a:rPr>
              <a:t> Grab </a:t>
            </a:r>
            <a:r>
              <a:rPr lang="en-US" sz="900" i="0" u="none" strike="noStrike" cap="none" dirty="0" err="1">
                <a:solidFill>
                  <a:srgbClr val="000000"/>
                </a:solidFill>
                <a:latin typeface="Times New Roman"/>
                <a:ea typeface="Times New Roman"/>
                <a:cs typeface="Times New Roman"/>
                <a:sym typeface="Times New Roman"/>
              </a:rPr>
              <a:t>原则</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Demonstrates a unique understanding of work well beyond job requirements</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对远超工作范围外的工作表现出独特认识</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Role model for top performance and the Grab Principles</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顶级绩效和</a:t>
            </a:r>
            <a:r>
              <a:rPr lang="en-US" sz="900" i="0" u="none" strike="noStrike" cap="none" dirty="0">
                <a:solidFill>
                  <a:srgbClr val="000000"/>
                </a:solidFill>
                <a:latin typeface="Times New Roman"/>
                <a:ea typeface="Times New Roman"/>
                <a:cs typeface="Times New Roman"/>
                <a:sym typeface="Times New Roman"/>
              </a:rPr>
              <a:t> Grab </a:t>
            </a:r>
            <a:r>
              <a:rPr lang="en-US" sz="900" i="0" u="none" strike="noStrike" cap="none" dirty="0" err="1">
                <a:solidFill>
                  <a:srgbClr val="000000"/>
                </a:solidFill>
                <a:latin typeface="Times New Roman"/>
                <a:ea typeface="Times New Roman"/>
                <a:cs typeface="Times New Roman"/>
                <a:sym typeface="Times New Roman"/>
              </a:rPr>
              <a:t>原则的模范</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Clearly  and consistently demonstrates exceptional accomplishments </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清楚且持续地展示卓越的成就</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Creates results that pave the way for others</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创造成果，为他人铺路</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Coaches, Motivates and inspires others </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教育、鼓励和激励他人</a:t>
            </a:r>
            <a:endParaRPr sz="900" i="0" u="none" strike="noStrike" cap="none" dirty="0">
              <a:solidFill>
                <a:schemeClr val="dk1"/>
              </a:solidFill>
              <a:latin typeface="Times New Roman"/>
              <a:ea typeface="Times New Roman"/>
              <a:cs typeface="Times New Roman"/>
              <a:sym typeface="Times New Roman"/>
            </a:endParaRPr>
          </a:p>
        </p:txBody>
      </p:sp>
      <p:sp>
        <p:nvSpPr>
          <p:cNvPr id="322" name="Google Shape;322;p45"/>
          <p:cNvSpPr/>
          <p:nvPr/>
        </p:nvSpPr>
        <p:spPr>
          <a:xfrm>
            <a:off x="492931" y="3264969"/>
            <a:ext cx="2605200" cy="1424400"/>
          </a:xfrm>
          <a:prstGeom prst="roundRect">
            <a:avLst>
              <a:gd name="adj" fmla="val 16667"/>
            </a:avLst>
          </a:prstGeom>
          <a:solidFill>
            <a:srgbClr val="38761D"/>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50"/>
              <a:buFont typeface="Calibri"/>
              <a:buNone/>
            </a:pPr>
            <a:r>
              <a:rPr lang="en-US" sz="1200" b="1" i="0" u="none" strike="noStrike" cap="none">
                <a:solidFill>
                  <a:srgbClr val="FFFFFF"/>
                </a:solidFill>
                <a:latin typeface="Times New Roman"/>
                <a:ea typeface="Times New Roman"/>
                <a:cs typeface="Times New Roman"/>
                <a:sym typeface="Times New Roman"/>
              </a:rPr>
              <a:t>Exceeds Expectations</a:t>
            </a:r>
            <a:br>
              <a:rPr lang="en-US" sz="1200" b="1" i="0" u="none" strike="noStrike" cap="none">
                <a:solidFill>
                  <a:srgbClr val="FFFFFF"/>
                </a:solidFill>
                <a:latin typeface="Times New Roman"/>
                <a:ea typeface="Times New Roman"/>
                <a:cs typeface="Times New Roman"/>
                <a:sym typeface="Times New Roman"/>
              </a:rPr>
            </a:br>
            <a:r>
              <a:rPr lang="en-US" sz="1200" b="1" i="0" u="none" strike="noStrike" cap="none">
                <a:solidFill>
                  <a:srgbClr val="FFFFFF"/>
                </a:solidFill>
                <a:latin typeface="Times New Roman"/>
                <a:ea typeface="Times New Roman"/>
                <a:cs typeface="Times New Roman"/>
                <a:sym typeface="Times New Roman"/>
              </a:rPr>
              <a:t>超出预期</a:t>
            </a:r>
            <a:endParaRPr sz="1200" b="1" i="0" u="none" strike="noStrike" cap="none">
              <a:solidFill>
                <a:schemeClr val="dk1"/>
              </a:solidFill>
              <a:latin typeface="Times New Roman"/>
              <a:ea typeface="Times New Roman"/>
              <a:cs typeface="Times New Roman"/>
              <a:sym typeface="Times New Roman"/>
            </a:endParaRPr>
          </a:p>
        </p:txBody>
      </p:sp>
      <p:sp>
        <p:nvSpPr>
          <p:cNvPr id="323" name="Google Shape;323;p45"/>
          <p:cNvSpPr txBox="1"/>
          <p:nvPr/>
        </p:nvSpPr>
        <p:spPr>
          <a:xfrm>
            <a:off x="3128061" y="3266432"/>
            <a:ext cx="5624400" cy="1585800"/>
          </a:xfrm>
          <a:prstGeom prst="rect">
            <a:avLst/>
          </a:prstGeom>
          <a:noFill/>
          <a:ln w="222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285750" marR="0" lvl="0" indent="-260350" algn="l" rtl="0">
              <a:lnSpc>
                <a:spcPct val="100000"/>
              </a:lnSpc>
              <a:spcBef>
                <a:spcPts val="0"/>
              </a:spcBef>
              <a:spcAft>
                <a:spcPts val="0"/>
              </a:spcAft>
              <a:buClr>
                <a:srgbClr val="000000"/>
              </a:buClr>
              <a:buSzPts val="1200"/>
              <a:buFont typeface="Arial"/>
              <a:buChar char="•"/>
            </a:pPr>
            <a:r>
              <a:rPr lang="en-US" sz="900" i="0" u="none" strike="noStrike" cap="none" dirty="0">
                <a:solidFill>
                  <a:srgbClr val="000000"/>
                </a:solidFill>
                <a:latin typeface="Times New Roman"/>
                <a:ea typeface="Times New Roman"/>
                <a:cs typeface="Times New Roman"/>
                <a:sym typeface="Times New Roman"/>
              </a:rPr>
              <a:t>Consistently surpasses performance goals and actively demonstrates Grab Principles</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始终超越绩效目标，并积极地展示</a:t>
            </a:r>
            <a:r>
              <a:rPr lang="en-US" sz="900" i="0" u="none" strike="noStrike" cap="none" dirty="0">
                <a:solidFill>
                  <a:srgbClr val="000000"/>
                </a:solidFill>
                <a:latin typeface="Times New Roman"/>
                <a:ea typeface="Times New Roman"/>
                <a:cs typeface="Times New Roman"/>
                <a:sym typeface="Times New Roman"/>
              </a:rPr>
              <a:t> Grab </a:t>
            </a:r>
            <a:r>
              <a:rPr lang="en-US" sz="900" i="0" u="none" strike="noStrike" cap="none" dirty="0" err="1">
                <a:solidFill>
                  <a:srgbClr val="000000"/>
                </a:solidFill>
                <a:latin typeface="Times New Roman"/>
                <a:ea typeface="Times New Roman"/>
                <a:cs typeface="Times New Roman"/>
                <a:sym typeface="Times New Roman"/>
              </a:rPr>
              <a:t>原则</a:t>
            </a:r>
            <a:endParaRPr sz="900" i="0" u="none" strike="noStrike" cap="none" dirty="0">
              <a:solidFill>
                <a:schemeClr val="dk1"/>
              </a:solidFill>
              <a:latin typeface="Times New Roman"/>
              <a:ea typeface="Times New Roman"/>
              <a:cs typeface="Times New Roman"/>
              <a:sym typeface="Times New Roman"/>
            </a:endParaRPr>
          </a:p>
          <a:p>
            <a:pPr marL="285750" marR="0" lvl="0" indent="-260350" algn="l" rtl="0">
              <a:lnSpc>
                <a:spcPct val="100000"/>
              </a:lnSpc>
              <a:spcBef>
                <a:spcPts val="0"/>
              </a:spcBef>
              <a:spcAft>
                <a:spcPts val="0"/>
              </a:spcAft>
              <a:buClr>
                <a:srgbClr val="000000"/>
              </a:buClr>
              <a:buSzPts val="1200"/>
              <a:buFont typeface="Arial"/>
              <a:buChar char="•"/>
            </a:pPr>
            <a:r>
              <a:rPr lang="en-US" sz="900" i="0" u="none" strike="noStrike" cap="none" dirty="0">
                <a:solidFill>
                  <a:srgbClr val="000000"/>
                </a:solidFill>
                <a:latin typeface="Times New Roman"/>
                <a:ea typeface="Times New Roman"/>
                <a:cs typeface="Times New Roman"/>
                <a:sym typeface="Times New Roman"/>
              </a:rPr>
              <a:t>Demonstrates sound understanding of work well beyond job requirements</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对远超工作范围外的工作表现出良好认识</a:t>
            </a:r>
            <a:endParaRPr sz="900" i="0" u="none" strike="noStrike" cap="none" dirty="0">
              <a:solidFill>
                <a:schemeClr val="dk1"/>
              </a:solidFill>
              <a:latin typeface="Times New Roman"/>
              <a:ea typeface="Times New Roman"/>
              <a:cs typeface="Times New Roman"/>
              <a:sym typeface="Times New Roman"/>
            </a:endParaRPr>
          </a:p>
          <a:p>
            <a:pPr marL="285750" marR="0" lvl="0" indent="-260350" algn="l" rtl="0">
              <a:lnSpc>
                <a:spcPct val="100000"/>
              </a:lnSpc>
              <a:spcBef>
                <a:spcPts val="0"/>
              </a:spcBef>
              <a:spcAft>
                <a:spcPts val="0"/>
              </a:spcAft>
              <a:buClr>
                <a:srgbClr val="000000"/>
              </a:buClr>
              <a:buSzPts val="1200"/>
              <a:buFont typeface="Arial"/>
              <a:buChar char="•"/>
            </a:pPr>
            <a:r>
              <a:rPr lang="en-US" sz="900" i="0" u="none" strike="noStrike" cap="none" dirty="0">
                <a:solidFill>
                  <a:srgbClr val="000000"/>
                </a:solidFill>
                <a:latin typeface="Times New Roman"/>
                <a:ea typeface="Times New Roman"/>
                <a:cs typeface="Times New Roman"/>
                <a:sym typeface="Times New Roman"/>
              </a:rPr>
              <a:t>Works independently with minimal supervision or follow-up</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独立工作，很少监督或跟进</a:t>
            </a:r>
            <a:endParaRPr sz="900" i="0" u="none" strike="noStrike" cap="none" dirty="0">
              <a:solidFill>
                <a:schemeClr val="dk1"/>
              </a:solidFill>
              <a:latin typeface="Times New Roman"/>
              <a:ea typeface="Times New Roman"/>
              <a:cs typeface="Times New Roman"/>
              <a:sym typeface="Times New Roman"/>
            </a:endParaRPr>
          </a:p>
          <a:p>
            <a:pPr marL="285750" marR="0" lvl="0" indent="-260350" algn="l" rtl="0">
              <a:lnSpc>
                <a:spcPct val="100000"/>
              </a:lnSpc>
              <a:spcBef>
                <a:spcPts val="0"/>
              </a:spcBef>
              <a:spcAft>
                <a:spcPts val="0"/>
              </a:spcAft>
              <a:buClr>
                <a:srgbClr val="000000"/>
              </a:buClr>
              <a:buSzPts val="1200"/>
              <a:buFont typeface="Arial"/>
              <a:buChar char="•"/>
            </a:pPr>
            <a:r>
              <a:rPr lang="en-US" sz="900" i="0" u="none" strike="noStrike" cap="none" dirty="0">
                <a:solidFill>
                  <a:srgbClr val="000000"/>
                </a:solidFill>
                <a:latin typeface="Times New Roman"/>
                <a:ea typeface="Times New Roman"/>
                <a:cs typeface="Times New Roman"/>
                <a:sym typeface="Times New Roman"/>
              </a:rPr>
              <a:t>Completes on schedule with a high degree of accuracy with rare errors that are seldom repeated</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按时完成，准确度高，少有错误</a:t>
            </a:r>
            <a:endParaRPr sz="900" i="0" u="none" strike="noStrike" cap="none" dirty="0">
              <a:solidFill>
                <a:schemeClr val="dk1"/>
              </a:solidFill>
              <a:latin typeface="Times New Roman"/>
              <a:ea typeface="Times New Roman"/>
              <a:cs typeface="Times New Roman"/>
              <a:sym typeface="Times New Roman"/>
            </a:endParaRPr>
          </a:p>
        </p:txBody>
      </p:sp>
      <p:sp>
        <p:nvSpPr>
          <p:cNvPr id="324" name="Google Shape;324;p45"/>
          <p:cNvSpPr/>
          <p:nvPr/>
        </p:nvSpPr>
        <p:spPr>
          <a:xfrm>
            <a:off x="492925" y="5159725"/>
            <a:ext cx="2605200" cy="1424400"/>
          </a:xfrm>
          <a:prstGeom prst="roundRect">
            <a:avLst>
              <a:gd name="adj" fmla="val 16667"/>
            </a:avLst>
          </a:prstGeom>
          <a:solidFill>
            <a:srgbClr val="6AA84F"/>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00"/>
              <a:buFont typeface="Calibri"/>
              <a:buNone/>
            </a:pPr>
            <a:r>
              <a:rPr lang="en-US" sz="1200" b="1" i="0" u="none" strike="noStrike" cap="none">
                <a:solidFill>
                  <a:srgbClr val="FFFFFF"/>
                </a:solidFill>
                <a:latin typeface="Times New Roman"/>
                <a:ea typeface="Times New Roman"/>
                <a:cs typeface="Times New Roman"/>
                <a:sym typeface="Times New Roman"/>
              </a:rPr>
              <a:t>Meets All Expectations</a:t>
            </a:r>
            <a:br>
              <a:rPr lang="en-US" sz="1200" b="1" i="0" u="none" strike="noStrike" cap="none">
                <a:solidFill>
                  <a:srgbClr val="FFFFFF"/>
                </a:solidFill>
                <a:latin typeface="Times New Roman"/>
                <a:ea typeface="Times New Roman"/>
                <a:cs typeface="Times New Roman"/>
                <a:sym typeface="Times New Roman"/>
              </a:rPr>
            </a:br>
            <a:r>
              <a:rPr lang="en-US" sz="1200" b="1" i="0" u="none" strike="noStrike" cap="none">
                <a:solidFill>
                  <a:srgbClr val="FFFFFF"/>
                </a:solidFill>
                <a:latin typeface="Times New Roman"/>
                <a:ea typeface="Times New Roman"/>
                <a:cs typeface="Times New Roman"/>
                <a:sym typeface="Times New Roman"/>
              </a:rPr>
              <a:t>满足所有期望</a:t>
            </a:r>
            <a:endParaRPr sz="1200" b="1" i="0" u="none" strike="noStrike" cap="none">
              <a:solidFill>
                <a:schemeClr val="dk1"/>
              </a:solidFill>
              <a:latin typeface="Times New Roman"/>
              <a:ea typeface="Times New Roman"/>
              <a:cs typeface="Times New Roman"/>
              <a:sym typeface="Times New Roman"/>
            </a:endParaRPr>
          </a:p>
        </p:txBody>
      </p:sp>
      <p:sp>
        <p:nvSpPr>
          <p:cNvPr id="325" name="Google Shape;325;p45"/>
          <p:cNvSpPr txBox="1"/>
          <p:nvPr/>
        </p:nvSpPr>
        <p:spPr>
          <a:xfrm>
            <a:off x="3128052" y="5079029"/>
            <a:ext cx="5624400" cy="1585800"/>
          </a:xfrm>
          <a:prstGeom prst="rect">
            <a:avLst/>
          </a:prstGeom>
          <a:noFill/>
          <a:ln w="222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285750" marR="0" lvl="0" indent="-273050" algn="l" rtl="0">
              <a:lnSpc>
                <a:spcPct val="100000"/>
              </a:lnSpc>
              <a:spcBef>
                <a:spcPts val="0"/>
              </a:spcBef>
              <a:spcAft>
                <a:spcPts val="0"/>
              </a:spcAft>
              <a:buClr>
                <a:srgbClr val="000000"/>
              </a:buClr>
              <a:buSzPts val="1400"/>
              <a:buFont typeface="Arial"/>
              <a:buChar char="•"/>
            </a:pPr>
            <a:r>
              <a:rPr lang="en-US" sz="900" b="0" i="0" u="none" strike="noStrike" cap="none" dirty="0">
                <a:solidFill>
                  <a:srgbClr val="000000"/>
                </a:solidFill>
                <a:latin typeface="Times New Roman"/>
                <a:ea typeface="Times New Roman"/>
                <a:cs typeface="Times New Roman"/>
                <a:sym typeface="Times New Roman"/>
              </a:rPr>
              <a:t>Performs consistently </a:t>
            </a:r>
            <a:r>
              <a:rPr lang="en-US" sz="900" b="1" i="0" u="none" strike="noStrike" cap="none" dirty="0">
                <a:solidFill>
                  <a:srgbClr val="000000"/>
                </a:solidFill>
                <a:latin typeface="Times New Roman"/>
                <a:ea typeface="Times New Roman"/>
                <a:cs typeface="Times New Roman"/>
                <a:sym typeface="Times New Roman"/>
              </a:rPr>
              <a:t>with peer group and </a:t>
            </a:r>
            <a:r>
              <a:rPr lang="en-US" sz="900" b="0" i="0" u="none" strike="noStrike" cap="none" dirty="0">
                <a:solidFill>
                  <a:srgbClr val="000000"/>
                </a:solidFill>
                <a:latin typeface="Times New Roman"/>
                <a:ea typeface="Times New Roman"/>
                <a:cs typeface="Times New Roman"/>
                <a:sym typeface="Times New Roman"/>
              </a:rPr>
              <a:t>demonstrates most Grab Principles</a:t>
            </a:r>
            <a:br>
              <a:rPr lang="en-US" sz="900" b="1"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表现与同伴相当，并遵循大多数</a:t>
            </a:r>
            <a:r>
              <a:rPr lang="en-US" sz="900" i="0" u="none" strike="noStrike" cap="none" dirty="0">
                <a:solidFill>
                  <a:srgbClr val="000000"/>
                </a:solidFill>
                <a:latin typeface="Times New Roman"/>
                <a:ea typeface="Times New Roman"/>
                <a:cs typeface="Times New Roman"/>
                <a:sym typeface="Times New Roman"/>
              </a:rPr>
              <a:t> Grab </a:t>
            </a:r>
            <a:r>
              <a:rPr lang="en-US" sz="900" i="0" u="none" strike="noStrike" cap="none" dirty="0" err="1">
                <a:solidFill>
                  <a:srgbClr val="000000"/>
                </a:solidFill>
                <a:latin typeface="Times New Roman"/>
                <a:ea typeface="Times New Roman"/>
                <a:cs typeface="Times New Roman"/>
                <a:sym typeface="Times New Roman"/>
              </a:rPr>
              <a:t>原则</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Reliable in achieving expected results, and is timely and efficient</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可靠地实现预期结果，并且及时有效</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Initiatives and outputs are generally adequate</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积极性和产出通常足够</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Capable and knowledgeable in most aspects of his/her job</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就他</a:t>
            </a:r>
            <a:r>
              <a:rPr lang="en-US" sz="900" i="0" u="none" strike="noStrike" cap="none" dirty="0">
                <a:solidFill>
                  <a:srgbClr val="000000"/>
                </a:solidFill>
                <a:latin typeface="Times New Roman"/>
                <a:ea typeface="Times New Roman"/>
                <a:cs typeface="Times New Roman"/>
                <a:sym typeface="Times New Roman"/>
              </a:rPr>
              <a:t>/</a:t>
            </a:r>
            <a:r>
              <a:rPr lang="en-US" sz="900" i="0" u="none" strike="noStrike" cap="none" dirty="0" err="1">
                <a:solidFill>
                  <a:srgbClr val="000000"/>
                </a:solidFill>
                <a:latin typeface="Times New Roman"/>
                <a:ea typeface="Times New Roman"/>
                <a:cs typeface="Times New Roman"/>
                <a:sym typeface="Times New Roman"/>
              </a:rPr>
              <a:t>她大部分工作而言胜任且有认知</a:t>
            </a:r>
            <a:endParaRPr sz="9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900" i="0" u="none" strike="noStrike" cap="none" dirty="0">
                <a:solidFill>
                  <a:srgbClr val="000000"/>
                </a:solidFill>
                <a:latin typeface="Times New Roman"/>
                <a:ea typeface="Times New Roman"/>
                <a:cs typeface="Times New Roman"/>
                <a:sym typeface="Times New Roman"/>
              </a:rPr>
              <a:t>May require some supervision in getting the job done</a:t>
            </a:r>
            <a:br>
              <a:rPr lang="en-US" sz="900" i="0" u="none" strike="noStrike" cap="none" dirty="0">
                <a:solidFill>
                  <a:srgbClr val="000000"/>
                </a:solidFill>
                <a:latin typeface="Times New Roman"/>
                <a:ea typeface="Times New Roman"/>
                <a:cs typeface="Times New Roman"/>
                <a:sym typeface="Times New Roman"/>
              </a:rPr>
            </a:br>
            <a:r>
              <a:rPr lang="en-US" sz="900" i="0" u="none" strike="noStrike" cap="none" dirty="0" err="1">
                <a:solidFill>
                  <a:srgbClr val="000000"/>
                </a:solidFill>
                <a:latin typeface="Times New Roman"/>
                <a:ea typeface="Times New Roman"/>
                <a:cs typeface="Times New Roman"/>
                <a:sym typeface="Times New Roman"/>
              </a:rPr>
              <a:t>在完成工作时可能需要一些监督</a:t>
            </a:r>
            <a:endParaRPr sz="9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p:nvPr/>
        </p:nvSpPr>
        <p:spPr>
          <a:xfrm>
            <a:off x="392801" y="1825197"/>
            <a:ext cx="2046000" cy="1367400"/>
          </a:xfrm>
          <a:prstGeom prst="roundRect">
            <a:avLst>
              <a:gd name="adj" fmla="val 16667"/>
            </a:avLst>
          </a:prstGeom>
          <a:solidFill>
            <a:srgbClr val="FFD966"/>
          </a:solidFill>
          <a:ln w="25400" cap="flat" cmpd="sng">
            <a:solidFill>
              <a:srgbClr val="FFD9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00"/>
              <a:buFont typeface="Calibri"/>
              <a:buNone/>
            </a:pPr>
            <a:r>
              <a:rPr lang="en-US" sz="1400" b="1" i="0" u="none" strike="noStrike" cap="none">
                <a:solidFill>
                  <a:srgbClr val="FFFFFF"/>
                </a:solidFill>
                <a:latin typeface="Times New Roman"/>
                <a:ea typeface="Times New Roman"/>
                <a:cs typeface="Times New Roman"/>
                <a:sym typeface="Times New Roman"/>
              </a:rPr>
              <a:t>Needs Improvement</a:t>
            </a:r>
            <a:br>
              <a:rPr lang="en-US" sz="1400" b="1" i="0" u="none" strike="noStrike" cap="none">
                <a:solidFill>
                  <a:srgbClr val="FFFFFF"/>
                </a:solidFill>
                <a:latin typeface="Times New Roman"/>
                <a:ea typeface="Times New Roman"/>
                <a:cs typeface="Times New Roman"/>
                <a:sym typeface="Times New Roman"/>
              </a:rPr>
            </a:br>
            <a:r>
              <a:rPr lang="en-US" sz="1400" b="1" i="0" u="none" strike="noStrike" cap="none">
                <a:solidFill>
                  <a:srgbClr val="FFFFFF"/>
                </a:solidFill>
                <a:latin typeface="Times New Roman"/>
                <a:ea typeface="Times New Roman"/>
                <a:cs typeface="Times New Roman"/>
                <a:sym typeface="Times New Roman"/>
              </a:rPr>
              <a:t>需要提升</a:t>
            </a:r>
            <a:endParaRPr sz="1400" b="1" i="0" u="none" strike="noStrike" cap="none">
              <a:solidFill>
                <a:schemeClr val="dk1"/>
              </a:solidFill>
              <a:latin typeface="Times New Roman"/>
              <a:ea typeface="Times New Roman"/>
              <a:cs typeface="Times New Roman"/>
              <a:sym typeface="Times New Roman"/>
            </a:endParaRPr>
          </a:p>
        </p:txBody>
      </p:sp>
      <p:sp>
        <p:nvSpPr>
          <p:cNvPr id="331" name="Google Shape;331;p46"/>
          <p:cNvSpPr txBox="1"/>
          <p:nvPr/>
        </p:nvSpPr>
        <p:spPr>
          <a:xfrm>
            <a:off x="2438775" y="1825197"/>
            <a:ext cx="5805633" cy="1367400"/>
          </a:xfrm>
          <a:prstGeom prst="rect">
            <a:avLst/>
          </a:prstGeom>
          <a:noFill/>
          <a:ln w="222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285750" marR="0" lvl="0" indent="-273050" algn="l" rtl="0">
              <a:lnSpc>
                <a:spcPct val="100000"/>
              </a:lnSpc>
              <a:spcBef>
                <a:spcPts val="0"/>
              </a:spcBef>
              <a:spcAft>
                <a:spcPts val="0"/>
              </a:spcAft>
              <a:buClr>
                <a:srgbClr val="000000"/>
              </a:buClr>
              <a:buSzPts val="1400"/>
              <a:buFont typeface="Arial"/>
              <a:buChar char="•"/>
            </a:pPr>
            <a:r>
              <a:rPr lang="en-US" sz="1000" b="0" i="0" u="none" strike="noStrike" cap="none" dirty="0">
                <a:solidFill>
                  <a:srgbClr val="000000"/>
                </a:solidFill>
                <a:latin typeface="Times New Roman"/>
                <a:ea typeface="Times New Roman"/>
                <a:cs typeface="Times New Roman"/>
                <a:sym typeface="Times New Roman"/>
              </a:rPr>
              <a:t>Performs slightly below peer group but demonstrates majority of Grab Principles</a:t>
            </a:r>
            <a:br>
              <a:rPr lang="en-US" sz="1000" b="0" i="0" u="none" strike="noStrike" cap="none" dirty="0">
                <a:solidFill>
                  <a:srgbClr val="000000"/>
                </a:solidFill>
                <a:latin typeface="Times New Roman"/>
                <a:ea typeface="Times New Roman"/>
                <a:cs typeface="Times New Roman"/>
                <a:sym typeface="Times New Roman"/>
              </a:rPr>
            </a:br>
            <a:r>
              <a:rPr lang="en-US" sz="1000" i="0" u="none" strike="noStrike" cap="none" dirty="0" err="1">
                <a:solidFill>
                  <a:srgbClr val="000000"/>
                </a:solidFill>
                <a:latin typeface="Times New Roman"/>
                <a:ea typeface="Times New Roman"/>
                <a:cs typeface="Times New Roman"/>
                <a:sym typeface="Times New Roman"/>
              </a:rPr>
              <a:t>表现略不如同伴，但遵循</a:t>
            </a:r>
            <a:r>
              <a:rPr lang="en-US" sz="1000" i="0" u="none" strike="noStrike" cap="none" dirty="0">
                <a:solidFill>
                  <a:srgbClr val="000000"/>
                </a:solidFill>
                <a:latin typeface="Times New Roman"/>
                <a:ea typeface="Times New Roman"/>
                <a:cs typeface="Times New Roman"/>
                <a:sym typeface="Times New Roman"/>
              </a:rPr>
              <a:t> Grab </a:t>
            </a:r>
            <a:r>
              <a:rPr lang="en-US" sz="1000" i="0" u="none" strike="noStrike" cap="none" dirty="0" err="1">
                <a:solidFill>
                  <a:srgbClr val="000000"/>
                </a:solidFill>
                <a:latin typeface="Times New Roman"/>
                <a:ea typeface="Times New Roman"/>
                <a:cs typeface="Times New Roman"/>
                <a:sym typeface="Times New Roman"/>
              </a:rPr>
              <a:t>大部分原则</a:t>
            </a:r>
            <a:endParaRPr sz="10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1000" i="0" u="none" strike="noStrike" cap="none" dirty="0">
                <a:solidFill>
                  <a:srgbClr val="000000"/>
                </a:solidFill>
                <a:latin typeface="Times New Roman"/>
                <a:ea typeface="Times New Roman"/>
                <a:cs typeface="Times New Roman"/>
                <a:sym typeface="Times New Roman"/>
              </a:rPr>
              <a:t>Requires further improvement in more than one aspect of expected performance goals</a:t>
            </a:r>
            <a:br>
              <a:rPr lang="en-US" sz="1000" i="0" u="none" strike="noStrike" cap="none" dirty="0">
                <a:solidFill>
                  <a:srgbClr val="000000"/>
                </a:solidFill>
                <a:latin typeface="Times New Roman"/>
                <a:ea typeface="Times New Roman"/>
                <a:cs typeface="Times New Roman"/>
                <a:sym typeface="Times New Roman"/>
              </a:rPr>
            </a:br>
            <a:r>
              <a:rPr lang="en-US" sz="1000" i="0" u="none" strike="noStrike" cap="none" dirty="0" err="1">
                <a:solidFill>
                  <a:srgbClr val="000000"/>
                </a:solidFill>
                <a:latin typeface="Times New Roman"/>
                <a:ea typeface="Times New Roman"/>
                <a:cs typeface="Times New Roman"/>
                <a:sym typeface="Times New Roman"/>
              </a:rPr>
              <a:t>需要在预期性能目标的多个方面进一步提升</a:t>
            </a:r>
            <a:endParaRPr sz="10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1000" i="0" u="none" strike="noStrike" cap="none" dirty="0">
                <a:solidFill>
                  <a:srgbClr val="000000"/>
                </a:solidFill>
                <a:latin typeface="Times New Roman"/>
                <a:ea typeface="Times New Roman"/>
                <a:cs typeface="Times New Roman"/>
                <a:sym typeface="Times New Roman"/>
              </a:rPr>
              <a:t>May not be capable and knowledgeable in some aspects of his/her job</a:t>
            </a:r>
            <a:br>
              <a:rPr lang="en-US" sz="1000" i="0" u="none" strike="noStrike" cap="none" dirty="0">
                <a:solidFill>
                  <a:srgbClr val="000000"/>
                </a:solidFill>
                <a:latin typeface="Times New Roman"/>
                <a:ea typeface="Times New Roman"/>
                <a:cs typeface="Times New Roman"/>
                <a:sym typeface="Times New Roman"/>
              </a:rPr>
            </a:br>
            <a:r>
              <a:rPr lang="en-US" sz="1000" i="0" u="none" strike="noStrike" cap="none" dirty="0" err="1">
                <a:solidFill>
                  <a:srgbClr val="000000"/>
                </a:solidFill>
                <a:latin typeface="Times New Roman"/>
                <a:ea typeface="Times New Roman"/>
                <a:cs typeface="Times New Roman"/>
                <a:sym typeface="Times New Roman"/>
              </a:rPr>
              <a:t>在他</a:t>
            </a:r>
            <a:r>
              <a:rPr lang="en-US" sz="1000" i="0" u="none" strike="noStrike" cap="none" dirty="0">
                <a:solidFill>
                  <a:srgbClr val="000000"/>
                </a:solidFill>
                <a:latin typeface="Times New Roman"/>
                <a:ea typeface="Times New Roman"/>
                <a:cs typeface="Times New Roman"/>
                <a:sym typeface="Times New Roman"/>
              </a:rPr>
              <a:t>/</a:t>
            </a:r>
            <a:r>
              <a:rPr lang="en-US" sz="1000" i="0" u="none" strike="noStrike" cap="none" dirty="0" err="1">
                <a:solidFill>
                  <a:srgbClr val="000000"/>
                </a:solidFill>
                <a:latin typeface="Times New Roman"/>
                <a:ea typeface="Times New Roman"/>
                <a:cs typeface="Times New Roman"/>
                <a:sym typeface="Times New Roman"/>
              </a:rPr>
              <a:t>她工作的某些方面可能不胜任且缺乏认知</a:t>
            </a:r>
            <a:endParaRPr sz="10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1000" i="0" u="none" strike="noStrike" cap="none" dirty="0">
                <a:solidFill>
                  <a:srgbClr val="000000"/>
                </a:solidFill>
                <a:latin typeface="Times New Roman"/>
                <a:ea typeface="Times New Roman"/>
                <a:cs typeface="Times New Roman"/>
                <a:sym typeface="Times New Roman"/>
              </a:rPr>
              <a:t>Requires frequent supervision in getting the job done</a:t>
            </a:r>
            <a:br>
              <a:rPr lang="en-US" sz="1000" i="0" u="none" strike="noStrike" cap="none" dirty="0">
                <a:solidFill>
                  <a:srgbClr val="000000"/>
                </a:solidFill>
                <a:latin typeface="Times New Roman"/>
                <a:ea typeface="Times New Roman"/>
                <a:cs typeface="Times New Roman"/>
                <a:sym typeface="Times New Roman"/>
              </a:rPr>
            </a:br>
            <a:r>
              <a:rPr lang="en-US" sz="1000" i="0" u="none" strike="noStrike" cap="none" dirty="0" err="1">
                <a:solidFill>
                  <a:srgbClr val="000000"/>
                </a:solidFill>
                <a:latin typeface="Times New Roman"/>
                <a:ea typeface="Times New Roman"/>
                <a:cs typeface="Times New Roman"/>
                <a:sym typeface="Times New Roman"/>
              </a:rPr>
              <a:t>在完成工作时需要经常监督</a:t>
            </a:r>
            <a:endParaRPr sz="1000" i="0" u="none" strike="noStrike" cap="none" dirty="0">
              <a:solidFill>
                <a:schemeClr val="dk1"/>
              </a:solidFill>
              <a:latin typeface="Times New Roman"/>
              <a:ea typeface="Times New Roman"/>
              <a:cs typeface="Times New Roman"/>
              <a:sym typeface="Times New Roman"/>
            </a:endParaRPr>
          </a:p>
        </p:txBody>
      </p:sp>
      <p:sp>
        <p:nvSpPr>
          <p:cNvPr id="332" name="Google Shape;332;p46"/>
          <p:cNvSpPr/>
          <p:nvPr/>
        </p:nvSpPr>
        <p:spPr>
          <a:xfrm>
            <a:off x="392806" y="3915141"/>
            <a:ext cx="2046000" cy="1251600"/>
          </a:xfrm>
          <a:prstGeom prst="roundRect">
            <a:avLst>
              <a:gd name="adj" fmla="val 16667"/>
            </a:avLst>
          </a:prstGeom>
          <a:solidFill>
            <a:srgbClr val="E06666"/>
          </a:solidFill>
          <a:ln w="25400" cap="flat" cmpd="sng">
            <a:solidFill>
              <a:srgbClr val="E0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500"/>
              <a:buFont typeface="Calibri"/>
              <a:buNone/>
            </a:pPr>
            <a:r>
              <a:rPr lang="en-US" sz="1400" b="1" i="0" u="none" strike="noStrike" cap="none">
                <a:solidFill>
                  <a:srgbClr val="FFFFFF"/>
                </a:solidFill>
                <a:latin typeface="Times New Roman"/>
                <a:ea typeface="Times New Roman"/>
                <a:cs typeface="Times New Roman"/>
                <a:sym typeface="Times New Roman"/>
              </a:rPr>
              <a:t>Poor</a:t>
            </a:r>
            <a:br>
              <a:rPr lang="en-US" sz="1400" b="1" i="0" u="none" strike="noStrike" cap="none">
                <a:solidFill>
                  <a:srgbClr val="FFFFFF"/>
                </a:solidFill>
                <a:latin typeface="Times New Roman"/>
                <a:ea typeface="Times New Roman"/>
                <a:cs typeface="Times New Roman"/>
                <a:sym typeface="Times New Roman"/>
              </a:rPr>
            </a:br>
            <a:r>
              <a:rPr lang="en-US" b="1">
                <a:solidFill>
                  <a:srgbClr val="FFFFFF"/>
                </a:solidFill>
                <a:latin typeface="Times New Roman"/>
                <a:ea typeface="Times New Roman"/>
                <a:cs typeface="Times New Roman"/>
                <a:sym typeface="Times New Roman"/>
              </a:rPr>
              <a:t>未达标</a:t>
            </a:r>
            <a:endParaRPr sz="1400" b="1" i="0" u="none" strike="noStrike" cap="none">
              <a:solidFill>
                <a:schemeClr val="dk1"/>
              </a:solidFill>
              <a:latin typeface="Times New Roman"/>
              <a:ea typeface="Times New Roman"/>
              <a:cs typeface="Times New Roman"/>
              <a:sym typeface="Times New Roman"/>
            </a:endParaRPr>
          </a:p>
        </p:txBody>
      </p:sp>
      <p:sp>
        <p:nvSpPr>
          <p:cNvPr id="333" name="Google Shape;333;p46"/>
          <p:cNvSpPr txBox="1"/>
          <p:nvPr/>
        </p:nvSpPr>
        <p:spPr>
          <a:xfrm>
            <a:off x="2448323" y="3915140"/>
            <a:ext cx="5796086" cy="1458075"/>
          </a:xfrm>
          <a:prstGeom prst="rect">
            <a:avLst/>
          </a:prstGeom>
          <a:noFill/>
          <a:ln w="2222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285750" marR="0" lvl="0" indent="-273050" algn="l" rtl="0">
              <a:lnSpc>
                <a:spcPct val="100000"/>
              </a:lnSpc>
              <a:spcBef>
                <a:spcPts val="0"/>
              </a:spcBef>
              <a:spcAft>
                <a:spcPts val="0"/>
              </a:spcAft>
              <a:buClr>
                <a:srgbClr val="000000"/>
              </a:buClr>
              <a:buSzPts val="1400"/>
              <a:buFont typeface="Arial"/>
              <a:buChar char="•"/>
            </a:pPr>
            <a:r>
              <a:rPr lang="en-US" sz="1000" b="0" i="0" u="none" strike="noStrike" cap="none" dirty="0">
                <a:solidFill>
                  <a:srgbClr val="000000"/>
                </a:solidFill>
                <a:latin typeface="Times New Roman"/>
                <a:ea typeface="Times New Roman"/>
                <a:cs typeface="Times New Roman"/>
                <a:sym typeface="Times New Roman"/>
              </a:rPr>
              <a:t>Performs clearly below peer group and consistently fails to demonstrate the majority of the Grab Principles</a:t>
            </a:r>
            <a:br>
              <a:rPr lang="en-US" sz="1000" b="0" i="0" u="none" strike="noStrike" cap="none" dirty="0">
                <a:solidFill>
                  <a:srgbClr val="000000"/>
                </a:solidFill>
                <a:latin typeface="Times New Roman"/>
                <a:ea typeface="Times New Roman"/>
                <a:cs typeface="Times New Roman"/>
                <a:sym typeface="Times New Roman"/>
              </a:rPr>
            </a:br>
            <a:r>
              <a:rPr lang="en-US" sz="1000" i="0" u="none" strike="noStrike" cap="none" dirty="0" err="1">
                <a:solidFill>
                  <a:srgbClr val="000000"/>
                </a:solidFill>
                <a:latin typeface="Times New Roman"/>
                <a:ea typeface="Times New Roman"/>
                <a:cs typeface="Times New Roman"/>
                <a:sym typeface="Times New Roman"/>
              </a:rPr>
              <a:t>表现明显不如同伴，且时常未遵循</a:t>
            </a:r>
            <a:r>
              <a:rPr lang="en-US" sz="1000" i="0" u="none" strike="noStrike" cap="none" dirty="0">
                <a:solidFill>
                  <a:srgbClr val="000000"/>
                </a:solidFill>
                <a:latin typeface="Times New Roman"/>
                <a:ea typeface="Times New Roman"/>
                <a:cs typeface="Times New Roman"/>
                <a:sym typeface="Times New Roman"/>
              </a:rPr>
              <a:t> Grab </a:t>
            </a:r>
            <a:r>
              <a:rPr lang="en-US" sz="1000" i="0" u="none" strike="noStrike" cap="none" dirty="0" err="1">
                <a:solidFill>
                  <a:srgbClr val="000000"/>
                </a:solidFill>
                <a:latin typeface="Times New Roman"/>
                <a:ea typeface="Times New Roman"/>
                <a:cs typeface="Times New Roman"/>
                <a:sym typeface="Times New Roman"/>
              </a:rPr>
              <a:t>大部分原则</a:t>
            </a:r>
            <a:endParaRPr sz="10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1000" i="0" u="none" strike="noStrike" cap="none" dirty="0">
                <a:solidFill>
                  <a:srgbClr val="000000"/>
                </a:solidFill>
                <a:latin typeface="Times New Roman"/>
                <a:ea typeface="Times New Roman"/>
                <a:cs typeface="Times New Roman"/>
                <a:sym typeface="Times New Roman"/>
              </a:rPr>
              <a:t>Requires further improvement in most areas of expected performance goals</a:t>
            </a:r>
            <a:br>
              <a:rPr lang="en-US" sz="1000" i="0" u="none" strike="noStrike" cap="none" dirty="0">
                <a:solidFill>
                  <a:srgbClr val="000000"/>
                </a:solidFill>
                <a:latin typeface="Times New Roman"/>
                <a:ea typeface="Times New Roman"/>
                <a:cs typeface="Times New Roman"/>
                <a:sym typeface="Times New Roman"/>
              </a:rPr>
            </a:br>
            <a:r>
              <a:rPr lang="en-US" sz="1000" i="0" u="none" strike="noStrike" cap="none" dirty="0" err="1">
                <a:solidFill>
                  <a:srgbClr val="000000"/>
                </a:solidFill>
                <a:latin typeface="Times New Roman"/>
                <a:ea typeface="Times New Roman"/>
                <a:cs typeface="Times New Roman"/>
                <a:sym typeface="Times New Roman"/>
              </a:rPr>
              <a:t>需要在预期性能目标的大部分领域进一步提升</a:t>
            </a:r>
            <a:endParaRPr sz="10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1000" i="0" u="none" strike="noStrike" cap="none" dirty="0">
                <a:solidFill>
                  <a:srgbClr val="000000"/>
                </a:solidFill>
                <a:latin typeface="Times New Roman"/>
                <a:ea typeface="Times New Roman"/>
                <a:cs typeface="Times New Roman"/>
                <a:sym typeface="Times New Roman"/>
              </a:rPr>
              <a:t>Lacks capability and knowledge in most aspects of his/her job</a:t>
            </a:r>
            <a:br>
              <a:rPr lang="en-US" sz="1000" i="0" u="none" strike="noStrike" cap="none" dirty="0">
                <a:solidFill>
                  <a:srgbClr val="000000"/>
                </a:solidFill>
                <a:latin typeface="Times New Roman"/>
                <a:ea typeface="Times New Roman"/>
                <a:cs typeface="Times New Roman"/>
                <a:sym typeface="Times New Roman"/>
              </a:rPr>
            </a:br>
            <a:r>
              <a:rPr lang="en-US" sz="1000" i="0" u="none" strike="noStrike" cap="none" dirty="0" err="1">
                <a:solidFill>
                  <a:srgbClr val="000000"/>
                </a:solidFill>
                <a:latin typeface="Times New Roman"/>
                <a:ea typeface="Times New Roman"/>
                <a:cs typeface="Times New Roman"/>
                <a:sym typeface="Times New Roman"/>
              </a:rPr>
              <a:t>就他</a:t>
            </a:r>
            <a:r>
              <a:rPr lang="en-US" sz="1000" i="0" u="none" strike="noStrike" cap="none" dirty="0">
                <a:solidFill>
                  <a:srgbClr val="000000"/>
                </a:solidFill>
                <a:latin typeface="Times New Roman"/>
                <a:ea typeface="Times New Roman"/>
                <a:cs typeface="Times New Roman"/>
                <a:sym typeface="Times New Roman"/>
              </a:rPr>
              <a:t>/</a:t>
            </a:r>
            <a:r>
              <a:rPr lang="en-US" sz="1000" i="0" u="none" strike="noStrike" cap="none" dirty="0" err="1">
                <a:solidFill>
                  <a:srgbClr val="000000"/>
                </a:solidFill>
                <a:latin typeface="Times New Roman"/>
                <a:ea typeface="Times New Roman"/>
                <a:cs typeface="Times New Roman"/>
                <a:sym typeface="Times New Roman"/>
              </a:rPr>
              <a:t>她大部分工作而言不胜任且缺乏认知</a:t>
            </a:r>
            <a:endParaRPr sz="1000" i="0" u="none" strike="noStrike" cap="none" dirty="0">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00000"/>
              </a:buClr>
              <a:buSzPts val="1400"/>
              <a:buFont typeface="Arial"/>
              <a:buChar char="•"/>
            </a:pPr>
            <a:r>
              <a:rPr lang="en-US" sz="1000" i="0" u="none" strike="noStrike" cap="none" dirty="0">
                <a:solidFill>
                  <a:srgbClr val="000000"/>
                </a:solidFill>
                <a:latin typeface="Times New Roman"/>
                <a:ea typeface="Times New Roman"/>
                <a:cs typeface="Times New Roman"/>
                <a:sym typeface="Times New Roman"/>
              </a:rPr>
              <a:t>Requires scheduled and tight supervision in getting the job done</a:t>
            </a:r>
            <a:br>
              <a:rPr lang="en-US" sz="1000" i="0" u="none" strike="noStrike" cap="none" dirty="0">
                <a:solidFill>
                  <a:srgbClr val="000000"/>
                </a:solidFill>
                <a:latin typeface="Times New Roman"/>
                <a:ea typeface="Times New Roman"/>
                <a:cs typeface="Times New Roman"/>
                <a:sym typeface="Times New Roman"/>
              </a:rPr>
            </a:br>
            <a:r>
              <a:rPr lang="en-US" sz="1000" i="0" u="none" strike="noStrike" cap="none" dirty="0" err="1">
                <a:solidFill>
                  <a:srgbClr val="000000"/>
                </a:solidFill>
                <a:latin typeface="Times New Roman"/>
                <a:ea typeface="Times New Roman"/>
                <a:cs typeface="Times New Roman"/>
                <a:sym typeface="Times New Roman"/>
              </a:rPr>
              <a:t>在完成工作时需要计划和严格的监督</a:t>
            </a:r>
            <a:endParaRPr sz="1000" i="0" u="none" strike="noStrike" cap="none" dirty="0">
              <a:solidFill>
                <a:schemeClr val="dk1"/>
              </a:solidFill>
              <a:latin typeface="Times New Roman"/>
              <a:ea typeface="Times New Roman"/>
              <a:cs typeface="Times New Roman"/>
              <a:sym typeface="Times New Roman"/>
            </a:endParaRPr>
          </a:p>
        </p:txBody>
      </p:sp>
      <p:sp>
        <p:nvSpPr>
          <p:cNvPr id="334" name="Google Shape;334;p46"/>
          <p:cNvSpPr txBox="1">
            <a:spLocks noGrp="1"/>
          </p:cNvSpPr>
          <p:nvPr>
            <p:ph type="title"/>
          </p:nvPr>
        </p:nvSpPr>
        <p:spPr>
          <a:xfrm>
            <a:off x="628650" y="241050"/>
            <a:ext cx="7886700" cy="86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2800" b="0" i="0" u="none" strike="noStrike">
                <a:solidFill>
                  <a:srgbClr val="000000"/>
                </a:solidFill>
                <a:latin typeface="Times New Roman"/>
                <a:ea typeface="Times New Roman"/>
                <a:cs typeface="Times New Roman"/>
                <a:sym typeface="Times New Roman"/>
              </a:rPr>
              <a:t>Overall Rating</a:t>
            </a:r>
            <a:br>
              <a:rPr lang="en-US" sz="2800" b="0" i="0" u="none" strike="noStrike">
                <a:solidFill>
                  <a:srgbClr val="000000"/>
                </a:solidFill>
                <a:latin typeface="Times New Roman"/>
                <a:ea typeface="Times New Roman"/>
                <a:cs typeface="Times New Roman"/>
                <a:sym typeface="Times New Roman"/>
              </a:rPr>
            </a:br>
            <a:r>
              <a:rPr lang="en-US" sz="2800">
                <a:solidFill>
                  <a:srgbClr val="000000"/>
                </a:solidFill>
                <a:latin typeface="Times New Roman"/>
                <a:ea typeface="Times New Roman"/>
                <a:cs typeface="Times New Roman"/>
                <a:sym typeface="Times New Roman"/>
              </a:rPr>
              <a:t>综合评级</a:t>
            </a:r>
            <a:endParaRPr sz="2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338"/>
        <p:cNvGrpSpPr/>
        <p:nvPr/>
      </p:nvGrpSpPr>
      <p:grpSpPr>
        <a:xfrm>
          <a:off x="0" y="0"/>
          <a:ext cx="0" cy="0"/>
          <a:chOff x="0" y="0"/>
          <a:chExt cx="0" cy="0"/>
        </a:xfrm>
      </p:grpSpPr>
      <p:sp>
        <p:nvSpPr>
          <p:cNvPr id="339" name="Google Shape;339;p47"/>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b="0" i="0" u="none" strike="noStrike">
                <a:solidFill>
                  <a:srgbClr val="000000"/>
                </a:solidFill>
                <a:latin typeface="Times New Roman"/>
                <a:ea typeface="Times New Roman"/>
                <a:cs typeface="Times New Roman"/>
                <a:sym typeface="Times New Roman"/>
              </a:rPr>
              <a:t>Feedback Conversations</a:t>
            </a:r>
            <a:br>
              <a:rPr lang="en-US" sz="4800" b="0" i="0" u="none" strike="noStrike">
                <a:solidFill>
                  <a:srgbClr val="000000"/>
                </a:solidFill>
                <a:latin typeface="Times New Roman"/>
                <a:ea typeface="Times New Roman"/>
                <a:cs typeface="Times New Roman"/>
                <a:sym typeface="Times New Roman"/>
              </a:rPr>
            </a:br>
            <a:r>
              <a:rPr lang="en-US" sz="4800">
                <a:solidFill>
                  <a:srgbClr val="000000"/>
                </a:solidFill>
                <a:latin typeface="Times New Roman"/>
                <a:ea typeface="Times New Roman"/>
                <a:cs typeface="Times New Roman"/>
                <a:sym typeface="Times New Roman"/>
              </a:rPr>
              <a:t>反馈谈话</a:t>
            </a:r>
            <a:endParaRPr>
              <a:latin typeface="Times New Roman"/>
              <a:ea typeface="Times New Roman"/>
              <a:cs typeface="Times New Roman"/>
              <a:sym typeface="Times New Roman"/>
            </a:endParaRPr>
          </a:p>
        </p:txBody>
      </p:sp>
      <p:sp>
        <p:nvSpPr>
          <p:cNvPr id="340" name="Google Shape;340;p47"/>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2400" b="0" i="0" u="none" strike="noStrike">
                <a:solidFill>
                  <a:srgbClr val="000000"/>
                </a:solidFill>
                <a:latin typeface="Times New Roman"/>
                <a:ea typeface="Times New Roman"/>
                <a:cs typeface="Times New Roman"/>
                <a:sym typeface="Times New Roman"/>
              </a:rPr>
              <a:t>1:1 Listening sessions before People Manager </a:t>
            </a:r>
            <a:br>
              <a:rPr lang="en-US" sz="2400" b="0" i="0" u="none" strike="noStrike">
                <a:solidFill>
                  <a:srgbClr val="000000"/>
                </a:solidFill>
                <a:latin typeface="Times New Roman"/>
                <a:ea typeface="Times New Roman"/>
                <a:cs typeface="Times New Roman"/>
                <a:sym typeface="Times New Roman"/>
              </a:rPr>
            </a:br>
            <a:r>
              <a:rPr lang="en-US" sz="2400" b="0" i="0" u="none" strike="noStrike">
                <a:solidFill>
                  <a:srgbClr val="000000"/>
                </a:solidFill>
                <a:latin typeface="Times New Roman"/>
                <a:ea typeface="Times New Roman"/>
                <a:cs typeface="Times New Roman"/>
                <a:sym typeface="Times New Roman"/>
              </a:rPr>
              <a:t>submits proposed rating in Workday</a:t>
            </a:r>
            <a:endParaRPr/>
          </a:p>
          <a:p>
            <a:pPr marL="0" lvl="0" indent="0" algn="ctr" rtl="0">
              <a:lnSpc>
                <a:spcPct val="90000"/>
              </a:lnSpc>
              <a:spcBef>
                <a:spcPts val="1000"/>
              </a:spcBef>
              <a:spcAft>
                <a:spcPts val="0"/>
              </a:spcAft>
              <a:buSzPts val="2400"/>
              <a:buNone/>
            </a:pPr>
            <a:r>
              <a:rPr lang="en-US">
                <a:latin typeface="Times New Roman"/>
                <a:ea typeface="Times New Roman"/>
                <a:cs typeface="Times New Roman"/>
                <a:sym typeface="Times New Roman"/>
              </a:rPr>
              <a:t>经理在Workday提交建议评级之前的一对一意见听取会</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550550" y="-171835"/>
            <a:ext cx="7886700" cy="98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2000" b="0" i="0" u="none" strike="noStrike">
                <a:solidFill>
                  <a:srgbClr val="000000"/>
                </a:solidFill>
                <a:latin typeface="Times New Roman"/>
                <a:ea typeface="Times New Roman"/>
                <a:cs typeface="Times New Roman"/>
                <a:sym typeface="Times New Roman"/>
              </a:rPr>
              <a:t>Preparing for Feedback !</a:t>
            </a:r>
            <a:br>
              <a:rPr lang="en-US" sz="2000" b="0" i="0" u="none" strike="noStrike">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准备反馈！</a:t>
            </a:r>
            <a:endParaRPr sz="2000">
              <a:latin typeface="Times New Roman"/>
              <a:ea typeface="Times New Roman"/>
              <a:cs typeface="Times New Roman"/>
              <a:sym typeface="Times New Roman"/>
            </a:endParaRPr>
          </a:p>
        </p:txBody>
      </p:sp>
      <p:sp>
        <p:nvSpPr>
          <p:cNvPr id="346" name="Google Shape;346;p48"/>
          <p:cNvSpPr txBox="1">
            <a:spLocks noGrp="1"/>
          </p:cNvSpPr>
          <p:nvPr>
            <p:ph type="body" idx="1"/>
          </p:nvPr>
        </p:nvSpPr>
        <p:spPr>
          <a:xfrm>
            <a:off x="81900" y="453019"/>
            <a:ext cx="7886700" cy="54006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Listen Carefully </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仔细聆听</a:t>
            </a:r>
            <a:endParaRPr sz="1500">
              <a:latin typeface="Times New Roman"/>
              <a:ea typeface="Times New Roman"/>
              <a:cs typeface="Times New Roman"/>
              <a:sym typeface="Times New Roman"/>
            </a:endParaRPr>
          </a:p>
          <a:p>
            <a:pPr marL="914400" lvl="1" indent="-381000" algn="l" rtl="0">
              <a:lnSpc>
                <a:spcPct val="100000"/>
              </a:lnSpc>
              <a:spcBef>
                <a:spcPts val="60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For all types of feedback - Good things &amp; things which could be better</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所有类型的反馈——积极方面和可以提升的方面</a:t>
            </a:r>
            <a:endParaRPr sz="1500">
              <a:latin typeface="Times New Roman"/>
              <a:ea typeface="Times New Roman"/>
              <a:cs typeface="Times New Roman"/>
              <a:sym typeface="Times New Roman"/>
            </a:endParaRPr>
          </a:p>
          <a:p>
            <a:pPr marL="914400" lvl="1" indent="-381000" algn="l" rtl="0">
              <a:lnSpc>
                <a:spcPct val="100000"/>
              </a:lnSpc>
              <a:spcBef>
                <a:spcPts val="60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Identify if feedback is FACT or OPINION </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确定反馈是事实还是意见</a:t>
            </a:r>
            <a:endParaRPr sz="1500">
              <a:latin typeface="Times New Roman"/>
              <a:ea typeface="Times New Roman"/>
              <a:cs typeface="Times New Roman"/>
              <a:sym typeface="Times New Roman"/>
            </a:endParaRPr>
          </a:p>
          <a:p>
            <a:pPr marL="914400" lvl="1" indent="-381000" algn="l" rtl="0">
              <a:lnSpc>
                <a:spcPct val="100000"/>
              </a:lnSpc>
              <a:spcBef>
                <a:spcPts val="60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Its ok to ask what‘s the intent of the feedback ? </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可以询问反馈的目的是什么?</a:t>
            </a:r>
            <a:endParaRPr sz="1500">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Don't get defensive</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不要带有敌意。</a:t>
            </a:r>
            <a:endParaRPr sz="1500">
              <a:latin typeface="Times New Roman"/>
              <a:ea typeface="Times New Roman"/>
              <a:cs typeface="Times New Roman"/>
              <a:sym typeface="Times New Roman"/>
            </a:endParaRPr>
          </a:p>
          <a:p>
            <a:pPr marL="914400" lvl="1" indent="-381000" algn="l" rtl="0">
              <a:lnSpc>
                <a:spcPct val="100000"/>
              </a:lnSpc>
              <a:spcBef>
                <a:spcPts val="60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Keep an open mind - Not all feedback is bad ! </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保持开放的心态——并不是所有的反馈都是不好的!</a:t>
            </a:r>
            <a:endParaRPr sz="1500">
              <a:latin typeface="Times New Roman"/>
              <a:ea typeface="Times New Roman"/>
              <a:cs typeface="Times New Roman"/>
              <a:sym typeface="Times New Roman"/>
            </a:endParaRPr>
          </a:p>
          <a:p>
            <a:pPr marL="914400" lvl="1" indent="-381000" algn="l" rtl="0">
              <a:lnSpc>
                <a:spcPct val="100000"/>
              </a:lnSpc>
              <a:spcBef>
                <a:spcPts val="60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Listen to the feedback without already planning a reply </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在没有计划回复的情况下听取反馈</a:t>
            </a:r>
            <a:endParaRPr sz="1500">
              <a:latin typeface="Times New Roman"/>
              <a:ea typeface="Times New Roman"/>
              <a:cs typeface="Times New Roman"/>
              <a:sym typeface="Times New Roman"/>
            </a:endParaRPr>
          </a:p>
          <a:p>
            <a:pPr marL="457200" lvl="0" indent="-381000" algn="l" rtl="0">
              <a:lnSpc>
                <a:spcPct val="100000"/>
              </a:lnSpc>
              <a:spcBef>
                <a:spcPts val="60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Give it some time</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花些时间</a:t>
            </a:r>
            <a:endParaRPr sz="1500">
              <a:latin typeface="Times New Roman"/>
              <a:ea typeface="Times New Roman"/>
              <a:cs typeface="Times New Roman"/>
              <a:sym typeface="Times New Roman"/>
            </a:endParaRPr>
          </a:p>
          <a:p>
            <a:pPr marL="914400" lvl="1" indent="-381000" algn="l" rtl="0">
              <a:lnSpc>
                <a:spcPct val="100000"/>
              </a:lnSpc>
              <a:spcBef>
                <a:spcPts val="600"/>
              </a:spcBef>
              <a:spcAft>
                <a:spcPts val="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Calmly think through the feedback </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冷静地思考反馈</a:t>
            </a:r>
            <a:endParaRPr sz="1500">
              <a:latin typeface="Times New Roman"/>
              <a:ea typeface="Times New Roman"/>
              <a:cs typeface="Times New Roman"/>
              <a:sym typeface="Times New Roman"/>
            </a:endParaRPr>
          </a:p>
          <a:p>
            <a:pPr marL="914400" lvl="1" indent="-381000" algn="l" rtl="0">
              <a:lnSpc>
                <a:spcPct val="100000"/>
              </a:lnSpc>
              <a:spcBef>
                <a:spcPts val="600"/>
              </a:spcBef>
              <a:spcAft>
                <a:spcPts val="600"/>
              </a:spcAft>
              <a:buSzPts val="2400"/>
              <a:buFont typeface="Calibri"/>
              <a:buChar char="○"/>
            </a:pPr>
            <a:r>
              <a:rPr lang="en-US" sz="1500" b="0" i="0" u="none" strike="noStrike">
                <a:solidFill>
                  <a:srgbClr val="000000"/>
                </a:solidFill>
                <a:latin typeface="Times New Roman"/>
                <a:ea typeface="Times New Roman"/>
                <a:cs typeface="Times New Roman"/>
                <a:sym typeface="Times New Roman"/>
              </a:rPr>
              <a:t>Asking for time will defuse the emotional load </a:t>
            </a:r>
            <a:br>
              <a:rPr lang="en-US" sz="1500" b="0" i="0" u="none" strike="noStrike">
                <a:solidFill>
                  <a:srgbClr val="000000"/>
                </a:solidFill>
                <a:latin typeface="Times New Roman"/>
                <a:ea typeface="Times New Roman"/>
                <a:cs typeface="Times New Roman"/>
                <a:sym typeface="Times New Roman"/>
              </a:rPr>
            </a:br>
            <a:r>
              <a:rPr lang="en-US" sz="1500">
                <a:solidFill>
                  <a:srgbClr val="000000"/>
                </a:solidFill>
                <a:latin typeface="Times New Roman"/>
                <a:ea typeface="Times New Roman"/>
                <a:cs typeface="Times New Roman"/>
                <a:sym typeface="Times New Roman"/>
              </a:rPr>
              <a:t>思考时间会减轻您的情绪负担</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172"/>
        <p:cNvGrpSpPr/>
        <p:nvPr/>
      </p:nvGrpSpPr>
      <p:grpSpPr>
        <a:xfrm>
          <a:off x="0" y="0"/>
          <a:ext cx="0" cy="0"/>
          <a:chOff x="0" y="0"/>
          <a:chExt cx="0" cy="0"/>
        </a:xfrm>
      </p:grpSpPr>
      <p:sp>
        <p:nvSpPr>
          <p:cNvPr id="173" name="Google Shape;173;p26"/>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b="0" i="0" u="none" strike="noStrike" dirty="0">
                <a:solidFill>
                  <a:srgbClr val="000000"/>
                </a:solidFill>
                <a:latin typeface="Times New Roman"/>
                <a:ea typeface="Times New Roman"/>
                <a:cs typeface="Times New Roman"/>
                <a:sym typeface="Times New Roman"/>
              </a:rPr>
              <a:t>Key Timelines</a:t>
            </a:r>
            <a:br>
              <a:rPr lang="en-US" sz="4800" b="0" i="0" u="none" strike="noStrike" dirty="0">
                <a:solidFill>
                  <a:srgbClr val="000000"/>
                </a:solidFill>
                <a:latin typeface="Times New Roman"/>
                <a:ea typeface="Times New Roman"/>
                <a:cs typeface="Times New Roman"/>
                <a:sym typeface="Times New Roman"/>
              </a:rPr>
            </a:br>
            <a:r>
              <a:rPr lang="en-US" sz="4800" dirty="0" err="1">
                <a:solidFill>
                  <a:srgbClr val="000000"/>
                </a:solidFill>
                <a:latin typeface="Times New Roman"/>
                <a:ea typeface="Times New Roman"/>
                <a:cs typeface="Times New Roman"/>
                <a:sym typeface="Times New Roman"/>
              </a:rPr>
              <a:t>关键时间</a:t>
            </a:r>
            <a:r>
              <a:rPr lang="ja-JP" altLang="en-US" sz="4800">
                <a:solidFill>
                  <a:srgbClr val="000000"/>
                </a:solidFill>
                <a:latin typeface="Times New Roman"/>
                <a:ea typeface="Times New Roman"/>
                <a:cs typeface="Times New Roman"/>
                <a:sym typeface="Times New Roman"/>
              </a:rPr>
              <a:t>点</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628650" y="359476"/>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US" sz="4000" b="0" i="0" u="none" strike="noStrike" dirty="0">
                <a:solidFill>
                  <a:srgbClr val="000000"/>
                </a:solidFill>
                <a:latin typeface="Times New Roman"/>
                <a:ea typeface="Times New Roman"/>
                <a:cs typeface="Times New Roman"/>
                <a:sym typeface="Times New Roman"/>
              </a:rPr>
              <a:t>2H18 Performance Timeline</a:t>
            </a:r>
            <a:br>
              <a:rPr lang="en-US" sz="4000" b="0" i="0" u="none" strike="noStrike" dirty="0">
                <a:solidFill>
                  <a:srgbClr val="000000"/>
                </a:solidFill>
                <a:latin typeface="Times New Roman"/>
                <a:ea typeface="Times New Roman"/>
                <a:cs typeface="Times New Roman"/>
                <a:sym typeface="Times New Roman"/>
              </a:rPr>
            </a:br>
            <a:r>
              <a:rPr lang="en-US" sz="4000" dirty="0">
                <a:solidFill>
                  <a:srgbClr val="000000"/>
                </a:solidFill>
                <a:latin typeface="Times New Roman"/>
                <a:ea typeface="Times New Roman"/>
                <a:cs typeface="Times New Roman"/>
                <a:sym typeface="Times New Roman"/>
              </a:rPr>
              <a:t>2018年下半年绩效时间</a:t>
            </a:r>
            <a:r>
              <a:rPr lang="ja-JP" altLang="en-US" sz="4000">
                <a:solidFill>
                  <a:srgbClr val="000000"/>
                </a:solidFill>
                <a:latin typeface="Times New Roman"/>
                <a:ea typeface="Times New Roman"/>
                <a:cs typeface="Times New Roman"/>
                <a:sym typeface="Times New Roman"/>
              </a:rPr>
              <a:t>点</a:t>
            </a:r>
            <a:endParaRPr dirty="0">
              <a:latin typeface="Times New Roman"/>
              <a:ea typeface="Times New Roman"/>
              <a:cs typeface="Times New Roman"/>
              <a:sym typeface="Times New Roman"/>
            </a:endParaRPr>
          </a:p>
        </p:txBody>
      </p:sp>
      <p:grpSp>
        <p:nvGrpSpPr>
          <p:cNvPr id="180" name="Google Shape;180;p27"/>
          <p:cNvGrpSpPr/>
          <p:nvPr/>
        </p:nvGrpSpPr>
        <p:grpSpPr>
          <a:xfrm>
            <a:off x="336885" y="1949116"/>
            <a:ext cx="8542416" cy="3729789"/>
            <a:chOff x="2" y="0"/>
            <a:chExt cx="8542416" cy="3729789"/>
          </a:xfrm>
        </p:grpSpPr>
        <p:sp>
          <p:nvSpPr>
            <p:cNvPr id="181" name="Google Shape;181;p27"/>
            <p:cNvSpPr/>
            <p:nvPr/>
          </p:nvSpPr>
          <p:spPr>
            <a:xfrm>
              <a:off x="2" y="0"/>
              <a:ext cx="8542416" cy="3729789"/>
            </a:xfrm>
            <a:prstGeom prst="rightArrow">
              <a:avLst>
                <a:gd name="adj1" fmla="val 50000"/>
                <a:gd name="adj2" fmla="val 50000"/>
              </a:avLst>
            </a:prstGeom>
            <a:solidFill>
              <a:srgbClr val="CFDE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82" name="Google Shape;182;p27"/>
            <p:cNvSpPr/>
            <p:nvPr/>
          </p:nvSpPr>
          <p:spPr>
            <a:xfrm>
              <a:off x="729" y="1118936"/>
              <a:ext cx="1169994" cy="149191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83" name="Google Shape;183;p27"/>
            <p:cNvSpPr txBox="1"/>
            <p:nvPr/>
          </p:nvSpPr>
          <p:spPr>
            <a:xfrm>
              <a:off x="57843" y="1176050"/>
              <a:ext cx="1055766" cy="1377687"/>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Grabber initiates Feedback in Workday </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Grabber </a:t>
              </a:r>
              <a:endParaRPr/>
            </a:p>
            <a:p>
              <a:pPr marL="0" marR="0" lvl="0" indent="0" algn="ctr" rtl="0">
                <a:lnSpc>
                  <a:spcPct val="90000"/>
                </a:lnSpc>
                <a:spcBef>
                  <a:spcPts val="0"/>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在Workday发起反馈提名</a:t>
              </a:r>
              <a:endParaRPr sz="1050" b="0" i="0" u="none" strike="noStrike" cap="none">
                <a:solidFill>
                  <a:schemeClr val="lt1"/>
                </a:solidFill>
                <a:latin typeface="Times New Roman"/>
                <a:ea typeface="Times New Roman"/>
                <a:cs typeface="Times New Roman"/>
                <a:sym typeface="Times New Roman"/>
              </a:endParaRPr>
            </a:p>
            <a:p>
              <a:pPr marL="0" marR="0" lvl="0" indent="0" algn="ctr" rtl="0">
                <a:lnSpc>
                  <a:spcPct val="90000"/>
                </a:lnSpc>
                <a:spcBef>
                  <a:spcPts val="455"/>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Dec 3-7</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12月3日至7日</a:t>
              </a:r>
              <a:endParaRPr sz="1050" b="0" i="0" u="none" strike="noStrike" cap="none">
                <a:solidFill>
                  <a:schemeClr val="lt1"/>
                </a:solidFill>
                <a:latin typeface="Times New Roman"/>
                <a:ea typeface="Times New Roman"/>
                <a:cs typeface="Times New Roman"/>
                <a:sym typeface="Times New Roman"/>
              </a:endParaRPr>
            </a:p>
          </p:txBody>
        </p:sp>
        <p:sp>
          <p:nvSpPr>
            <p:cNvPr id="184" name="Google Shape;184;p27"/>
            <p:cNvSpPr/>
            <p:nvPr/>
          </p:nvSpPr>
          <p:spPr>
            <a:xfrm>
              <a:off x="1229224" y="1118936"/>
              <a:ext cx="1169994" cy="1491915"/>
            </a:xfrm>
            <a:prstGeom prst="roundRect">
              <a:avLst>
                <a:gd name="adj" fmla="val 16667"/>
              </a:avLst>
            </a:prstGeom>
            <a:solidFill>
              <a:srgbClr val="55BAC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85" name="Google Shape;185;p27"/>
            <p:cNvSpPr txBox="1"/>
            <p:nvPr/>
          </p:nvSpPr>
          <p:spPr>
            <a:xfrm>
              <a:off x="1286338" y="1176050"/>
              <a:ext cx="1055766" cy="1377687"/>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Grabber Impact Check-in with People Manager</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经理进行 Grab 员工影响</a:t>
              </a:r>
              <a:r>
                <a:rPr lang="en-US" sz="1050">
                  <a:solidFill>
                    <a:schemeClr val="lt1"/>
                  </a:solidFill>
                  <a:latin typeface="Times New Roman"/>
                  <a:ea typeface="Times New Roman"/>
                  <a:cs typeface="Times New Roman"/>
                  <a:sym typeface="Times New Roman"/>
                </a:rPr>
                <a:t>记录</a:t>
              </a:r>
              <a:endParaRPr sz="1050" b="0" i="0" u="none" strike="noStrike" cap="none">
                <a:solidFill>
                  <a:schemeClr val="lt1"/>
                </a:solidFill>
                <a:latin typeface="Times New Roman"/>
                <a:ea typeface="Times New Roman"/>
                <a:cs typeface="Times New Roman"/>
                <a:sym typeface="Times New Roman"/>
              </a:endParaRPr>
            </a:p>
            <a:p>
              <a:pPr marL="0" marR="0" lvl="0" indent="0" algn="ctr" rtl="0">
                <a:lnSpc>
                  <a:spcPct val="90000"/>
                </a:lnSpc>
                <a:spcBef>
                  <a:spcPts val="455"/>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Dec 3-Jan 11</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12月3日至1月11日</a:t>
              </a:r>
              <a:endParaRPr sz="1050" b="0" i="0" u="none" strike="noStrike" cap="none">
                <a:solidFill>
                  <a:schemeClr val="lt1"/>
                </a:solidFill>
                <a:latin typeface="Times New Roman"/>
                <a:ea typeface="Times New Roman"/>
                <a:cs typeface="Times New Roman"/>
                <a:sym typeface="Times New Roman"/>
              </a:endParaRPr>
            </a:p>
          </p:txBody>
        </p:sp>
        <p:sp>
          <p:nvSpPr>
            <p:cNvPr id="186" name="Google Shape;186;p27"/>
            <p:cNvSpPr/>
            <p:nvPr/>
          </p:nvSpPr>
          <p:spPr>
            <a:xfrm>
              <a:off x="2457718" y="1118936"/>
              <a:ext cx="1169994" cy="1491915"/>
            </a:xfrm>
            <a:prstGeom prst="roundRect">
              <a:avLst>
                <a:gd name="adj" fmla="val 16667"/>
              </a:avLst>
            </a:prstGeom>
            <a:solidFill>
              <a:srgbClr val="50C9B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87" name="Google Shape;187;p27"/>
            <p:cNvSpPr txBox="1"/>
            <p:nvPr/>
          </p:nvSpPr>
          <p:spPr>
            <a:xfrm>
              <a:off x="2514832" y="1176050"/>
              <a:ext cx="1055766" cy="1377687"/>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050" b="0" i="0" u="none" strike="noStrike" cap="none">
                  <a:solidFill>
                    <a:schemeClr val="lt1"/>
                  </a:solidFill>
                  <a:latin typeface="Times New Roman"/>
                  <a:ea typeface="Times New Roman"/>
                  <a:cs typeface="Times New Roman"/>
                  <a:sym typeface="Times New Roman"/>
                </a:rPr>
                <a:t>360 Feedback in Workday</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Workday 系统360 度 反馈</a:t>
              </a:r>
              <a:endParaRPr sz="1050" b="0" i="0" u="none" strike="noStrike" cap="none">
                <a:solidFill>
                  <a:schemeClr val="lt1"/>
                </a:solidFill>
                <a:latin typeface="Times New Roman"/>
                <a:ea typeface="Times New Roman"/>
                <a:cs typeface="Times New Roman"/>
                <a:sym typeface="Times New Roman"/>
              </a:endParaRPr>
            </a:p>
            <a:p>
              <a:pPr marL="0" marR="0" lvl="0" indent="0" algn="ctr" rtl="0">
                <a:lnSpc>
                  <a:spcPct val="90000"/>
                </a:lnSpc>
                <a:spcBef>
                  <a:spcPts val="455"/>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Dec 3-Jan 11</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12月3日至1月11日</a:t>
              </a:r>
              <a:endParaRPr sz="1050" b="0" i="0" u="none" strike="noStrike" cap="none">
                <a:solidFill>
                  <a:schemeClr val="lt1"/>
                </a:solidFill>
                <a:latin typeface="Times New Roman"/>
                <a:ea typeface="Times New Roman"/>
                <a:cs typeface="Times New Roman"/>
                <a:sym typeface="Times New Roman"/>
              </a:endParaRPr>
            </a:p>
          </p:txBody>
        </p:sp>
        <p:sp>
          <p:nvSpPr>
            <p:cNvPr id="188" name="Google Shape;188;p27"/>
            <p:cNvSpPr/>
            <p:nvPr/>
          </p:nvSpPr>
          <p:spPr>
            <a:xfrm>
              <a:off x="3686213" y="1118936"/>
              <a:ext cx="1169994" cy="1491915"/>
            </a:xfrm>
            <a:prstGeom prst="roundRect">
              <a:avLst>
                <a:gd name="adj" fmla="val 16667"/>
              </a:avLst>
            </a:prstGeom>
            <a:solidFill>
              <a:srgbClr val="4CC38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89" name="Google Shape;189;p27"/>
            <p:cNvSpPr txBox="1"/>
            <p:nvPr/>
          </p:nvSpPr>
          <p:spPr>
            <a:xfrm>
              <a:off x="3743327" y="1176050"/>
              <a:ext cx="1055766" cy="1377687"/>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050" b="0" i="0" u="none" strike="noStrike" cap="none">
                  <a:solidFill>
                    <a:schemeClr val="lt1"/>
                  </a:solidFill>
                  <a:latin typeface="Times New Roman"/>
                  <a:ea typeface="Times New Roman"/>
                  <a:cs typeface="Times New Roman"/>
                  <a:sym typeface="Times New Roman"/>
                </a:rPr>
                <a:t>People Manager Proposed Rating  in Workday</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经理在 Workday 建议评分</a:t>
              </a:r>
              <a:endParaRPr sz="1050" b="0" i="0" u="none" strike="noStrike" cap="none">
                <a:solidFill>
                  <a:schemeClr val="lt1"/>
                </a:solidFill>
                <a:latin typeface="Times New Roman"/>
                <a:ea typeface="Times New Roman"/>
                <a:cs typeface="Times New Roman"/>
                <a:sym typeface="Times New Roman"/>
              </a:endParaRPr>
            </a:p>
            <a:p>
              <a:pPr marL="0" marR="0" lvl="0" indent="0" algn="ctr" rtl="0">
                <a:lnSpc>
                  <a:spcPct val="90000"/>
                </a:lnSpc>
                <a:spcBef>
                  <a:spcPts val="455"/>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 By Jan 11</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截止1月11日</a:t>
              </a:r>
              <a:endParaRPr sz="1050" b="0" i="0" u="none" strike="noStrike" cap="none">
                <a:solidFill>
                  <a:schemeClr val="lt1"/>
                </a:solidFill>
                <a:latin typeface="Times New Roman"/>
                <a:ea typeface="Times New Roman"/>
                <a:cs typeface="Times New Roman"/>
                <a:sym typeface="Times New Roman"/>
              </a:endParaRPr>
            </a:p>
          </p:txBody>
        </p:sp>
        <p:sp>
          <p:nvSpPr>
            <p:cNvPr id="190" name="Google Shape;190;p27"/>
            <p:cNvSpPr/>
            <p:nvPr/>
          </p:nvSpPr>
          <p:spPr>
            <a:xfrm>
              <a:off x="4914707" y="1118936"/>
              <a:ext cx="1169994" cy="1491915"/>
            </a:xfrm>
            <a:prstGeom prst="roundRect">
              <a:avLst>
                <a:gd name="adj" fmla="val 16667"/>
              </a:avLst>
            </a:prstGeom>
            <a:solidFill>
              <a:srgbClr val="48BD6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91" name="Google Shape;191;p27"/>
            <p:cNvSpPr txBox="1"/>
            <p:nvPr/>
          </p:nvSpPr>
          <p:spPr>
            <a:xfrm>
              <a:off x="4971821" y="1176050"/>
              <a:ext cx="1055766" cy="1377687"/>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Functional Calibrations</a:t>
              </a:r>
              <a:br>
                <a:rPr lang="en-US" sz="1050" b="0" i="0" u="none" strike="noStrike" cap="none">
                  <a:solidFill>
                    <a:schemeClr val="lt1"/>
                  </a:solidFill>
                  <a:latin typeface="Times New Roman"/>
                  <a:ea typeface="Times New Roman"/>
                  <a:cs typeface="Times New Roman"/>
                  <a:sym typeface="Times New Roman"/>
                </a:rPr>
              </a:br>
              <a:r>
                <a:rPr lang="en-US" sz="1050">
                  <a:solidFill>
                    <a:schemeClr val="lt1"/>
                  </a:solidFill>
                  <a:latin typeface="Times New Roman"/>
                  <a:ea typeface="Times New Roman"/>
                  <a:cs typeface="Times New Roman"/>
                  <a:sym typeface="Times New Roman"/>
                </a:rPr>
                <a:t>职能部门校定</a:t>
              </a:r>
              <a:endParaRPr sz="1050" b="0" i="0" u="none" strike="noStrike" cap="none">
                <a:solidFill>
                  <a:schemeClr val="lt1"/>
                </a:solidFill>
                <a:latin typeface="Times New Roman"/>
                <a:ea typeface="Times New Roman"/>
                <a:cs typeface="Times New Roman"/>
                <a:sym typeface="Times New Roman"/>
              </a:endParaRPr>
            </a:p>
            <a:p>
              <a:pPr marL="0" marR="0" lvl="0" indent="0" algn="ctr" rtl="0">
                <a:lnSpc>
                  <a:spcPct val="90000"/>
                </a:lnSpc>
                <a:spcBef>
                  <a:spcPts val="455"/>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Jan 14-Feb 8</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1月14日至2月8日</a:t>
              </a:r>
              <a:endParaRPr sz="1050" b="0" i="0" u="none" strike="noStrike" cap="none">
                <a:solidFill>
                  <a:schemeClr val="lt1"/>
                </a:solidFill>
                <a:latin typeface="Times New Roman"/>
                <a:ea typeface="Times New Roman"/>
                <a:cs typeface="Times New Roman"/>
                <a:sym typeface="Times New Roman"/>
              </a:endParaRPr>
            </a:p>
          </p:txBody>
        </p:sp>
        <p:sp>
          <p:nvSpPr>
            <p:cNvPr id="192" name="Google Shape;192;p27"/>
            <p:cNvSpPr/>
            <p:nvPr/>
          </p:nvSpPr>
          <p:spPr>
            <a:xfrm>
              <a:off x="6143201" y="1118936"/>
              <a:ext cx="1169994" cy="1491915"/>
            </a:xfrm>
            <a:prstGeom prst="roundRect">
              <a:avLst>
                <a:gd name="adj" fmla="val 16667"/>
              </a:avLst>
            </a:prstGeom>
            <a:solidFill>
              <a:srgbClr val="4FB5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93" name="Google Shape;193;p27"/>
            <p:cNvSpPr txBox="1"/>
            <p:nvPr/>
          </p:nvSpPr>
          <p:spPr>
            <a:xfrm>
              <a:off x="6200315" y="1176050"/>
              <a:ext cx="1055766" cy="1377687"/>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Leadership Calibration</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领导力</a:t>
              </a:r>
              <a:r>
                <a:rPr lang="en-US" sz="1050">
                  <a:solidFill>
                    <a:schemeClr val="lt1"/>
                  </a:solidFill>
                  <a:latin typeface="Times New Roman"/>
                  <a:ea typeface="Times New Roman"/>
                  <a:cs typeface="Times New Roman"/>
                  <a:sym typeface="Times New Roman"/>
                </a:rPr>
                <a:t>校定</a:t>
              </a:r>
              <a:endParaRPr sz="1050" b="0" i="0" u="none" strike="noStrike" cap="none">
                <a:solidFill>
                  <a:schemeClr val="lt1"/>
                </a:solidFill>
                <a:latin typeface="Times New Roman"/>
                <a:ea typeface="Times New Roman"/>
                <a:cs typeface="Times New Roman"/>
                <a:sym typeface="Times New Roman"/>
              </a:endParaRPr>
            </a:p>
            <a:p>
              <a:pPr marL="0" marR="0" lvl="0" indent="0" algn="ctr" rtl="0">
                <a:lnSpc>
                  <a:spcPct val="90000"/>
                </a:lnSpc>
                <a:spcBef>
                  <a:spcPts val="455"/>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Feb 13</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2月13日</a:t>
              </a:r>
              <a:endParaRPr sz="1050" b="0" i="0" u="none" strike="noStrike" cap="none">
                <a:solidFill>
                  <a:schemeClr val="lt1"/>
                </a:solidFill>
                <a:latin typeface="Times New Roman"/>
                <a:ea typeface="Times New Roman"/>
                <a:cs typeface="Times New Roman"/>
                <a:sym typeface="Times New Roman"/>
              </a:endParaRPr>
            </a:p>
          </p:txBody>
        </p:sp>
        <p:sp>
          <p:nvSpPr>
            <p:cNvPr id="194" name="Google Shape;194;p27"/>
            <p:cNvSpPr/>
            <p:nvPr/>
          </p:nvSpPr>
          <p:spPr>
            <a:xfrm>
              <a:off x="7371696" y="1118936"/>
              <a:ext cx="1169994" cy="1491915"/>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95" name="Google Shape;195;p27"/>
            <p:cNvSpPr txBox="1"/>
            <p:nvPr/>
          </p:nvSpPr>
          <p:spPr>
            <a:xfrm>
              <a:off x="7428810" y="1176050"/>
              <a:ext cx="1055766" cy="1377687"/>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Feedback Conversations with Final Rating</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最终评定反馈谈话</a:t>
              </a:r>
              <a:endParaRPr sz="1050" b="0" i="0" u="none" strike="noStrike" cap="none">
                <a:solidFill>
                  <a:schemeClr val="lt1"/>
                </a:solidFill>
                <a:latin typeface="Times New Roman"/>
                <a:ea typeface="Times New Roman"/>
                <a:cs typeface="Times New Roman"/>
                <a:sym typeface="Times New Roman"/>
              </a:endParaRPr>
            </a:p>
            <a:p>
              <a:pPr marL="0" marR="0" lvl="0" indent="0" algn="ctr" rtl="0">
                <a:lnSpc>
                  <a:spcPct val="90000"/>
                </a:lnSpc>
                <a:spcBef>
                  <a:spcPts val="455"/>
                </a:spcBef>
                <a:spcAft>
                  <a:spcPts val="0"/>
                </a:spcAft>
                <a:buClr>
                  <a:schemeClr val="lt1"/>
                </a:buClr>
                <a:buSzPts val="1300"/>
                <a:buFont typeface="Calibri"/>
                <a:buNone/>
              </a:pPr>
              <a:r>
                <a:rPr lang="en-US" sz="1050" b="0" i="0" u="none" strike="noStrike" cap="none">
                  <a:solidFill>
                    <a:schemeClr val="lt1"/>
                  </a:solidFill>
                  <a:latin typeface="Times New Roman"/>
                  <a:ea typeface="Times New Roman"/>
                  <a:cs typeface="Times New Roman"/>
                  <a:sym typeface="Times New Roman"/>
                </a:rPr>
                <a:t>Feb 14-28</a:t>
              </a:r>
              <a:br>
                <a:rPr lang="en-US" sz="1050" b="0" i="0" u="none" strike="noStrike" cap="none">
                  <a:solidFill>
                    <a:schemeClr val="lt1"/>
                  </a:solidFill>
                  <a:latin typeface="Times New Roman"/>
                  <a:ea typeface="Times New Roman"/>
                  <a:cs typeface="Times New Roman"/>
                  <a:sym typeface="Times New Roman"/>
                </a:rPr>
              </a:br>
              <a:r>
                <a:rPr lang="en-US" sz="1050" b="0" i="0" u="none" strike="noStrike" cap="none">
                  <a:solidFill>
                    <a:schemeClr val="lt1"/>
                  </a:solidFill>
                  <a:latin typeface="Times New Roman"/>
                  <a:ea typeface="Times New Roman"/>
                  <a:cs typeface="Times New Roman"/>
                  <a:sym typeface="Times New Roman"/>
                </a:rPr>
                <a:t>2月14日至28日</a:t>
              </a:r>
              <a:endParaRPr sz="1050" b="0" i="0" u="none" strike="noStrike" cap="none">
                <a:solidFill>
                  <a:schemeClr val="lt1"/>
                </a:solidFill>
                <a:latin typeface="Times New Roman"/>
                <a:ea typeface="Times New Roman"/>
                <a:cs typeface="Times New Roman"/>
                <a:sym typeface="Times New Roman"/>
              </a:endParaRPr>
            </a:p>
          </p:txBody>
        </p:sp>
      </p:grpSp>
      <p:sp>
        <p:nvSpPr>
          <p:cNvPr id="196" name="Google Shape;196;p27"/>
          <p:cNvSpPr txBox="1"/>
          <p:nvPr/>
        </p:nvSpPr>
        <p:spPr>
          <a:xfrm>
            <a:off x="251575" y="5807275"/>
            <a:ext cx="8542500" cy="85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Times New Roman"/>
                <a:ea typeface="Times New Roman"/>
                <a:cs typeface="Times New Roman"/>
                <a:sym typeface="Times New Roman"/>
              </a:rPr>
              <a:t>Please note: 2H2018 Performance eligibility is for full-time permanent Grabbers who joined before October 1, 2018.</a:t>
            </a:r>
            <a:br>
              <a:rPr lang="en-US" sz="1200" b="1" i="0" u="none" strike="noStrike" cap="none">
                <a:solidFill>
                  <a:srgbClr val="000000"/>
                </a:solidFill>
                <a:latin typeface="Times New Roman"/>
                <a:ea typeface="Times New Roman"/>
                <a:cs typeface="Times New Roman"/>
                <a:sym typeface="Times New Roman"/>
              </a:rPr>
            </a:br>
            <a:r>
              <a:rPr lang="en-US" sz="1200" b="1" i="0" u="none" strike="noStrike" cap="none">
                <a:solidFill>
                  <a:srgbClr val="000000"/>
                </a:solidFill>
                <a:latin typeface="Times New Roman"/>
                <a:ea typeface="Times New Roman"/>
                <a:cs typeface="Times New Roman"/>
                <a:sym typeface="Times New Roman"/>
              </a:rPr>
              <a:t>请注意：2018年下半年绩效</a:t>
            </a:r>
            <a:r>
              <a:rPr lang="en-US" sz="1200" b="1">
                <a:latin typeface="Times New Roman"/>
                <a:ea typeface="Times New Roman"/>
                <a:cs typeface="Times New Roman"/>
                <a:sym typeface="Times New Roman"/>
              </a:rPr>
              <a:t>评估</a:t>
            </a:r>
            <a:r>
              <a:rPr lang="en-US" sz="1200" b="1" i="0" u="none" strike="noStrike" cap="none">
                <a:solidFill>
                  <a:srgbClr val="000000"/>
                </a:solidFill>
                <a:latin typeface="Times New Roman"/>
                <a:ea typeface="Times New Roman"/>
                <a:cs typeface="Times New Roman"/>
                <a:sym typeface="Times New Roman"/>
              </a:rPr>
              <a:t>适用于2018年10月1日前入职的全职 Grab 员工。</a:t>
            </a:r>
            <a:endParaRPr sz="12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200"/>
        <p:cNvGrpSpPr/>
        <p:nvPr/>
      </p:nvGrpSpPr>
      <p:grpSpPr>
        <a:xfrm>
          <a:off x="0" y="0"/>
          <a:ext cx="0" cy="0"/>
          <a:chOff x="0" y="0"/>
          <a:chExt cx="0" cy="0"/>
        </a:xfrm>
      </p:grpSpPr>
      <p:sp>
        <p:nvSpPr>
          <p:cNvPr id="201" name="Google Shape;201;p28"/>
          <p:cNvSpPr txBox="1">
            <a:spLocks noGrp="1"/>
          </p:cNvSpPr>
          <p:nvPr>
            <p:ph type="ctrTitle"/>
          </p:nvPr>
        </p:nvSpPr>
        <p:spPr>
          <a:xfrm>
            <a:off x="685800" y="1484783"/>
            <a:ext cx="7772400" cy="202517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600" b="0" i="0" u="none" strike="noStrike">
                <a:solidFill>
                  <a:srgbClr val="000000"/>
                </a:solidFill>
                <a:latin typeface="Times New Roman"/>
                <a:ea typeface="Times New Roman"/>
                <a:cs typeface="Times New Roman"/>
                <a:sym typeface="Times New Roman"/>
              </a:rPr>
              <a:t>Key Changes for 2H2018 Cycle</a:t>
            </a:r>
            <a:br>
              <a:rPr lang="en-US" sz="4600" b="0" i="0" u="none" strike="noStrike">
                <a:solidFill>
                  <a:srgbClr val="000000"/>
                </a:solidFill>
                <a:latin typeface="Times New Roman"/>
                <a:ea typeface="Times New Roman"/>
                <a:cs typeface="Times New Roman"/>
                <a:sym typeface="Times New Roman"/>
              </a:rPr>
            </a:br>
            <a:r>
              <a:rPr lang="en-US" sz="4600">
                <a:solidFill>
                  <a:srgbClr val="000000"/>
                </a:solidFill>
                <a:latin typeface="Times New Roman"/>
                <a:ea typeface="Times New Roman"/>
                <a:cs typeface="Times New Roman"/>
                <a:sym typeface="Times New Roman"/>
              </a:rPr>
              <a:t>2018年下半年周期关键变化</a:t>
            </a:r>
            <a:endParaRPr sz="4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628661" y="245077"/>
            <a:ext cx="7886700" cy="99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000" b="0" i="0" u="none" strike="noStrike">
                <a:solidFill>
                  <a:srgbClr val="000000"/>
                </a:solidFill>
                <a:latin typeface="Times New Roman"/>
                <a:ea typeface="Times New Roman"/>
                <a:cs typeface="Times New Roman"/>
                <a:sym typeface="Times New Roman"/>
              </a:rPr>
              <a:t>2H2018 Key Changes: </a:t>
            </a:r>
            <a:br>
              <a:rPr lang="en-US" sz="2000" b="0" i="0" u="none" strike="noStrike">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2018年下半年关键变化：</a:t>
            </a:r>
            <a:endParaRPr sz="20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Calibri"/>
              <a:buNone/>
            </a:pPr>
            <a:r>
              <a:rPr lang="en-US" sz="2000" b="0" i="0" u="none" strike="noStrike">
                <a:solidFill>
                  <a:srgbClr val="000000"/>
                </a:solidFill>
                <a:latin typeface="Times New Roman"/>
                <a:ea typeface="Times New Roman"/>
                <a:cs typeface="Times New Roman"/>
                <a:sym typeface="Times New Roman"/>
              </a:rPr>
              <a:t>Based on Grabber Feedback</a:t>
            </a:r>
            <a:br>
              <a:rPr lang="en-US" sz="2000" b="0" i="0" u="none" strike="noStrike">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基于 Grab 员工的反馈</a:t>
            </a:r>
            <a:endParaRPr sz="2000">
              <a:latin typeface="Times New Roman"/>
              <a:ea typeface="Times New Roman"/>
              <a:cs typeface="Times New Roman"/>
              <a:sym typeface="Times New Roman"/>
            </a:endParaRPr>
          </a:p>
        </p:txBody>
      </p:sp>
      <p:graphicFrame>
        <p:nvGraphicFramePr>
          <p:cNvPr id="207" name="Google Shape;207;p29"/>
          <p:cNvGraphicFramePr/>
          <p:nvPr>
            <p:extLst>
              <p:ext uri="{D42A27DB-BD31-4B8C-83A1-F6EECF244321}">
                <p14:modId xmlns:p14="http://schemas.microsoft.com/office/powerpoint/2010/main" val="2772340035"/>
              </p:ext>
            </p:extLst>
          </p:nvPr>
        </p:nvGraphicFramePr>
        <p:xfrm>
          <a:off x="539552" y="1412776"/>
          <a:ext cx="8448050" cy="4581215"/>
        </p:xfrm>
        <a:graphic>
          <a:graphicData uri="http://schemas.openxmlformats.org/drawingml/2006/table">
            <a:tbl>
              <a:tblPr>
                <a:noFill/>
                <a:tableStyleId>{DA7B058F-5C50-4B3C-874C-D4AF5AAD564C}</a:tableStyleId>
              </a:tblPr>
              <a:tblGrid>
                <a:gridCol w="4032450">
                  <a:extLst>
                    <a:ext uri="{9D8B030D-6E8A-4147-A177-3AD203B41FA5}">
                      <a16:colId xmlns:a16="http://schemas.microsoft.com/office/drawing/2014/main" val="20000"/>
                    </a:ext>
                  </a:extLst>
                </a:gridCol>
                <a:gridCol w="4415600">
                  <a:extLst>
                    <a:ext uri="{9D8B030D-6E8A-4147-A177-3AD203B41FA5}">
                      <a16:colId xmlns:a16="http://schemas.microsoft.com/office/drawing/2014/main" val="20001"/>
                    </a:ext>
                  </a:extLst>
                </a:gridCol>
              </a:tblGrid>
              <a:tr h="51260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What it was like in 1H2018 </a:t>
                      </a:r>
                      <a:br>
                        <a:rPr lang="en-US" sz="1400" b="1" i="0" u="none" strike="noStrike" cap="none">
                          <a:solidFill>
                            <a:srgbClr val="000000"/>
                          </a:solidFill>
                          <a:latin typeface="Times New Roman"/>
                          <a:ea typeface="Times New Roman"/>
                          <a:cs typeface="Times New Roman"/>
                          <a:sym typeface="Times New Roman"/>
                        </a:rPr>
                      </a:br>
                      <a:r>
                        <a:rPr lang="en-US" sz="1400" b="1" u="none" strike="noStrike" cap="none">
                          <a:solidFill>
                            <a:srgbClr val="000000"/>
                          </a:solidFill>
                          <a:latin typeface="Times New Roman"/>
                          <a:ea typeface="Times New Roman"/>
                          <a:cs typeface="Times New Roman"/>
                          <a:sym typeface="Times New Roman"/>
                        </a:rPr>
                        <a:t>2018年上半年的情况</a:t>
                      </a:r>
                      <a:endParaRPr sz="1400" b="1" u="none" strike="noStrike" cap="none">
                        <a:latin typeface="Times New Roman"/>
                        <a:ea typeface="Times New Roman"/>
                        <a:cs typeface="Times New Roman"/>
                        <a:sym typeface="Times New Roman"/>
                      </a:endParaRPr>
                    </a:p>
                  </a:txBody>
                  <a:tcPr marL="71450" marR="71450" marT="71450" marB="714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What has changed in 2H2018</a:t>
                      </a:r>
                      <a:br>
                        <a:rPr lang="en-US" sz="1400" b="1" i="0" u="none" strike="noStrike" cap="none">
                          <a:solidFill>
                            <a:srgbClr val="000000"/>
                          </a:solidFill>
                          <a:latin typeface="Times New Roman"/>
                          <a:ea typeface="Times New Roman"/>
                          <a:cs typeface="Times New Roman"/>
                          <a:sym typeface="Times New Roman"/>
                        </a:rPr>
                      </a:br>
                      <a:r>
                        <a:rPr lang="en-US" sz="1400" b="1" u="none" strike="noStrike" cap="none">
                          <a:solidFill>
                            <a:srgbClr val="000000"/>
                          </a:solidFill>
                          <a:latin typeface="Times New Roman"/>
                          <a:ea typeface="Times New Roman"/>
                          <a:cs typeface="Times New Roman"/>
                          <a:sym typeface="Times New Roman"/>
                        </a:rPr>
                        <a:t>2018年下半年的变化</a:t>
                      </a:r>
                      <a:endParaRPr sz="1400" b="1" u="none" strike="noStrike" cap="none">
                        <a:latin typeface="Times New Roman"/>
                        <a:ea typeface="Times New Roman"/>
                        <a:cs typeface="Times New Roman"/>
                        <a:sym typeface="Times New Roman"/>
                      </a:endParaRPr>
                    </a:p>
                  </a:txBody>
                  <a:tcPr marL="71450" marR="71450" marT="71450" marB="714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591050">
                <a:tc>
                  <a:txBody>
                    <a:bodyPr/>
                    <a:lstStyle/>
                    <a:p>
                      <a:pPr marL="457200" marR="0" lvl="0" indent="-317500" algn="l" rtl="0">
                        <a:lnSpc>
                          <a:spcPct val="100000"/>
                        </a:lnSpc>
                        <a:spcBef>
                          <a:spcPts val="0"/>
                        </a:spcBef>
                        <a:spcAft>
                          <a:spcPts val="0"/>
                        </a:spcAft>
                        <a:buClr>
                          <a:srgbClr val="000000"/>
                        </a:buClr>
                        <a:buSzPts val="1400"/>
                        <a:buFont typeface="Calibri"/>
                        <a:buChar char="●"/>
                      </a:pPr>
                      <a:r>
                        <a:rPr lang="en-US" sz="1100" b="0" i="0" u="none" strike="noStrike" cap="none" dirty="0">
                          <a:solidFill>
                            <a:srgbClr val="000000"/>
                          </a:solidFill>
                          <a:latin typeface="Times New Roman"/>
                          <a:ea typeface="Times New Roman"/>
                          <a:cs typeface="Times New Roman"/>
                          <a:sym typeface="Times New Roman"/>
                        </a:rPr>
                        <a:t>Opening of Feedback tool in June </a:t>
                      </a:r>
                      <a:br>
                        <a:rPr lang="en-US" sz="1100" b="0" i="0" u="none" strike="noStrike" cap="none" dirty="0">
                          <a:solidFill>
                            <a:srgbClr val="000000"/>
                          </a:solidFill>
                          <a:latin typeface="Times New Roman"/>
                          <a:ea typeface="Times New Roman"/>
                          <a:cs typeface="Times New Roman"/>
                          <a:sym typeface="Times New Roman"/>
                        </a:rPr>
                      </a:br>
                      <a:r>
                        <a:rPr lang="en-US" sz="1100" u="none" strike="noStrike" cap="none" dirty="0">
                          <a:solidFill>
                            <a:srgbClr val="000000"/>
                          </a:solidFill>
                          <a:latin typeface="Times New Roman"/>
                          <a:ea typeface="Times New Roman"/>
                          <a:cs typeface="Times New Roman"/>
                          <a:sym typeface="Times New Roman"/>
                        </a:rPr>
                        <a:t>6月反馈工具启用</a:t>
                      </a:r>
                      <a:endParaRPr sz="110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Calibri"/>
                        <a:buChar char="●"/>
                      </a:pPr>
                      <a:r>
                        <a:rPr lang="en-US" sz="1100" b="0" i="0" u="none" strike="noStrike" cap="none" dirty="0">
                          <a:solidFill>
                            <a:srgbClr val="000000"/>
                          </a:solidFill>
                          <a:latin typeface="Times New Roman"/>
                          <a:ea typeface="Times New Roman"/>
                          <a:cs typeface="Times New Roman"/>
                          <a:sym typeface="Times New Roman"/>
                        </a:rPr>
                        <a:t>Feedback training was part of briefing sessions (which were not mandatory)</a:t>
                      </a:r>
                      <a:br>
                        <a:rPr lang="en-US" sz="1100" b="0" i="0" u="none" strike="noStrike" cap="none" dirty="0">
                          <a:solidFill>
                            <a:srgbClr val="000000"/>
                          </a:solidFill>
                          <a:latin typeface="Times New Roman"/>
                          <a:ea typeface="Times New Roman"/>
                          <a:cs typeface="Times New Roman"/>
                          <a:sym typeface="Times New Roman"/>
                        </a:rPr>
                      </a:br>
                      <a:r>
                        <a:rPr lang="en-US" sz="1100" u="none" strike="noStrike" cap="none" dirty="0" err="1">
                          <a:solidFill>
                            <a:srgbClr val="000000"/>
                          </a:solidFill>
                          <a:latin typeface="Times New Roman"/>
                          <a:ea typeface="Times New Roman"/>
                          <a:cs typeface="Times New Roman"/>
                          <a:sym typeface="Times New Roman"/>
                        </a:rPr>
                        <a:t>反馈培训是简报会的组成部分（非强制</a:t>
                      </a:r>
                      <a:r>
                        <a:rPr lang="en-US" sz="1100" u="none" strike="noStrike" cap="none" dirty="0">
                          <a:solidFill>
                            <a:srgbClr val="000000"/>
                          </a:solidFill>
                          <a:latin typeface="Times New Roman"/>
                          <a:ea typeface="Times New Roman"/>
                          <a:cs typeface="Times New Roman"/>
                          <a:sym typeface="Times New Roman"/>
                        </a:rPr>
                        <a:t>）</a:t>
                      </a:r>
                      <a:endParaRPr sz="110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Calibri"/>
                        <a:buChar char="●"/>
                      </a:pPr>
                      <a:r>
                        <a:rPr lang="en-US" sz="1100" b="0" i="0" u="none" strike="noStrike" cap="none" dirty="0">
                          <a:solidFill>
                            <a:srgbClr val="000000"/>
                          </a:solidFill>
                          <a:latin typeface="Times New Roman"/>
                          <a:ea typeface="Times New Roman"/>
                          <a:cs typeface="Times New Roman"/>
                          <a:sym typeface="Times New Roman"/>
                        </a:rPr>
                        <a:t>Timeline of 150+ days before performance rating was communicated to Grabber</a:t>
                      </a:r>
                      <a:br>
                        <a:rPr lang="en-US" sz="1100" b="0" i="0" u="none" strike="noStrike" cap="none" dirty="0">
                          <a:solidFill>
                            <a:srgbClr val="000000"/>
                          </a:solidFill>
                          <a:latin typeface="Times New Roman"/>
                          <a:ea typeface="Times New Roman"/>
                          <a:cs typeface="Times New Roman"/>
                          <a:sym typeface="Times New Roman"/>
                        </a:rPr>
                      </a:br>
                      <a:r>
                        <a:rPr lang="en-US" sz="1100" u="none" strike="noStrike" cap="none" dirty="0">
                          <a:solidFill>
                            <a:srgbClr val="000000"/>
                          </a:solidFill>
                          <a:latin typeface="Times New Roman"/>
                          <a:ea typeface="Times New Roman"/>
                          <a:cs typeface="Times New Roman"/>
                          <a:sym typeface="Times New Roman"/>
                        </a:rPr>
                        <a:t>150 </a:t>
                      </a:r>
                      <a:r>
                        <a:rPr lang="en-US" sz="1100" u="none" strike="noStrike" cap="none" dirty="0" err="1">
                          <a:solidFill>
                            <a:srgbClr val="000000"/>
                          </a:solidFill>
                          <a:latin typeface="Times New Roman"/>
                          <a:ea typeface="Times New Roman"/>
                          <a:cs typeface="Times New Roman"/>
                          <a:sym typeface="Times New Roman"/>
                        </a:rPr>
                        <a:t>多天后再向</a:t>
                      </a:r>
                      <a:r>
                        <a:rPr lang="en-US" sz="1100" u="none" strike="noStrike" cap="none" dirty="0">
                          <a:solidFill>
                            <a:srgbClr val="000000"/>
                          </a:solidFill>
                          <a:latin typeface="Times New Roman"/>
                          <a:ea typeface="Times New Roman"/>
                          <a:cs typeface="Times New Roman"/>
                          <a:sym typeface="Times New Roman"/>
                        </a:rPr>
                        <a:t> Grab </a:t>
                      </a:r>
                      <a:r>
                        <a:rPr lang="en-US" sz="1100" u="none" strike="noStrike" cap="none" dirty="0" err="1">
                          <a:solidFill>
                            <a:srgbClr val="000000"/>
                          </a:solidFill>
                          <a:latin typeface="Times New Roman"/>
                          <a:ea typeface="Times New Roman"/>
                          <a:cs typeface="Times New Roman"/>
                          <a:sym typeface="Times New Roman"/>
                        </a:rPr>
                        <a:t>员工传达绩效评级</a:t>
                      </a:r>
                      <a:endParaRPr sz="1100" u="none" strike="noStrike" cap="none" dirty="0">
                        <a:latin typeface="Times New Roman"/>
                        <a:ea typeface="Times New Roman"/>
                        <a:cs typeface="Times New Roman"/>
                        <a:sym typeface="Times New Roman"/>
                      </a:endParaRPr>
                    </a:p>
                  </a:txBody>
                  <a:tcPr marL="71450" marR="71450" marT="71450" marB="714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Times New Roman"/>
                          <a:ea typeface="Times New Roman"/>
                          <a:cs typeface="Times New Roman"/>
                          <a:sym typeface="Times New Roman"/>
                        </a:rPr>
                        <a:t>Greater focus on Feedback : </a:t>
                      </a:r>
                      <a:br>
                        <a:rPr lang="en-US" sz="1200" b="0" i="0" u="none" strike="noStrike" cap="none" dirty="0">
                          <a:solidFill>
                            <a:srgbClr val="000000"/>
                          </a:solidFill>
                          <a:latin typeface="Times New Roman"/>
                          <a:ea typeface="Times New Roman"/>
                          <a:cs typeface="Times New Roman"/>
                          <a:sym typeface="Times New Roman"/>
                        </a:rPr>
                      </a:br>
                      <a:r>
                        <a:rPr lang="en-US" sz="1200" u="none" strike="noStrike" cap="none" dirty="0" err="1">
                          <a:solidFill>
                            <a:srgbClr val="000000"/>
                          </a:solidFill>
                          <a:latin typeface="Times New Roman"/>
                          <a:ea typeface="Times New Roman"/>
                          <a:cs typeface="Times New Roman"/>
                          <a:sym typeface="Times New Roman"/>
                        </a:rPr>
                        <a:t>更加关注反馈</a:t>
                      </a:r>
                      <a:r>
                        <a:rPr lang="en-US" sz="1200" u="none" strike="noStrike" cap="none" dirty="0">
                          <a:solidFill>
                            <a:srgbClr val="000000"/>
                          </a:solidFill>
                          <a:latin typeface="Times New Roman"/>
                          <a:ea typeface="Times New Roman"/>
                          <a:cs typeface="Times New Roman"/>
                          <a:sym typeface="Times New Roman"/>
                        </a:rPr>
                        <a:t>：</a:t>
                      </a:r>
                      <a:endParaRPr sz="1200" u="none" strike="noStrike" cap="none" dirty="0">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Calibri"/>
                        <a:buChar char="●"/>
                      </a:pPr>
                      <a:r>
                        <a:rPr lang="en-US" sz="1100" b="0" i="0" u="none" strike="noStrike" cap="none" dirty="0">
                          <a:solidFill>
                            <a:srgbClr val="000000"/>
                          </a:solidFill>
                          <a:latin typeface="Times New Roman"/>
                          <a:ea typeface="Times New Roman"/>
                          <a:cs typeface="Times New Roman"/>
                          <a:sym typeface="Times New Roman"/>
                        </a:rPr>
                        <a:t>Opening of Feedback tool at the beginning of Dec - more time to receive 360 feedback</a:t>
                      </a:r>
                      <a:br>
                        <a:rPr lang="en-US" sz="1100" b="0" i="0" u="none" strike="noStrike" cap="none" dirty="0">
                          <a:solidFill>
                            <a:srgbClr val="000000"/>
                          </a:solidFill>
                          <a:latin typeface="Times New Roman"/>
                          <a:ea typeface="Times New Roman"/>
                          <a:cs typeface="Times New Roman"/>
                          <a:sym typeface="Times New Roman"/>
                        </a:rPr>
                      </a:br>
                      <a:r>
                        <a:rPr lang="en-US" sz="1100" b="0" u="none" strike="noStrike" cap="none" dirty="0">
                          <a:solidFill>
                            <a:srgbClr val="000000"/>
                          </a:solidFill>
                          <a:latin typeface="Times New Roman"/>
                          <a:ea typeface="Times New Roman"/>
                          <a:cs typeface="Times New Roman"/>
                          <a:sym typeface="Times New Roman"/>
                        </a:rPr>
                        <a:t>在12月初启用反馈工具——</a:t>
                      </a:r>
                      <a:r>
                        <a:rPr lang="en-US" sz="1100" b="0" u="none" strike="noStrike" cap="none" dirty="0" err="1">
                          <a:solidFill>
                            <a:srgbClr val="000000"/>
                          </a:solidFill>
                          <a:latin typeface="Times New Roman"/>
                          <a:ea typeface="Times New Roman"/>
                          <a:cs typeface="Times New Roman"/>
                          <a:sym typeface="Times New Roman"/>
                        </a:rPr>
                        <a:t>更多时间接受</a:t>
                      </a:r>
                      <a:r>
                        <a:rPr lang="en-US" sz="1100" b="0" u="none" strike="noStrike" cap="none" dirty="0">
                          <a:solidFill>
                            <a:srgbClr val="000000"/>
                          </a:solidFill>
                          <a:latin typeface="Times New Roman"/>
                          <a:ea typeface="Times New Roman"/>
                          <a:cs typeface="Times New Roman"/>
                          <a:sym typeface="Times New Roman"/>
                        </a:rPr>
                        <a:t> 360 </a:t>
                      </a:r>
                      <a:r>
                        <a:rPr lang="en-US" sz="1100" b="0" u="none" strike="noStrike" cap="none" dirty="0" err="1">
                          <a:solidFill>
                            <a:srgbClr val="000000"/>
                          </a:solidFill>
                          <a:latin typeface="Times New Roman"/>
                          <a:ea typeface="Times New Roman"/>
                          <a:cs typeface="Times New Roman"/>
                          <a:sym typeface="Times New Roman"/>
                        </a:rPr>
                        <a:t>度反馈</a:t>
                      </a:r>
                      <a:endParaRPr sz="1100" b="0" u="none" strike="noStrike" cap="none" dirty="0">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Calibri"/>
                        <a:buChar char="●"/>
                      </a:pPr>
                      <a:r>
                        <a:rPr lang="en-US" sz="1100" b="0" i="0" u="none" strike="noStrike" cap="none" dirty="0">
                          <a:solidFill>
                            <a:srgbClr val="000000"/>
                          </a:solidFill>
                          <a:latin typeface="Times New Roman"/>
                          <a:ea typeface="Times New Roman"/>
                          <a:cs typeface="Times New Roman"/>
                          <a:sym typeface="Times New Roman"/>
                        </a:rPr>
                        <a:t>Grabber Feedback Playbook and Manager Feedback Playbook - to foster stronger feedback culture </a:t>
                      </a:r>
                      <a:br>
                        <a:rPr lang="en-US" sz="1100" b="0" i="0" u="none" strike="noStrike" cap="none" dirty="0">
                          <a:solidFill>
                            <a:srgbClr val="000000"/>
                          </a:solidFill>
                          <a:latin typeface="Times New Roman"/>
                          <a:ea typeface="Times New Roman"/>
                          <a:cs typeface="Times New Roman"/>
                          <a:sym typeface="Times New Roman"/>
                        </a:rPr>
                      </a:br>
                      <a:r>
                        <a:rPr lang="en-US" sz="1100" b="0" u="none" strike="noStrike" cap="none" dirty="0">
                          <a:solidFill>
                            <a:srgbClr val="000000"/>
                          </a:solidFill>
                          <a:latin typeface="Times New Roman"/>
                          <a:ea typeface="Times New Roman"/>
                          <a:cs typeface="Times New Roman"/>
                          <a:sym typeface="Times New Roman"/>
                        </a:rPr>
                        <a:t>Grab </a:t>
                      </a:r>
                      <a:r>
                        <a:rPr lang="en-US" sz="1100" b="0" u="none" strike="noStrike" cap="none" dirty="0" err="1">
                          <a:solidFill>
                            <a:srgbClr val="000000"/>
                          </a:solidFill>
                          <a:latin typeface="Times New Roman"/>
                          <a:ea typeface="Times New Roman"/>
                          <a:cs typeface="Times New Roman"/>
                          <a:sym typeface="Times New Roman"/>
                        </a:rPr>
                        <a:t>员工反馈手册和经理反馈手册</a:t>
                      </a:r>
                      <a:r>
                        <a:rPr lang="en-US" sz="1100" b="0" u="none" strike="noStrike" cap="none" dirty="0">
                          <a:solidFill>
                            <a:srgbClr val="000000"/>
                          </a:solidFill>
                          <a:latin typeface="Times New Roman"/>
                          <a:ea typeface="Times New Roman"/>
                          <a:cs typeface="Times New Roman"/>
                          <a:sym typeface="Times New Roman"/>
                        </a:rPr>
                        <a:t> – </a:t>
                      </a:r>
                      <a:r>
                        <a:rPr lang="en-US" sz="1100" b="0" u="none" strike="noStrike" cap="none" dirty="0" err="1">
                          <a:solidFill>
                            <a:srgbClr val="000000"/>
                          </a:solidFill>
                          <a:latin typeface="Times New Roman"/>
                          <a:ea typeface="Times New Roman"/>
                          <a:cs typeface="Times New Roman"/>
                          <a:sym typeface="Times New Roman"/>
                        </a:rPr>
                        <a:t>促进更强大的反馈文化</a:t>
                      </a:r>
                      <a:endParaRPr sz="1100" b="0" u="none" strike="noStrike" cap="none" dirty="0">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Calibri"/>
                        <a:buChar char="●"/>
                      </a:pPr>
                      <a:r>
                        <a:rPr lang="en-US" sz="1100" b="0" i="0" u="none" strike="noStrike" cap="none" dirty="0">
                          <a:solidFill>
                            <a:srgbClr val="000000"/>
                          </a:solidFill>
                          <a:latin typeface="Times New Roman"/>
                          <a:ea typeface="Times New Roman"/>
                          <a:cs typeface="Times New Roman"/>
                          <a:sym typeface="Times New Roman"/>
                        </a:rPr>
                        <a:t>Grabber receives Feedback &amp; Final Rating within 90 days of receiving feedback</a:t>
                      </a:r>
                      <a:br>
                        <a:rPr lang="en-US" sz="1100" b="0" i="0" u="none" strike="noStrike" cap="none" dirty="0">
                          <a:solidFill>
                            <a:srgbClr val="000000"/>
                          </a:solidFill>
                          <a:latin typeface="Times New Roman"/>
                          <a:ea typeface="Times New Roman"/>
                          <a:cs typeface="Times New Roman"/>
                          <a:sym typeface="Times New Roman"/>
                        </a:rPr>
                      </a:br>
                      <a:r>
                        <a:rPr lang="en-US" sz="1100" b="0" u="none" strike="noStrike" cap="none" dirty="0" err="1">
                          <a:solidFill>
                            <a:srgbClr val="000000"/>
                          </a:solidFill>
                          <a:latin typeface="Times New Roman"/>
                          <a:ea typeface="Times New Roman"/>
                          <a:cs typeface="Times New Roman"/>
                          <a:sym typeface="Times New Roman"/>
                        </a:rPr>
                        <a:t>在收到反馈后的</a:t>
                      </a:r>
                      <a:r>
                        <a:rPr lang="en-US" sz="1100" b="0" u="none" strike="noStrike" cap="none" dirty="0">
                          <a:solidFill>
                            <a:srgbClr val="000000"/>
                          </a:solidFill>
                          <a:latin typeface="Times New Roman"/>
                          <a:ea typeface="Times New Roman"/>
                          <a:cs typeface="Times New Roman"/>
                          <a:sym typeface="Times New Roman"/>
                        </a:rPr>
                        <a:t> 90 </a:t>
                      </a:r>
                      <a:r>
                        <a:rPr lang="en-US" sz="1100" b="0" u="none" strike="noStrike" cap="none" dirty="0" err="1">
                          <a:solidFill>
                            <a:srgbClr val="000000"/>
                          </a:solidFill>
                          <a:latin typeface="Times New Roman"/>
                          <a:ea typeface="Times New Roman"/>
                          <a:cs typeface="Times New Roman"/>
                          <a:sym typeface="Times New Roman"/>
                        </a:rPr>
                        <a:t>天内，Grab</a:t>
                      </a:r>
                      <a:r>
                        <a:rPr lang="en-US" sz="1100" b="0" u="none" strike="noStrike" cap="none" dirty="0">
                          <a:solidFill>
                            <a:srgbClr val="000000"/>
                          </a:solidFill>
                          <a:latin typeface="Times New Roman"/>
                          <a:ea typeface="Times New Roman"/>
                          <a:cs typeface="Times New Roman"/>
                          <a:sym typeface="Times New Roman"/>
                        </a:rPr>
                        <a:t> </a:t>
                      </a:r>
                      <a:r>
                        <a:rPr lang="en-US" sz="1100" b="0" u="none" strike="noStrike" cap="none" dirty="0" err="1">
                          <a:solidFill>
                            <a:srgbClr val="000000"/>
                          </a:solidFill>
                          <a:latin typeface="Times New Roman"/>
                          <a:ea typeface="Times New Roman"/>
                          <a:cs typeface="Times New Roman"/>
                          <a:sym typeface="Times New Roman"/>
                        </a:rPr>
                        <a:t>员工收到反馈和最终评级</a:t>
                      </a:r>
                      <a:endParaRPr sz="1100" b="0" u="none" strike="noStrike" cap="none" dirty="0">
                        <a:latin typeface="Times New Roman"/>
                        <a:ea typeface="Times New Roman"/>
                        <a:cs typeface="Times New Roman"/>
                        <a:sym typeface="Times New Roman"/>
                      </a:endParaRPr>
                    </a:p>
                  </a:txBody>
                  <a:tcPr marL="71450" marR="71450" marT="71450" marB="714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994175">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a:solidFill>
                            <a:srgbClr val="000000"/>
                          </a:solidFill>
                          <a:latin typeface="Times New Roman"/>
                          <a:ea typeface="Times New Roman"/>
                          <a:cs typeface="Times New Roman"/>
                          <a:sym typeface="Times New Roman"/>
                        </a:rPr>
                        <a:t>Two conversations between Manager and Grabber:</a:t>
                      </a:r>
                      <a:br>
                        <a:rPr lang="en-US" sz="1100" b="0" u="none" strike="noStrike" cap="none">
                          <a:solidFill>
                            <a:srgbClr val="000000"/>
                          </a:solidFill>
                          <a:latin typeface="Times New Roman"/>
                          <a:ea typeface="Times New Roman"/>
                          <a:cs typeface="Times New Roman"/>
                          <a:sym typeface="Times New Roman"/>
                        </a:rPr>
                      </a:br>
                      <a:r>
                        <a:rPr lang="en-US" sz="1100" b="0" u="none" strike="noStrike" cap="none">
                          <a:solidFill>
                            <a:srgbClr val="000000"/>
                          </a:solidFill>
                          <a:latin typeface="Times New Roman"/>
                          <a:ea typeface="Times New Roman"/>
                          <a:cs typeface="Times New Roman"/>
                          <a:sym typeface="Times New Roman"/>
                        </a:rPr>
                        <a:t>经理和 Grab 员工之间的两场对话：</a:t>
                      </a:r>
                      <a:endParaRPr sz="1100" b="0" u="none" strike="noStrike" cap="none">
                        <a:latin typeface="Times New Roman"/>
                        <a:ea typeface="Times New Roman"/>
                        <a:cs typeface="Times New Roman"/>
                        <a:sym typeface="Times New Roman"/>
                      </a:endParaRPr>
                    </a:p>
                    <a:p>
                      <a:pPr marL="342900" marR="0" lvl="0" indent="-330200" algn="l" rtl="0">
                        <a:lnSpc>
                          <a:spcPct val="100000"/>
                        </a:lnSpc>
                        <a:spcBef>
                          <a:spcPts val="0"/>
                        </a:spcBef>
                        <a:spcAft>
                          <a:spcPts val="0"/>
                        </a:spcAft>
                        <a:buClr>
                          <a:srgbClr val="000000"/>
                        </a:buClr>
                        <a:buSzPts val="1400"/>
                        <a:buFont typeface="Calibri"/>
                        <a:buAutoNum type="alphaLcParenR"/>
                      </a:pPr>
                      <a:r>
                        <a:rPr lang="en-US" sz="1100" b="0" i="0" u="none" strike="noStrike" cap="none">
                          <a:solidFill>
                            <a:srgbClr val="000000"/>
                          </a:solidFill>
                          <a:latin typeface="Times New Roman"/>
                          <a:ea typeface="Times New Roman"/>
                          <a:cs typeface="Times New Roman"/>
                          <a:sym typeface="Times New Roman"/>
                        </a:rPr>
                        <a:t>Feedback Conversations </a:t>
                      </a:r>
                      <a:br>
                        <a:rPr lang="en-US" sz="1100" b="0" i="0" u="none" strike="noStrike" cap="none">
                          <a:solidFill>
                            <a:srgbClr val="000000"/>
                          </a:solidFill>
                          <a:latin typeface="Times New Roman"/>
                          <a:ea typeface="Times New Roman"/>
                          <a:cs typeface="Times New Roman"/>
                          <a:sym typeface="Times New Roman"/>
                        </a:rPr>
                      </a:br>
                      <a:r>
                        <a:rPr lang="en-US" sz="1100" b="0" u="none" strike="noStrike" cap="none">
                          <a:solidFill>
                            <a:srgbClr val="000000"/>
                          </a:solidFill>
                          <a:latin typeface="Times New Roman"/>
                          <a:ea typeface="Times New Roman"/>
                          <a:cs typeface="Times New Roman"/>
                          <a:sym typeface="Times New Roman"/>
                        </a:rPr>
                        <a:t>反馈谈话</a:t>
                      </a:r>
                      <a:endParaRPr sz="1100" b="0" u="none" strike="noStrike" cap="none">
                        <a:latin typeface="Times New Roman"/>
                        <a:ea typeface="Times New Roman"/>
                        <a:cs typeface="Times New Roman"/>
                        <a:sym typeface="Times New Roman"/>
                      </a:endParaRPr>
                    </a:p>
                    <a:p>
                      <a:pPr marL="342900" marR="0" lvl="0" indent="-330200" algn="l" rtl="0">
                        <a:lnSpc>
                          <a:spcPct val="100000"/>
                        </a:lnSpc>
                        <a:spcBef>
                          <a:spcPts val="0"/>
                        </a:spcBef>
                        <a:spcAft>
                          <a:spcPts val="0"/>
                        </a:spcAft>
                        <a:buClr>
                          <a:srgbClr val="000000"/>
                        </a:buClr>
                        <a:buSzPts val="1400"/>
                        <a:buFont typeface="Calibri"/>
                        <a:buAutoNum type="alphaLcParenR"/>
                      </a:pPr>
                      <a:r>
                        <a:rPr lang="en-US" sz="1100" b="0" i="0" u="none" strike="noStrike" cap="none">
                          <a:solidFill>
                            <a:srgbClr val="000000"/>
                          </a:solidFill>
                          <a:latin typeface="Times New Roman"/>
                          <a:ea typeface="Times New Roman"/>
                          <a:cs typeface="Times New Roman"/>
                          <a:sym typeface="Times New Roman"/>
                        </a:rPr>
                        <a:t>Communication of rating via merit letter          </a:t>
                      </a:r>
                      <a:br>
                        <a:rPr lang="en-US" sz="1100" b="0" i="0" u="none" strike="noStrike" cap="none">
                          <a:solidFill>
                            <a:srgbClr val="000000"/>
                          </a:solidFill>
                          <a:latin typeface="Times New Roman"/>
                          <a:ea typeface="Times New Roman"/>
                          <a:cs typeface="Times New Roman"/>
                          <a:sym typeface="Times New Roman"/>
                        </a:rPr>
                      </a:br>
                      <a:r>
                        <a:rPr lang="en-US" sz="1100" b="0" u="none" strike="noStrike" cap="none">
                          <a:solidFill>
                            <a:srgbClr val="000000"/>
                          </a:solidFill>
                          <a:latin typeface="Times New Roman"/>
                          <a:ea typeface="Times New Roman"/>
                          <a:cs typeface="Times New Roman"/>
                          <a:sym typeface="Times New Roman"/>
                        </a:rPr>
                        <a:t>通过</a:t>
                      </a:r>
                      <a:r>
                        <a:rPr lang="en-US" sz="1100" b="0">
                          <a:latin typeface="Times New Roman"/>
                          <a:ea typeface="Times New Roman"/>
                          <a:cs typeface="Times New Roman"/>
                          <a:sym typeface="Times New Roman"/>
                        </a:rPr>
                        <a:t>调薪函</a:t>
                      </a:r>
                      <a:r>
                        <a:rPr lang="en-US" sz="1100" b="0" u="none" strike="noStrike" cap="none">
                          <a:solidFill>
                            <a:srgbClr val="000000"/>
                          </a:solidFill>
                          <a:latin typeface="Times New Roman"/>
                          <a:ea typeface="Times New Roman"/>
                          <a:cs typeface="Times New Roman"/>
                          <a:sym typeface="Times New Roman"/>
                        </a:rPr>
                        <a:t>来传达评级</a:t>
                      </a:r>
                      <a:endParaRPr sz="1100" b="0" u="none" strike="noStrike" cap="none">
                        <a:latin typeface="Times New Roman"/>
                        <a:ea typeface="Times New Roman"/>
                        <a:cs typeface="Times New Roman"/>
                        <a:sym typeface="Times New Roman"/>
                      </a:endParaRPr>
                    </a:p>
                    <a:p>
                      <a:pPr marL="342900" marR="0" lvl="0" indent="-241300" algn="l" rtl="0">
                        <a:lnSpc>
                          <a:spcPct val="100000"/>
                        </a:lnSpc>
                        <a:spcBef>
                          <a:spcPts val="0"/>
                        </a:spcBef>
                        <a:spcAft>
                          <a:spcPts val="0"/>
                        </a:spcAft>
                        <a:buClr>
                          <a:schemeClr val="dk1"/>
                        </a:buClr>
                        <a:buSzPts val="1600"/>
                        <a:buFont typeface="Calibri"/>
                        <a:buNone/>
                      </a:pPr>
                      <a:endParaRPr sz="11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Calibri"/>
                        <a:buNone/>
                      </a:pPr>
                      <a:r>
                        <a:rPr lang="en-US" sz="1100" b="0" i="0" u="none" strike="noStrike" cap="none">
                          <a:solidFill>
                            <a:srgbClr val="000000"/>
                          </a:solidFill>
                          <a:latin typeface="Times New Roman"/>
                          <a:ea typeface="Times New Roman"/>
                          <a:cs typeface="Times New Roman"/>
                          <a:sym typeface="Times New Roman"/>
                        </a:rPr>
                        <a:t>Managers had difficulties when final rating was misaligned, post calibration, with feedback that managers have initially given </a:t>
                      </a:r>
                      <a:br>
                        <a:rPr lang="en-US" sz="1100" b="0" i="0" u="none" strike="noStrike" cap="none">
                          <a:solidFill>
                            <a:srgbClr val="000000"/>
                          </a:solidFill>
                          <a:latin typeface="Times New Roman"/>
                          <a:ea typeface="Times New Roman"/>
                          <a:cs typeface="Times New Roman"/>
                          <a:sym typeface="Times New Roman"/>
                        </a:rPr>
                      </a:br>
                      <a:r>
                        <a:rPr lang="en-US" sz="1100" b="0">
                          <a:latin typeface="Times New Roman"/>
                          <a:ea typeface="Times New Roman"/>
                          <a:cs typeface="Times New Roman"/>
                          <a:sym typeface="Times New Roman"/>
                        </a:rPr>
                        <a:t>经理的最初反馈可能与职能部门校定结果不同，使沟通出现困难。</a:t>
                      </a:r>
                      <a:endParaRPr sz="1100" b="0" u="none" strike="noStrike" cap="none">
                        <a:latin typeface="Times New Roman"/>
                        <a:ea typeface="Times New Roman"/>
                        <a:cs typeface="Times New Roman"/>
                        <a:sym typeface="Times New Roman"/>
                      </a:endParaRPr>
                    </a:p>
                  </a:txBody>
                  <a:tcPr marL="71450" marR="71450" marT="71450" marB="714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u="none" strike="noStrike" cap="none" dirty="0">
                          <a:solidFill>
                            <a:srgbClr val="000000"/>
                          </a:solidFill>
                          <a:latin typeface="Times New Roman"/>
                          <a:ea typeface="Times New Roman"/>
                          <a:cs typeface="Times New Roman"/>
                          <a:sym typeface="Times New Roman"/>
                        </a:rPr>
                        <a:t>Two conversations between Manager and Grabber changed to:</a:t>
                      </a:r>
                      <a:br>
                        <a:rPr lang="en-US" sz="1100" b="0" u="none" strike="noStrike" cap="none" dirty="0">
                          <a:solidFill>
                            <a:srgbClr val="000000"/>
                          </a:solidFill>
                          <a:latin typeface="Times New Roman"/>
                          <a:ea typeface="Times New Roman"/>
                          <a:cs typeface="Times New Roman"/>
                          <a:sym typeface="Times New Roman"/>
                        </a:rPr>
                      </a:br>
                      <a:r>
                        <a:rPr lang="en-US" sz="1100" b="0" u="none" strike="noStrike" cap="none" dirty="0" err="1">
                          <a:solidFill>
                            <a:srgbClr val="000000"/>
                          </a:solidFill>
                          <a:latin typeface="Times New Roman"/>
                          <a:ea typeface="Times New Roman"/>
                          <a:cs typeface="Times New Roman"/>
                          <a:sym typeface="Times New Roman"/>
                        </a:rPr>
                        <a:t>经理和</a:t>
                      </a:r>
                      <a:r>
                        <a:rPr lang="en-US" sz="1100" b="0" u="none" strike="noStrike" cap="none" dirty="0">
                          <a:solidFill>
                            <a:srgbClr val="000000"/>
                          </a:solidFill>
                          <a:latin typeface="Times New Roman"/>
                          <a:ea typeface="Times New Roman"/>
                          <a:cs typeface="Times New Roman"/>
                          <a:sym typeface="Times New Roman"/>
                        </a:rPr>
                        <a:t> Grab </a:t>
                      </a:r>
                      <a:r>
                        <a:rPr lang="en-US" sz="1100" b="0" u="none" strike="noStrike" cap="none" dirty="0" err="1">
                          <a:solidFill>
                            <a:srgbClr val="000000"/>
                          </a:solidFill>
                          <a:latin typeface="Times New Roman"/>
                          <a:ea typeface="Times New Roman"/>
                          <a:cs typeface="Times New Roman"/>
                          <a:sym typeface="Times New Roman"/>
                        </a:rPr>
                        <a:t>员工之间的两场对话变为</a:t>
                      </a:r>
                      <a:r>
                        <a:rPr lang="en-US" sz="1100" b="0" u="none" strike="noStrike" cap="none" dirty="0">
                          <a:solidFill>
                            <a:srgbClr val="000000"/>
                          </a:solidFill>
                          <a:latin typeface="Times New Roman"/>
                          <a:ea typeface="Times New Roman"/>
                          <a:cs typeface="Times New Roman"/>
                          <a:sym typeface="Times New Roman"/>
                        </a:rPr>
                        <a:t>：</a:t>
                      </a:r>
                      <a:endParaRPr sz="1100" b="0" u="none" strike="noStrike" cap="none" dirty="0">
                        <a:latin typeface="Times New Roman"/>
                        <a:ea typeface="Times New Roman"/>
                        <a:cs typeface="Times New Roman"/>
                        <a:sym typeface="Times New Roman"/>
                      </a:endParaRPr>
                    </a:p>
                    <a:p>
                      <a:pPr marL="342900" marR="0" lvl="0" indent="-330200" algn="l" rtl="0">
                        <a:lnSpc>
                          <a:spcPct val="100000"/>
                        </a:lnSpc>
                        <a:spcBef>
                          <a:spcPts val="0"/>
                        </a:spcBef>
                        <a:spcAft>
                          <a:spcPts val="0"/>
                        </a:spcAft>
                        <a:buClr>
                          <a:srgbClr val="000000"/>
                        </a:buClr>
                        <a:buSzPts val="1400"/>
                        <a:buFont typeface="Calibri"/>
                        <a:buAutoNum type="alphaLcParenR"/>
                      </a:pPr>
                      <a:r>
                        <a:rPr lang="en-US" sz="1100" b="0" i="0" u="none" strike="noStrike" cap="none" dirty="0">
                          <a:solidFill>
                            <a:srgbClr val="000000"/>
                          </a:solidFill>
                          <a:latin typeface="Times New Roman"/>
                          <a:ea typeface="Times New Roman"/>
                          <a:cs typeface="Times New Roman"/>
                          <a:sym typeface="Times New Roman"/>
                        </a:rPr>
                        <a:t>Grabber Impact Check-in</a:t>
                      </a:r>
                      <a:br>
                        <a:rPr lang="en-US" sz="1100" b="0" i="0" u="none" strike="noStrike" cap="none" dirty="0">
                          <a:solidFill>
                            <a:srgbClr val="000000"/>
                          </a:solidFill>
                          <a:latin typeface="Times New Roman"/>
                          <a:ea typeface="Times New Roman"/>
                          <a:cs typeface="Times New Roman"/>
                          <a:sym typeface="Times New Roman"/>
                        </a:rPr>
                      </a:br>
                      <a:r>
                        <a:rPr lang="en-US" sz="1100" b="0" u="none" strike="noStrike" cap="none" dirty="0">
                          <a:solidFill>
                            <a:srgbClr val="000000"/>
                          </a:solidFill>
                          <a:latin typeface="Times New Roman"/>
                          <a:ea typeface="Times New Roman"/>
                          <a:cs typeface="Times New Roman"/>
                          <a:sym typeface="Times New Roman"/>
                        </a:rPr>
                        <a:t>Grab </a:t>
                      </a:r>
                      <a:r>
                        <a:rPr lang="en-US" sz="1100" b="0" u="none" strike="noStrike" cap="none" dirty="0" err="1">
                          <a:solidFill>
                            <a:srgbClr val="000000"/>
                          </a:solidFill>
                          <a:latin typeface="Times New Roman"/>
                          <a:ea typeface="Times New Roman"/>
                          <a:cs typeface="Times New Roman"/>
                          <a:sym typeface="Times New Roman"/>
                        </a:rPr>
                        <a:t>员工影响审核</a:t>
                      </a:r>
                      <a:endParaRPr sz="1100" b="0" u="none" strike="noStrike" cap="none" dirty="0">
                        <a:latin typeface="Times New Roman"/>
                        <a:ea typeface="Times New Roman"/>
                        <a:cs typeface="Times New Roman"/>
                        <a:sym typeface="Times New Roman"/>
                      </a:endParaRPr>
                    </a:p>
                    <a:p>
                      <a:pPr marL="342900" marR="0" lvl="0" indent="-330200" algn="l" rtl="0">
                        <a:lnSpc>
                          <a:spcPct val="100000"/>
                        </a:lnSpc>
                        <a:spcBef>
                          <a:spcPts val="0"/>
                        </a:spcBef>
                        <a:spcAft>
                          <a:spcPts val="0"/>
                        </a:spcAft>
                        <a:buClr>
                          <a:srgbClr val="000000"/>
                        </a:buClr>
                        <a:buSzPts val="1400"/>
                        <a:buFont typeface="Calibri"/>
                        <a:buAutoNum type="alphaLcParenR"/>
                      </a:pPr>
                      <a:r>
                        <a:rPr lang="en-US" sz="1100" b="0" i="0" u="none" strike="noStrike" cap="none" dirty="0">
                          <a:solidFill>
                            <a:srgbClr val="000000"/>
                          </a:solidFill>
                          <a:latin typeface="Times New Roman"/>
                          <a:ea typeface="Times New Roman"/>
                          <a:cs typeface="Times New Roman"/>
                          <a:sym typeface="Times New Roman"/>
                        </a:rPr>
                        <a:t>Feedback Conversations to communicate feedback &amp; Leadership calibrated final rating </a:t>
                      </a:r>
                      <a:br>
                        <a:rPr lang="en-US" sz="1100" b="0" i="0" u="none" strike="noStrike" cap="none" dirty="0">
                          <a:solidFill>
                            <a:srgbClr val="000000"/>
                          </a:solidFill>
                          <a:latin typeface="Times New Roman"/>
                          <a:ea typeface="Times New Roman"/>
                          <a:cs typeface="Times New Roman"/>
                          <a:sym typeface="Times New Roman"/>
                        </a:rPr>
                      </a:br>
                      <a:r>
                        <a:rPr lang="en-US" sz="1100" b="0" u="none" strike="noStrike" cap="none" dirty="0" err="1">
                          <a:solidFill>
                            <a:srgbClr val="000000"/>
                          </a:solidFill>
                          <a:latin typeface="Times New Roman"/>
                          <a:ea typeface="Times New Roman"/>
                          <a:cs typeface="Times New Roman"/>
                          <a:sym typeface="Times New Roman"/>
                        </a:rPr>
                        <a:t>传达反馈和领导评定的最终评级的反馈谈话</a:t>
                      </a:r>
                      <a:endParaRPr sz="1100" b="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Calibri"/>
                        <a:buNone/>
                      </a:pPr>
                      <a:endParaRPr sz="11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Calibri"/>
                        <a:buNone/>
                      </a:pPr>
                      <a:r>
                        <a:rPr lang="en-US" sz="1100" b="0" i="0" u="none" strike="noStrike" cap="none" dirty="0">
                          <a:solidFill>
                            <a:srgbClr val="000000"/>
                          </a:solidFill>
                          <a:latin typeface="Times New Roman"/>
                          <a:ea typeface="Times New Roman"/>
                          <a:cs typeface="Times New Roman"/>
                          <a:sym typeface="Times New Roman"/>
                        </a:rPr>
                        <a:t>This will diminish the inconsistent messaging going to Grabber on their performance impact.</a:t>
                      </a:r>
                      <a:br>
                        <a:rPr lang="en-US" sz="1100" b="0" i="0" u="none" strike="noStrike" cap="none" dirty="0">
                          <a:solidFill>
                            <a:srgbClr val="000000"/>
                          </a:solidFill>
                          <a:latin typeface="Times New Roman"/>
                          <a:ea typeface="Times New Roman"/>
                          <a:cs typeface="Times New Roman"/>
                          <a:sym typeface="Times New Roman"/>
                        </a:rPr>
                      </a:br>
                      <a:r>
                        <a:rPr lang="en-US" sz="1100" b="0" u="none" strike="noStrike" cap="none" dirty="0" err="1">
                          <a:solidFill>
                            <a:srgbClr val="000000"/>
                          </a:solidFill>
                          <a:latin typeface="Times New Roman"/>
                          <a:ea typeface="Times New Roman"/>
                          <a:cs typeface="Times New Roman"/>
                          <a:sym typeface="Times New Roman"/>
                        </a:rPr>
                        <a:t>这将减少</a:t>
                      </a:r>
                      <a:r>
                        <a:rPr lang="en-US" sz="1100" b="0" u="none" strike="noStrike" cap="none" dirty="0">
                          <a:solidFill>
                            <a:srgbClr val="000000"/>
                          </a:solidFill>
                          <a:latin typeface="Times New Roman"/>
                          <a:ea typeface="Times New Roman"/>
                          <a:cs typeface="Times New Roman"/>
                          <a:sym typeface="Times New Roman"/>
                        </a:rPr>
                        <a:t> Grab </a:t>
                      </a:r>
                      <a:r>
                        <a:rPr lang="en-US" sz="1100" b="0" u="none" strike="noStrike" cap="none" dirty="0" err="1">
                          <a:solidFill>
                            <a:srgbClr val="000000"/>
                          </a:solidFill>
                          <a:latin typeface="Times New Roman"/>
                          <a:ea typeface="Times New Roman"/>
                          <a:cs typeface="Times New Roman"/>
                          <a:sym typeface="Times New Roman"/>
                        </a:rPr>
                        <a:t>员工在绩效影响方面获得的不一致信息</a:t>
                      </a:r>
                      <a:endParaRPr sz="1100" b="0" u="none" strike="noStrike" cap="none" dirty="0">
                        <a:latin typeface="Times New Roman"/>
                        <a:ea typeface="Times New Roman"/>
                        <a:cs typeface="Times New Roman"/>
                        <a:sym typeface="Times New Roman"/>
                      </a:endParaRPr>
                    </a:p>
                  </a:txBody>
                  <a:tcPr marL="71450" marR="71450" marT="71450" marB="7145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08" name="Google Shape;208;p29"/>
          <p:cNvSpPr/>
          <p:nvPr/>
        </p:nvSpPr>
        <p:spPr>
          <a:xfrm>
            <a:off x="1571626" y="2945317"/>
            <a:ext cx="138564" cy="207749"/>
          </a:xfrm>
          <a:prstGeom prst="rect">
            <a:avLst/>
          </a:prstGeom>
          <a:noFill/>
          <a:ln>
            <a:noFill/>
          </a:ln>
        </p:spPr>
        <p:txBody>
          <a:bodyPr spcFirstLastPara="1" wrap="square" lIns="68575" tIns="0" rIns="68575" bIns="0"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212"/>
        <p:cNvGrpSpPr/>
        <p:nvPr/>
      </p:nvGrpSpPr>
      <p:grpSpPr>
        <a:xfrm>
          <a:off x="0" y="0"/>
          <a:ext cx="0" cy="0"/>
          <a:chOff x="0" y="0"/>
          <a:chExt cx="0" cy="0"/>
        </a:xfrm>
      </p:grpSpPr>
      <p:sp>
        <p:nvSpPr>
          <p:cNvPr id="213" name="Google Shape;213;p30"/>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b="0" i="0" u="none" strike="noStrike">
                <a:solidFill>
                  <a:srgbClr val="000000"/>
                </a:solidFill>
                <a:latin typeface="Times New Roman"/>
                <a:ea typeface="Times New Roman"/>
                <a:cs typeface="Times New Roman"/>
                <a:sym typeface="Times New Roman"/>
              </a:rPr>
              <a:t>Workday Feedback Forms </a:t>
            </a:r>
            <a:br>
              <a:rPr lang="en-US" sz="4800" b="0" i="0" u="none" strike="noStrike">
                <a:solidFill>
                  <a:srgbClr val="000000"/>
                </a:solidFill>
                <a:latin typeface="Times New Roman"/>
                <a:ea typeface="Times New Roman"/>
                <a:cs typeface="Times New Roman"/>
                <a:sym typeface="Times New Roman"/>
              </a:rPr>
            </a:br>
            <a:r>
              <a:rPr lang="en-US" sz="4800">
                <a:solidFill>
                  <a:srgbClr val="000000"/>
                </a:solidFill>
                <a:latin typeface="Times New Roman"/>
                <a:ea typeface="Times New Roman"/>
                <a:cs typeface="Times New Roman"/>
                <a:sym typeface="Times New Roman"/>
              </a:rPr>
              <a:t>Workday反馈形式</a:t>
            </a:r>
            <a:endParaRPr>
              <a:latin typeface="Times New Roman"/>
              <a:ea typeface="Times New Roman"/>
              <a:cs typeface="Times New Roman"/>
              <a:sym typeface="Times New Roman"/>
            </a:endParaRPr>
          </a:p>
        </p:txBody>
      </p:sp>
      <p:sp>
        <p:nvSpPr>
          <p:cNvPr id="214" name="Google Shape;214;p3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2400" b="0" i="0" u="none" strike="noStrike">
                <a:solidFill>
                  <a:srgbClr val="000000"/>
                </a:solidFill>
                <a:latin typeface="Times New Roman"/>
                <a:ea typeface="Times New Roman"/>
                <a:cs typeface="Times New Roman"/>
                <a:sym typeface="Times New Roman"/>
              </a:rPr>
              <a:t>Self Evaluation - Peer</a:t>
            </a:r>
            <a:br>
              <a:rPr lang="en-US" sz="2400" b="0" i="0" u="none" strike="noStrike">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自我评价 – 同事</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28650" y="239300"/>
            <a:ext cx="7886700" cy="671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600"/>
              <a:t>Request Feedback from Grabbers</a:t>
            </a:r>
            <a:br>
              <a:rPr lang="en-US" sz="3600"/>
            </a:br>
            <a:r>
              <a:rPr lang="en-US" sz="3600">
                <a:solidFill>
                  <a:srgbClr val="000000"/>
                </a:solidFill>
                <a:latin typeface="Times New Roman"/>
                <a:ea typeface="Times New Roman"/>
                <a:cs typeface="Times New Roman"/>
                <a:sym typeface="Times New Roman"/>
              </a:rPr>
              <a:t>Grab 员工的反馈请求</a:t>
            </a:r>
            <a:endParaRPr sz="3600"/>
          </a:p>
        </p:txBody>
      </p:sp>
      <p:sp>
        <p:nvSpPr>
          <p:cNvPr id="220" name="Google Shape;220;p3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pic>
        <p:nvPicPr>
          <p:cNvPr id="221" name="Google Shape;221;p31"/>
          <p:cNvPicPr preferRelativeResize="0"/>
          <p:nvPr/>
        </p:nvPicPr>
        <p:blipFill rotWithShape="1">
          <a:blip r:embed="rId3">
            <a:alphaModFix/>
          </a:blip>
          <a:srcRect/>
          <a:stretch/>
        </p:blipFill>
        <p:spPr>
          <a:xfrm>
            <a:off x="188825" y="1288650"/>
            <a:ext cx="8766350" cy="5569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2"/>
          <p:cNvPicPr preferRelativeResize="0">
            <a:picLocks noGrp="1"/>
          </p:cNvPicPr>
          <p:nvPr>
            <p:ph type="body" idx="1"/>
          </p:nvPr>
        </p:nvPicPr>
        <p:blipFill rotWithShape="1">
          <a:blip r:embed="rId3">
            <a:alphaModFix/>
          </a:blip>
          <a:srcRect b="42323"/>
          <a:stretch/>
        </p:blipFill>
        <p:spPr>
          <a:xfrm>
            <a:off x="208750" y="950225"/>
            <a:ext cx="8707800" cy="5907900"/>
          </a:xfrm>
          <a:prstGeom prst="rect">
            <a:avLst/>
          </a:prstGeom>
          <a:noFill/>
          <a:ln>
            <a:noFill/>
          </a:ln>
        </p:spPr>
      </p:pic>
      <p:sp>
        <p:nvSpPr>
          <p:cNvPr id="227" name="Google Shape;227;p32"/>
          <p:cNvSpPr txBox="1">
            <a:spLocks noGrp="1"/>
          </p:cNvSpPr>
          <p:nvPr>
            <p:ph type="title"/>
          </p:nvPr>
        </p:nvSpPr>
        <p:spPr>
          <a:xfrm>
            <a:off x="656850" y="188550"/>
            <a:ext cx="7886700" cy="682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600"/>
              <a:t>Giving Feedback to Grabbers</a:t>
            </a:r>
            <a:br>
              <a:rPr lang="en-US" sz="3600"/>
            </a:br>
            <a:r>
              <a:rPr lang="en-US" sz="3600">
                <a:solidFill>
                  <a:srgbClr val="000000"/>
                </a:solidFill>
                <a:latin typeface="Times New Roman"/>
                <a:ea typeface="Times New Roman"/>
                <a:cs typeface="Times New Roman"/>
                <a:sym typeface="Times New Roman"/>
              </a:rPr>
              <a:t>向 Grab 员工给予反馈</a:t>
            </a:r>
            <a:endParaRPr sz="36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610</Words>
  <Application>Microsoft Macintosh PowerPoint</Application>
  <PresentationFormat>On-screen Show (4:3)</PresentationFormat>
  <Paragraphs>198</Paragraphs>
  <Slides>25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Open Sans</vt:lpstr>
      <vt:lpstr>Arial</vt:lpstr>
      <vt:lpstr>Calibri</vt:lpstr>
      <vt:lpstr>Times New Roman</vt:lpstr>
      <vt:lpstr>Office Theme</vt:lpstr>
      <vt:lpstr>Office Theme</vt:lpstr>
      <vt:lpstr>PowerPoint Presentation</vt:lpstr>
      <vt:lpstr>Grab Performance Philosophy Grab 的绩效理念</vt:lpstr>
      <vt:lpstr>Key Timelines 关键时间点</vt:lpstr>
      <vt:lpstr>2H18 Performance Timeline 2018年下半年绩效时间点</vt:lpstr>
      <vt:lpstr>Key Changes for 2H2018 Cycle 2018年下半年周期关键变化</vt:lpstr>
      <vt:lpstr>2H2018 Key Changes:  2018年下半年关键变化： Based on Grabber Feedback 基于 Grab 员工的反馈</vt:lpstr>
      <vt:lpstr>Workday Feedback Forms  Workday反馈形式</vt:lpstr>
      <vt:lpstr>Request Feedback from Grabbers Grab 员工的反馈请求</vt:lpstr>
      <vt:lpstr>Giving Feedback to Grabbers 向 Grab 员工给予反馈</vt:lpstr>
      <vt:lpstr>Giving Feedback to Grabbers 向 Grab 员工给予反馈</vt:lpstr>
      <vt:lpstr>PowerPoint Presentation</vt:lpstr>
      <vt:lpstr>Peer Feedback 同事反馈</vt:lpstr>
      <vt:lpstr>PowerPoint Presentation</vt:lpstr>
      <vt:lpstr>How to give constructive feedback 如何给出建设性的反馈</vt:lpstr>
      <vt:lpstr>PowerPoint Presentation</vt:lpstr>
      <vt:lpstr>Self Evaluation 自我评估</vt:lpstr>
      <vt:lpstr>PowerPoint Presentation</vt:lpstr>
      <vt:lpstr>Grabber Impact Check-Ins Grab 员工影响审核</vt:lpstr>
      <vt:lpstr>Grabber Impact Check-in Grab 员工影响审核</vt:lpstr>
      <vt:lpstr>Preparing for Grabber Impact Session 准备 Grab 员工影响力会议</vt:lpstr>
      <vt:lpstr>What are the Grab ratings ? 什么是 Grab 评级？</vt:lpstr>
      <vt:lpstr>Overall Rating 综合评级</vt:lpstr>
      <vt:lpstr>Overall Rating 综合评级</vt:lpstr>
      <vt:lpstr>Feedback Conversations 反馈谈话</vt:lpstr>
      <vt:lpstr>Preparing for Feedback ! 准备反馈！</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Yanzheng Zhang</cp:lastModifiedBy>
  <cp:revision>1</cp:revision>
  <dcterms:modified xsi:type="dcterms:W3CDTF">2018-12-18T04:02:41Z</dcterms:modified>
</cp:coreProperties>
</file>