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0" r:id="rId3"/>
    <p:sldId id="258" r:id="rId4"/>
    <p:sldId id="262" r:id="rId5"/>
    <p:sldId id="272" r:id="rId6"/>
    <p:sldId id="263" r:id="rId7"/>
    <p:sldId id="264" r:id="rId8"/>
    <p:sldId id="273" r:id="rId9"/>
    <p:sldId id="260" r:id="rId10"/>
    <p:sldId id="261" r:id="rId11"/>
    <p:sldId id="265" r:id="rId12"/>
    <p:sldId id="266" r:id="rId13"/>
    <p:sldId id="267" r:id="rId14"/>
    <p:sldId id="268" r:id="rId15"/>
    <p:sldId id="269" r:id="rId16"/>
    <p:sldId id="259" r:id="rId17"/>
    <p:sldId id="271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38" autoAdjust="0"/>
    <p:restoredTop sz="94660"/>
  </p:normalViewPr>
  <p:slideViewPr>
    <p:cSldViewPr snapToGrid="0">
      <p:cViewPr varScale="1">
        <p:scale>
          <a:sx n="89" d="100"/>
          <a:sy n="89" d="100"/>
        </p:scale>
        <p:origin x="2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7AB3F-8E1A-44D9-B0D3-93AE0F408968}" type="datetimeFigureOut">
              <a:rPr lang="ko-KR" altLang="en-US" smtClean="0"/>
              <a:t>2021-12-20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408E6-B6C1-44CB-A815-B35B633B5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0359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7AB3F-8E1A-44D9-B0D3-93AE0F408968}" type="datetimeFigureOut">
              <a:rPr lang="ko-KR" altLang="en-US" smtClean="0"/>
              <a:t>2021-12-20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408E6-B6C1-44CB-A815-B35B633B5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5976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7AB3F-8E1A-44D9-B0D3-93AE0F408968}" type="datetimeFigureOut">
              <a:rPr lang="ko-KR" altLang="en-US" smtClean="0"/>
              <a:t>2021-12-20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408E6-B6C1-44CB-A815-B35B633B5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967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7AB3F-8E1A-44D9-B0D3-93AE0F408968}" type="datetimeFigureOut">
              <a:rPr lang="ko-KR" altLang="en-US" smtClean="0"/>
              <a:t>2021-12-20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408E6-B6C1-44CB-A815-B35B633B5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8019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7AB3F-8E1A-44D9-B0D3-93AE0F408968}" type="datetimeFigureOut">
              <a:rPr lang="ko-KR" altLang="en-US" smtClean="0"/>
              <a:t>2021-12-20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408E6-B6C1-44CB-A815-B35B633B5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9176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7AB3F-8E1A-44D9-B0D3-93AE0F408968}" type="datetimeFigureOut">
              <a:rPr lang="ko-KR" altLang="en-US" smtClean="0"/>
              <a:t>2021-12-20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408E6-B6C1-44CB-A815-B35B633B5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0077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7AB3F-8E1A-44D9-B0D3-93AE0F408968}" type="datetimeFigureOut">
              <a:rPr lang="ko-KR" altLang="en-US" smtClean="0"/>
              <a:t>2021-12-20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408E6-B6C1-44CB-A815-B35B633B5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8551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7AB3F-8E1A-44D9-B0D3-93AE0F408968}" type="datetimeFigureOut">
              <a:rPr lang="ko-KR" altLang="en-US" smtClean="0"/>
              <a:t>2021-12-20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408E6-B6C1-44CB-A815-B35B633B5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8410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7AB3F-8E1A-44D9-B0D3-93AE0F408968}" type="datetimeFigureOut">
              <a:rPr lang="ko-KR" altLang="en-US" smtClean="0"/>
              <a:t>2021-12-20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408E6-B6C1-44CB-A815-B35B633B5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8894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7AB3F-8E1A-44D9-B0D3-93AE0F408968}" type="datetimeFigureOut">
              <a:rPr lang="ko-KR" altLang="en-US" smtClean="0"/>
              <a:t>2021-12-20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408E6-B6C1-44CB-A815-B35B633B5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135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7AB3F-8E1A-44D9-B0D3-93AE0F408968}" type="datetimeFigureOut">
              <a:rPr lang="ko-KR" altLang="en-US" smtClean="0"/>
              <a:t>2021-12-20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408E6-B6C1-44CB-A815-B35B633B5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5953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67AB3F-8E1A-44D9-B0D3-93AE0F408968}" type="datetimeFigureOut">
              <a:rPr lang="ko-KR" altLang="en-US" smtClean="0"/>
              <a:t>2021-12-20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1408E6-B6C1-44CB-A815-B35B633B5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5261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" t="9770" b="10679"/>
          <a:stretch/>
        </p:blipFill>
        <p:spPr>
          <a:xfrm>
            <a:off x="0" y="2171038"/>
            <a:ext cx="12192000" cy="2340001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4551680" y="4622799"/>
            <a:ext cx="3088640" cy="1054519"/>
          </a:xfrm>
          <a:prstGeom prst="rect">
            <a:avLst/>
          </a:prstGeom>
          <a:solidFill>
            <a:schemeClr val="bg1">
              <a:lumMod val="95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bg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AI </a:t>
            </a:r>
            <a:r>
              <a:rPr lang="ko-KR" altLang="en-US" sz="2800" dirty="0" smtClean="0">
                <a:solidFill>
                  <a:schemeClr val="bg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업무 플랫폼</a:t>
            </a:r>
            <a:endParaRPr lang="en-US" altLang="ko-KR" sz="2800" dirty="0" smtClean="0">
              <a:solidFill>
                <a:schemeClr val="bg2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en-US" altLang="ko-KR" sz="2000" dirty="0" smtClean="0">
                <a:solidFill>
                  <a:schemeClr val="bg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RPA </a:t>
            </a:r>
            <a:r>
              <a:rPr lang="ko-KR" altLang="en-US" sz="2000" dirty="0" smtClean="0">
                <a:solidFill>
                  <a:schemeClr val="bg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영업전략방안</a:t>
            </a:r>
            <a:endParaRPr lang="ko-KR" altLang="en-US" sz="2000" dirty="0">
              <a:solidFill>
                <a:schemeClr val="bg2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73111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294640"/>
            <a:ext cx="12192000" cy="7315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2" t="22207" r="16547" b="25072"/>
          <a:stretch/>
        </p:blipFill>
        <p:spPr>
          <a:xfrm>
            <a:off x="10414000" y="355142"/>
            <a:ext cx="1473200" cy="61051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477520" y="406858"/>
            <a:ext cx="6880812" cy="558799"/>
          </a:xfrm>
          <a:prstGeom prst="rect">
            <a:avLst/>
          </a:prstGeom>
          <a:solidFill>
            <a:schemeClr val="bg1">
              <a:lumMod val="95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 smtClean="0">
                <a:solidFill>
                  <a:schemeClr val="bg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3. </a:t>
            </a:r>
            <a:r>
              <a:rPr lang="ko-KR" altLang="en-US" sz="2400" dirty="0" smtClean="0">
                <a:solidFill>
                  <a:schemeClr val="bg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어떤 기업이 </a:t>
            </a:r>
            <a:r>
              <a:rPr lang="en-US" altLang="ko-KR" sz="2400" dirty="0" smtClean="0">
                <a:solidFill>
                  <a:schemeClr val="bg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RPA</a:t>
            </a:r>
            <a:r>
              <a:rPr lang="ko-KR" altLang="en-US" sz="2400" dirty="0" smtClean="0">
                <a:solidFill>
                  <a:schemeClr val="bg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를 사용하고 있나</a:t>
            </a:r>
            <a:r>
              <a:rPr lang="en-US" altLang="ko-KR" sz="2400" dirty="0" smtClean="0">
                <a:solidFill>
                  <a:schemeClr val="bg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 </a:t>
            </a:r>
            <a:r>
              <a:rPr lang="ko-KR" altLang="en-US" sz="2400" dirty="0" smtClean="0">
                <a:solidFill>
                  <a:schemeClr val="bg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성공사례</a:t>
            </a:r>
            <a:endParaRPr lang="ko-KR" altLang="en-US" sz="2400" dirty="0">
              <a:solidFill>
                <a:schemeClr val="bg2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097" y="1629824"/>
            <a:ext cx="1981200" cy="923925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3679193" y="1799366"/>
            <a:ext cx="7358277" cy="502921"/>
          </a:xfrm>
          <a:prstGeom prst="rect">
            <a:avLst/>
          </a:prstGeom>
          <a:solidFill>
            <a:schemeClr val="bg1">
              <a:lumMod val="95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 smtClean="0">
                <a:solidFill>
                  <a:schemeClr val="accent2">
                    <a:lumMod val="75000"/>
                  </a:schemeClr>
                </a:solidFill>
              </a:rPr>
              <a:t>UiPath RPA</a:t>
            </a:r>
            <a:r>
              <a:rPr lang="ko-KR" altLang="en-US" sz="1400" b="1" dirty="0" smtClean="0">
                <a:solidFill>
                  <a:schemeClr val="accent2">
                    <a:lumMod val="75000"/>
                  </a:schemeClr>
                </a:solidFill>
              </a:rPr>
              <a:t>를 통해 </a:t>
            </a:r>
            <a:r>
              <a:rPr lang="en-US" altLang="ko-KR" sz="1400" b="1" dirty="0">
                <a:solidFill>
                  <a:schemeClr val="accent2">
                    <a:lumMod val="75000"/>
                  </a:schemeClr>
                </a:solidFill>
              </a:rPr>
              <a:t>Siemens GBS China</a:t>
            </a:r>
            <a:r>
              <a:rPr lang="ko-KR" altLang="en-US" sz="1400" b="1" dirty="0">
                <a:solidFill>
                  <a:schemeClr val="accent2">
                    <a:lumMod val="75000"/>
                  </a:schemeClr>
                </a:solidFill>
              </a:rPr>
              <a:t>는 데이터 확인 및 관리 프로세스를 표준화하여 매년 수천 시간을 절약할 수 있었습니다</a:t>
            </a:r>
            <a:r>
              <a:rPr lang="en-US" altLang="ko-KR" sz="1400" b="1" dirty="0">
                <a:solidFill>
                  <a:schemeClr val="accent2">
                    <a:lumMod val="75000"/>
                  </a:schemeClr>
                </a:solidFill>
              </a:rPr>
              <a:t>.</a:t>
            </a:r>
            <a:endParaRPr lang="ko-KR" altLang="en-US" sz="1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520" y="2752475"/>
            <a:ext cx="2998354" cy="1983627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3679192" y="2362790"/>
            <a:ext cx="7358277" cy="2113517"/>
          </a:xfrm>
          <a:prstGeom prst="rect">
            <a:avLst/>
          </a:prstGeom>
          <a:solidFill>
            <a:schemeClr val="bg1">
              <a:lumMod val="95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dirty="0">
                <a:solidFill>
                  <a:schemeClr val="bg2">
                    <a:lumMod val="25000"/>
                  </a:schemeClr>
                </a:solidFill>
              </a:rPr>
              <a:t>고도로 반복적인 </a:t>
            </a:r>
            <a:r>
              <a:rPr lang="ko-KR" altLang="en-US" sz="1100" b="1" dirty="0" smtClean="0">
                <a:solidFill>
                  <a:schemeClr val="bg2">
                    <a:lumMod val="25000"/>
                  </a:schemeClr>
                </a:solidFill>
              </a:rPr>
              <a:t>업무는 </a:t>
            </a:r>
            <a:r>
              <a:rPr lang="en-US" altLang="ko-KR" sz="1100" b="1" dirty="0">
                <a:solidFill>
                  <a:schemeClr val="bg2">
                    <a:lumMod val="25000"/>
                  </a:schemeClr>
                </a:solidFill>
              </a:rPr>
              <a:t>Siemens</a:t>
            </a:r>
            <a:r>
              <a:rPr lang="ko-KR" altLang="en-US" sz="1100" b="1" dirty="0">
                <a:solidFill>
                  <a:schemeClr val="bg2">
                    <a:lumMod val="25000"/>
                  </a:schemeClr>
                </a:solidFill>
              </a:rPr>
              <a:t>가 자동화 옵션을 탐색하도록 합니다</a:t>
            </a:r>
            <a:r>
              <a:rPr lang="en-US" altLang="ko-KR" sz="1100" b="1" dirty="0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ko-KR" altLang="en-US" sz="1100" b="1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ko-KR" sz="1100" dirty="0">
                <a:solidFill>
                  <a:schemeClr val="bg2">
                    <a:lumMod val="25000"/>
                  </a:schemeClr>
                </a:solidFill>
              </a:rPr>
              <a:t>Siemens GBS China</a:t>
            </a:r>
            <a:r>
              <a:rPr lang="ko-KR" altLang="en-US" sz="1100" dirty="0">
                <a:solidFill>
                  <a:schemeClr val="bg2">
                    <a:lumMod val="25000"/>
                  </a:schemeClr>
                </a:solidFill>
              </a:rPr>
              <a:t>는 매일 증가하는 비즈니스 주문을 관리하고 있습니다</a:t>
            </a:r>
            <a:r>
              <a:rPr lang="en-US" altLang="ko-KR" sz="1100" dirty="0">
                <a:solidFill>
                  <a:schemeClr val="bg2">
                    <a:lumMod val="25000"/>
                  </a:schemeClr>
                </a:solidFill>
              </a:rPr>
              <a:t>. </a:t>
            </a:r>
            <a:endParaRPr lang="en-US" altLang="ko-KR" sz="1100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ko-KR" altLang="en-US" sz="1100" dirty="0" smtClean="0">
                <a:solidFill>
                  <a:schemeClr val="bg2">
                    <a:lumMod val="25000"/>
                  </a:schemeClr>
                </a:solidFill>
              </a:rPr>
              <a:t>그 </a:t>
            </a:r>
            <a:r>
              <a:rPr lang="ko-KR" altLang="en-US" sz="1100" dirty="0">
                <a:solidFill>
                  <a:schemeClr val="bg2">
                    <a:lumMod val="25000"/>
                  </a:schemeClr>
                </a:solidFill>
              </a:rPr>
              <a:t>결과 비즈니스 주문 처리</a:t>
            </a:r>
            <a:r>
              <a:rPr lang="en-US" altLang="ko-KR" sz="1100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ko-KR" altLang="en-US" sz="1100" dirty="0">
                <a:solidFill>
                  <a:schemeClr val="bg2">
                    <a:lumMod val="25000"/>
                  </a:schemeClr>
                </a:solidFill>
              </a:rPr>
              <a:t>은행 거래 내역 확인</a:t>
            </a:r>
            <a:r>
              <a:rPr lang="en-US" altLang="ko-KR" sz="1100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ko-KR" altLang="en-US" sz="1100" dirty="0">
                <a:solidFill>
                  <a:schemeClr val="bg2">
                    <a:lumMod val="25000"/>
                  </a:schemeClr>
                </a:solidFill>
              </a:rPr>
              <a:t>지출 보고서 작성과 같은 일상적인 작업이 더 많아졌습니다</a:t>
            </a:r>
            <a:r>
              <a:rPr lang="en-US" altLang="ko-KR" sz="1100" dirty="0">
                <a:solidFill>
                  <a:schemeClr val="bg2">
                    <a:lumMod val="25000"/>
                  </a:schemeClr>
                </a:solidFill>
              </a:rPr>
              <a:t>. </a:t>
            </a:r>
            <a:endParaRPr lang="en-US" altLang="ko-KR" sz="1100" dirty="0" smtClean="0">
              <a:solidFill>
                <a:schemeClr val="bg2">
                  <a:lumMod val="25000"/>
                </a:schemeClr>
              </a:solidFill>
            </a:endParaRPr>
          </a:p>
          <a:p>
            <a:endParaRPr lang="en-US" altLang="ko-KR" sz="11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ko-KR" altLang="en-US" sz="1100" dirty="0" smtClean="0">
                <a:solidFill>
                  <a:schemeClr val="bg2">
                    <a:lumMod val="25000"/>
                  </a:schemeClr>
                </a:solidFill>
              </a:rPr>
              <a:t>작업은 </a:t>
            </a:r>
            <a:r>
              <a:rPr lang="ko-KR" altLang="en-US" sz="1100" dirty="0">
                <a:solidFill>
                  <a:schemeClr val="bg2">
                    <a:lumMod val="25000"/>
                  </a:schemeClr>
                </a:solidFill>
              </a:rPr>
              <a:t>본질적으로 일상적이며 종종 지루하고 반복적입니다</a:t>
            </a:r>
            <a:r>
              <a:rPr lang="en-US" altLang="ko-KR" sz="1100" dirty="0">
                <a:solidFill>
                  <a:schemeClr val="bg2">
                    <a:lumMod val="25000"/>
                  </a:schemeClr>
                </a:solidFill>
              </a:rPr>
              <a:t>. </a:t>
            </a:r>
            <a:r>
              <a:rPr lang="ko-KR" altLang="en-US" sz="1100" dirty="0">
                <a:solidFill>
                  <a:schemeClr val="bg2">
                    <a:lumMod val="25000"/>
                  </a:schemeClr>
                </a:solidFill>
              </a:rPr>
              <a:t>이러한 문제를 해결하기 위해 </a:t>
            </a:r>
            <a:r>
              <a:rPr lang="en-US" altLang="ko-KR" sz="1100" dirty="0">
                <a:solidFill>
                  <a:schemeClr val="bg2">
                    <a:lumMod val="25000"/>
                  </a:schemeClr>
                </a:solidFill>
              </a:rPr>
              <a:t>Siemens</a:t>
            </a:r>
            <a:r>
              <a:rPr lang="ko-KR" altLang="en-US" sz="1100" dirty="0">
                <a:solidFill>
                  <a:schemeClr val="bg2">
                    <a:lumMod val="25000"/>
                  </a:schemeClr>
                </a:solidFill>
              </a:rPr>
              <a:t>는 노동력을 절약하고 자산을 더 잘 활용하며 비용을 절감할 수 있는 혁신적인 자동화 기술을 모색했습니다</a:t>
            </a:r>
            <a:r>
              <a:rPr lang="en-US" altLang="ko-KR" sz="11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endParaRPr lang="en-US" altLang="ko-KR" sz="11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ko-KR" sz="1100" dirty="0">
                <a:solidFill>
                  <a:schemeClr val="bg2">
                    <a:lumMod val="25000"/>
                  </a:schemeClr>
                </a:solidFill>
              </a:rPr>
              <a:t>RPA</a:t>
            </a:r>
            <a:r>
              <a:rPr lang="ko-KR" altLang="en-US" sz="1100" dirty="0">
                <a:solidFill>
                  <a:schemeClr val="bg2">
                    <a:lumMod val="25000"/>
                  </a:schemeClr>
                </a:solidFill>
              </a:rPr>
              <a:t>의 한 가지 이점은 </a:t>
            </a:r>
            <a:endParaRPr lang="en-US" altLang="ko-KR" sz="1100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ko-KR" altLang="en-US" sz="1100" dirty="0" smtClean="0">
                <a:solidFill>
                  <a:schemeClr val="bg2">
                    <a:lumMod val="25000"/>
                  </a:schemeClr>
                </a:solidFill>
              </a:rPr>
              <a:t>직원들이 </a:t>
            </a:r>
            <a:r>
              <a:rPr lang="ko-KR" altLang="en-US" sz="1100" dirty="0">
                <a:solidFill>
                  <a:schemeClr val="bg2">
                    <a:lumMod val="25000"/>
                  </a:schemeClr>
                </a:solidFill>
              </a:rPr>
              <a:t>보다 가치 있는 작업에 시간을 할애할 수 있다는 것입니다</a:t>
            </a:r>
            <a:r>
              <a:rPr lang="en-US" altLang="ko-KR" sz="1100" dirty="0">
                <a:solidFill>
                  <a:schemeClr val="bg2">
                    <a:lumMod val="25000"/>
                  </a:schemeClr>
                </a:solidFill>
              </a:rPr>
              <a:t>. UiPath RPA</a:t>
            </a:r>
            <a:r>
              <a:rPr lang="ko-KR" altLang="en-US" sz="1100" dirty="0">
                <a:solidFill>
                  <a:schemeClr val="bg2">
                    <a:lumMod val="25000"/>
                  </a:schemeClr>
                </a:solidFill>
              </a:rPr>
              <a:t>는 </a:t>
            </a:r>
            <a:r>
              <a:rPr lang="en-US" altLang="ko-KR" sz="1100" dirty="0">
                <a:solidFill>
                  <a:schemeClr val="bg2">
                    <a:lumMod val="25000"/>
                  </a:schemeClr>
                </a:solidFill>
              </a:rPr>
              <a:t>Siemens</a:t>
            </a:r>
            <a:r>
              <a:rPr lang="ko-KR" altLang="en-US" sz="1100" dirty="0">
                <a:solidFill>
                  <a:schemeClr val="bg2">
                    <a:lumMod val="25000"/>
                  </a:schemeClr>
                </a:solidFill>
              </a:rPr>
              <a:t>의 즉각적인 요구에 부합하는 비용 효율적이고 배포하기 쉽고 사용하기 쉬운 플랫폼입니다</a:t>
            </a:r>
            <a:r>
              <a:rPr lang="en-US" altLang="ko-KR" sz="1100" dirty="0">
                <a:solidFill>
                  <a:schemeClr val="bg2">
                    <a:lumMod val="25000"/>
                  </a:schemeClr>
                </a:solidFill>
              </a:rPr>
              <a:t>. </a:t>
            </a:r>
            <a:endParaRPr lang="en-US" altLang="ko-KR" sz="1100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ko-KR" altLang="en-US" sz="1100" dirty="0" smtClean="0">
                <a:solidFill>
                  <a:schemeClr val="bg2">
                    <a:lumMod val="25000"/>
                  </a:schemeClr>
                </a:solidFill>
              </a:rPr>
              <a:t>자동화 롤 아웃은 </a:t>
            </a:r>
            <a:r>
              <a:rPr lang="en-US" altLang="ko-KR" sz="1100" dirty="0">
                <a:solidFill>
                  <a:schemeClr val="bg2">
                    <a:lumMod val="25000"/>
                  </a:schemeClr>
                </a:solidFill>
              </a:rPr>
              <a:t>2020</a:t>
            </a:r>
            <a:r>
              <a:rPr lang="ko-KR" altLang="en-US" sz="1100" dirty="0">
                <a:solidFill>
                  <a:schemeClr val="bg2">
                    <a:lumMod val="25000"/>
                  </a:schemeClr>
                </a:solidFill>
              </a:rPr>
              <a:t>년 초에 </a:t>
            </a:r>
            <a:r>
              <a:rPr lang="ko-KR" altLang="en-US" sz="1100" dirty="0" smtClean="0">
                <a:solidFill>
                  <a:schemeClr val="bg2">
                    <a:lumMod val="25000"/>
                  </a:schemeClr>
                </a:solidFill>
              </a:rPr>
              <a:t>시작되었으며 짧은 시간 내에 </a:t>
            </a:r>
            <a:r>
              <a:rPr lang="ko-KR" altLang="en-US" sz="1100" dirty="0">
                <a:solidFill>
                  <a:schemeClr val="bg2">
                    <a:lumMod val="25000"/>
                  </a:schemeClr>
                </a:solidFill>
              </a:rPr>
              <a:t>상당한 결과를 얻었습니다</a:t>
            </a:r>
            <a:r>
              <a:rPr lang="en-US" altLang="ko-KR" sz="1100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3679192" y="4459656"/>
            <a:ext cx="7358277" cy="1898012"/>
          </a:xfrm>
          <a:prstGeom prst="rect">
            <a:avLst/>
          </a:prstGeom>
          <a:solidFill>
            <a:schemeClr val="bg1">
              <a:lumMod val="95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 smtClean="0">
                <a:solidFill>
                  <a:srgbClr val="FF0000"/>
                </a:solidFill>
              </a:rPr>
              <a:t>어떻게 </a:t>
            </a:r>
            <a:r>
              <a:rPr lang="en-US" altLang="ko-KR" sz="1400" b="1" dirty="0" err="1" smtClean="0">
                <a:solidFill>
                  <a:srgbClr val="FF0000"/>
                </a:solidFill>
              </a:rPr>
              <a:t>Uipath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를 이용했나</a:t>
            </a:r>
            <a:endParaRPr lang="en-US" altLang="ko-KR" sz="1400" b="1" dirty="0">
              <a:solidFill>
                <a:srgbClr val="FF0000"/>
              </a:solidFill>
            </a:endParaRPr>
          </a:p>
          <a:p>
            <a:endParaRPr lang="en-US" altLang="ko-KR" sz="1100" b="1" dirty="0" smtClean="0">
              <a:solidFill>
                <a:srgbClr val="FF0000"/>
              </a:solidFill>
            </a:endParaRPr>
          </a:p>
          <a:p>
            <a:r>
              <a:rPr lang="ko-KR" altLang="en-US" sz="1100" b="1" dirty="0" smtClean="0">
                <a:solidFill>
                  <a:srgbClr val="FF0000"/>
                </a:solidFill>
              </a:rPr>
              <a:t>주문 </a:t>
            </a:r>
            <a:r>
              <a:rPr lang="ko-KR" altLang="en-US" sz="1100" b="1" dirty="0">
                <a:solidFill>
                  <a:srgbClr val="FF0000"/>
                </a:solidFill>
              </a:rPr>
              <a:t>관리 시스템</a:t>
            </a:r>
          </a:p>
          <a:p>
            <a:endParaRPr lang="en-US" altLang="ko-KR" sz="1100" dirty="0" smtClean="0">
              <a:solidFill>
                <a:srgbClr val="FF0000"/>
              </a:solidFill>
            </a:endParaRPr>
          </a:p>
          <a:p>
            <a:r>
              <a:rPr lang="ko-KR" altLang="en-US" sz="1100" dirty="0" smtClean="0">
                <a:solidFill>
                  <a:srgbClr val="FF0000"/>
                </a:solidFill>
              </a:rPr>
              <a:t>주문 </a:t>
            </a:r>
            <a:r>
              <a:rPr lang="ko-KR" altLang="en-US" sz="1100" dirty="0">
                <a:solidFill>
                  <a:srgbClr val="FF0000"/>
                </a:solidFill>
              </a:rPr>
              <a:t>세부 정보 확인</a:t>
            </a:r>
            <a:r>
              <a:rPr lang="en-US" altLang="ko-KR" sz="1100" dirty="0">
                <a:solidFill>
                  <a:srgbClr val="FF0000"/>
                </a:solidFill>
              </a:rPr>
              <a:t>, </a:t>
            </a:r>
            <a:r>
              <a:rPr lang="ko-KR" altLang="en-US" sz="1100" dirty="0">
                <a:solidFill>
                  <a:srgbClr val="FF0000"/>
                </a:solidFill>
              </a:rPr>
              <a:t>주문 데이터 읽기</a:t>
            </a:r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가격 및 수량 포함</a:t>
            </a:r>
            <a:r>
              <a:rPr lang="en-US" altLang="ko-KR" sz="1100" dirty="0">
                <a:solidFill>
                  <a:srgbClr val="FF0000"/>
                </a:solidFill>
              </a:rPr>
              <a:t>)</a:t>
            </a:r>
          </a:p>
          <a:p>
            <a:r>
              <a:rPr lang="ko-KR" altLang="en-US" sz="1100" dirty="0">
                <a:solidFill>
                  <a:srgbClr val="FF0000"/>
                </a:solidFill>
              </a:rPr>
              <a:t>데이터 업로드</a:t>
            </a:r>
          </a:p>
          <a:p>
            <a:r>
              <a:rPr lang="ko-KR" altLang="en-US" sz="1100" dirty="0">
                <a:solidFill>
                  <a:srgbClr val="FF0000"/>
                </a:solidFill>
              </a:rPr>
              <a:t>데이터 확인</a:t>
            </a:r>
          </a:p>
          <a:p>
            <a:r>
              <a:rPr lang="ko-KR" altLang="en-US" sz="1100" dirty="0">
                <a:solidFill>
                  <a:srgbClr val="FF0000"/>
                </a:solidFill>
              </a:rPr>
              <a:t>클라이언트에게 확인 메시지 보내기</a:t>
            </a:r>
          </a:p>
          <a:p>
            <a:r>
              <a:rPr lang="ko-KR" altLang="en-US" sz="1100" dirty="0">
                <a:solidFill>
                  <a:srgbClr val="FF0000"/>
                </a:solidFill>
              </a:rPr>
              <a:t>주문 세부 정보가 포함된 스프레드시트를 개발하고 핵심 시스템에 스프레드시트를 </a:t>
            </a:r>
            <a:r>
              <a:rPr lang="ko-KR" altLang="en-US" sz="1100" dirty="0" smtClean="0">
                <a:solidFill>
                  <a:srgbClr val="FF0000"/>
                </a:solidFill>
              </a:rPr>
              <a:t>업로드</a:t>
            </a:r>
            <a:r>
              <a:rPr lang="en-US" altLang="ko-KR" sz="1100" dirty="0" smtClean="0">
                <a:solidFill>
                  <a:srgbClr val="FF0000"/>
                </a:solidFill>
              </a:rPr>
              <a:t>.</a:t>
            </a:r>
            <a:endParaRPr lang="en-US" altLang="ko-KR" sz="11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0416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294640"/>
            <a:ext cx="12192000" cy="7315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2" t="22207" r="16547" b="25072"/>
          <a:stretch/>
        </p:blipFill>
        <p:spPr>
          <a:xfrm>
            <a:off x="10414000" y="355142"/>
            <a:ext cx="1473200" cy="61051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477520" y="406858"/>
            <a:ext cx="6880812" cy="558799"/>
          </a:xfrm>
          <a:prstGeom prst="rect">
            <a:avLst/>
          </a:prstGeom>
          <a:solidFill>
            <a:schemeClr val="bg1">
              <a:lumMod val="95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 smtClean="0">
                <a:solidFill>
                  <a:schemeClr val="bg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3. </a:t>
            </a:r>
            <a:r>
              <a:rPr lang="ko-KR" altLang="en-US" sz="2400" dirty="0" smtClean="0">
                <a:solidFill>
                  <a:schemeClr val="bg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어떤 기업이 </a:t>
            </a:r>
            <a:r>
              <a:rPr lang="en-US" altLang="ko-KR" sz="2400" dirty="0" smtClean="0">
                <a:solidFill>
                  <a:schemeClr val="bg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RPA</a:t>
            </a:r>
            <a:r>
              <a:rPr lang="ko-KR" altLang="en-US" sz="2400" dirty="0" smtClean="0">
                <a:solidFill>
                  <a:schemeClr val="bg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를 사용하고 있나</a:t>
            </a:r>
            <a:r>
              <a:rPr lang="en-US" altLang="ko-KR" sz="2400" dirty="0" smtClean="0">
                <a:solidFill>
                  <a:schemeClr val="bg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 </a:t>
            </a:r>
            <a:r>
              <a:rPr lang="ko-KR" altLang="en-US" sz="2400" dirty="0" smtClean="0">
                <a:solidFill>
                  <a:schemeClr val="bg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성공사례</a:t>
            </a:r>
            <a:endParaRPr lang="ko-KR" altLang="en-US" sz="2400" dirty="0">
              <a:solidFill>
                <a:schemeClr val="bg2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679192" y="1600194"/>
            <a:ext cx="7358277" cy="1119902"/>
          </a:xfrm>
          <a:prstGeom prst="rect">
            <a:avLst/>
          </a:prstGeom>
          <a:solidFill>
            <a:schemeClr val="bg1">
              <a:lumMod val="95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>
                <a:solidFill>
                  <a:srgbClr val="C00000"/>
                </a:solidFill>
              </a:rPr>
              <a:t>세계에서 가장 오래된 조직 중 하나인 </a:t>
            </a:r>
            <a:r>
              <a:rPr lang="ko-KR" altLang="en-US" sz="1400" b="1" dirty="0" smtClean="0">
                <a:solidFill>
                  <a:srgbClr val="C00000"/>
                </a:solidFill>
              </a:rPr>
              <a:t>영국 </a:t>
            </a:r>
            <a:r>
              <a:rPr lang="en-US" altLang="ko-KR" sz="1400" b="1" dirty="0" smtClean="0">
                <a:solidFill>
                  <a:srgbClr val="C00000"/>
                </a:solidFill>
              </a:rPr>
              <a:t>Royal </a:t>
            </a:r>
            <a:r>
              <a:rPr lang="en-US" altLang="ko-KR" sz="1400" b="1" dirty="0">
                <a:solidFill>
                  <a:srgbClr val="C00000"/>
                </a:solidFill>
              </a:rPr>
              <a:t>Mail Group(RMG)</a:t>
            </a:r>
            <a:r>
              <a:rPr lang="ko-KR" altLang="en-US" sz="1400" b="1" dirty="0">
                <a:solidFill>
                  <a:srgbClr val="C00000"/>
                </a:solidFill>
              </a:rPr>
              <a:t>은 </a:t>
            </a:r>
            <a:r>
              <a:rPr lang="ko-KR" altLang="en-US" sz="1400" b="1" dirty="0" smtClean="0">
                <a:solidFill>
                  <a:srgbClr val="C00000"/>
                </a:solidFill>
              </a:rPr>
              <a:t>오늘날 </a:t>
            </a:r>
            <a:r>
              <a:rPr lang="ko-KR" altLang="en-US" sz="1400" b="1" dirty="0">
                <a:solidFill>
                  <a:srgbClr val="C00000"/>
                </a:solidFill>
              </a:rPr>
              <a:t>소프트웨어 로봇을 </a:t>
            </a:r>
            <a:r>
              <a:rPr lang="ko-KR" altLang="en-US" sz="1400" b="1" dirty="0" smtClean="0">
                <a:solidFill>
                  <a:srgbClr val="C00000"/>
                </a:solidFill>
              </a:rPr>
              <a:t>사용하면서 혁신을 만들어 내고 있습니다</a:t>
            </a:r>
            <a:r>
              <a:rPr lang="en-US" altLang="ko-KR" sz="1400" b="1" dirty="0" smtClean="0">
                <a:solidFill>
                  <a:srgbClr val="C00000"/>
                </a:solidFill>
              </a:rPr>
              <a:t>. </a:t>
            </a:r>
          </a:p>
          <a:p>
            <a:r>
              <a:rPr lang="ko-KR" altLang="en-US" sz="1400" b="1" dirty="0" smtClean="0">
                <a:solidFill>
                  <a:srgbClr val="C00000"/>
                </a:solidFill>
              </a:rPr>
              <a:t>현재까지 </a:t>
            </a:r>
            <a:r>
              <a:rPr lang="en-US" altLang="ko-KR" sz="1400" b="1" dirty="0">
                <a:solidFill>
                  <a:srgbClr val="C00000"/>
                </a:solidFill>
              </a:rPr>
              <a:t>5,500</a:t>
            </a:r>
            <a:r>
              <a:rPr lang="ko-KR" altLang="en-US" sz="1400" b="1" dirty="0">
                <a:solidFill>
                  <a:srgbClr val="C00000"/>
                </a:solidFill>
              </a:rPr>
              <a:t>만 파운드와 </a:t>
            </a:r>
            <a:r>
              <a:rPr lang="en-US" altLang="ko-KR" sz="1400" b="1" dirty="0">
                <a:solidFill>
                  <a:srgbClr val="C00000"/>
                </a:solidFill>
              </a:rPr>
              <a:t>662,000</a:t>
            </a:r>
            <a:r>
              <a:rPr lang="ko-KR" altLang="en-US" sz="1400" b="1" dirty="0">
                <a:solidFill>
                  <a:srgbClr val="C00000"/>
                </a:solidFill>
              </a:rPr>
              <a:t>시간의 직원 시간을 </a:t>
            </a:r>
            <a:r>
              <a:rPr lang="ko-KR" altLang="en-US" sz="1400" b="1" dirty="0" smtClean="0">
                <a:solidFill>
                  <a:srgbClr val="C00000"/>
                </a:solidFill>
              </a:rPr>
              <a:t>절감했습니다</a:t>
            </a:r>
            <a:r>
              <a:rPr lang="en-US" altLang="ko-KR" sz="1400" b="1" dirty="0">
                <a:solidFill>
                  <a:srgbClr val="C00000"/>
                </a:solidFill>
              </a:rPr>
              <a:t>.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3679192" y="2675078"/>
            <a:ext cx="7358277" cy="83665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2">
                    <a:lumMod val="25000"/>
                  </a:schemeClr>
                </a:solidFill>
              </a:rPr>
              <a:t>RPA </a:t>
            </a:r>
            <a:r>
              <a:rPr lang="ko-KR" altLang="en-US" sz="1100" b="1" dirty="0" smtClean="0">
                <a:solidFill>
                  <a:schemeClr val="bg2">
                    <a:lumMod val="25000"/>
                  </a:schemeClr>
                </a:solidFill>
              </a:rPr>
              <a:t>시작 이후로 우리는 </a:t>
            </a:r>
            <a:r>
              <a:rPr lang="en-US" altLang="ko-KR" sz="1100" b="1" dirty="0" smtClean="0">
                <a:solidFill>
                  <a:schemeClr val="bg2">
                    <a:lumMod val="25000"/>
                  </a:schemeClr>
                </a:solidFill>
              </a:rPr>
              <a:t>RPA</a:t>
            </a:r>
            <a:r>
              <a:rPr lang="ko-KR" altLang="en-US" sz="1100" b="1" dirty="0" smtClean="0">
                <a:solidFill>
                  <a:schemeClr val="bg2">
                    <a:lumMod val="25000"/>
                  </a:schemeClr>
                </a:solidFill>
              </a:rPr>
              <a:t>를 비즈니스의 </a:t>
            </a:r>
            <a:r>
              <a:rPr lang="en-US" altLang="ko-KR" sz="1100" b="1" dirty="0" smtClean="0">
                <a:solidFill>
                  <a:schemeClr val="bg2">
                    <a:lumMod val="25000"/>
                  </a:schemeClr>
                </a:solidFill>
              </a:rPr>
              <a:t>6</a:t>
            </a:r>
            <a:r>
              <a:rPr lang="ko-KR" altLang="en-US" sz="1100" b="1" dirty="0" smtClean="0">
                <a:solidFill>
                  <a:schemeClr val="bg2">
                    <a:lumMod val="25000"/>
                  </a:schemeClr>
                </a:solidFill>
              </a:rPr>
              <a:t>개 영역에 도입했습니다</a:t>
            </a:r>
            <a:r>
              <a:rPr lang="en-US" altLang="ko-KR" sz="1100" b="1" dirty="0" smtClean="0">
                <a:solidFill>
                  <a:schemeClr val="bg2">
                    <a:lumMod val="25000"/>
                  </a:schemeClr>
                </a:solidFill>
              </a:rPr>
              <a:t>. </a:t>
            </a:r>
          </a:p>
          <a:p>
            <a:pPr algn="ctr"/>
            <a:r>
              <a:rPr lang="ko-KR" altLang="en-US" sz="1100" b="1" dirty="0" smtClean="0">
                <a:solidFill>
                  <a:schemeClr val="bg2">
                    <a:lumMod val="25000"/>
                  </a:schemeClr>
                </a:solidFill>
              </a:rPr>
              <a:t>운영</a:t>
            </a:r>
            <a:r>
              <a:rPr lang="en-US" altLang="ko-KR" sz="1100" b="1" dirty="0" smtClean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ko-KR" altLang="en-US" sz="1100" b="1" dirty="0" smtClean="0">
                <a:solidFill>
                  <a:schemeClr val="bg2">
                    <a:lumMod val="25000"/>
                  </a:schemeClr>
                </a:solidFill>
              </a:rPr>
              <a:t>고객 경험</a:t>
            </a:r>
            <a:r>
              <a:rPr lang="en-US" altLang="ko-KR" sz="1100" b="1" dirty="0" smtClean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ko-KR" altLang="en-US" sz="1100" b="1" dirty="0" smtClean="0">
                <a:solidFill>
                  <a:schemeClr val="bg2">
                    <a:lumMod val="25000"/>
                  </a:schemeClr>
                </a:solidFill>
              </a:rPr>
              <a:t>재무</a:t>
            </a:r>
            <a:r>
              <a:rPr lang="en-US" altLang="ko-KR" sz="1100" b="1" dirty="0" smtClean="0">
                <a:solidFill>
                  <a:schemeClr val="bg2">
                    <a:lumMod val="25000"/>
                  </a:schemeClr>
                </a:solidFill>
              </a:rPr>
              <a:t>, HR</a:t>
            </a:r>
            <a:r>
              <a:rPr lang="ko-KR" altLang="en-US" sz="1100" b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1100" b="1" dirty="0" smtClean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ko-KR" altLang="en-US" sz="1100" b="1" dirty="0" smtClean="0">
                <a:solidFill>
                  <a:schemeClr val="bg2">
                    <a:lumMod val="25000"/>
                  </a:schemeClr>
                </a:solidFill>
              </a:rPr>
              <a:t>판매 및 업무용 차량입니다</a:t>
            </a:r>
            <a:r>
              <a:rPr lang="en-US" altLang="ko-KR" sz="1100" b="1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algn="ctr"/>
            <a:endParaRPr lang="en-US" altLang="ko-KR" sz="1100" b="1" dirty="0" smtClean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r>
              <a:rPr lang="ko-KR" altLang="en-US" sz="1100" b="1" dirty="0" smtClean="0">
                <a:solidFill>
                  <a:schemeClr val="bg2">
                    <a:lumMod val="25000"/>
                  </a:schemeClr>
                </a:solidFill>
              </a:rPr>
              <a:t>마이크 히친스 </a:t>
            </a:r>
            <a:r>
              <a:rPr lang="en-US" altLang="ko-KR" sz="1100" b="1" dirty="0" smtClean="0">
                <a:solidFill>
                  <a:schemeClr val="bg2">
                    <a:lumMod val="25000"/>
                  </a:schemeClr>
                </a:solidFill>
              </a:rPr>
              <a:t>RMG</a:t>
            </a:r>
            <a:r>
              <a:rPr lang="ko-KR" altLang="en-US" sz="1100" b="1" dirty="0" smtClean="0">
                <a:solidFill>
                  <a:schemeClr val="bg2">
                    <a:lumMod val="25000"/>
                  </a:schemeClr>
                </a:solidFill>
              </a:rPr>
              <a:t>의 프로그램 리더</a:t>
            </a:r>
            <a:endParaRPr lang="en-US" altLang="ko-KR" sz="11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t="50969"/>
          <a:stretch/>
        </p:blipFill>
        <p:spPr>
          <a:xfrm>
            <a:off x="718348" y="3933118"/>
            <a:ext cx="2593971" cy="133846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027" y="1838086"/>
            <a:ext cx="2944615" cy="1952338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3679191" y="3511733"/>
            <a:ext cx="7358277" cy="1633702"/>
          </a:xfrm>
          <a:prstGeom prst="rect">
            <a:avLst/>
          </a:prstGeom>
          <a:solidFill>
            <a:schemeClr val="accent3">
              <a:lumMod val="40000"/>
              <a:lumOff val="60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</a:rPr>
              <a:t>운영 팀에서 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</a:rPr>
              <a:t>RPA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</a:rPr>
              <a:t>를 </a:t>
            </a:r>
            <a:r>
              <a:rPr lang="ko-KR" altLang="en-US" sz="1100" dirty="0" smtClean="0">
                <a:solidFill>
                  <a:schemeClr val="bg1">
                    <a:lumMod val="50000"/>
                  </a:schemeClr>
                </a:solidFill>
              </a:rPr>
              <a:t>사용하여</a:t>
            </a:r>
            <a:endParaRPr lang="en-US" altLang="ko-KR" sz="11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</a:rPr>
              <a:t>1,250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</a:rPr>
              <a:t>개 위치의 배송 사무소 관리자가 작업을 완료할 수 있었던 방식을 변경했습니다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</a:rPr>
              <a:t>. </a:t>
            </a:r>
            <a:endParaRPr lang="en-US" altLang="ko-KR" sz="11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</a:rPr>
              <a:t>"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</a:rPr>
              <a:t>이전에는 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</a:rPr>
              <a:t>6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</a:rPr>
              <a:t>개의 시스템에 액세스하기 위해 오전 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</a:rPr>
              <a:t>6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</a:rPr>
              <a:t>시에 시작하여 오전 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</a:rPr>
              <a:t>7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</a:rPr>
              <a:t>시에 직원에게 브리핑하는 데 필요한 데이터를 </a:t>
            </a:r>
            <a:r>
              <a:rPr lang="ko-KR" altLang="en-US" sz="1100" dirty="0" smtClean="0">
                <a:solidFill>
                  <a:schemeClr val="bg1">
                    <a:lumMod val="50000"/>
                  </a:schemeClr>
                </a:solidFill>
              </a:rPr>
              <a:t>추출했습니다</a:t>
            </a:r>
            <a: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</a:rPr>
              <a:t> 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</a:rPr>
              <a:t>이것은 시간이 걸리고 스트레스를 유발하고 생산성을 제한하고 성과를 저해했습니다</a:t>
            </a:r>
            <a: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</a:rPr>
              <a:t>.”</a:t>
            </a:r>
          </a:p>
          <a:p>
            <a:endParaRPr lang="en-US" altLang="ko-KR" sz="11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</a:rPr>
              <a:t>무인 소프트웨어 로봇이 도입되어 데이터를 자동으로 추출하여 매일 아침 표준 형식으로 관리자에게 </a:t>
            </a:r>
            <a:r>
              <a:rPr lang="ko-KR" altLang="en-US" sz="1100" dirty="0" smtClean="0">
                <a:solidFill>
                  <a:schemeClr val="bg1">
                    <a:lumMod val="50000"/>
                  </a:schemeClr>
                </a:solidFill>
              </a:rPr>
              <a:t>제공하게</a:t>
            </a:r>
            <a: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sz="1100" dirty="0" smtClean="0">
                <a:solidFill>
                  <a:schemeClr val="bg1">
                    <a:lumMod val="50000"/>
                  </a:schemeClr>
                </a:solidFill>
              </a:rPr>
              <a:t>되어서 주요 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</a:rPr>
              <a:t>작업에 집중할 수 있도록 했습니다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3679191" y="5271582"/>
            <a:ext cx="7358277" cy="128605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bg2">
                    <a:lumMod val="25000"/>
                  </a:schemeClr>
                </a:solidFill>
              </a:rPr>
              <a:t>로봇을 사용하면 </a:t>
            </a:r>
            <a:r>
              <a:rPr lang="en-US" altLang="ko-KR" sz="1100" b="1" dirty="0" smtClean="0">
                <a:solidFill>
                  <a:schemeClr val="bg2">
                    <a:lumMod val="25000"/>
                  </a:schemeClr>
                </a:solidFill>
              </a:rPr>
              <a:t>/ </a:t>
            </a:r>
            <a:r>
              <a:rPr lang="ko-KR" altLang="en-US" sz="1100" b="1" dirty="0" smtClean="0">
                <a:solidFill>
                  <a:schemeClr val="bg2">
                    <a:lumMod val="25000"/>
                  </a:schemeClr>
                </a:solidFill>
              </a:rPr>
              <a:t>시스템을 더 쉽게 사용할 수 있으므로 </a:t>
            </a:r>
            <a:endParaRPr lang="en-US" altLang="ko-KR" sz="1100" b="1" dirty="0" smtClean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r>
              <a:rPr lang="ko-KR" altLang="en-US" sz="1100" b="1" dirty="0" smtClean="0">
                <a:solidFill>
                  <a:schemeClr val="bg2">
                    <a:lumMod val="25000"/>
                  </a:schemeClr>
                </a:solidFill>
              </a:rPr>
              <a:t>상담원은 기술이 아닌 고객에게 집중할 수 있습니다</a:t>
            </a:r>
            <a:r>
              <a:rPr lang="en-US" altLang="ko-KR" sz="1100" b="1" dirty="0" smtClean="0">
                <a:solidFill>
                  <a:schemeClr val="bg2">
                    <a:lumMod val="25000"/>
                  </a:schemeClr>
                </a:solidFill>
              </a:rPr>
              <a:t>. </a:t>
            </a:r>
          </a:p>
          <a:p>
            <a:pPr algn="ctr"/>
            <a:r>
              <a:rPr lang="ko-KR" altLang="en-US" sz="1100" b="1" dirty="0" smtClean="0">
                <a:solidFill>
                  <a:schemeClr val="bg2">
                    <a:lumMod val="25000"/>
                  </a:schemeClr>
                </a:solidFill>
              </a:rPr>
              <a:t>또한 교육시간이 단축되었습니다</a:t>
            </a:r>
            <a:r>
              <a:rPr lang="en-US" altLang="ko-KR" sz="1100" b="1" dirty="0" smtClean="0">
                <a:solidFill>
                  <a:schemeClr val="bg2">
                    <a:lumMod val="25000"/>
                  </a:schemeClr>
                </a:solidFill>
              </a:rPr>
              <a:t>. </a:t>
            </a:r>
          </a:p>
          <a:p>
            <a:pPr algn="ctr"/>
            <a:r>
              <a:rPr lang="ko-KR" altLang="en-US" sz="1100" b="1" dirty="0" smtClean="0">
                <a:solidFill>
                  <a:schemeClr val="bg2">
                    <a:lumMod val="25000"/>
                  </a:schemeClr>
                </a:solidFill>
              </a:rPr>
              <a:t>로봇이 업무를 처리하여 직원이 복합적인 업무를 처리할 수 있게 되었습니다</a:t>
            </a:r>
            <a:r>
              <a:rPr lang="en-US" altLang="ko-KR" sz="1100" b="1" dirty="0" smtClean="0">
                <a:solidFill>
                  <a:schemeClr val="bg2">
                    <a:lumMod val="25000"/>
                  </a:schemeClr>
                </a:solidFill>
              </a:rPr>
              <a:t>. </a:t>
            </a:r>
          </a:p>
          <a:p>
            <a:pPr algn="ctr"/>
            <a:endParaRPr lang="en-US" altLang="ko-KR" sz="1100" b="1" dirty="0" smtClean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r>
              <a:rPr lang="ko-KR" altLang="en-US" sz="1100" b="1" dirty="0" smtClean="0">
                <a:solidFill>
                  <a:schemeClr val="bg2">
                    <a:lumMod val="25000"/>
                  </a:schemeClr>
                </a:solidFill>
              </a:rPr>
              <a:t>피비 우즈 </a:t>
            </a:r>
            <a:r>
              <a:rPr lang="en-US" altLang="ko-KR" sz="1100" b="1" dirty="0" smtClean="0">
                <a:solidFill>
                  <a:schemeClr val="bg2">
                    <a:lumMod val="25000"/>
                  </a:schemeClr>
                </a:solidFill>
              </a:rPr>
              <a:t>/ RMG </a:t>
            </a:r>
            <a:r>
              <a:rPr lang="ko-KR" altLang="en-US" sz="1100" b="1" dirty="0" smtClean="0">
                <a:solidFill>
                  <a:schemeClr val="bg2">
                    <a:lumMod val="25000"/>
                  </a:schemeClr>
                </a:solidFill>
              </a:rPr>
              <a:t>비즈니스 분석가</a:t>
            </a:r>
          </a:p>
        </p:txBody>
      </p:sp>
    </p:spTree>
    <p:extLst>
      <p:ext uri="{BB962C8B-B14F-4D97-AF65-F5344CB8AC3E}">
        <p14:creationId xmlns:p14="http://schemas.microsoft.com/office/powerpoint/2010/main" val="1343186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294640"/>
            <a:ext cx="12192000" cy="7315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2" t="22207" r="16547" b="25072"/>
          <a:stretch/>
        </p:blipFill>
        <p:spPr>
          <a:xfrm>
            <a:off x="10414000" y="355142"/>
            <a:ext cx="1473200" cy="61051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477520" y="406858"/>
            <a:ext cx="6880812" cy="558799"/>
          </a:xfrm>
          <a:prstGeom prst="rect">
            <a:avLst/>
          </a:prstGeom>
          <a:solidFill>
            <a:schemeClr val="bg1">
              <a:lumMod val="95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 smtClean="0">
                <a:solidFill>
                  <a:schemeClr val="bg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3. </a:t>
            </a:r>
            <a:r>
              <a:rPr lang="ko-KR" altLang="en-US" sz="2400" dirty="0" smtClean="0">
                <a:solidFill>
                  <a:schemeClr val="bg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어떤 기업이 </a:t>
            </a:r>
            <a:r>
              <a:rPr lang="en-US" altLang="ko-KR" sz="2400" dirty="0" smtClean="0">
                <a:solidFill>
                  <a:schemeClr val="bg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RPA</a:t>
            </a:r>
            <a:r>
              <a:rPr lang="ko-KR" altLang="en-US" sz="2400" dirty="0" smtClean="0">
                <a:solidFill>
                  <a:schemeClr val="bg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를 사용하고 있나</a:t>
            </a:r>
            <a:r>
              <a:rPr lang="en-US" altLang="ko-KR" sz="2400" dirty="0" smtClean="0">
                <a:solidFill>
                  <a:schemeClr val="bg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 </a:t>
            </a:r>
            <a:r>
              <a:rPr lang="ko-KR" altLang="en-US" sz="2400" dirty="0" smtClean="0">
                <a:solidFill>
                  <a:schemeClr val="bg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성공사례</a:t>
            </a:r>
            <a:endParaRPr lang="ko-KR" altLang="en-US" sz="2400" dirty="0">
              <a:solidFill>
                <a:schemeClr val="bg2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679193" y="1558214"/>
            <a:ext cx="7358277" cy="963931"/>
          </a:xfrm>
          <a:prstGeom prst="rect">
            <a:avLst/>
          </a:prstGeom>
          <a:solidFill>
            <a:schemeClr val="bg1">
              <a:lumMod val="95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 smtClean="0">
                <a:solidFill>
                  <a:schemeClr val="accent2">
                    <a:lumMod val="75000"/>
                  </a:schemeClr>
                </a:solidFill>
              </a:rPr>
              <a:t>직원 성과급 제도에 대한 내부 감사는 오늘날 수천 명의 직원을 보유한 기업이 직면한 가장 어려운 활동 중 하나입니다</a:t>
            </a:r>
            <a:r>
              <a:rPr lang="en-US" altLang="ko-KR" sz="1400" b="1" dirty="0" smtClean="0">
                <a:solidFill>
                  <a:schemeClr val="accent2">
                    <a:lumMod val="75000"/>
                  </a:schemeClr>
                </a:solidFill>
              </a:rPr>
              <a:t>. </a:t>
            </a:r>
          </a:p>
          <a:p>
            <a:r>
              <a:rPr lang="ko-KR" altLang="en-US" sz="1400" b="1" dirty="0" smtClean="0">
                <a:solidFill>
                  <a:schemeClr val="accent2">
                    <a:lumMod val="75000"/>
                  </a:schemeClr>
                </a:solidFill>
              </a:rPr>
              <a:t>로봇 프로세스 자동화</a:t>
            </a:r>
            <a:r>
              <a:rPr lang="en-US" altLang="ko-KR" sz="1400" b="1" dirty="0" smtClean="0">
                <a:solidFill>
                  <a:schemeClr val="accent2">
                    <a:lumMod val="75000"/>
                  </a:schemeClr>
                </a:solidFill>
              </a:rPr>
              <a:t>(RPA) </a:t>
            </a:r>
            <a:r>
              <a:rPr lang="ko-KR" altLang="en-US" sz="1400" b="1" dirty="0" smtClean="0">
                <a:solidFill>
                  <a:schemeClr val="accent2">
                    <a:lumMod val="75000"/>
                  </a:schemeClr>
                </a:solidFill>
              </a:rPr>
              <a:t>소프트웨어는 </a:t>
            </a:r>
            <a:endParaRPr lang="en-US" altLang="ko-KR" sz="1400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ko-KR" altLang="en-US" sz="1400" b="1" dirty="0" smtClean="0">
                <a:solidFill>
                  <a:schemeClr val="accent2">
                    <a:lumMod val="75000"/>
                  </a:schemeClr>
                </a:solidFill>
              </a:rPr>
              <a:t>직원들이 수행하는 반복 작업을 자동화 함으로써 최적의 솔루션으로 부상했습니다</a:t>
            </a:r>
            <a:r>
              <a:rPr lang="en-US" altLang="ko-KR" sz="1400" b="1" dirty="0" smtClean="0">
                <a:solidFill>
                  <a:schemeClr val="accent2">
                    <a:lumMod val="75000"/>
                  </a:schemeClr>
                </a:solidFill>
              </a:rPr>
              <a:t>.</a:t>
            </a:r>
            <a:endParaRPr lang="ko-KR" altLang="en-US" sz="1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679192" y="2561091"/>
            <a:ext cx="7358277" cy="2731724"/>
          </a:xfrm>
          <a:prstGeom prst="rect">
            <a:avLst/>
          </a:prstGeom>
          <a:solidFill>
            <a:schemeClr val="bg1">
              <a:lumMod val="95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</a:rPr>
              <a:t>Lenovo</a:t>
            </a:r>
            <a:r>
              <a:rPr lang="ko-KR" altLang="en-US" sz="1100" dirty="0" smtClean="0">
                <a:solidFill>
                  <a:schemeClr val="bg1">
                    <a:lumMod val="50000"/>
                  </a:schemeClr>
                </a:solidFill>
              </a:rPr>
              <a:t>는 </a:t>
            </a:r>
            <a: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</a:rPr>
              <a:t>RPA </a:t>
            </a:r>
            <a:r>
              <a:rPr lang="ko-KR" altLang="en-US" sz="1100" dirty="0" smtClean="0">
                <a:solidFill>
                  <a:schemeClr val="bg1">
                    <a:lumMod val="50000"/>
                  </a:schemeClr>
                </a:solidFill>
              </a:rPr>
              <a:t>직원 성과급 감사 로봇을 개발하고 배포를 완료하는 데 </a:t>
            </a:r>
            <a: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</a:rPr>
              <a:t>50</a:t>
            </a:r>
            <a:r>
              <a:rPr lang="ko-KR" altLang="en-US" sz="1100" dirty="0" smtClean="0">
                <a:solidFill>
                  <a:schemeClr val="bg1">
                    <a:lumMod val="50000"/>
                  </a:schemeClr>
                </a:solidFill>
              </a:rPr>
              <a:t>일이 걸렸으며 </a:t>
            </a:r>
            <a:endParaRPr lang="en-US" altLang="ko-KR" sz="11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ko-KR" altLang="en-US" sz="1100" dirty="0" smtClean="0">
                <a:solidFill>
                  <a:schemeClr val="bg1">
                    <a:lumMod val="50000"/>
                  </a:schemeClr>
                </a:solidFill>
              </a:rPr>
              <a:t>로봇은 전 직원의 인보이스를 다운로드</a:t>
            </a:r>
            <a: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sz="1100" dirty="0" smtClean="0">
                <a:solidFill>
                  <a:schemeClr val="bg1">
                    <a:lumMod val="50000"/>
                  </a:schemeClr>
                </a:solidFill>
              </a:rPr>
              <a:t>확인 및 처리하여 경비 보고서를 자동으로 확인할 수 있습니다</a:t>
            </a:r>
            <a: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  <a:p>
            <a:endParaRPr lang="en-US" altLang="ko-KR" sz="11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ko-KR" altLang="en-US" sz="1100" dirty="0" smtClean="0">
                <a:solidFill>
                  <a:schemeClr val="bg1">
                    <a:lumMod val="50000"/>
                  </a:schemeClr>
                </a:solidFill>
              </a:rPr>
              <a:t>그룹의 글로벌 내부 감사 부서는 무작위 검사를 통해 직원 성과급을 정기적으로 검사합니다</a:t>
            </a:r>
            <a: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</a:rPr>
              <a:t>. </a:t>
            </a:r>
            <a:r>
              <a:rPr lang="ko-KR" altLang="en-US" sz="1100" dirty="0" smtClean="0">
                <a:solidFill>
                  <a:schemeClr val="bg1">
                    <a:lumMod val="50000"/>
                  </a:schemeClr>
                </a:solidFill>
              </a:rPr>
              <a:t>여기에는 수천 개의 경비 보고서와 송장이 포함될 수 있습니다</a:t>
            </a:r>
            <a: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</a:rPr>
              <a:t>. </a:t>
            </a:r>
            <a:r>
              <a:rPr lang="ko-KR" altLang="en-US" sz="1100" dirty="0" smtClean="0">
                <a:solidFill>
                  <a:schemeClr val="bg1">
                    <a:lumMod val="50000"/>
                  </a:schemeClr>
                </a:solidFill>
              </a:rPr>
              <a:t>과거에 그룹은 모든 것을 수동으로 다운로드하고 감사를 실행하는 데 매달 최소 </a:t>
            </a:r>
            <a: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</a:rPr>
              <a:t>5</a:t>
            </a:r>
            <a:r>
              <a:rPr lang="ko-KR" altLang="en-US" sz="1100" dirty="0" smtClean="0">
                <a:solidFill>
                  <a:schemeClr val="bg1">
                    <a:lumMod val="50000"/>
                  </a:schemeClr>
                </a:solidFill>
              </a:rPr>
              <a:t>일을 소비하도록 </a:t>
            </a:r>
            <a: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</a:rPr>
              <a:t>3</a:t>
            </a:r>
            <a:r>
              <a:rPr lang="ko-KR" altLang="en-US" sz="1100" dirty="0" smtClean="0">
                <a:solidFill>
                  <a:schemeClr val="bg1">
                    <a:lumMod val="50000"/>
                  </a:schemeClr>
                </a:solidFill>
              </a:rPr>
              <a:t>명의 직원을 할당해야 했습니다</a:t>
            </a:r>
            <a: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</a:rPr>
              <a:t>. RPA</a:t>
            </a:r>
            <a:r>
              <a:rPr lang="ko-KR" altLang="en-US" sz="1100" dirty="0" smtClean="0">
                <a:solidFill>
                  <a:schemeClr val="bg1">
                    <a:lumMod val="50000"/>
                  </a:schemeClr>
                </a:solidFill>
              </a:rPr>
              <a:t>를 사용하여 로봇이 단 </a:t>
            </a:r>
            <a: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</a:rPr>
              <a:t>5</a:t>
            </a:r>
            <a:r>
              <a:rPr lang="ko-KR" altLang="en-US" sz="1100" dirty="0" smtClean="0">
                <a:solidFill>
                  <a:schemeClr val="bg1">
                    <a:lumMod val="50000"/>
                  </a:schemeClr>
                </a:solidFill>
              </a:rPr>
              <a:t>시간 만에 동일한 작업을 완료할 수 있어 매년 </a:t>
            </a:r>
            <a: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</a:rPr>
              <a:t>1500</a:t>
            </a:r>
            <a:r>
              <a:rPr lang="ko-KR" altLang="en-US" sz="1100" dirty="0" smtClean="0">
                <a:solidFill>
                  <a:schemeClr val="bg1">
                    <a:lumMod val="50000"/>
                  </a:schemeClr>
                </a:solidFill>
              </a:rPr>
              <a:t>시간의 인건비를 절약 하였습니다</a:t>
            </a:r>
            <a: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  <a:p>
            <a:endParaRPr lang="en-US" altLang="ko-KR" sz="11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ko-KR" altLang="en-US" sz="1100" dirty="0" smtClean="0">
                <a:solidFill>
                  <a:schemeClr val="bg1">
                    <a:lumMod val="50000"/>
                  </a:schemeClr>
                </a:solidFill>
              </a:rPr>
              <a:t>로봇을 사용하여 내부 감사 보고서를 작성하는 데 </a:t>
            </a:r>
            <a: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</a:rPr>
              <a:t>4</a:t>
            </a:r>
            <a:r>
              <a:rPr lang="ko-KR" altLang="en-US" sz="1100" dirty="0" smtClean="0">
                <a:solidFill>
                  <a:schemeClr val="bg1">
                    <a:lumMod val="50000"/>
                  </a:schemeClr>
                </a:solidFill>
              </a:rPr>
              <a:t>일 을 절약 하였습니다</a:t>
            </a:r>
            <a: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</a:rPr>
              <a:t>. </a:t>
            </a:r>
            <a:r>
              <a:rPr lang="ko-KR" altLang="en-US" sz="1100" dirty="0" smtClean="0">
                <a:solidFill>
                  <a:schemeClr val="bg1">
                    <a:lumMod val="50000"/>
                  </a:schemeClr>
                </a:solidFill>
              </a:rPr>
              <a:t>이는 이전보다 </a:t>
            </a:r>
            <a: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</a:rPr>
              <a:t>87% </a:t>
            </a:r>
            <a:r>
              <a:rPr lang="ko-KR" altLang="en-US" sz="1100" dirty="0" smtClean="0">
                <a:solidFill>
                  <a:schemeClr val="bg1">
                    <a:lumMod val="50000"/>
                  </a:schemeClr>
                </a:solidFill>
              </a:rPr>
              <a:t>단축된 시간입니다</a:t>
            </a:r>
            <a: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</a:rPr>
              <a:t>. </a:t>
            </a:r>
            <a:r>
              <a:rPr lang="ko-KR" altLang="en-US" sz="1100" dirty="0" smtClean="0">
                <a:solidFill>
                  <a:schemeClr val="bg1">
                    <a:lumMod val="50000"/>
                  </a:schemeClr>
                </a:solidFill>
              </a:rPr>
              <a:t>오류 율이 매우 낮고 정확성이 뛰어납니다</a:t>
            </a:r>
            <a: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</a:rPr>
              <a:t>. </a:t>
            </a:r>
            <a:r>
              <a:rPr lang="ko-KR" altLang="en-US" sz="1100" dirty="0" smtClean="0">
                <a:solidFill>
                  <a:schemeClr val="bg1">
                    <a:lumMod val="50000"/>
                  </a:schemeClr>
                </a:solidFill>
              </a:rPr>
              <a:t>이는 기업의 재정적 손실을 사전에 예방하는 중요한 단계입니다</a:t>
            </a:r>
            <a: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  <a:p>
            <a:endParaRPr lang="en-US" altLang="ko-KR" sz="11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ko-KR" altLang="en-US" sz="1100" dirty="0" smtClean="0">
                <a:solidFill>
                  <a:schemeClr val="bg1">
                    <a:lumMod val="50000"/>
                  </a:schemeClr>
                </a:solidFill>
              </a:rPr>
              <a:t>이제 </a:t>
            </a:r>
            <a: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</a:rPr>
              <a:t>RPA </a:t>
            </a:r>
            <a:r>
              <a:rPr lang="ko-KR" altLang="en-US" sz="1100" dirty="0" smtClean="0">
                <a:solidFill>
                  <a:schemeClr val="bg1">
                    <a:lumMod val="50000"/>
                  </a:schemeClr>
                </a:solidFill>
              </a:rPr>
              <a:t>로봇은 </a:t>
            </a:r>
            <a: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</a:rPr>
              <a:t>Lenovo Group</a:t>
            </a:r>
            <a:r>
              <a:rPr lang="ko-KR" altLang="en-US" sz="1100" dirty="0" smtClean="0">
                <a:solidFill>
                  <a:schemeClr val="bg1">
                    <a:lumMod val="50000"/>
                  </a:schemeClr>
                </a:solidFill>
              </a:rPr>
              <a:t>의 강력한 </a:t>
            </a:r>
            <a: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</a:rPr>
              <a:t>＂</a:t>
            </a:r>
            <a:r>
              <a:rPr lang="ko-KR" altLang="en-US" sz="1100" dirty="0" smtClean="0">
                <a:solidFill>
                  <a:schemeClr val="bg1">
                    <a:lumMod val="50000"/>
                  </a:schemeClr>
                </a:solidFill>
              </a:rPr>
              <a:t>직원</a:t>
            </a:r>
            <a: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</a:rPr>
              <a:t>＂</a:t>
            </a:r>
            <a:r>
              <a:rPr lang="ko-KR" altLang="en-US" sz="1100" dirty="0" smtClean="0">
                <a:solidFill>
                  <a:schemeClr val="bg1">
                    <a:lumMod val="50000"/>
                  </a:schemeClr>
                </a:solidFill>
              </a:rPr>
              <a:t>이 되었습니다</a:t>
            </a:r>
            <a: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</a:rPr>
              <a:t>. </a:t>
            </a:r>
            <a:r>
              <a:rPr lang="ko-KR" altLang="en-US" sz="1100" dirty="0" smtClean="0">
                <a:solidFill>
                  <a:schemeClr val="bg1">
                    <a:lumMod val="50000"/>
                  </a:schemeClr>
                </a:solidFill>
              </a:rPr>
              <a:t>로봇은 자동으로 시스템에 로그온하고</a:t>
            </a:r>
            <a: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sz="1100" dirty="0" smtClean="0">
                <a:solidFill>
                  <a:schemeClr val="bg1">
                    <a:lumMod val="50000"/>
                  </a:schemeClr>
                </a:solidFill>
              </a:rPr>
              <a:t>데이터를 탐색하고</a:t>
            </a:r>
            <a: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sz="1100" dirty="0" smtClean="0">
                <a:solidFill>
                  <a:schemeClr val="bg1">
                    <a:lumMod val="50000"/>
                  </a:schemeClr>
                </a:solidFill>
              </a:rPr>
              <a:t>정보를 조회하고</a:t>
            </a:r>
            <a: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sz="1100" dirty="0" smtClean="0">
                <a:solidFill>
                  <a:schemeClr val="bg1">
                    <a:lumMod val="50000"/>
                  </a:schemeClr>
                </a:solidFill>
              </a:rPr>
              <a:t>환급 보고서를 생성할 수 있습니다</a:t>
            </a:r>
            <a: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</a:rPr>
              <a:t>. </a:t>
            </a:r>
            <a:r>
              <a:rPr lang="ko-KR" altLang="en-US" sz="1100" dirty="0" smtClean="0">
                <a:solidFill>
                  <a:schemeClr val="bg1">
                    <a:lumMod val="50000"/>
                  </a:schemeClr>
                </a:solidFill>
              </a:rPr>
              <a:t>로봇을 통해 온라인 내부 감사를 효율적이고 원활하게 완료할 수 있으며 인력과 비용을 동시에 절감할 수 있습니다</a:t>
            </a:r>
            <a: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en-US" altLang="ko-KR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520" y="1658689"/>
            <a:ext cx="2988966" cy="2005754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3679192" y="5331761"/>
            <a:ext cx="7358277" cy="117957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2">
                    <a:lumMod val="25000"/>
                  </a:schemeClr>
                </a:solidFill>
              </a:rPr>
              <a:t>RPA</a:t>
            </a:r>
            <a:r>
              <a:rPr lang="ko-KR" altLang="en-US" sz="1100" b="1" dirty="0" smtClean="0">
                <a:solidFill>
                  <a:schemeClr val="bg2">
                    <a:lumMod val="25000"/>
                  </a:schemeClr>
                </a:solidFill>
              </a:rPr>
              <a:t>로 </a:t>
            </a:r>
            <a:r>
              <a:rPr lang="en-US" altLang="ko-KR" sz="1100" b="1" dirty="0" smtClean="0">
                <a:solidFill>
                  <a:schemeClr val="bg2">
                    <a:lumMod val="25000"/>
                  </a:schemeClr>
                </a:solidFill>
              </a:rPr>
              <a:t>Lenovo Group</a:t>
            </a:r>
            <a:r>
              <a:rPr lang="ko-KR" altLang="en-US" sz="1100" b="1" dirty="0" smtClean="0">
                <a:solidFill>
                  <a:schemeClr val="bg2">
                    <a:lumMod val="25000"/>
                  </a:schemeClr>
                </a:solidFill>
              </a:rPr>
              <a:t>은 이제 직원 성과급 감사를 위한 고급 시스템을 개발했습니다</a:t>
            </a:r>
            <a:r>
              <a:rPr lang="en-US" altLang="ko-KR" sz="1100" b="1" dirty="0" smtClean="0">
                <a:solidFill>
                  <a:schemeClr val="bg2">
                    <a:lumMod val="25000"/>
                  </a:schemeClr>
                </a:solidFill>
              </a:rPr>
              <a:t>. </a:t>
            </a:r>
          </a:p>
          <a:p>
            <a:pPr algn="ctr"/>
            <a:r>
              <a:rPr lang="ko-KR" altLang="en-US" sz="1100" b="1" dirty="0" smtClean="0">
                <a:solidFill>
                  <a:schemeClr val="bg2">
                    <a:lumMod val="25000"/>
                  </a:schemeClr>
                </a:solidFill>
              </a:rPr>
              <a:t>이 솔루션은 주요 문제점을 해결 했습니다</a:t>
            </a:r>
            <a:r>
              <a:rPr lang="en-US" altLang="ko-KR" sz="1100" b="1" dirty="0" smtClean="0">
                <a:solidFill>
                  <a:schemeClr val="bg2">
                    <a:lumMod val="25000"/>
                  </a:schemeClr>
                </a:solidFill>
              </a:rPr>
              <a:t>. </a:t>
            </a:r>
            <a:r>
              <a:rPr lang="ko-KR" altLang="en-US" sz="1100" b="1" dirty="0" smtClean="0">
                <a:solidFill>
                  <a:schemeClr val="bg2">
                    <a:lumMod val="25000"/>
                  </a:schemeClr>
                </a:solidFill>
              </a:rPr>
              <a:t>결과는 상상 이상입니다</a:t>
            </a:r>
            <a:r>
              <a:rPr lang="en-US" altLang="ko-KR" sz="1100" b="1" dirty="0" smtClean="0">
                <a:solidFill>
                  <a:schemeClr val="bg2">
                    <a:lumMod val="25000"/>
                  </a:schemeClr>
                </a:solidFill>
              </a:rPr>
              <a:t>. </a:t>
            </a:r>
          </a:p>
          <a:p>
            <a:pPr algn="ctr"/>
            <a:r>
              <a:rPr lang="ko-KR" altLang="en-US" sz="1100" b="1" dirty="0" smtClean="0">
                <a:solidFill>
                  <a:schemeClr val="bg2">
                    <a:lumMod val="25000"/>
                  </a:schemeClr>
                </a:solidFill>
              </a:rPr>
              <a:t>더 많은 기업이 우리의 성공적인 경험을 통해 혜택을 받고 </a:t>
            </a:r>
            <a:endParaRPr lang="en-US" altLang="ko-KR" sz="1100" b="1" dirty="0" smtClean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r>
              <a:rPr lang="ko-KR" altLang="en-US" sz="1100" b="1" dirty="0" smtClean="0">
                <a:solidFill>
                  <a:schemeClr val="bg2">
                    <a:lumMod val="25000"/>
                  </a:schemeClr>
                </a:solidFill>
              </a:rPr>
              <a:t>비즈니스에 디지털 혁신을 가져올 수 있기를 바랍니다</a:t>
            </a:r>
            <a:r>
              <a:rPr lang="en-US" altLang="ko-KR" sz="1100" b="1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algn="ctr"/>
            <a:endParaRPr lang="en-US" altLang="ko-KR" sz="1100" b="1" dirty="0" smtClean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r>
              <a:rPr lang="ko-KR" altLang="en-US" sz="1100" b="1" dirty="0" smtClean="0">
                <a:solidFill>
                  <a:schemeClr val="bg2">
                    <a:lumMod val="25000"/>
                  </a:schemeClr>
                </a:solidFill>
              </a:rPr>
              <a:t>보니 치우 </a:t>
            </a:r>
            <a:r>
              <a:rPr lang="en-US" altLang="ko-KR" sz="1100" b="1" dirty="0" smtClean="0">
                <a:solidFill>
                  <a:schemeClr val="bg2">
                    <a:lumMod val="25000"/>
                  </a:schemeClr>
                </a:solidFill>
              </a:rPr>
              <a:t>/ Lenovo Group</a:t>
            </a:r>
            <a:r>
              <a:rPr lang="ko-KR" altLang="en-US" sz="1100" b="1" dirty="0" smtClean="0">
                <a:solidFill>
                  <a:schemeClr val="bg2">
                    <a:lumMod val="25000"/>
                  </a:schemeClr>
                </a:solidFill>
              </a:rPr>
              <a:t>의 글로벌 </a:t>
            </a:r>
            <a:r>
              <a:rPr lang="en-US" altLang="ko-KR" sz="1100" b="1" dirty="0" smtClean="0">
                <a:solidFill>
                  <a:schemeClr val="bg2">
                    <a:lumMod val="25000"/>
                  </a:schemeClr>
                </a:solidFill>
              </a:rPr>
              <a:t>IT </a:t>
            </a:r>
            <a:r>
              <a:rPr lang="ko-KR" altLang="en-US" sz="1100" b="1" dirty="0" smtClean="0">
                <a:solidFill>
                  <a:schemeClr val="bg2">
                    <a:lumMod val="25000"/>
                  </a:schemeClr>
                </a:solidFill>
              </a:rPr>
              <a:t>운영 이사</a:t>
            </a:r>
            <a:endParaRPr lang="en-US" altLang="ko-KR" sz="11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6498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294640"/>
            <a:ext cx="12192000" cy="7315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2" t="22207" r="16547" b="25072"/>
          <a:stretch/>
        </p:blipFill>
        <p:spPr>
          <a:xfrm>
            <a:off x="10414000" y="355142"/>
            <a:ext cx="1473200" cy="61051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477520" y="406858"/>
            <a:ext cx="6880812" cy="558799"/>
          </a:xfrm>
          <a:prstGeom prst="rect">
            <a:avLst/>
          </a:prstGeom>
          <a:solidFill>
            <a:schemeClr val="bg1">
              <a:lumMod val="95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>
                <a:solidFill>
                  <a:schemeClr val="bg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</a:t>
            </a:r>
            <a:r>
              <a:rPr lang="en-US" altLang="ko-KR" sz="2400" dirty="0" smtClean="0">
                <a:solidFill>
                  <a:schemeClr val="bg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</a:t>
            </a:r>
            <a:r>
              <a:rPr lang="ko-KR" altLang="en-US" sz="2400" dirty="0" smtClean="0">
                <a:solidFill>
                  <a:schemeClr val="bg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왜 </a:t>
            </a:r>
            <a:r>
              <a:rPr lang="en-US" altLang="ko-KR" sz="2400" dirty="0" smtClean="0">
                <a:solidFill>
                  <a:schemeClr val="bg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RPA</a:t>
            </a:r>
            <a:r>
              <a:rPr lang="ko-KR" altLang="en-US" sz="2400" dirty="0" smtClean="0">
                <a:solidFill>
                  <a:schemeClr val="bg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는 </a:t>
            </a:r>
            <a:r>
              <a:rPr lang="en-US" altLang="ko-KR" sz="2400" dirty="0" smtClean="0">
                <a:solidFill>
                  <a:schemeClr val="bg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UiPath</a:t>
            </a:r>
            <a:r>
              <a:rPr lang="ko-KR" altLang="en-US" sz="2400" dirty="0" smtClean="0">
                <a:solidFill>
                  <a:schemeClr val="bg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를 사용해야 하나</a:t>
            </a:r>
            <a:r>
              <a:rPr lang="en-US" altLang="ko-KR" sz="2400" dirty="0" smtClean="0">
                <a:solidFill>
                  <a:schemeClr val="bg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?</a:t>
            </a:r>
            <a:endParaRPr lang="ko-KR" altLang="en-US" sz="2400" dirty="0">
              <a:solidFill>
                <a:schemeClr val="bg2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920" y="2642062"/>
            <a:ext cx="10816160" cy="2833627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2" t="22207" r="16547" b="25072"/>
          <a:stretch/>
        </p:blipFill>
        <p:spPr>
          <a:xfrm>
            <a:off x="4846933" y="1316480"/>
            <a:ext cx="2498133" cy="1035262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687920" y="5475689"/>
            <a:ext cx="10816160" cy="881588"/>
          </a:xfrm>
          <a:prstGeom prst="rect">
            <a:avLst/>
          </a:prstGeom>
          <a:solidFill>
            <a:schemeClr val="bg1">
              <a:lumMod val="95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</a:rPr>
              <a:t>완전히 자동화된 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RPA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</a:rPr>
              <a:t>를 경험해 보세요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. 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</a:rPr>
              <a:t>여러분의 회사에 활력을 불어넣어 줄 것입니다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. 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endParaRPr lang="en-US" altLang="ko-KR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0449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7494" y="2391510"/>
            <a:ext cx="3073357" cy="3130175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0" y="294640"/>
            <a:ext cx="12192000" cy="7315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2" t="22207" r="16547" b="25072"/>
          <a:stretch/>
        </p:blipFill>
        <p:spPr>
          <a:xfrm>
            <a:off x="10414000" y="355142"/>
            <a:ext cx="1473200" cy="61051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477520" y="406858"/>
            <a:ext cx="6880812" cy="558799"/>
          </a:xfrm>
          <a:prstGeom prst="rect">
            <a:avLst/>
          </a:prstGeom>
          <a:solidFill>
            <a:schemeClr val="bg1">
              <a:lumMod val="95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>
                <a:solidFill>
                  <a:schemeClr val="bg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</a:t>
            </a:r>
            <a:r>
              <a:rPr lang="en-US" altLang="ko-KR" sz="2400" dirty="0" smtClean="0">
                <a:solidFill>
                  <a:schemeClr val="bg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</a:t>
            </a:r>
            <a:r>
              <a:rPr lang="ko-KR" altLang="en-US" sz="2400" dirty="0" smtClean="0">
                <a:solidFill>
                  <a:schemeClr val="bg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왜 </a:t>
            </a:r>
            <a:r>
              <a:rPr lang="en-US" altLang="ko-KR" sz="2400" dirty="0" smtClean="0">
                <a:solidFill>
                  <a:schemeClr val="bg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RPA</a:t>
            </a:r>
            <a:r>
              <a:rPr lang="ko-KR" altLang="en-US" sz="2400" dirty="0" smtClean="0">
                <a:solidFill>
                  <a:schemeClr val="bg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는 </a:t>
            </a:r>
            <a:r>
              <a:rPr lang="en-US" altLang="ko-KR" sz="2400" dirty="0" smtClean="0">
                <a:solidFill>
                  <a:schemeClr val="bg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UiPath</a:t>
            </a:r>
            <a:r>
              <a:rPr lang="ko-KR" altLang="en-US" sz="2400" dirty="0" smtClean="0">
                <a:solidFill>
                  <a:schemeClr val="bg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를 사용해야 하나</a:t>
            </a:r>
            <a:r>
              <a:rPr lang="en-US" altLang="ko-KR" sz="2400" dirty="0" smtClean="0">
                <a:solidFill>
                  <a:schemeClr val="bg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?</a:t>
            </a:r>
            <a:endParaRPr lang="ko-KR" altLang="en-US" sz="2400" dirty="0">
              <a:solidFill>
                <a:schemeClr val="bg2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2" t="22207" r="16547" b="25072"/>
          <a:stretch/>
        </p:blipFill>
        <p:spPr>
          <a:xfrm>
            <a:off x="4846933" y="1316480"/>
            <a:ext cx="2498133" cy="1035262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2900154" y="5642263"/>
            <a:ext cx="2628036" cy="881588"/>
          </a:xfrm>
          <a:prstGeom prst="rect">
            <a:avLst/>
          </a:prstGeom>
          <a:solidFill>
            <a:schemeClr val="bg1">
              <a:lumMod val="95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>
                    <a:lumMod val="50000"/>
                  </a:schemeClr>
                </a:solidFill>
              </a:rPr>
              <a:t>2021 </a:t>
            </a:r>
            <a:r>
              <a:rPr lang="ko-KR" altLang="en-US" sz="1200" b="1" dirty="0" smtClean="0">
                <a:solidFill>
                  <a:schemeClr val="bg1">
                    <a:lumMod val="50000"/>
                  </a:schemeClr>
                </a:solidFill>
              </a:rPr>
              <a:t>가트너 매직 쿼드런트 </a:t>
            </a:r>
            <a:endParaRPr lang="en-US" altLang="ko-KR" sz="12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bg1">
                    <a:lumMod val="50000"/>
                  </a:schemeClr>
                </a:solidFill>
              </a:rPr>
              <a:t>로보틱 프로세스 오토메이션</a:t>
            </a:r>
            <a:endParaRPr lang="en-US" altLang="ko-KR" sz="12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ko-KR" altLang="en-US" sz="12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</a:rPr>
              <a:t>UiPath </a:t>
            </a:r>
            <a:r>
              <a:rPr lang="ko-KR" altLang="en-US" sz="1100" dirty="0" smtClean="0">
                <a:solidFill>
                  <a:schemeClr val="bg1">
                    <a:lumMod val="50000"/>
                  </a:schemeClr>
                </a:solidFill>
              </a:rPr>
              <a:t>가 </a:t>
            </a:r>
            <a: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</a:rPr>
              <a:t>3</a:t>
            </a:r>
            <a:r>
              <a:rPr lang="ko-KR" altLang="en-US" sz="1100" dirty="0" smtClean="0">
                <a:solidFill>
                  <a:schemeClr val="bg1">
                    <a:lumMod val="50000"/>
                  </a:schemeClr>
                </a:solidFill>
              </a:rPr>
              <a:t>년 연속 </a:t>
            </a:r>
            <a: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</a:rPr>
              <a:t>RPA </a:t>
            </a:r>
            <a:r>
              <a:rPr lang="ko-KR" altLang="en-US" sz="1100" dirty="0" smtClean="0">
                <a:solidFill>
                  <a:schemeClr val="bg1">
                    <a:lumMod val="50000"/>
                  </a:schemeClr>
                </a:solidFill>
              </a:rPr>
              <a:t>부문 리더로 선정되었습니다</a:t>
            </a:r>
            <a:endParaRPr lang="en-US" altLang="ko-KR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1163" y="2260883"/>
            <a:ext cx="3295514" cy="3406391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6404041" y="5606988"/>
            <a:ext cx="3363063" cy="881588"/>
          </a:xfrm>
          <a:prstGeom prst="rect">
            <a:avLst/>
          </a:prstGeom>
          <a:solidFill>
            <a:schemeClr val="bg1">
              <a:lumMod val="95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>
                    <a:lumMod val="50000"/>
                  </a:schemeClr>
                </a:solidFill>
              </a:rPr>
              <a:t>UiPath</a:t>
            </a:r>
            <a:r>
              <a:rPr lang="ko-KR" altLang="en-US" sz="1200" b="1" dirty="0" smtClean="0">
                <a:solidFill>
                  <a:schemeClr val="bg1">
                    <a:lumMod val="50000"/>
                  </a:schemeClr>
                </a:solidFill>
              </a:rPr>
              <a:t>가 </a:t>
            </a:r>
            <a:endParaRPr lang="en-US" altLang="ko-KR" sz="12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bg1">
                    <a:lumMod val="50000"/>
                  </a:schemeClr>
                </a:solidFill>
              </a:rPr>
              <a:t>최신 오퍼링</a:t>
            </a:r>
            <a:r>
              <a:rPr lang="en-US" altLang="ko-KR" sz="1200" b="1" dirty="0" smtClean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sz="1200" b="1" dirty="0" smtClean="0">
                <a:solidFill>
                  <a:schemeClr val="bg1">
                    <a:lumMod val="50000"/>
                  </a:schemeClr>
                </a:solidFill>
              </a:rPr>
              <a:t>전략 및 </a:t>
            </a:r>
            <a:r>
              <a:rPr lang="en-US" altLang="ko-KR" sz="1200" b="1" dirty="0" smtClean="0">
                <a:solidFill>
                  <a:schemeClr val="bg1">
                    <a:lumMod val="50000"/>
                  </a:schemeClr>
                </a:solidFill>
              </a:rPr>
              <a:t>RPA </a:t>
            </a:r>
            <a:r>
              <a:rPr lang="ko-KR" altLang="en-US" sz="1200" b="1" dirty="0" smtClean="0">
                <a:solidFill>
                  <a:schemeClr val="bg1">
                    <a:lumMod val="50000"/>
                  </a:schemeClr>
                </a:solidFill>
              </a:rPr>
              <a:t>시장 입지 범주에서 가장 높은 점수를 받아 </a:t>
            </a:r>
            <a:r>
              <a:rPr lang="en-US" altLang="ko-KR" sz="1200" b="1" dirty="0" smtClean="0">
                <a:solidFill>
                  <a:schemeClr val="bg1">
                    <a:lumMod val="50000"/>
                  </a:schemeClr>
                </a:solidFill>
              </a:rPr>
              <a:t>RPA </a:t>
            </a:r>
            <a:r>
              <a:rPr lang="ko-KR" altLang="en-US" sz="1200" b="1" dirty="0" smtClean="0">
                <a:solidFill>
                  <a:schemeClr val="bg1">
                    <a:lumMod val="50000"/>
                  </a:schemeClr>
                </a:solidFill>
              </a:rPr>
              <a:t>부문에서 리더로 선정되었습니다</a:t>
            </a:r>
            <a:r>
              <a:rPr lang="en-US" altLang="ko-KR" sz="1200" b="1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en-US" altLang="ko-KR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4846933" y="2954834"/>
            <a:ext cx="602902" cy="241160"/>
          </a:xfrm>
          <a:prstGeom prst="roundRect">
            <a:avLst/>
          </a:prstGeom>
          <a:solidFill>
            <a:srgbClr val="FF0000">
              <a:alpha val="23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8866096" y="2857343"/>
            <a:ext cx="602902" cy="241160"/>
          </a:xfrm>
          <a:prstGeom prst="roundRect">
            <a:avLst/>
          </a:prstGeom>
          <a:solidFill>
            <a:srgbClr val="FF0000">
              <a:alpha val="23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879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294640"/>
            <a:ext cx="12192000" cy="7315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2" t="22207" r="16547" b="25072"/>
          <a:stretch/>
        </p:blipFill>
        <p:spPr>
          <a:xfrm>
            <a:off x="10414000" y="355142"/>
            <a:ext cx="1473200" cy="61051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477520" y="406858"/>
            <a:ext cx="6880812" cy="558799"/>
          </a:xfrm>
          <a:prstGeom prst="rect">
            <a:avLst/>
          </a:prstGeom>
          <a:solidFill>
            <a:schemeClr val="bg1">
              <a:lumMod val="95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>
                <a:solidFill>
                  <a:schemeClr val="bg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</a:t>
            </a:r>
            <a:r>
              <a:rPr lang="en-US" altLang="ko-KR" sz="2400" dirty="0" smtClean="0">
                <a:solidFill>
                  <a:schemeClr val="bg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</a:t>
            </a:r>
            <a:r>
              <a:rPr lang="ko-KR" altLang="en-US" sz="2400" dirty="0" smtClean="0">
                <a:solidFill>
                  <a:schemeClr val="bg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왜 </a:t>
            </a:r>
            <a:r>
              <a:rPr lang="en-US" altLang="ko-KR" sz="2400" dirty="0" smtClean="0">
                <a:solidFill>
                  <a:schemeClr val="bg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RPA</a:t>
            </a:r>
            <a:r>
              <a:rPr lang="ko-KR" altLang="en-US" sz="2400" dirty="0" smtClean="0">
                <a:solidFill>
                  <a:schemeClr val="bg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는 </a:t>
            </a:r>
            <a:r>
              <a:rPr lang="en-US" altLang="ko-KR" sz="2400" dirty="0" smtClean="0">
                <a:solidFill>
                  <a:schemeClr val="bg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UiPath</a:t>
            </a:r>
            <a:r>
              <a:rPr lang="ko-KR" altLang="en-US" sz="2400" dirty="0" smtClean="0">
                <a:solidFill>
                  <a:schemeClr val="bg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를 사용해야 하나</a:t>
            </a:r>
            <a:r>
              <a:rPr lang="en-US" altLang="ko-KR" sz="2400" dirty="0" smtClean="0">
                <a:solidFill>
                  <a:schemeClr val="bg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?</a:t>
            </a:r>
            <a:endParaRPr lang="ko-KR" altLang="en-US" sz="2400" dirty="0">
              <a:solidFill>
                <a:schemeClr val="bg2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87920" y="1141079"/>
            <a:ext cx="10816160" cy="772708"/>
          </a:xfrm>
          <a:prstGeom prst="rect">
            <a:avLst/>
          </a:prstGeom>
          <a:solidFill>
            <a:schemeClr val="bg1">
              <a:lumMod val="95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bg1">
                    <a:lumMod val="50000"/>
                  </a:schemeClr>
                </a:solidFill>
              </a:rPr>
              <a:t>UiPath </a:t>
            </a:r>
            <a:r>
              <a:rPr lang="ko-KR" altLang="en-US" sz="2000" b="1" dirty="0">
                <a:solidFill>
                  <a:schemeClr val="bg1">
                    <a:lumMod val="50000"/>
                  </a:schemeClr>
                </a:solidFill>
              </a:rPr>
              <a:t>사용자들의 </a:t>
            </a:r>
            <a:r>
              <a:rPr lang="ko-KR" altLang="en-US" sz="2000" b="1" dirty="0" smtClean="0">
                <a:solidFill>
                  <a:schemeClr val="bg1">
                    <a:lumMod val="50000"/>
                  </a:schemeClr>
                </a:solidFill>
              </a:rPr>
              <a:t>성공 </a:t>
            </a:r>
            <a:r>
              <a:rPr lang="ko-KR" altLang="en-US" sz="2000" b="1" dirty="0">
                <a:solidFill>
                  <a:schemeClr val="bg1">
                    <a:lumMod val="50000"/>
                  </a:schemeClr>
                </a:solidFill>
              </a:rPr>
              <a:t>사례</a:t>
            </a:r>
            <a:endParaRPr lang="en-US" altLang="ko-KR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0364" y="2028706"/>
            <a:ext cx="7858858" cy="1145349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0365" y="3288974"/>
            <a:ext cx="7858858" cy="1718277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70364" y="5122170"/>
            <a:ext cx="7858858" cy="1187189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800689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2" t="9770" b="10679"/>
          <a:stretch/>
        </p:blipFill>
        <p:spPr>
          <a:xfrm>
            <a:off x="0" y="2147638"/>
            <a:ext cx="12192000" cy="2363401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3578776" y="4914201"/>
            <a:ext cx="5525031" cy="1396163"/>
          </a:xfrm>
          <a:prstGeom prst="rect">
            <a:avLst/>
          </a:prstGeom>
          <a:solidFill>
            <a:schemeClr val="bg1">
              <a:lumMod val="95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bg2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문의하실 내용이 있으시면</a:t>
            </a:r>
            <a:endParaRPr lang="en-US" altLang="ko-KR" sz="1400" dirty="0" smtClean="0">
              <a:solidFill>
                <a:schemeClr val="bg2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2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부담 없이 연락주세요</a:t>
            </a:r>
            <a:r>
              <a:rPr lang="en-US" altLang="ko-KR" sz="1400" dirty="0" smtClean="0">
                <a:solidFill>
                  <a:schemeClr val="bg2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</a:p>
          <a:p>
            <a:pPr algn="ctr"/>
            <a:r>
              <a:rPr lang="en-US" altLang="ko-KR" sz="1400" dirty="0">
                <a:solidFill>
                  <a:schemeClr val="bg2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1400" dirty="0" smtClean="0">
                <a:solidFill>
                  <a:schemeClr val="bg2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밝고 자세히 안내해 드리겠습니다</a:t>
            </a:r>
            <a:r>
              <a:rPr lang="en-US" altLang="ko-KR" sz="1400" dirty="0" smtClean="0">
                <a:solidFill>
                  <a:schemeClr val="bg2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pPr algn="ctr"/>
            <a:r>
              <a:rPr lang="ko-KR" altLang="en-US" sz="1400" dirty="0" smtClean="0">
                <a:solidFill>
                  <a:schemeClr val="bg2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김민상 </a:t>
            </a:r>
            <a:r>
              <a:rPr lang="en-US" altLang="ko-KR" sz="1400" dirty="0" smtClean="0">
                <a:solidFill>
                  <a:schemeClr val="bg2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010-2571-3111</a:t>
            </a:r>
          </a:p>
          <a:p>
            <a:pPr algn="ctr"/>
            <a:r>
              <a:rPr lang="en-US" altLang="ko-KR" sz="1400" dirty="0" smtClean="0">
                <a:solidFill>
                  <a:schemeClr val="bg2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kuick1@naver.com</a:t>
            </a:r>
            <a:endParaRPr lang="ko-KR" altLang="en-US" sz="1400" dirty="0">
              <a:solidFill>
                <a:schemeClr val="bg2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84142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294640"/>
            <a:ext cx="12192000" cy="7315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2" t="22207" r="16547" b="25072"/>
          <a:stretch/>
        </p:blipFill>
        <p:spPr>
          <a:xfrm>
            <a:off x="10414000" y="355142"/>
            <a:ext cx="1473200" cy="61051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477520" y="406858"/>
            <a:ext cx="6880812" cy="558799"/>
          </a:xfrm>
          <a:prstGeom prst="rect">
            <a:avLst/>
          </a:prstGeom>
          <a:solidFill>
            <a:schemeClr val="bg1">
              <a:lumMod val="95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 smtClean="0">
                <a:solidFill>
                  <a:schemeClr val="bg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* </a:t>
            </a:r>
            <a:r>
              <a:rPr lang="ko-KR" altLang="en-US" sz="2400" dirty="0" smtClean="0">
                <a:solidFill>
                  <a:schemeClr val="bg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김민상의 영업전략</a:t>
            </a:r>
            <a:endParaRPr lang="ko-KR" altLang="en-US" sz="2400" dirty="0">
              <a:solidFill>
                <a:schemeClr val="bg2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195373" y="1317596"/>
            <a:ext cx="4631689" cy="219472"/>
          </a:xfrm>
          <a:prstGeom prst="rect">
            <a:avLst/>
          </a:prstGeom>
          <a:solidFill>
            <a:schemeClr val="accent3">
              <a:lumMod val="40000"/>
              <a:lumOff val="60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 latinLnBrk="0"/>
            <a:r>
              <a:rPr lang="en-US" altLang="ko-KR" sz="1600" b="1" dirty="0">
                <a:solidFill>
                  <a:schemeClr val="tx1"/>
                </a:solidFill>
              </a:rPr>
              <a:t>UiPath</a:t>
            </a:r>
            <a:r>
              <a:rPr lang="ko-KR" altLang="en-US" sz="1600" b="1" dirty="0">
                <a:solidFill>
                  <a:schemeClr val="tx1"/>
                </a:solidFill>
              </a:rPr>
              <a:t>의 강점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3195374" y="1537068"/>
            <a:ext cx="6272529" cy="106317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 fontAlgn="base" latinLnBrk="0"/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UiPath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를 제안하는 형식으로 영업전략을 제시해 보았습니다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저는 영업부분에서 업무효율화와 비용절감을 </a:t>
            </a:r>
            <a:r>
              <a:rPr lang="en-US" altLang="ko-KR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RPA </a:t>
            </a:r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제품의 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매력으로 보았습니다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한국의 </a:t>
            </a:r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시장은 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도입단계이기 때문에 좋은 제품임에도 불구하고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많은 어려움이 있을 것이라고 생각합니다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이 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제품은 결국은 성공하게 된다는 </a:t>
            </a:r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비전을 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바라본다면 좋은 결과물이 나올 것이라고 생각합니다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195373" y="2951324"/>
            <a:ext cx="4631689" cy="219472"/>
          </a:xfrm>
          <a:prstGeom prst="rect">
            <a:avLst/>
          </a:prstGeom>
          <a:solidFill>
            <a:schemeClr val="accent3">
              <a:lumMod val="40000"/>
              <a:lumOff val="60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 latinLnBrk="0"/>
            <a:r>
              <a:rPr lang="ko-KR" altLang="en-US" sz="1600" b="1" dirty="0" smtClean="0">
                <a:solidFill>
                  <a:schemeClr val="tx1"/>
                </a:solidFill>
              </a:rPr>
              <a:t>비전을 </a:t>
            </a:r>
            <a:r>
              <a:rPr lang="ko-KR" altLang="en-US" sz="1600" b="1" dirty="0">
                <a:solidFill>
                  <a:schemeClr val="tx1"/>
                </a:solidFill>
              </a:rPr>
              <a:t>가지고 있는가</a:t>
            </a:r>
            <a:r>
              <a:rPr lang="en-US" altLang="ko-KR" sz="1600" b="1" dirty="0">
                <a:solidFill>
                  <a:schemeClr val="tx1"/>
                </a:solidFill>
              </a:rPr>
              <a:t>?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195374" y="3170796"/>
            <a:ext cx="6272529" cy="114547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 fontAlgn="base" latinLnBrk="0"/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이 싸움은 어떤 사람이 </a:t>
            </a:r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비전을 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볼 것인가에 대한 문제인 것 같습니다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저는 파이썬을 이용하여 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RPA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를 제작해본 경험이 있으며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윈도우 매크로 프로그램을 사용해본 경험이 있습니다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앞으로 아무도 모르게 다가올 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RPA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혁명은 조용하게 모든 것을 바꿔 놓을 것입니다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just" fontAlgn="base" latinLnBrk="0"/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콜 센터 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AI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를 이용한 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STT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와 </a:t>
            </a:r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주민등록증 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ML 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인식을 보았습니다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제가 </a:t>
            </a:r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그 동안 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준비해온 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ML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과 이미진 인식에 대한 기능은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고객에게 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AI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를 설명하는데 도움을 줄 것이라고 생각합니다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195373" y="4585052"/>
            <a:ext cx="5763432" cy="279998"/>
          </a:xfrm>
          <a:prstGeom prst="rect">
            <a:avLst/>
          </a:prstGeom>
          <a:solidFill>
            <a:schemeClr val="accent3">
              <a:lumMod val="40000"/>
              <a:lumOff val="60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 latinLnBrk="0"/>
            <a:r>
              <a:rPr lang="ko-KR" altLang="en-US" sz="1600" b="1" dirty="0">
                <a:solidFill>
                  <a:schemeClr val="tx1"/>
                </a:solidFill>
              </a:rPr>
              <a:t>눈에 보이지 않는 혁신과 변화</a:t>
            </a:r>
            <a:r>
              <a:rPr lang="en-US" altLang="ko-KR" sz="1600" b="1" dirty="0">
                <a:solidFill>
                  <a:schemeClr val="tx1"/>
                </a:solidFill>
              </a:rPr>
              <a:t>, </a:t>
            </a:r>
            <a:r>
              <a:rPr lang="ko-KR" altLang="en-US" sz="1600" b="1" dirty="0">
                <a:solidFill>
                  <a:schemeClr val="tx1"/>
                </a:solidFill>
              </a:rPr>
              <a:t>주도권을 누가 잡을 것인가</a:t>
            </a:r>
            <a:r>
              <a:rPr lang="en-US" altLang="ko-KR" sz="1600" b="1" dirty="0">
                <a:solidFill>
                  <a:schemeClr val="tx1"/>
                </a:solidFill>
              </a:rPr>
              <a:t>?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195374" y="4875258"/>
            <a:ext cx="6272529" cy="161191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 fontAlgn="base" latinLnBrk="0"/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우리 앞에 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준비된 열매나무가 너무나 많습니다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열매들이 너무 많이 열려있고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약간의 도구만 구한다면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엄청나게 많은 과일을 따 낼 수 있습니다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그 열매를 쳐다보고 아무 노력도 </a:t>
            </a:r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하지 않고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나무만 바라 보는 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것은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동네 새들에게 빼앗길 뿐입니다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우리에게 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강력한 동기부여가 주어지고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목표만 설정된다면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우리동네의 열매는 우리가 모두 가져갈 수가 있습니다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endParaRPr lang="en-US" altLang="ko-KR" sz="11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just" fontAlgn="base" latinLnBrk="0"/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just" fontAlgn="base" latinLnBrk="0"/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이것이 저의 역량입니다</a:t>
            </a:r>
          </a:p>
          <a:p>
            <a:pPr algn="just" fontAlgn="base" latinLnBrk="0"/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적극적인 마인드와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전략적인 사고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그리고 동기부여는 저의 큰 장점입니다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just" fontAlgn="base" latinLnBrk="0"/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기회를 주신다면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열매 따는 일에 참여하고 싶습니다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7515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" t="9770" b="10679"/>
          <a:stretch/>
        </p:blipFill>
        <p:spPr>
          <a:xfrm>
            <a:off x="0" y="2171038"/>
            <a:ext cx="12192000" cy="234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518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294640"/>
            <a:ext cx="12192000" cy="7315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2" t="22207" r="16547" b="25072"/>
          <a:stretch/>
        </p:blipFill>
        <p:spPr>
          <a:xfrm>
            <a:off x="10414000" y="355142"/>
            <a:ext cx="1473200" cy="61051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477520" y="406858"/>
            <a:ext cx="5130800" cy="558799"/>
          </a:xfrm>
          <a:prstGeom prst="rect">
            <a:avLst/>
          </a:prstGeom>
          <a:solidFill>
            <a:schemeClr val="bg1">
              <a:lumMod val="95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 smtClean="0">
                <a:solidFill>
                  <a:schemeClr val="bg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RPA </a:t>
            </a:r>
            <a:r>
              <a:rPr lang="ko-KR" altLang="en-US" sz="2400" dirty="0" smtClean="0">
                <a:solidFill>
                  <a:schemeClr val="bg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어떻게 접근할 것인가</a:t>
            </a:r>
            <a:r>
              <a:rPr lang="en-US" altLang="ko-KR" sz="2400" dirty="0" smtClean="0">
                <a:solidFill>
                  <a:schemeClr val="bg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?</a:t>
            </a:r>
            <a:endParaRPr lang="ko-KR" altLang="en-US" sz="2400" dirty="0">
              <a:solidFill>
                <a:schemeClr val="bg2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1833880" y="1844041"/>
            <a:ext cx="8844280" cy="76707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RPA(Robotic Process Automation</a:t>
            </a:r>
            <a:r>
              <a:rPr lang="en-US" altLang="ko-KR" sz="16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  <a:r>
              <a:rPr lang="ko-KR" altLang="en-US" sz="16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는 </a:t>
            </a:r>
            <a:r>
              <a:rPr lang="en-US" altLang="ko-KR" sz="16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‘</a:t>
            </a:r>
            <a:r>
              <a:rPr lang="ko-KR" altLang="en-US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사람이 반복적으로 처리해야 하는 단순 업무를 </a:t>
            </a:r>
            <a:endParaRPr lang="en-US" altLang="ko-KR" sz="16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ko-KR" altLang="en-US" sz="16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로봇 </a:t>
            </a:r>
            <a:r>
              <a:rPr lang="ko-KR" altLang="en-US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소프트웨어로 자동화하는 기술</a:t>
            </a:r>
            <a:r>
              <a:rPr lang="ko-KR" altLang="en-US" sz="16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’입니다</a:t>
            </a:r>
            <a:r>
              <a:rPr lang="en-US" altLang="ko-KR" sz="16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</a:t>
            </a:r>
            <a:endParaRPr lang="ko-KR" altLang="en-US" sz="1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001520" y="1371600"/>
            <a:ext cx="3134360" cy="502921"/>
          </a:xfrm>
          <a:prstGeom prst="rect">
            <a:avLst/>
          </a:prstGeom>
          <a:solidFill>
            <a:schemeClr val="bg1">
              <a:lumMod val="95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 smtClean="0">
                <a:solidFill>
                  <a:schemeClr val="bg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RPA</a:t>
            </a:r>
            <a:r>
              <a:rPr lang="ko-KR" altLang="en-US" sz="2400" dirty="0" smtClean="0">
                <a:solidFill>
                  <a:schemeClr val="bg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란</a:t>
            </a:r>
            <a:r>
              <a:rPr lang="en-US" altLang="ko-KR" sz="2400" dirty="0" smtClean="0">
                <a:solidFill>
                  <a:schemeClr val="bg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?</a:t>
            </a:r>
            <a:endParaRPr lang="ko-KR" altLang="en-US" sz="2400" dirty="0">
              <a:solidFill>
                <a:schemeClr val="bg2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001520" y="2890521"/>
            <a:ext cx="4775200" cy="502921"/>
          </a:xfrm>
          <a:prstGeom prst="rect">
            <a:avLst/>
          </a:prstGeom>
          <a:solidFill>
            <a:schemeClr val="bg1">
              <a:lumMod val="95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dirty="0" smtClean="0">
                <a:solidFill>
                  <a:schemeClr val="bg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로봇이 모든 업무를 처리합니다</a:t>
            </a:r>
            <a:r>
              <a:rPr lang="en-US" altLang="ko-KR" sz="2400" dirty="0" smtClean="0">
                <a:solidFill>
                  <a:schemeClr val="bg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</a:t>
            </a:r>
            <a:endParaRPr lang="ko-KR" altLang="en-US" sz="2400" dirty="0">
              <a:solidFill>
                <a:schemeClr val="bg2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1833880" y="3388361"/>
            <a:ext cx="8844280" cy="74675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처리할 수 있는 작업으로는 </a:t>
            </a:r>
            <a:r>
              <a:rPr lang="ko-KR" altLang="en-US" sz="1600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데스크탑</a:t>
            </a:r>
            <a:r>
              <a:rPr lang="en-US" altLang="ko-KR" sz="16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16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웹</a:t>
            </a:r>
            <a:r>
              <a:rPr lang="en-US" altLang="ko-KR" sz="16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16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텍스트 기반 데이터</a:t>
            </a:r>
            <a:r>
              <a:rPr lang="en-US" altLang="ko-KR" sz="16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Citrix, </a:t>
            </a:r>
            <a:r>
              <a:rPr lang="ko-KR" altLang="en-US" sz="16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비즈니스 애플리케이션</a:t>
            </a:r>
            <a:r>
              <a:rPr lang="en-US" altLang="ko-KR" sz="16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</a:p>
          <a:p>
            <a:r>
              <a:rPr lang="ko-KR" altLang="en-US" sz="1600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이메일</a:t>
            </a:r>
            <a:r>
              <a:rPr lang="en-US" altLang="ko-KR" sz="16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IT, Office, </a:t>
            </a:r>
            <a:r>
              <a:rPr lang="ko-KR" altLang="en-US" sz="16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사람과의 상호 작용 등이 있습니다</a:t>
            </a:r>
            <a:r>
              <a:rPr lang="en-US" altLang="ko-KR" sz="16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</a:t>
            </a:r>
            <a:r>
              <a:rPr lang="ko-KR" altLang="en-US" sz="16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원하는 작업을 로봇이 대신 처리해 드립니다</a:t>
            </a:r>
            <a:r>
              <a:rPr lang="en-US" altLang="ko-KR" sz="16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</a:t>
            </a:r>
            <a:endParaRPr lang="en-US" altLang="ko-KR" sz="1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1833880" y="5080000"/>
            <a:ext cx="6537960" cy="130048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dirty="0" smtClean="0"/>
              <a:t>반드시 </a:t>
            </a:r>
            <a:r>
              <a:rPr lang="ko-KR" altLang="en-US" sz="1600" b="1" dirty="0"/>
              <a:t>해야 하지만 개인적 성취나 경력에 도움이 되지 않는 작업을 로봇에 맡겨 회사 인재들이 능력을 마음껏 발휘하며 보다 고차원적인 업무에 주력할 수 있게 되었습니다</a:t>
            </a:r>
            <a:r>
              <a:rPr lang="en-US" altLang="ko-KR" sz="1600" b="1" dirty="0"/>
              <a:t>."</a:t>
            </a:r>
          </a:p>
          <a:p>
            <a:r>
              <a:rPr lang="en-US" altLang="ko-KR" sz="1600" b="1" dirty="0"/>
              <a:t>Javier Castellanos · </a:t>
            </a:r>
            <a:r>
              <a:rPr lang="ko-KR" altLang="en-US" sz="1600" dirty="0" smtClean="0"/>
              <a:t> </a:t>
            </a:r>
            <a:r>
              <a:rPr lang="en-US" altLang="ko-KR" sz="1600" dirty="0" smtClean="0"/>
              <a:t>Head of Robot Factory, Orange</a:t>
            </a:r>
            <a:endParaRPr lang="ko-KR" altLang="en-US" sz="16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9800" y="4262121"/>
            <a:ext cx="2118360" cy="2118360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2001520" y="4577079"/>
            <a:ext cx="4775200" cy="502921"/>
          </a:xfrm>
          <a:prstGeom prst="rect">
            <a:avLst/>
          </a:prstGeom>
          <a:solidFill>
            <a:schemeClr val="bg1">
              <a:lumMod val="95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dirty="0" smtClean="0">
                <a:solidFill>
                  <a:schemeClr val="bg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반복적인 업무를 처리합니다</a:t>
            </a:r>
            <a:r>
              <a:rPr lang="en-US" altLang="ko-KR" sz="2400" dirty="0" smtClean="0">
                <a:solidFill>
                  <a:schemeClr val="bg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</a:t>
            </a:r>
            <a:endParaRPr lang="ko-KR" altLang="en-US" sz="2400" dirty="0">
              <a:solidFill>
                <a:schemeClr val="bg2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55889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294640"/>
            <a:ext cx="12192000" cy="7315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2" t="22207" r="16547" b="25072"/>
          <a:stretch/>
        </p:blipFill>
        <p:spPr>
          <a:xfrm>
            <a:off x="10414000" y="355142"/>
            <a:ext cx="1473200" cy="61051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477520" y="406858"/>
            <a:ext cx="5130800" cy="558799"/>
          </a:xfrm>
          <a:prstGeom prst="rect">
            <a:avLst/>
          </a:prstGeom>
          <a:solidFill>
            <a:schemeClr val="bg1">
              <a:lumMod val="95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 smtClean="0">
                <a:solidFill>
                  <a:schemeClr val="bg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RPA </a:t>
            </a:r>
            <a:r>
              <a:rPr lang="ko-KR" altLang="en-US" sz="2400" dirty="0" smtClean="0">
                <a:solidFill>
                  <a:schemeClr val="bg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어떻게 접근할 것인가</a:t>
            </a:r>
            <a:r>
              <a:rPr lang="en-US" altLang="ko-KR" sz="2400" dirty="0" smtClean="0">
                <a:solidFill>
                  <a:schemeClr val="bg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?</a:t>
            </a:r>
            <a:endParaRPr lang="ko-KR" altLang="en-US" sz="2400" dirty="0">
              <a:solidFill>
                <a:schemeClr val="bg2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330358" y="1801785"/>
            <a:ext cx="4239172" cy="502921"/>
          </a:xfrm>
          <a:prstGeom prst="rect">
            <a:avLst/>
          </a:prstGeom>
          <a:solidFill>
            <a:schemeClr val="bg1">
              <a:lumMod val="95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bg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1) </a:t>
            </a:r>
            <a:r>
              <a:rPr lang="ko-KR" altLang="en-US" sz="1400" dirty="0" smtClean="0">
                <a:solidFill>
                  <a:schemeClr val="bg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우리 팀에 소프트웨어 로봇이 필요한 이유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506101" y="2053246"/>
            <a:ext cx="4274443" cy="1437803"/>
          </a:xfrm>
          <a:prstGeom prst="rect">
            <a:avLst/>
          </a:prstGeom>
          <a:solidFill>
            <a:schemeClr val="bg1">
              <a:lumMod val="95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>
                <a:solidFill>
                  <a:schemeClr val="accent2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(1)  </a:t>
            </a:r>
            <a:r>
              <a:rPr lang="ko-KR" altLang="en-US" sz="1200" dirty="0" smtClean="0">
                <a:solidFill>
                  <a:schemeClr val="accent2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꼭 당신 혼자만 처리 해야 할 업무인가요</a:t>
            </a:r>
            <a:r>
              <a:rPr lang="en-US" altLang="ko-KR" sz="1200" dirty="0" smtClean="0">
                <a:solidFill>
                  <a:schemeClr val="accent2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?</a:t>
            </a:r>
          </a:p>
          <a:p>
            <a:r>
              <a:rPr lang="en-US" altLang="ko-KR" sz="1200" dirty="0" smtClean="0">
                <a:solidFill>
                  <a:schemeClr val="accent2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(2)  </a:t>
            </a:r>
            <a:r>
              <a:rPr lang="ko-KR" altLang="en-US" sz="1200" dirty="0" smtClean="0">
                <a:solidFill>
                  <a:schemeClr val="accent2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과다한 업무를 즐겁게 받아 들이시나요</a:t>
            </a:r>
            <a:r>
              <a:rPr lang="en-US" altLang="ko-KR" sz="1200" dirty="0" smtClean="0">
                <a:solidFill>
                  <a:schemeClr val="accent2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?</a:t>
            </a:r>
            <a:endParaRPr lang="en-US" altLang="ko-KR" sz="1200" dirty="0">
              <a:solidFill>
                <a:schemeClr val="accent2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sz="1200" dirty="0" smtClean="0">
                <a:solidFill>
                  <a:schemeClr val="accent2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(3)  </a:t>
            </a:r>
            <a:r>
              <a:rPr lang="ko-KR" altLang="en-US" sz="1200" dirty="0" smtClean="0">
                <a:solidFill>
                  <a:schemeClr val="accent2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하는 일이 힘들고 지치지는 않나요</a:t>
            </a:r>
            <a:r>
              <a:rPr lang="en-US" altLang="ko-KR" sz="1200" dirty="0" smtClean="0">
                <a:solidFill>
                  <a:schemeClr val="accent2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?</a:t>
            </a:r>
          </a:p>
          <a:p>
            <a:r>
              <a:rPr lang="en-US" altLang="ko-KR" sz="1200" dirty="0" smtClean="0">
                <a:solidFill>
                  <a:schemeClr val="accent2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(4)  </a:t>
            </a:r>
            <a:r>
              <a:rPr lang="ko-KR" altLang="en-US" sz="1200" dirty="0" smtClean="0">
                <a:solidFill>
                  <a:schemeClr val="accent2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실수를 절대로 한적이 없는 분인가요</a:t>
            </a:r>
            <a:r>
              <a:rPr lang="en-US" altLang="ko-KR" sz="1200" dirty="0" smtClean="0">
                <a:solidFill>
                  <a:schemeClr val="accent2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?</a:t>
            </a:r>
          </a:p>
          <a:p>
            <a:r>
              <a:rPr lang="en-US" altLang="ko-KR" sz="1200" dirty="0" smtClean="0">
                <a:solidFill>
                  <a:schemeClr val="accent2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(5)  365</a:t>
            </a:r>
            <a:r>
              <a:rPr lang="ko-KR" altLang="en-US" sz="1200" dirty="0" smtClean="0">
                <a:solidFill>
                  <a:schemeClr val="accent2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일 일하실 수 있으세요</a:t>
            </a:r>
            <a:r>
              <a:rPr lang="en-US" altLang="ko-KR" sz="1200" dirty="0" smtClean="0">
                <a:solidFill>
                  <a:schemeClr val="accent2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?</a:t>
            </a:r>
          </a:p>
          <a:p>
            <a:r>
              <a:rPr lang="en-US" altLang="ko-KR" sz="1200" dirty="0" smtClean="0">
                <a:solidFill>
                  <a:schemeClr val="accent2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(6)  </a:t>
            </a:r>
            <a:r>
              <a:rPr lang="ko-KR" altLang="en-US" sz="1200" dirty="0" smtClean="0">
                <a:solidFill>
                  <a:schemeClr val="accent2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회사가 원한다면</a:t>
            </a:r>
            <a:r>
              <a:rPr lang="en-US" altLang="ko-KR" sz="1200" dirty="0" smtClean="0">
                <a:solidFill>
                  <a:schemeClr val="accent2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1200" dirty="0" smtClean="0">
                <a:solidFill>
                  <a:schemeClr val="accent2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당신은 언제든지 출근하실 건가요</a:t>
            </a:r>
            <a:r>
              <a:rPr lang="en-US" altLang="ko-KR" sz="1200" dirty="0" smtClean="0">
                <a:solidFill>
                  <a:schemeClr val="accent2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?</a:t>
            </a:r>
            <a:endParaRPr lang="ko-KR" altLang="en-US" sz="1200" dirty="0" smtClean="0">
              <a:solidFill>
                <a:schemeClr val="accent2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l="9063" b="17862"/>
          <a:stretch/>
        </p:blipFill>
        <p:spPr>
          <a:xfrm>
            <a:off x="6569530" y="1702295"/>
            <a:ext cx="3393997" cy="1618853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2797798" y="3925620"/>
            <a:ext cx="1725527" cy="502921"/>
          </a:xfrm>
          <a:prstGeom prst="rect">
            <a:avLst/>
          </a:prstGeom>
          <a:solidFill>
            <a:schemeClr val="bg1">
              <a:lumMod val="95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bg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Attended </a:t>
            </a:r>
            <a:r>
              <a:rPr lang="ko-KR" altLang="en-US" sz="1600" dirty="0" smtClean="0">
                <a:solidFill>
                  <a:schemeClr val="bg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로봇</a:t>
            </a:r>
            <a:endParaRPr lang="ko-KR" altLang="en-US" sz="1600" dirty="0">
              <a:solidFill>
                <a:schemeClr val="bg2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2514412" y="4319287"/>
            <a:ext cx="2066788" cy="175411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컴퓨터에서 개인 비서 역할을 하며 사용자가 시작한 일련의 작업을 </a:t>
            </a:r>
            <a:r>
              <a:rPr lang="ko-KR" altLang="en-US" sz="1100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인계받아</a:t>
            </a:r>
            <a:r>
              <a:rPr lang="ko-KR" altLang="en-US" sz="11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단순하고 반복적인 작업을 완료함으로써 </a:t>
            </a:r>
            <a:r>
              <a:rPr lang="ko-KR" altLang="en-US" sz="1100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워크플로우를</a:t>
            </a:r>
            <a:r>
              <a:rPr lang="ko-KR" altLang="en-US" sz="11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효율화합니다</a:t>
            </a:r>
            <a:r>
              <a:rPr lang="en-US" altLang="ko-KR" sz="11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(</a:t>
            </a:r>
            <a:r>
              <a:rPr lang="ko-KR" altLang="en-US" sz="11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사람이 개입하는 로봇</a:t>
            </a:r>
            <a:r>
              <a:rPr lang="en-US" altLang="ko-KR" sz="11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.)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5443449" y="3925620"/>
            <a:ext cx="1783402" cy="502921"/>
          </a:xfrm>
          <a:prstGeom prst="rect">
            <a:avLst/>
          </a:prstGeom>
          <a:solidFill>
            <a:schemeClr val="bg1">
              <a:lumMod val="95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bg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Unattended </a:t>
            </a:r>
            <a:r>
              <a:rPr lang="ko-KR" altLang="en-US" sz="1600" dirty="0" smtClean="0">
                <a:solidFill>
                  <a:schemeClr val="bg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로봇</a:t>
            </a:r>
            <a:endParaRPr lang="ko-KR" altLang="en-US" sz="1600" dirty="0">
              <a:solidFill>
                <a:schemeClr val="bg2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5251088" y="4319287"/>
            <a:ext cx="2066788" cy="175411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사람의 개입이 거의 필요 없이 백 오피스 기능을 대규모로 완료하는 데 필요한 집중적인 데이터 처리 와 데이터 관리 기능을 수행합니다</a:t>
            </a:r>
            <a:r>
              <a:rPr lang="en-US" altLang="ko-KR" sz="11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r>
              <a:rPr lang="en-US" altLang="ko-KR" sz="11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lang="ko-KR" altLang="en-US" sz="11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로봇 혼자 해결</a:t>
            </a:r>
            <a:r>
              <a:rPr lang="en-US" altLang="ko-KR" sz="11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8146975" y="3925620"/>
            <a:ext cx="1783402" cy="502921"/>
          </a:xfrm>
          <a:prstGeom prst="rect">
            <a:avLst/>
          </a:prstGeom>
          <a:solidFill>
            <a:schemeClr val="bg1">
              <a:lumMod val="95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chemeClr val="bg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하이브리드 로봇</a:t>
            </a:r>
            <a:endParaRPr lang="ko-KR" altLang="en-US" sz="1600" dirty="0">
              <a:solidFill>
                <a:schemeClr val="bg2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7896739" y="4319287"/>
            <a:ext cx="2066788" cy="175411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두 로봇을 조합하여 </a:t>
            </a:r>
            <a:endParaRPr lang="en-US" altLang="ko-KR" sz="11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ko-KR" altLang="en-US" sz="11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하나의 솔루션에서 사용자 지원과 백엔드 처리 기능을 제공</a:t>
            </a:r>
            <a:r>
              <a:rPr lang="en-US" altLang="ko-KR" sz="11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 </a:t>
            </a:r>
            <a:r>
              <a:rPr lang="ko-KR" altLang="en-US" sz="11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인보이스 처리와 같은 복잡한 비즈니스 </a:t>
            </a:r>
            <a:r>
              <a:rPr lang="ko-KR" altLang="en-US" sz="1100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워크플로우의</a:t>
            </a:r>
            <a:r>
              <a:rPr lang="ko-KR" altLang="en-US" sz="11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완전 자동화를 실행</a:t>
            </a:r>
            <a:endParaRPr lang="en-US" altLang="ko-KR" sz="11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3324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294640"/>
            <a:ext cx="12192000" cy="7315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2" t="22207" r="16547" b="25072"/>
          <a:stretch/>
        </p:blipFill>
        <p:spPr>
          <a:xfrm>
            <a:off x="10414000" y="355142"/>
            <a:ext cx="1473200" cy="61051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477520" y="406858"/>
            <a:ext cx="5130800" cy="558799"/>
          </a:xfrm>
          <a:prstGeom prst="rect">
            <a:avLst/>
          </a:prstGeom>
          <a:solidFill>
            <a:schemeClr val="bg1">
              <a:lumMod val="95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 smtClean="0">
                <a:solidFill>
                  <a:schemeClr val="bg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RPA </a:t>
            </a:r>
            <a:r>
              <a:rPr lang="ko-KR" altLang="en-US" sz="2400" dirty="0" smtClean="0">
                <a:solidFill>
                  <a:schemeClr val="bg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어떻게 접근할 것인가</a:t>
            </a:r>
            <a:r>
              <a:rPr lang="en-US" altLang="ko-KR" sz="2400" dirty="0" smtClean="0">
                <a:solidFill>
                  <a:schemeClr val="bg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?</a:t>
            </a:r>
            <a:endParaRPr lang="ko-KR" altLang="en-US" sz="2400" dirty="0">
              <a:solidFill>
                <a:schemeClr val="bg2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511671" y="1323388"/>
            <a:ext cx="6558280" cy="502921"/>
          </a:xfrm>
          <a:prstGeom prst="rect">
            <a:avLst/>
          </a:prstGeom>
          <a:solidFill>
            <a:schemeClr val="bg1">
              <a:lumMod val="95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r>
              <a:rPr lang="en-US" altLang="ko-KR" sz="1400" dirty="0" smtClean="0">
                <a:solidFill>
                  <a:schemeClr val="bg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 Fully unattended / </a:t>
            </a:r>
            <a:r>
              <a:rPr lang="ko-KR" altLang="en-US" sz="1400" dirty="0" smtClean="0">
                <a:solidFill>
                  <a:schemeClr val="bg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완전 무인 프로세스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4580682" y="1705545"/>
            <a:ext cx="7548057" cy="1846792"/>
          </a:xfrm>
          <a:prstGeom prst="rect">
            <a:avLst/>
          </a:prstGeom>
          <a:solidFill>
            <a:schemeClr val="bg1">
              <a:lumMod val="95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 smtClean="0">
                <a:solidFill>
                  <a:schemeClr val="accent2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무인 로봇이 자동으로 필요한 모든 단계를 수행합니다</a:t>
            </a:r>
            <a:r>
              <a:rPr lang="en-US" altLang="ko-KR" sz="2000" dirty="0" smtClean="0">
                <a:solidFill>
                  <a:schemeClr val="accent2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</a:t>
            </a:r>
          </a:p>
          <a:p>
            <a:endParaRPr lang="en-US" altLang="ko-KR" sz="2000" dirty="0" smtClean="0">
              <a:solidFill>
                <a:schemeClr val="accent2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ko-KR" altLang="en-US" sz="2000" dirty="0" smtClean="0">
                <a:solidFill>
                  <a:schemeClr val="accent2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우리는 이것을 </a:t>
            </a:r>
            <a:r>
              <a:rPr lang="en-US" altLang="ko-KR" sz="2000" dirty="0" smtClean="0">
                <a:solidFill>
                  <a:schemeClr val="accent2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Fully unattended</a:t>
            </a:r>
            <a:r>
              <a:rPr lang="ko-KR" altLang="en-US" sz="2000" dirty="0">
                <a:solidFill>
                  <a:schemeClr val="accent2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2000" dirty="0" smtClean="0">
                <a:solidFill>
                  <a:schemeClr val="accent2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이라고 부릅니다</a:t>
            </a:r>
            <a:r>
              <a:rPr lang="en-US" altLang="ko-KR" sz="2000" dirty="0" smtClean="0">
                <a:solidFill>
                  <a:schemeClr val="accent2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endParaRPr lang="en-US" altLang="ko-KR" sz="2000" dirty="0" smtClean="0">
              <a:solidFill>
                <a:schemeClr val="accent2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sz="2000" dirty="0" smtClean="0">
                <a:solidFill>
                  <a:schemeClr val="accent2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SAP </a:t>
            </a:r>
            <a:r>
              <a:rPr lang="ko-KR" altLang="en-US" sz="2000" dirty="0" smtClean="0">
                <a:solidFill>
                  <a:schemeClr val="accent2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또는 </a:t>
            </a:r>
            <a:r>
              <a:rPr lang="en-US" altLang="ko-KR" sz="2000" dirty="0" smtClean="0">
                <a:solidFill>
                  <a:schemeClr val="accent2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Oracle</a:t>
            </a:r>
            <a:r>
              <a:rPr lang="ko-KR" altLang="en-US" sz="2000" dirty="0" smtClean="0">
                <a:solidFill>
                  <a:schemeClr val="accent2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과 같은 백엔드 시스템에 데이터 입력 및 업데이트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881" y="4087906"/>
            <a:ext cx="3830744" cy="217630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045" y="1469210"/>
            <a:ext cx="3829580" cy="2175646"/>
          </a:xfrm>
          <a:prstGeom prst="rect">
            <a:avLst/>
          </a:prstGeom>
        </p:spPr>
      </p:pic>
      <p:sp>
        <p:nvSpPr>
          <p:cNvPr id="23" name="직사각형 22"/>
          <p:cNvSpPr/>
          <p:nvPr/>
        </p:nvSpPr>
        <p:spPr>
          <a:xfrm>
            <a:off x="4511671" y="3995193"/>
            <a:ext cx="6558280" cy="502921"/>
          </a:xfrm>
          <a:prstGeom prst="rect">
            <a:avLst/>
          </a:prstGeom>
          <a:solidFill>
            <a:schemeClr val="bg1">
              <a:lumMod val="95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bg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3) partially unattended /</a:t>
            </a:r>
            <a:r>
              <a:rPr lang="ko-KR" altLang="en-US" sz="1400" dirty="0" smtClean="0">
                <a:solidFill>
                  <a:schemeClr val="bg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약간의 작업을 미리 수행해야 할 때 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4580682" y="4330459"/>
            <a:ext cx="7306518" cy="2113472"/>
          </a:xfrm>
          <a:prstGeom prst="rect">
            <a:avLst/>
          </a:prstGeom>
          <a:solidFill>
            <a:schemeClr val="bg1">
              <a:lumMod val="95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 smtClean="0">
                <a:solidFill>
                  <a:schemeClr val="accent2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약간의 작업을 미리 수행해야 할 때 사용자가 시스템을 준비하고</a:t>
            </a:r>
            <a:endParaRPr lang="en-US" altLang="ko-KR" sz="2000" dirty="0" smtClean="0">
              <a:solidFill>
                <a:schemeClr val="accent2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ko-KR" altLang="en-US" sz="2000" dirty="0" smtClean="0">
                <a:solidFill>
                  <a:schemeClr val="accent2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버튼을 누르면 </a:t>
            </a:r>
            <a:r>
              <a:rPr lang="en-US" altLang="ko-KR" sz="2000" dirty="0" smtClean="0">
                <a:solidFill>
                  <a:schemeClr val="accent2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 </a:t>
            </a:r>
            <a:r>
              <a:rPr lang="ko-KR" altLang="en-US" sz="2000" dirty="0" smtClean="0">
                <a:solidFill>
                  <a:schemeClr val="accent2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무인 로봇이 인계 받습니다</a:t>
            </a:r>
            <a:r>
              <a:rPr lang="en-US" altLang="ko-KR" sz="2000" dirty="0" smtClean="0">
                <a:solidFill>
                  <a:schemeClr val="accent2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</a:t>
            </a:r>
          </a:p>
          <a:p>
            <a:endParaRPr lang="en-US" altLang="ko-KR" sz="2000" dirty="0">
              <a:solidFill>
                <a:schemeClr val="accent2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ko-KR" altLang="en-US" sz="2000" dirty="0" smtClean="0">
                <a:solidFill>
                  <a:schemeClr val="accent2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이를 </a:t>
            </a:r>
            <a:r>
              <a:rPr lang="en-US" altLang="ko-KR" sz="2000" dirty="0" smtClean="0">
                <a:solidFill>
                  <a:schemeClr val="accent2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“partially unattended” </a:t>
            </a:r>
            <a:r>
              <a:rPr lang="ko-KR" altLang="en-US" sz="2000" dirty="0" smtClean="0">
                <a:solidFill>
                  <a:schemeClr val="accent2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이라고 합니다</a:t>
            </a:r>
            <a:r>
              <a:rPr lang="en-US" altLang="ko-KR" sz="2000" dirty="0" smtClean="0">
                <a:solidFill>
                  <a:schemeClr val="accent2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endParaRPr lang="en-US" altLang="ko-KR" sz="2000" dirty="0" smtClean="0">
              <a:solidFill>
                <a:schemeClr val="accent2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ko-KR" altLang="en-US" sz="2000" dirty="0" smtClean="0">
                <a:solidFill>
                  <a:schemeClr val="accent2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예</a:t>
            </a:r>
            <a:r>
              <a:rPr lang="en-US" altLang="ko-KR" sz="2000" dirty="0" smtClean="0">
                <a:solidFill>
                  <a:schemeClr val="accent2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</a:t>
            </a:r>
            <a:r>
              <a:rPr lang="ko-KR" altLang="en-US" sz="2000" dirty="0" smtClean="0">
                <a:solidFill>
                  <a:schemeClr val="accent2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로봇은 기업 포탈에 입력된 새 레코드를 선택하고 처리</a:t>
            </a:r>
            <a:r>
              <a:rPr lang="en-US" altLang="ko-KR" sz="2000" dirty="0" smtClean="0">
                <a:solidFill>
                  <a:schemeClr val="accent2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60161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294640"/>
            <a:ext cx="12192000" cy="7315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2" t="22207" r="16547" b="25072"/>
          <a:stretch/>
        </p:blipFill>
        <p:spPr>
          <a:xfrm>
            <a:off x="10414000" y="355142"/>
            <a:ext cx="1473200" cy="61051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477520" y="406858"/>
            <a:ext cx="5130800" cy="558799"/>
          </a:xfrm>
          <a:prstGeom prst="rect">
            <a:avLst/>
          </a:prstGeom>
          <a:solidFill>
            <a:schemeClr val="bg1">
              <a:lumMod val="95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 smtClean="0">
                <a:solidFill>
                  <a:schemeClr val="bg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RPA </a:t>
            </a:r>
            <a:r>
              <a:rPr lang="ko-KR" altLang="en-US" sz="2400" dirty="0" smtClean="0">
                <a:solidFill>
                  <a:schemeClr val="bg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어떻게 접근할 것인가</a:t>
            </a:r>
            <a:r>
              <a:rPr lang="en-US" altLang="ko-KR" sz="2400" dirty="0" smtClean="0">
                <a:solidFill>
                  <a:schemeClr val="bg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?</a:t>
            </a:r>
            <a:endParaRPr lang="ko-KR" altLang="en-US" sz="2400" dirty="0">
              <a:solidFill>
                <a:schemeClr val="bg2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660" y="1455768"/>
            <a:ext cx="3839967" cy="2181546"/>
          </a:xfrm>
          <a:prstGeom prst="rect">
            <a:avLst/>
          </a:prstGeom>
        </p:spPr>
      </p:pic>
      <p:sp>
        <p:nvSpPr>
          <p:cNvPr id="25" name="직사각형 24"/>
          <p:cNvSpPr/>
          <p:nvPr/>
        </p:nvSpPr>
        <p:spPr>
          <a:xfrm>
            <a:off x="4296010" y="1311158"/>
            <a:ext cx="6558280" cy="502921"/>
          </a:xfrm>
          <a:prstGeom prst="rect">
            <a:avLst/>
          </a:prstGeom>
          <a:solidFill>
            <a:schemeClr val="bg1">
              <a:lumMod val="95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</a:t>
            </a:r>
            <a:r>
              <a:rPr lang="en-US" altLang="ko-KR" sz="1400" dirty="0" smtClean="0">
                <a:solidFill>
                  <a:schemeClr val="bg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 human in the loop. </a:t>
            </a:r>
            <a:endParaRPr lang="ko-KR" altLang="en-US" sz="1400" dirty="0" smtClean="0">
              <a:solidFill>
                <a:schemeClr val="bg2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511671" y="1562618"/>
            <a:ext cx="7327780" cy="2284763"/>
          </a:xfrm>
          <a:prstGeom prst="rect">
            <a:avLst/>
          </a:prstGeom>
          <a:solidFill>
            <a:schemeClr val="bg1">
              <a:lumMod val="95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 smtClean="0">
                <a:solidFill>
                  <a:schemeClr val="accent2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로봇이 당신이 결정을 내려야 할 때만 당신의 명령을 듣습니다</a:t>
            </a:r>
            <a:r>
              <a:rPr lang="en-US" altLang="ko-KR" sz="2000" dirty="0" smtClean="0">
                <a:solidFill>
                  <a:schemeClr val="accent2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</a:t>
            </a:r>
          </a:p>
          <a:p>
            <a:endParaRPr lang="en-US" altLang="ko-KR" sz="2000" dirty="0" smtClean="0">
              <a:solidFill>
                <a:schemeClr val="accent2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ko-KR" altLang="en-US" sz="2000" dirty="0">
                <a:solidFill>
                  <a:schemeClr val="accent2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사람이 선택하여 결정하면 </a:t>
            </a:r>
            <a:endParaRPr lang="en-US" altLang="ko-KR" sz="2000" dirty="0" smtClean="0">
              <a:solidFill>
                <a:schemeClr val="accent2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ko-KR" altLang="en-US" sz="2000" dirty="0" smtClean="0">
                <a:solidFill>
                  <a:schemeClr val="accent2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데이터가 </a:t>
            </a:r>
            <a:r>
              <a:rPr lang="ko-KR" altLang="en-US" sz="2000" dirty="0">
                <a:solidFill>
                  <a:schemeClr val="accent2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자동으로 데이터베이스에 업로드 됩니다</a:t>
            </a:r>
            <a:r>
              <a:rPr lang="en-US" altLang="ko-KR" sz="2000" dirty="0">
                <a:solidFill>
                  <a:schemeClr val="accent2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endParaRPr lang="en-US" altLang="ko-KR" sz="2000" dirty="0" smtClean="0">
              <a:solidFill>
                <a:schemeClr val="accent2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ko-KR" altLang="en-US" sz="2000" dirty="0" smtClean="0">
                <a:solidFill>
                  <a:schemeClr val="accent2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예</a:t>
            </a:r>
            <a:r>
              <a:rPr lang="en-US" altLang="ko-KR" sz="2000" dirty="0" smtClean="0">
                <a:solidFill>
                  <a:schemeClr val="accent2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</a:t>
            </a:r>
            <a:r>
              <a:rPr lang="ko-KR" altLang="en-US" sz="2000" dirty="0" smtClean="0">
                <a:solidFill>
                  <a:schemeClr val="accent2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스캔</a:t>
            </a:r>
            <a:r>
              <a:rPr lang="en-US" altLang="ko-KR" sz="2000" dirty="0" smtClean="0">
                <a:solidFill>
                  <a:schemeClr val="accent2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2000" dirty="0" smtClean="0">
                <a:solidFill>
                  <a:schemeClr val="accent2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품질이 낮은 곳에서 확인을 기다립니다</a:t>
            </a:r>
            <a:r>
              <a:rPr lang="en-US" altLang="ko-KR" sz="2000" dirty="0" smtClean="0">
                <a:solidFill>
                  <a:schemeClr val="accent2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4511671" y="4158729"/>
            <a:ext cx="6558280" cy="502921"/>
          </a:xfrm>
          <a:prstGeom prst="rect">
            <a:avLst/>
          </a:prstGeom>
          <a:solidFill>
            <a:schemeClr val="bg1">
              <a:lumMod val="95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</a:t>
            </a:r>
            <a:r>
              <a:rPr lang="en-US" altLang="ko-KR" sz="1400" dirty="0" smtClean="0">
                <a:solidFill>
                  <a:schemeClr val="bg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 interval approach</a:t>
            </a:r>
            <a:endParaRPr lang="ko-KR" altLang="en-US" sz="1400" dirty="0" smtClean="0">
              <a:solidFill>
                <a:schemeClr val="bg2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602249" y="4661650"/>
            <a:ext cx="7146624" cy="1653215"/>
          </a:xfrm>
          <a:prstGeom prst="rect">
            <a:avLst/>
          </a:prstGeom>
          <a:solidFill>
            <a:schemeClr val="bg1">
              <a:lumMod val="95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 smtClean="0">
                <a:solidFill>
                  <a:schemeClr val="accent2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로봇은 사람이 수행 중인 작업을 모니터링하고 있다가 </a:t>
            </a:r>
            <a:endParaRPr lang="en-US" altLang="ko-KR" sz="2000" dirty="0" smtClean="0">
              <a:solidFill>
                <a:schemeClr val="accent2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ko-KR" altLang="en-US" sz="2000" dirty="0" smtClean="0">
                <a:solidFill>
                  <a:schemeClr val="accent2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작업이 처리된 부분을 스스로 인지하여 업무를 인계 받습니다</a:t>
            </a:r>
            <a:r>
              <a:rPr lang="en-US" altLang="ko-KR" sz="2000" dirty="0" smtClean="0">
                <a:solidFill>
                  <a:schemeClr val="accent2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</a:t>
            </a:r>
          </a:p>
          <a:p>
            <a:r>
              <a:rPr lang="ko-KR" altLang="en-US" sz="2000" dirty="0" smtClean="0">
                <a:solidFill>
                  <a:schemeClr val="accent2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완료되면 프로세스를 다시 사람에게 전달합니다</a:t>
            </a:r>
            <a:endParaRPr lang="en-US" altLang="ko-KR" sz="2000" dirty="0">
              <a:solidFill>
                <a:schemeClr val="accent2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en-US" altLang="ko-KR" sz="2000" dirty="0" smtClean="0">
              <a:solidFill>
                <a:schemeClr val="accent2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ko-KR" altLang="en-US" sz="2000" dirty="0" smtClean="0">
                <a:solidFill>
                  <a:schemeClr val="accent2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예</a:t>
            </a:r>
            <a:r>
              <a:rPr lang="en-US" altLang="ko-KR" sz="2000" dirty="0" smtClean="0">
                <a:solidFill>
                  <a:schemeClr val="accent2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</a:t>
            </a:r>
            <a:r>
              <a:rPr lang="ko-KR" altLang="en-US" sz="2000" dirty="0" smtClean="0">
                <a:solidFill>
                  <a:schemeClr val="accent2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데이터를 로봇이 가져오고 </a:t>
            </a:r>
            <a:endParaRPr lang="en-US" altLang="ko-KR" sz="2000" dirty="0" smtClean="0">
              <a:solidFill>
                <a:schemeClr val="accent2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ko-KR" altLang="en-US" sz="2000" dirty="0" smtClean="0">
                <a:solidFill>
                  <a:schemeClr val="accent2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자동으로 다른 시스템 및 데이터베이스로 보냅니다</a:t>
            </a:r>
            <a:r>
              <a:rPr lang="en-US" altLang="ko-KR" sz="2000" dirty="0" smtClean="0">
                <a:solidFill>
                  <a:schemeClr val="accent2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660" y="4306109"/>
            <a:ext cx="3839967" cy="2181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33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294640"/>
            <a:ext cx="12192000" cy="7315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2" t="22207" r="16547" b="25072"/>
          <a:stretch/>
        </p:blipFill>
        <p:spPr>
          <a:xfrm>
            <a:off x="10414000" y="355142"/>
            <a:ext cx="1473200" cy="61051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477520" y="406858"/>
            <a:ext cx="5130800" cy="558799"/>
          </a:xfrm>
          <a:prstGeom prst="rect">
            <a:avLst/>
          </a:prstGeom>
          <a:solidFill>
            <a:schemeClr val="bg1">
              <a:lumMod val="95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 smtClean="0">
                <a:solidFill>
                  <a:schemeClr val="bg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RPA </a:t>
            </a:r>
            <a:r>
              <a:rPr lang="ko-KR" altLang="en-US" sz="2400" dirty="0" smtClean="0">
                <a:solidFill>
                  <a:schemeClr val="bg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어떻게 접근할 것인가</a:t>
            </a:r>
            <a:r>
              <a:rPr lang="en-US" altLang="ko-KR" sz="2400" dirty="0" smtClean="0">
                <a:solidFill>
                  <a:schemeClr val="bg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?</a:t>
            </a:r>
            <a:endParaRPr lang="ko-KR" altLang="en-US" sz="2400" dirty="0">
              <a:solidFill>
                <a:schemeClr val="bg2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511671" y="1219213"/>
            <a:ext cx="6558280" cy="502921"/>
          </a:xfrm>
          <a:prstGeom prst="rect">
            <a:avLst/>
          </a:prstGeom>
          <a:solidFill>
            <a:schemeClr val="bg1">
              <a:lumMod val="95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bg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6) </a:t>
            </a:r>
            <a:r>
              <a:rPr lang="ko-KR" altLang="en-US" sz="1400" dirty="0" smtClean="0">
                <a:solidFill>
                  <a:schemeClr val="bg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로봇은 떠나지 않고 항상 당신 옆에 있습니다</a:t>
            </a:r>
            <a:r>
              <a:rPr lang="en-US" altLang="ko-KR" sz="1400" dirty="0" smtClean="0">
                <a:solidFill>
                  <a:schemeClr val="bg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  <a:endParaRPr lang="ko-KR" altLang="en-US" sz="1400" dirty="0" smtClean="0">
              <a:solidFill>
                <a:schemeClr val="bg2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761842" y="1525478"/>
            <a:ext cx="7125357" cy="1958826"/>
          </a:xfrm>
          <a:prstGeom prst="rect">
            <a:avLst/>
          </a:prstGeom>
          <a:solidFill>
            <a:schemeClr val="bg1">
              <a:lumMod val="95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컴퓨터 내의 작업은 사용자와 로봇으로 나뉘어서 작업합니다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 </a:t>
            </a:r>
          </a:p>
          <a:p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여러분이 앞에서 일하는 동안 </a:t>
            </a:r>
            <a:endParaRPr lang="en-US" altLang="ko-KR" dirty="0" smtClean="0">
              <a:solidFill>
                <a:schemeClr val="accent2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로봇이 나머지 작업을 백그라운드에서 실행합니다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</a:t>
            </a:r>
          </a:p>
          <a:p>
            <a:endParaRPr lang="en-US" altLang="ko-KR" dirty="0" smtClean="0">
              <a:solidFill>
                <a:schemeClr val="accent2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예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인사 분석가는 직원 온 </a:t>
            </a:r>
            <a:r>
              <a:rPr lang="ko-KR" altLang="en-US" dirty="0" err="1" smtClean="0">
                <a:solidFill>
                  <a:schemeClr val="accent2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보딩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프로세스 업무 중에 </a:t>
            </a:r>
            <a:endParaRPr lang="en-US" altLang="ko-KR" dirty="0" smtClean="0">
              <a:solidFill>
                <a:schemeClr val="accent2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HR 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시스템을 업데이트 하도록 로봇을 트리거합니다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4511671" y="3829475"/>
            <a:ext cx="6558280" cy="502921"/>
          </a:xfrm>
          <a:prstGeom prst="rect">
            <a:avLst/>
          </a:prstGeom>
          <a:solidFill>
            <a:schemeClr val="bg1">
              <a:lumMod val="95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7</a:t>
            </a:r>
            <a:r>
              <a:rPr lang="en-US" altLang="ko-KR" sz="1400" dirty="0" smtClean="0">
                <a:solidFill>
                  <a:schemeClr val="bg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 </a:t>
            </a:r>
            <a:r>
              <a:rPr lang="ko-KR" altLang="en-US" sz="1400" dirty="0" smtClean="0">
                <a:solidFill>
                  <a:schemeClr val="bg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프런트 오피스</a:t>
            </a:r>
            <a:r>
              <a:rPr lang="en-US" altLang="ko-KR" sz="1400" dirty="0" smtClean="0">
                <a:solidFill>
                  <a:schemeClr val="bg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</a:t>
            </a:r>
            <a:r>
              <a:rPr lang="ko-KR" altLang="en-US" sz="1400" dirty="0" smtClean="0">
                <a:solidFill>
                  <a:schemeClr val="bg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백 오피스</a:t>
            </a:r>
            <a:r>
              <a:rPr lang="en-US" altLang="ko-KR" sz="1400" dirty="0" smtClean="0">
                <a:solidFill>
                  <a:schemeClr val="bg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  <a:r>
              <a:rPr lang="ko-KR" altLang="en-US" sz="1400" dirty="0" smtClean="0">
                <a:solidFill>
                  <a:schemeClr val="bg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로봇은 모든 업무를 동시에 처리합니다</a:t>
            </a:r>
            <a:r>
              <a:rPr lang="en-US" altLang="ko-KR" sz="1400" dirty="0" smtClean="0">
                <a:solidFill>
                  <a:schemeClr val="bg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</a:t>
            </a:r>
            <a:endParaRPr lang="ko-KR" altLang="en-US" sz="1400" dirty="0" smtClean="0">
              <a:solidFill>
                <a:schemeClr val="bg2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740576" y="4145774"/>
            <a:ext cx="7310525" cy="2380223"/>
          </a:xfrm>
          <a:prstGeom prst="rect">
            <a:avLst/>
          </a:prstGeom>
          <a:solidFill>
            <a:schemeClr val="bg1">
              <a:lumMod val="95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</a:rPr>
              <a:t>Attended</a:t>
            </a:r>
            <a:r>
              <a:rPr lang="ko-KR" altLang="en-US" b="1" dirty="0" smtClean="0">
                <a:solidFill>
                  <a:schemeClr val="accent2">
                    <a:lumMod val="75000"/>
                  </a:schemeClr>
                </a:solidFill>
              </a:rPr>
              <a:t>와 </a:t>
            </a:r>
            <a:r>
              <a:rPr lang="ko-KR" altLang="en-US" b="1" dirty="0" smtClean="0">
                <a:solidFill>
                  <a:schemeClr val="accent2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U</a:t>
            </a:r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</a:rPr>
              <a:t>nattended</a:t>
            </a:r>
            <a:r>
              <a:rPr lang="ko-KR" altLang="en-US" b="1" dirty="0" smtClean="0">
                <a:solidFill>
                  <a:schemeClr val="accent2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로봇이 동시에 일을 합니다</a:t>
            </a:r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</a:t>
            </a:r>
          </a:p>
          <a:p>
            <a:r>
              <a:rPr lang="ko-KR" altLang="en-US" b="1" dirty="0" smtClean="0">
                <a:solidFill>
                  <a:schemeClr val="accent2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여러분과</a:t>
            </a:r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</a:t>
            </a:r>
            <a:r>
              <a:rPr lang="ko-KR" altLang="en-US" b="1" dirty="0" smtClean="0">
                <a:solidFill>
                  <a:schemeClr val="accent2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무인로봇</a:t>
            </a:r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</a:t>
            </a:r>
            <a:r>
              <a:rPr lang="ko-KR" altLang="en-US" b="1" dirty="0" smtClean="0">
                <a:solidFill>
                  <a:schemeClr val="accent2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유인로봇 셋이 </a:t>
            </a:r>
            <a:endParaRPr lang="en-US" altLang="ko-KR" b="1" dirty="0" smtClean="0">
              <a:solidFill>
                <a:schemeClr val="accent2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ko-KR" altLang="en-US" b="1" dirty="0" smtClean="0">
                <a:solidFill>
                  <a:schemeClr val="accent2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모두 동일 프로세스에서 동시에 작업할 수 있습니다</a:t>
            </a:r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endParaRPr lang="en-US" altLang="ko-KR" b="1" dirty="0" smtClean="0">
              <a:solidFill>
                <a:schemeClr val="accent2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ko-KR" altLang="en-US" b="1" dirty="0" smtClean="0">
                <a:solidFill>
                  <a:schemeClr val="accent2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이것이 우리가 자랑하는 하이브리드 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로봇입니다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예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고객이 전화를 걸면 </a:t>
            </a:r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</a:rPr>
              <a:t>Attended</a:t>
            </a:r>
            <a:r>
              <a:rPr lang="ko-KR" altLang="en-US" b="1" dirty="0" err="1" smtClean="0">
                <a:solidFill>
                  <a:schemeClr val="accent2">
                    <a:lumMod val="75000"/>
                  </a:schemeClr>
                </a:solidFill>
              </a:rPr>
              <a:t>봇</a:t>
            </a:r>
            <a:r>
              <a:rPr lang="ko-KR" altLang="en-US" dirty="0" err="1" smtClean="0">
                <a:solidFill>
                  <a:schemeClr val="accent2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콜 센터 상담원에게 </a:t>
            </a:r>
            <a:endParaRPr lang="en-US" altLang="ko-KR" dirty="0" smtClean="0">
              <a:solidFill>
                <a:schemeClr val="accent2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확인할 고객 세부 정보가 포함된 양식을 제공합니다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확인되면 자동으로 </a:t>
            </a:r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U</a:t>
            </a:r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</a:rPr>
              <a:t>nattended</a:t>
            </a:r>
            <a:r>
              <a:rPr lang="ko-KR" altLang="en-US" b="1" dirty="0" smtClean="0">
                <a:solidFill>
                  <a:schemeClr val="accent2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로 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모든 고객 정보를 수집합니다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300" y="1358347"/>
            <a:ext cx="3845325" cy="218459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299" y="3889857"/>
            <a:ext cx="3845326" cy="2489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380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294640"/>
            <a:ext cx="12192000" cy="7315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2" t="22207" r="16547" b="25072"/>
          <a:stretch/>
        </p:blipFill>
        <p:spPr>
          <a:xfrm>
            <a:off x="10414000" y="355142"/>
            <a:ext cx="1473200" cy="61051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477520" y="406858"/>
            <a:ext cx="5130800" cy="558799"/>
          </a:xfrm>
          <a:prstGeom prst="rect">
            <a:avLst/>
          </a:prstGeom>
          <a:solidFill>
            <a:schemeClr val="bg1">
              <a:lumMod val="95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 smtClean="0">
                <a:solidFill>
                  <a:schemeClr val="bg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RPA </a:t>
            </a:r>
            <a:r>
              <a:rPr lang="ko-KR" altLang="en-US" sz="2400" dirty="0" smtClean="0">
                <a:solidFill>
                  <a:schemeClr val="bg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어떻게 접근할 것인가</a:t>
            </a:r>
            <a:r>
              <a:rPr lang="en-US" altLang="ko-KR" sz="2400" dirty="0" smtClean="0">
                <a:solidFill>
                  <a:schemeClr val="bg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?</a:t>
            </a:r>
            <a:endParaRPr lang="ko-KR" altLang="en-US" sz="2400" dirty="0">
              <a:solidFill>
                <a:schemeClr val="bg2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684950" y="1215247"/>
            <a:ext cx="6814062" cy="880943"/>
          </a:xfrm>
          <a:prstGeom prst="rect">
            <a:avLst/>
          </a:prstGeom>
          <a:solidFill>
            <a:schemeClr val="bg1">
              <a:lumMod val="95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schemeClr val="bg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Find out more</a:t>
            </a:r>
            <a:endParaRPr lang="ko-KR" altLang="en-US" sz="2000" dirty="0" smtClean="0">
              <a:solidFill>
                <a:schemeClr val="bg2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684950" y="1841377"/>
            <a:ext cx="7599871" cy="2567489"/>
          </a:xfrm>
          <a:prstGeom prst="rect">
            <a:avLst/>
          </a:prstGeom>
          <a:solidFill>
            <a:schemeClr val="bg1">
              <a:lumMod val="95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UiPath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는 비용을 절감하는 </a:t>
            </a:r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RPA 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소프트웨어를 제공하는 데 중점을 두고 있습니다</a:t>
            </a:r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endParaRPr lang="en-US" altLang="ko-KR" sz="1600" dirty="0" smtClean="0">
              <a:solidFill>
                <a:schemeClr val="accent2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효율성을 높이고 우수한 고객 경험을 제공하는 데 도움이 됩니다</a:t>
            </a:r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endParaRPr lang="en-US" altLang="ko-KR" sz="1600" dirty="0" smtClean="0">
              <a:solidFill>
                <a:schemeClr val="accent2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강력하고 </a:t>
            </a:r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 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사용하기 쉬운</a:t>
            </a:r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당사 소프트웨어를 사용하면 광범위하고 반복적인 </a:t>
            </a:r>
            <a:endParaRPr lang="en-US" altLang="ko-KR" sz="1600" dirty="0" smtClean="0">
              <a:solidFill>
                <a:schemeClr val="accent2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비즈니스 프로세스를 빠르고 정확하게 처리할 수 있는 로봇을 개발하고 훈련할 수 있습니다</a:t>
            </a:r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endParaRPr lang="en-US" altLang="ko-KR" sz="1600" dirty="0" smtClean="0">
              <a:solidFill>
                <a:schemeClr val="accent2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비용을 절감하고</a:t>
            </a:r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직원의 업무처리를 쉽게 도와주세요</a:t>
            </a:r>
            <a:endParaRPr lang="en-US" altLang="ko-KR" sz="1600" dirty="0" smtClean="0">
              <a:solidFill>
                <a:schemeClr val="accent2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520" y="1573959"/>
            <a:ext cx="3779581" cy="2147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10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294640"/>
            <a:ext cx="12192000" cy="7315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2" t="22207" r="16547" b="25072"/>
          <a:stretch/>
        </p:blipFill>
        <p:spPr>
          <a:xfrm>
            <a:off x="10414000" y="355142"/>
            <a:ext cx="1473200" cy="61051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477520" y="406858"/>
            <a:ext cx="5974080" cy="558799"/>
          </a:xfrm>
          <a:prstGeom prst="rect">
            <a:avLst/>
          </a:prstGeom>
          <a:solidFill>
            <a:schemeClr val="bg1">
              <a:lumMod val="95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>
                <a:solidFill>
                  <a:schemeClr val="bg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r>
              <a:rPr lang="en-US" altLang="ko-KR" sz="2400" dirty="0" smtClean="0">
                <a:solidFill>
                  <a:schemeClr val="bg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</a:t>
            </a:r>
            <a:r>
              <a:rPr lang="ko-KR" altLang="en-US" sz="2400" dirty="0" smtClean="0">
                <a:solidFill>
                  <a:schemeClr val="bg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로봇이</a:t>
            </a:r>
            <a:r>
              <a:rPr lang="en-US" altLang="ko-KR" sz="2400" dirty="0" smtClean="0">
                <a:solidFill>
                  <a:schemeClr val="bg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2400" dirty="0" smtClean="0">
                <a:solidFill>
                  <a:schemeClr val="bg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나와 우리 회사에 반드시 필요한가</a:t>
            </a:r>
            <a:r>
              <a:rPr lang="en-US" altLang="ko-KR" sz="2400" dirty="0" smtClean="0">
                <a:solidFill>
                  <a:schemeClr val="bg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?</a:t>
            </a:r>
            <a:endParaRPr lang="ko-KR" altLang="en-US" sz="2400" dirty="0">
              <a:solidFill>
                <a:schemeClr val="bg2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001520" y="1371600"/>
            <a:ext cx="8564880" cy="502921"/>
          </a:xfrm>
          <a:prstGeom prst="rect">
            <a:avLst/>
          </a:prstGeom>
          <a:solidFill>
            <a:schemeClr val="bg1">
              <a:lumMod val="95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bg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RPA</a:t>
            </a:r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는 소기업과 쇠퇴기를 걷는 기업에게는 필요하지 않습니다</a:t>
            </a:r>
            <a:r>
              <a:rPr lang="en-US" altLang="ko-KR" dirty="0" smtClean="0">
                <a:solidFill>
                  <a:schemeClr val="bg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</a:t>
            </a:r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endParaRPr lang="ko-KR" altLang="en-US" dirty="0">
              <a:solidFill>
                <a:schemeClr val="bg2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026" name="Picture 2" descr="제품수명주기 이론 (PLC전략, Product Life Cycle)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4" t="10417" r="2170" b="4306"/>
          <a:stretch/>
        </p:blipFill>
        <p:spPr bwMode="auto">
          <a:xfrm>
            <a:off x="1437640" y="2133600"/>
            <a:ext cx="9779000" cy="2885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8239760" y="2235200"/>
            <a:ext cx="1330960" cy="2021840"/>
          </a:xfrm>
          <a:prstGeom prst="rect">
            <a:avLst/>
          </a:prstGeom>
          <a:solidFill>
            <a:schemeClr val="accent1">
              <a:alpha val="3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쇠퇴기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 smtClean="0"/>
              <a:t>RPA</a:t>
            </a:r>
          </a:p>
          <a:p>
            <a:pPr algn="ctr"/>
            <a:r>
              <a:rPr lang="ko-KR" altLang="en-US" dirty="0" smtClean="0"/>
              <a:t>불필요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920240" y="2235200"/>
            <a:ext cx="1330960" cy="2021840"/>
          </a:xfrm>
          <a:prstGeom prst="rect">
            <a:avLst/>
          </a:prstGeom>
          <a:solidFill>
            <a:srgbClr val="FF0000">
              <a:alpha val="3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RPA</a:t>
            </a:r>
          </a:p>
          <a:p>
            <a:pPr algn="ctr"/>
            <a:r>
              <a:rPr lang="ko-KR" altLang="en-US" dirty="0" smtClean="0"/>
              <a:t>필요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3535680" y="2235200"/>
            <a:ext cx="1330960" cy="2021840"/>
          </a:xfrm>
          <a:prstGeom prst="rect">
            <a:avLst/>
          </a:prstGeom>
          <a:solidFill>
            <a:srgbClr val="FF0000">
              <a:alpha val="8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RPA</a:t>
            </a:r>
          </a:p>
          <a:p>
            <a:pPr algn="ctr"/>
            <a:r>
              <a:rPr lang="ko-KR" altLang="en-US" dirty="0" smtClean="0"/>
              <a:t>반드시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필요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5120640" y="2235200"/>
            <a:ext cx="1330960" cy="2021840"/>
          </a:xfrm>
          <a:prstGeom prst="rect">
            <a:avLst/>
          </a:prstGeom>
          <a:solidFill>
            <a:srgbClr val="FF0000">
              <a:alpha val="8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RPA</a:t>
            </a:r>
          </a:p>
          <a:p>
            <a:pPr algn="ctr"/>
            <a:r>
              <a:rPr lang="ko-KR" altLang="en-US" dirty="0" smtClean="0"/>
              <a:t>반드시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필요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6680200" y="2235200"/>
            <a:ext cx="1330960" cy="2021840"/>
          </a:xfrm>
          <a:prstGeom prst="rect">
            <a:avLst/>
          </a:prstGeom>
          <a:solidFill>
            <a:srgbClr val="FF0000">
              <a:alpha val="3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RPA</a:t>
            </a:r>
          </a:p>
          <a:p>
            <a:pPr algn="ctr"/>
            <a:r>
              <a:rPr lang="ko-KR" altLang="en-US" dirty="0" smtClean="0"/>
              <a:t>필요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2192439" y="5123374"/>
            <a:ext cx="9540240" cy="1404621"/>
          </a:xfrm>
          <a:prstGeom prst="rect">
            <a:avLst/>
          </a:prstGeom>
          <a:solidFill>
            <a:schemeClr val="bg1">
              <a:lumMod val="95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en-US" altLang="ko-KR" sz="1600" dirty="0" smtClean="0">
                <a:solidFill>
                  <a:schemeClr val="bg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RPA</a:t>
            </a:r>
            <a:r>
              <a:rPr lang="ko-KR" altLang="en-US" sz="1600" dirty="0" smtClean="0">
                <a:solidFill>
                  <a:schemeClr val="bg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는 초 격차를 달성해야 하는 도입기</a:t>
            </a:r>
            <a:r>
              <a:rPr lang="en-US" altLang="ko-KR" sz="1600" dirty="0" smtClean="0">
                <a:solidFill>
                  <a:schemeClr val="bg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1600" dirty="0" smtClean="0">
                <a:solidFill>
                  <a:schemeClr val="bg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성장기 분야를 지나고 있는 </a:t>
            </a:r>
            <a:endParaRPr lang="en-US" altLang="ko-KR" sz="1600" dirty="0" smtClean="0">
              <a:solidFill>
                <a:schemeClr val="bg2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1600" dirty="0" smtClean="0">
                <a:solidFill>
                  <a:schemeClr val="bg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 </a:t>
            </a:r>
            <a:r>
              <a:rPr lang="ko-KR" altLang="en-US" sz="1600" dirty="0" smtClean="0">
                <a:solidFill>
                  <a:schemeClr val="bg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여러분의 회사에 경쟁력을 더해 줄 것입니다</a:t>
            </a:r>
            <a:r>
              <a:rPr lang="en-US" altLang="ko-KR" sz="1600" dirty="0" smtClean="0">
                <a:solidFill>
                  <a:schemeClr val="bg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</a:t>
            </a:r>
          </a:p>
          <a:p>
            <a:endParaRPr lang="en-US" altLang="ko-KR" sz="1600" dirty="0" smtClean="0">
              <a:solidFill>
                <a:schemeClr val="bg2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 smtClean="0">
                <a:solidFill>
                  <a:schemeClr val="bg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성숙기 이후의 산업에서는 비용절감 차원에서 필요합니다</a:t>
            </a:r>
            <a:r>
              <a:rPr lang="en-US" altLang="ko-KR" sz="1600" dirty="0" smtClean="0">
                <a:solidFill>
                  <a:schemeClr val="bg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 smtClean="0">
                <a:solidFill>
                  <a:schemeClr val="bg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초기 산업에서는 적은 인력으로 많은 성과를 도출이 필요할 때 로봇이 도움을 줄 것입니다</a:t>
            </a:r>
            <a:r>
              <a:rPr lang="en-US" altLang="ko-KR" sz="1600" dirty="0" smtClean="0">
                <a:solidFill>
                  <a:schemeClr val="bg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</a:t>
            </a:r>
            <a:r>
              <a:rPr lang="ko-KR" altLang="en-US" sz="1600" dirty="0" smtClean="0">
                <a:solidFill>
                  <a:schemeClr val="bg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endParaRPr lang="ko-KR" altLang="en-US" sz="1600" dirty="0">
              <a:solidFill>
                <a:schemeClr val="bg2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71832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563</TotalTime>
  <Words>1496</Words>
  <Application>Microsoft Office PowerPoint</Application>
  <PresentationFormat>와이드스크린</PresentationFormat>
  <Paragraphs>189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1" baseType="lpstr">
      <vt:lpstr>나눔고딕 ExtraBold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kms</dc:creator>
  <cp:lastModifiedBy>kms</cp:lastModifiedBy>
  <cp:revision>36</cp:revision>
  <dcterms:created xsi:type="dcterms:W3CDTF">2021-12-05T06:52:08Z</dcterms:created>
  <dcterms:modified xsi:type="dcterms:W3CDTF">2021-12-20T06:49:34Z</dcterms:modified>
</cp:coreProperties>
</file>