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autoAdjust="0"/>
    <p:restoredTop sz="94660"/>
  </p:normalViewPr>
  <p:slideViewPr>
    <p:cSldViewPr snapToGrid="0">
      <p:cViewPr>
        <p:scale>
          <a:sx n="75" d="100"/>
          <a:sy n="75" d="100"/>
        </p:scale>
        <p:origin x="234"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CB097DA-DCDB-45EC-8C70-7265065D4D50}" type="datetimeFigureOut">
              <a:rPr lang="en-SG" smtClean="0"/>
              <a:t>9/7/2021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88593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B097DA-DCDB-45EC-8C70-7265065D4D50}" type="datetimeFigureOut">
              <a:rPr lang="en-SG" smtClean="0"/>
              <a:t>9/7/2021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260855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B097DA-DCDB-45EC-8C70-7265065D4D50}" type="datetimeFigureOut">
              <a:rPr lang="en-SG" smtClean="0"/>
              <a:t>9/7/2021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162319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B097DA-DCDB-45EC-8C70-7265065D4D50}" type="datetimeFigureOut">
              <a:rPr lang="en-SG" smtClean="0"/>
              <a:t>9/7/2021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337984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B097DA-DCDB-45EC-8C70-7265065D4D50}" type="datetimeFigureOut">
              <a:rPr lang="en-SG" smtClean="0"/>
              <a:t>9/7/2021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96541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CB097DA-DCDB-45EC-8C70-7265065D4D50}" type="datetimeFigureOut">
              <a:rPr lang="en-SG" smtClean="0"/>
              <a:t>9/7/2021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368722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CB097DA-DCDB-45EC-8C70-7265065D4D50}" type="datetimeFigureOut">
              <a:rPr lang="en-SG" smtClean="0"/>
              <a:t>9/7/2021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405896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CB097DA-DCDB-45EC-8C70-7265065D4D50}" type="datetimeFigureOut">
              <a:rPr lang="en-SG" smtClean="0"/>
              <a:t>9/7/2021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95490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097DA-DCDB-45EC-8C70-7265065D4D50}" type="datetimeFigureOut">
              <a:rPr lang="en-SG" smtClean="0"/>
              <a:t>9/7/2021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29663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097DA-DCDB-45EC-8C70-7265065D4D50}" type="datetimeFigureOut">
              <a:rPr lang="en-SG" smtClean="0"/>
              <a:t>9/7/2021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332499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097DA-DCDB-45EC-8C70-7265065D4D50}" type="datetimeFigureOut">
              <a:rPr lang="en-SG" smtClean="0"/>
              <a:t>9/7/2021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3D0C06-770C-453C-9330-80266BD93650}" type="slidenum">
              <a:rPr lang="en-SG" smtClean="0"/>
              <a:t>‹#›</a:t>
            </a:fld>
            <a:endParaRPr lang="en-SG"/>
          </a:p>
        </p:txBody>
      </p:sp>
    </p:spTree>
    <p:extLst>
      <p:ext uri="{BB962C8B-B14F-4D97-AF65-F5344CB8AC3E}">
        <p14:creationId xmlns:p14="http://schemas.microsoft.com/office/powerpoint/2010/main" val="181084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097DA-DCDB-45EC-8C70-7265065D4D50}" type="datetimeFigureOut">
              <a:rPr lang="en-SG" smtClean="0"/>
              <a:t>9/7/2021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D0C06-770C-453C-9330-80266BD93650}" type="slidenum">
              <a:rPr lang="en-SG" smtClean="0"/>
              <a:t>‹#›</a:t>
            </a:fld>
            <a:endParaRPr lang="en-SG"/>
          </a:p>
        </p:txBody>
      </p:sp>
    </p:spTree>
    <p:extLst>
      <p:ext uri="{BB962C8B-B14F-4D97-AF65-F5344CB8AC3E}">
        <p14:creationId xmlns:p14="http://schemas.microsoft.com/office/powerpoint/2010/main" val="3927393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Bodoni MT" panose="02070603080606020203" pitchFamily="18" charset="0"/>
              </a:rPr>
              <a:t>Introduction</a:t>
            </a:r>
            <a:endParaRPr lang="en-SG" sz="4000" dirty="0">
              <a:latin typeface="Bodoni MT" panose="02070603080606020203" pitchFamily="18"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sz="2400" dirty="0" smtClean="0">
                <a:latin typeface="Bodoni MT" panose="02070603080606020203" pitchFamily="18" charset="0"/>
              </a:rPr>
              <a:t>Location: </a:t>
            </a:r>
            <a:r>
              <a:rPr lang="en-US" sz="2400" dirty="0" smtClean="0">
                <a:latin typeface="Bodoni MT" panose="02070603080606020203" pitchFamily="18" charset="0"/>
              </a:rPr>
              <a:t>Singapore</a:t>
            </a:r>
          </a:p>
          <a:p>
            <a:endParaRPr lang="en-US" sz="2400" dirty="0" smtClean="0">
              <a:latin typeface="Bodoni MT" panose="02070603080606020203" pitchFamily="18" charset="0"/>
            </a:endParaRPr>
          </a:p>
          <a:p>
            <a:pPr marL="0" indent="0">
              <a:buNone/>
            </a:pPr>
            <a:r>
              <a:rPr lang="en-US" sz="2400" u="sng" dirty="0" smtClean="0">
                <a:latin typeface="Bodoni MT" panose="02070603080606020203" pitchFamily="18" charset="0"/>
              </a:rPr>
              <a:t>Problem Statement</a:t>
            </a:r>
            <a:endParaRPr lang="en-US" sz="2400" u="sng" dirty="0">
              <a:latin typeface="Bodoni MT" panose="02070603080606020203" pitchFamily="18" charset="0"/>
            </a:endParaRPr>
          </a:p>
          <a:p>
            <a:pPr marL="0" indent="0">
              <a:buNone/>
            </a:pPr>
            <a:r>
              <a:rPr lang="en-US" sz="2400" dirty="0" smtClean="0">
                <a:latin typeface="Bodoni MT" panose="02070603080606020203" pitchFamily="18" charset="0"/>
              </a:rPr>
              <a:t>You are interested to open up a </a:t>
            </a:r>
            <a:r>
              <a:rPr lang="en-US" sz="2400" dirty="0" smtClean="0">
                <a:latin typeface="Bodoni MT" panose="02070603080606020203" pitchFamily="18" charset="0"/>
              </a:rPr>
              <a:t>coffee house in the north </a:t>
            </a:r>
            <a:r>
              <a:rPr lang="en-US" sz="2400" dirty="0" smtClean="0">
                <a:latin typeface="Bodoni MT" panose="02070603080606020203" pitchFamily="18" charset="0"/>
              </a:rPr>
              <a:t>side of </a:t>
            </a:r>
            <a:r>
              <a:rPr lang="en-US" sz="2400" dirty="0" smtClean="0">
                <a:latin typeface="Bodoni MT" panose="02070603080606020203" pitchFamily="18" charset="0"/>
              </a:rPr>
              <a:t>Singapore.</a:t>
            </a:r>
          </a:p>
          <a:p>
            <a:pPr marL="0" indent="0">
              <a:buNone/>
            </a:pPr>
            <a:r>
              <a:rPr lang="en-US" sz="2400" dirty="0" smtClean="0">
                <a:latin typeface="Bodoni MT" panose="02070603080606020203" pitchFamily="18" charset="0"/>
              </a:rPr>
              <a:t>Particularly near to a shopping mall called Causeway Point.</a:t>
            </a:r>
          </a:p>
          <a:p>
            <a:pPr marL="0" indent="0">
              <a:buNone/>
            </a:pPr>
            <a:r>
              <a:rPr lang="en-US" sz="2400" dirty="0" smtClean="0">
                <a:latin typeface="Bodoni MT" panose="02070603080606020203" pitchFamily="18" charset="0"/>
              </a:rPr>
              <a:t>Reason for this choice is that the assigned location is the hub for most of the financial/utility centers for the residents living in the north.</a:t>
            </a:r>
          </a:p>
          <a:p>
            <a:pPr marL="0" indent="0">
              <a:buNone/>
            </a:pPr>
            <a:endParaRPr lang="en-US" sz="2400" dirty="0">
              <a:latin typeface="Bodoni MT" panose="02070603080606020203" pitchFamily="18" charset="0"/>
            </a:endParaRPr>
          </a:p>
          <a:p>
            <a:pPr marL="0" indent="0">
              <a:buNone/>
            </a:pPr>
            <a:r>
              <a:rPr lang="en-US" sz="2400" dirty="0" smtClean="0">
                <a:latin typeface="Bodoni MT" panose="02070603080606020203" pitchFamily="18" charset="0"/>
              </a:rPr>
              <a:t>As it is the main hub, there are a numerous chain of cafes.</a:t>
            </a:r>
            <a:endParaRPr lang="en-US" sz="2400" dirty="0" smtClean="0">
              <a:latin typeface="Bodoni MT" panose="02070603080606020203" pitchFamily="18" charset="0"/>
            </a:endParaRPr>
          </a:p>
          <a:p>
            <a:pPr marL="0" indent="0">
              <a:buNone/>
            </a:pPr>
            <a:r>
              <a:rPr lang="en-US" sz="2400" dirty="0" smtClean="0">
                <a:latin typeface="Bodoni MT" panose="02070603080606020203" pitchFamily="18" charset="0"/>
              </a:rPr>
              <a:t>Hence, you are looking for a potential location that is less dense (with coffee houses) so that you can maximize your customer outreach.</a:t>
            </a:r>
            <a:endParaRPr lang="en-SG" sz="2400" dirty="0">
              <a:latin typeface="Bodoni MT" panose="02070603080606020203" pitchFamily="18" charset="0"/>
            </a:endParaRPr>
          </a:p>
        </p:txBody>
      </p:sp>
    </p:spTree>
    <p:extLst>
      <p:ext uri="{BB962C8B-B14F-4D97-AF65-F5344CB8AC3E}">
        <p14:creationId xmlns:p14="http://schemas.microsoft.com/office/powerpoint/2010/main" val="206208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824" y="731520"/>
            <a:ext cx="5410200" cy="3438525"/>
          </a:xfrm>
          <a:prstGeom prst="rect">
            <a:avLst/>
          </a:prstGeom>
        </p:spPr>
      </p:pic>
      <p:pic>
        <p:nvPicPr>
          <p:cNvPr id="4" name="Picture 3"/>
          <p:cNvPicPr>
            <a:picLocks noChangeAspect="1"/>
          </p:cNvPicPr>
          <p:nvPr/>
        </p:nvPicPr>
        <p:blipFill>
          <a:blip r:embed="rId3"/>
          <a:stretch>
            <a:fillRect/>
          </a:stretch>
        </p:blipFill>
        <p:spPr>
          <a:xfrm>
            <a:off x="5242559" y="2800348"/>
            <a:ext cx="6296025" cy="3771900"/>
          </a:xfrm>
          <a:prstGeom prst="rect">
            <a:avLst/>
          </a:prstGeom>
        </p:spPr>
      </p:pic>
      <p:sp>
        <p:nvSpPr>
          <p:cNvPr id="6" name="Content Placeholder 2"/>
          <p:cNvSpPr>
            <a:spLocks noGrp="1"/>
          </p:cNvSpPr>
          <p:nvPr>
            <p:ph idx="1"/>
          </p:nvPr>
        </p:nvSpPr>
        <p:spPr>
          <a:xfrm>
            <a:off x="504824" y="159068"/>
            <a:ext cx="2533650" cy="572452"/>
          </a:xfrm>
        </p:spPr>
        <p:txBody>
          <a:bodyPr>
            <a:normAutofit/>
          </a:bodyPr>
          <a:lstStyle/>
          <a:p>
            <a:pPr marL="0" indent="0">
              <a:buNone/>
            </a:pPr>
            <a:r>
              <a:rPr lang="en-US" sz="2400" dirty="0" smtClean="0">
                <a:latin typeface="Bodoni MT" panose="02070603080606020203" pitchFamily="18" charset="0"/>
              </a:rPr>
              <a:t>Map of Singapore</a:t>
            </a:r>
            <a:endParaRPr lang="en-SG" sz="2400" dirty="0">
              <a:latin typeface="Bodoni MT" panose="02070603080606020203" pitchFamily="18" charset="0"/>
            </a:endParaRPr>
          </a:p>
        </p:txBody>
      </p:sp>
      <p:sp>
        <p:nvSpPr>
          <p:cNvPr id="7" name="Oval 6"/>
          <p:cNvSpPr/>
          <p:nvPr/>
        </p:nvSpPr>
        <p:spPr>
          <a:xfrm>
            <a:off x="2463164" y="1638300"/>
            <a:ext cx="611504" cy="4114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9" name="Straight Arrow Connector 8"/>
          <p:cNvCxnSpPr/>
          <p:nvPr/>
        </p:nvCxnSpPr>
        <p:spPr>
          <a:xfrm>
            <a:off x="3038474" y="1969771"/>
            <a:ext cx="5619751" cy="27727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5941593" y="2360244"/>
            <a:ext cx="3575386" cy="5724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Bodoni MT" panose="02070603080606020203" pitchFamily="18" charset="0"/>
              </a:rPr>
              <a:t>Zoom in to Woodlands, SG</a:t>
            </a:r>
            <a:endParaRPr lang="en-SG" sz="2400" dirty="0">
              <a:latin typeface="Bodoni MT" panose="02070603080606020203" pitchFamily="18" charset="0"/>
            </a:endParaRPr>
          </a:p>
        </p:txBody>
      </p:sp>
      <p:sp>
        <p:nvSpPr>
          <p:cNvPr id="15" name="Title 1"/>
          <p:cNvSpPr>
            <a:spLocks noGrp="1"/>
          </p:cNvSpPr>
          <p:nvPr>
            <p:ph type="title"/>
          </p:nvPr>
        </p:nvSpPr>
        <p:spPr>
          <a:xfrm>
            <a:off x="504824" y="4994591"/>
            <a:ext cx="10515600" cy="1325563"/>
          </a:xfrm>
        </p:spPr>
        <p:txBody>
          <a:bodyPr>
            <a:normAutofit/>
          </a:bodyPr>
          <a:lstStyle/>
          <a:p>
            <a:r>
              <a:rPr lang="en-US" sz="4000" dirty="0" smtClean="0">
                <a:latin typeface="Bodoni MT" panose="02070603080606020203" pitchFamily="18" charset="0"/>
              </a:rPr>
              <a:t>Context</a:t>
            </a:r>
            <a:endParaRPr lang="en-SG" sz="4000" dirty="0">
              <a:latin typeface="Bodoni MT" panose="02070603080606020203" pitchFamily="18" charset="0"/>
            </a:endParaRPr>
          </a:p>
        </p:txBody>
      </p:sp>
    </p:spTree>
    <p:extLst>
      <p:ext uri="{BB962C8B-B14F-4D97-AF65-F5344CB8AC3E}">
        <p14:creationId xmlns:p14="http://schemas.microsoft.com/office/powerpoint/2010/main" val="243146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6170" y="927935"/>
            <a:ext cx="8416855" cy="5057776"/>
          </a:xfrm>
          <a:prstGeom prst="rect">
            <a:avLst/>
          </a:prstGeom>
        </p:spPr>
      </p:pic>
      <p:sp>
        <p:nvSpPr>
          <p:cNvPr id="5" name="Content Placeholder 2"/>
          <p:cNvSpPr txBox="1">
            <a:spLocks/>
          </p:cNvSpPr>
          <p:nvPr/>
        </p:nvSpPr>
        <p:spPr>
          <a:xfrm>
            <a:off x="521130" y="471285"/>
            <a:ext cx="8531895" cy="572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Bodoni MT" panose="02070603080606020203" pitchFamily="18" charset="0"/>
              </a:rPr>
              <a:t>Marked up locations of all coffee and tea houses in the area </a:t>
            </a:r>
            <a:endParaRPr lang="en-SG" sz="2400" dirty="0">
              <a:latin typeface="Bodoni MT" panose="02070603080606020203" pitchFamily="18" charset="0"/>
            </a:endParaRPr>
          </a:p>
        </p:txBody>
      </p:sp>
      <p:cxnSp>
        <p:nvCxnSpPr>
          <p:cNvPr id="6" name="Straight Arrow Connector 5"/>
          <p:cNvCxnSpPr/>
          <p:nvPr/>
        </p:nvCxnSpPr>
        <p:spPr>
          <a:xfrm flipV="1">
            <a:off x="15082921" y="-730344"/>
            <a:ext cx="1136484" cy="23722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ardinal Directions and Ordinal Directions - Geography Real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8065" y="927935"/>
            <a:ext cx="1408530" cy="137944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6573264" y="2057400"/>
            <a:ext cx="898347" cy="7673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636170" y="6156135"/>
            <a:ext cx="8531895" cy="572452"/>
          </a:xfrm>
          <a:prstGeom prst="rect">
            <a:avLst/>
          </a:prstGeom>
          <a:solidFill>
            <a:srgbClr val="FFC000">
              <a:alpha val="50000"/>
            </a:srgb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latin typeface="Bodoni MT" panose="02070603080606020203" pitchFamily="18" charset="0"/>
              </a:rPr>
              <a:t>From the distribution, it is clear that the NE region of Woodlands has lesser competition. Hence market survey may begin from this region.</a:t>
            </a:r>
            <a:endParaRPr lang="en-SG" sz="2400" dirty="0">
              <a:latin typeface="Bodoni MT" panose="02070603080606020203" pitchFamily="18" charset="0"/>
            </a:endParaRPr>
          </a:p>
        </p:txBody>
      </p:sp>
      <p:sp>
        <p:nvSpPr>
          <p:cNvPr id="14" name="Title 1"/>
          <p:cNvSpPr>
            <a:spLocks noGrp="1"/>
          </p:cNvSpPr>
          <p:nvPr>
            <p:ph type="title"/>
          </p:nvPr>
        </p:nvSpPr>
        <p:spPr>
          <a:xfrm>
            <a:off x="9168065" y="3229674"/>
            <a:ext cx="3089276" cy="1325563"/>
          </a:xfrm>
        </p:spPr>
        <p:txBody>
          <a:bodyPr>
            <a:normAutofit/>
          </a:bodyPr>
          <a:lstStyle/>
          <a:p>
            <a:r>
              <a:rPr lang="en-US" sz="4000" dirty="0" smtClean="0">
                <a:latin typeface="Bodoni MT" panose="02070603080606020203" pitchFamily="18" charset="0"/>
              </a:rPr>
              <a:t>Conclusion</a:t>
            </a:r>
            <a:endParaRPr lang="en-SG" sz="4000" dirty="0">
              <a:latin typeface="Bodoni MT" panose="02070603080606020203" pitchFamily="18" charset="0"/>
            </a:endParaRPr>
          </a:p>
        </p:txBody>
      </p:sp>
    </p:spTree>
    <p:extLst>
      <p:ext uri="{BB962C8B-B14F-4D97-AF65-F5344CB8AC3E}">
        <p14:creationId xmlns:p14="http://schemas.microsoft.com/office/powerpoint/2010/main" val="341867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100" y="214343"/>
            <a:ext cx="11341100" cy="6463308"/>
          </a:xfrm>
          <a:prstGeom prst="rect">
            <a:avLst/>
          </a:prstGeom>
        </p:spPr>
        <p:txBody>
          <a:bodyPr wrap="square">
            <a:spAutoFit/>
          </a:bodyPr>
          <a:lstStyle/>
          <a:p>
            <a:r>
              <a:rPr lang="en-US" dirty="0">
                <a:solidFill>
                  <a:srgbClr val="1F1F1F"/>
                </a:solidFill>
                <a:latin typeface="OpenSans"/>
              </a:rPr>
              <a:t>A full report consisting of all of the following components (</a:t>
            </a:r>
            <a:r>
              <a:rPr lang="en-US" b="1" dirty="0">
                <a:solidFill>
                  <a:srgbClr val="1F1F1F"/>
                </a:solidFill>
                <a:latin typeface="OpenSans-Bold"/>
              </a:rPr>
              <a:t>15 marks</a:t>
            </a:r>
            <a:r>
              <a:rPr lang="en-US" dirty="0" smtClean="0">
                <a:solidFill>
                  <a:srgbClr val="1F1F1F"/>
                </a:solidFill>
                <a:latin typeface="OpenSans"/>
              </a:rPr>
              <a:t>):</a:t>
            </a:r>
          </a:p>
          <a:p>
            <a:pPr marL="285750" indent="-285750">
              <a:buFont typeface="Wingdings" panose="05000000000000000000" pitchFamily="2" charset="2"/>
              <a:buChar char="§"/>
            </a:pPr>
            <a:r>
              <a:rPr lang="en-US" dirty="0" smtClean="0">
                <a:solidFill>
                  <a:srgbClr val="1F1F1F"/>
                </a:solidFill>
                <a:latin typeface="OpenSans"/>
              </a:rPr>
              <a:t>Introduction </a:t>
            </a:r>
            <a:r>
              <a:rPr lang="en-US" dirty="0">
                <a:solidFill>
                  <a:srgbClr val="1F1F1F"/>
                </a:solidFill>
                <a:latin typeface="OpenSans"/>
              </a:rPr>
              <a:t>where you discuss the business problem and who would be interested in this </a:t>
            </a:r>
            <a:r>
              <a:rPr lang="en-US" dirty="0" smtClean="0">
                <a:solidFill>
                  <a:srgbClr val="1F1F1F"/>
                </a:solidFill>
                <a:latin typeface="OpenSans"/>
              </a:rPr>
              <a:t>project.</a:t>
            </a:r>
            <a:br>
              <a:rPr lang="en-US" dirty="0" smtClean="0">
                <a:solidFill>
                  <a:srgbClr val="1F1F1F"/>
                </a:solidFill>
                <a:latin typeface="OpenSans"/>
              </a:rPr>
            </a:br>
            <a:r>
              <a:rPr lang="en-US" dirty="0" smtClean="0">
                <a:solidFill>
                  <a:srgbClr val="00B050"/>
                </a:solidFill>
                <a:latin typeface="OpenSans"/>
              </a:rPr>
              <a:t>Target audience shall be people who are interested into coffee business, investors for any cafes.</a:t>
            </a:r>
          </a:p>
          <a:p>
            <a:endParaRPr lang="en-US" dirty="0" smtClean="0">
              <a:solidFill>
                <a:srgbClr val="00B050"/>
              </a:solidFill>
              <a:latin typeface="OpenSans"/>
            </a:endParaRPr>
          </a:p>
          <a:p>
            <a:pPr marL="285750" indent="-285750">
              <a:buFont typeface="Wingdings" panose="05000000000000000000" pitchFamily="2" charset="2"/>
              <a:buChar char="§"/>
            </a:pPr>
            <a:r>
              <a:rPr lang="en-US" dirty="0" smtClean="0">
                <a:solidFill>
                  <a:srgbClr val="1F1F1F"/>
                </a:solidFill>
                <a:latin typeface="OpenSans"/>
              </a:rPr>
              <a:t>Data </a:t>
            </a:r>
            <a:r>
              <a:rPr lang="en-US" dirty="0">
                <a:solidFill>
                  <a:srgbClr val="1F1F1F"/>
                </a:solidFill>
                <a:latin typeface="OpenSans"/>
              </a:rPr>
              <a:t>where you describe the data that will be used to solve the problem and the source of the </a:t>
            </a:r>
            <a:r>
              <a:rPr lang="en-US" dirty="0" smtClean="0">
                <a:solidFill>
                  <a:srgbClr val="1F1F1F"/>
                </a:solidFill>
                <a:latin typeface="OpenSans"/>
              </a:rPr>
              <a:t>data.</a:t>
            </a:r>
            <a:br>
              <a:rPr lang="en-US" dirty="0" smtClean="0">
                <a:solidFill>
                  <a:srgbClr val="1F1F1F"/>
                </a:solidFill>
                <a:latin typeface="OpenSans"/>
              </a:rPr>
            </a:br>
            <a:r>
              <a:rPr lang="en-US" dirty="0">
                <a:solidFill>
                  <a:srgbClr val="00B050"/>
                </a:solidFill>
                <a:latin typeface="OpenSans"/>
              </a:rPr>
              <a:t>Source of data is taken from foursquare API, using the search venue function – we extracted all the coffee and tea houses in the vicinity around the targeted location for analysis.</a:t>
            </a:r>
          </a:p>
          <a:p>
            <a:endParaRPr lang="en-US" dirty="0" smtClean="0">
              <a:solidFill>
                <a:srgbClr val="1F1F1F"/>
              </a:solidFill>
              <a:latin typeface="OpenSans"/>
            </a:endParaRPr>
          </a:p>
          <a:p>
            <a:pPr marL="285750" indent="-285750">
              <a:buFont typeface="Wingdings" panose="05000000000000000000" pitchFamily="2" charset="2"/>
              <a:buChar char="§"/>
            </a:pPr>
            <a:r>
              <a:rPr lang="en-US" dirty="0" smtClean="0">
                <a:solidFill>
                  <a:srgbClr val="1F1F1F"/>
                </a:solidFill>
                <a:latin typeface="OpenSans"/>
              </a:rPr>
              <a:t>Methodology </a:t>
            </a:r>
            <a:r>
              <a:rPr lang="en-US" dirty="0">
                <a:solidFill>
                  <a:srgbClr val="1F1F1F"/>
                </a:solidFill>
                <a:latin typeface="OpenSans"/>
              </a:rPr>
              <a:t>section which represents the main component of the report where you discuss and describe any exploratory data analysis that you did, any inferential statistical testing that you performed, if any, and what machine learnings were used and </a:t>
            </a:r>
            <a:r>
              <a:rPr lang="en-US" dirty="0" smtClean="0">
                <a:solidFill>
                  <a:srgbClr val="1F1F1F"/>
                </a:solidFill>
                <a:latin typeface="OpenSans"/>
              </a:rPr>
              <a:t>why.</a:t>
            </a:r>
            <a:br>
              <a:rPr lang="en-US" dirty="0" smtClean="0">
                <a:solidFill>
                  <a:srgbClr val="1F1F1F"/>
                </a:solidFill>
                <a:latin typeface="OpenSans"/>
              </a:rPr>
            </a:br>
            <a:r>
              <a:rPr lang="en-US" dirty="0">
                <a:solidFill>
                  <a:srgbClr val="00B050"/>
                </a:solidFill>
                <a:latin typeface="OpenSans"/>
              </a:rPr>
              <a:t>No ML algorithm was used. Basic data visualization was used to determine the density of coffee/tea house clusters to guide investor decision on the optimal location for the new branch.</a:t>
            </a:r>
            <a:r>
              <a:rPr lang="en-US" dirty="0" smtClean="0">
                <a:solidFill>
                  <a:srgbClr val="1F1F1F"/>
                </a:solidFill>
                <a:latin typeface="OpenSans"/>
              </a:rPr>
              <a:t/>
            </a:r>
            <a:br>
              <a:rPr lang="en-US" dirty="0" smtClean="0">
                <a:solidFill>
                  <a:srgbClr val="1F1F1F"/>
                </a:solidFill>
                <a:latin typeface="OpenSans"/>
              </a:rPr>
            </a:br>
            <a:endParaRPr lang="en-US" dirty="0" smtClean="0">
              <a:solidFill>
                <a:srgbClr val="1F1F1F"/>
              </a:solidFill>
              <a:latin typeface="OpenSans"/>
            </a:endParaRPr>
          </a:p>
          <a:p>
            <a:pPr marL="285750" indent="-285750">
              <a:buFont typeface="Wingdings" panose="05000000000000000000" pitchFamily="2" charset="2"/>
              <a:buChar char="§"/>
            </a:pPr>
            <a:r>
              <a:rPr lang="en-US" dirty="0" smtClean="0">
                <a:solidFill>
                  <a:srgbClr val="1F1F1F"/>
                </a:solidFill>
                <a:latin typeface="OpenSans"/>
              </a:rPr>
              <a:t>Results </a:t>
            </a:r>
            <a:r>
              <a:rPr lang="en-US" dirty="0">
                <a:solidFill>
                  <a:srgbClr val="1F1F1F"/>
                </a:solidFill>
                <a:latin typeface="OpenSans"/>
              </a:rPr>
              <a:t>section where you discuss the </a:t>
            </a:r>
            <a:r>
              <a:rPr lang="en-US" dirty="0" smtClean="0">
                <a:solidFill>
                  <a:srgbClr val="1F1F1F"/>
                </a:solidFill>
                <a:latin typeface="OpenSans"/>
              </a:rPr>
              <a:t>results.</a:t>
            </a:r>
            <a:br>
              <a:rPr lang="en-US" dirty="0" smtClean="0">
                <a:solidFill>
                  <a:srgbClr val="1F1F1F"/>
                </a:solidFill>
                <a:latin typeface="OpenSans"/>
              </a:rPr>
            </a:br>
            <a:r>
              <a:rPr lang="en-US" dirty="0">
                <a:solidFill>
                  <a:srgbClr val="00B050"/>
                </a:solidFill>
                <a:latin typeface="OpenSans"/>
              </a:rPr>
              <a:t>See slides above.</a:t>
            </a:r>
            <a:r>
              <a:rPr lang="en-US" dirty="0" smtClean="0">
                <a:solidFill>
                  <a:srgbClr val="1F1F1F"/>
                </a:solidFill>
                <a:latin typeface="OpenSans"/>
              </a:rPr>
              <a:t/>
            </a:r>
            <a:br>
              <a:rPr lang="en-US" dirty="0" smtClean="0">
                <a:solidFill>
                  <a:srgbClr val="1F1F1F"/>
                </a:solidFill>
                <a:latin typeface="OpenSans"/>
              </a:rPr>
            </a:br>
            <a:endParaRPr lang="en-US" dirty="0" smtClean="0">
              <a:solidFill>
                <a:srgbClr val="1F1F1F"/>
              </a:solidFill>
              <a:latin typeface="OpenSans"/>
            </a:endParaRPr>
          </a:p>
          <a:p>
            <a:pPr marL="285750" indent="-285750">
              <a:buFont typeface="Wingdings" panose="05000000000000000000" pitchFamily="2" charset="2"/>
              <a:buChar char="§"/>
            </a:pPr>
            <a:r>
              <a:rPr lang="en-US" dirty="0" smtClean="0">
                <a:solidFill>
                  <a:srgbClr val="1F1F1F"/>
                </a:solidFill>
                <a:latin typeface="OpenSans"/>
              </a:rPr>
              <a:t>Discussion </a:t>
            </a:r>
            <a:r>
              <a:rPr lang="en-US" dirty="0">
                <a:solidFill>
                  <a:srgbClr val="1F1F1F"/>
                </a:solidFill>
                <a:latin typeface="OpenSans"/>
              </a:rPr>
              <a:t>section where you discuss any observations you noted and any recommendations you can make based on the </a:t>
            </a:r>
            <a:r>
              <a:rPr lang="en-US" dirty="0" smtClean="0">
                <a:solidFill>
                  <a:srgbClr val="1F1F1F"/>
                </a:solidFill>
                <a:latin typeface="OpenSans"/>
              </a:rPr>
              <a:t>results.</a:t>
            </a:r>
            <a:br>
              <a:rPr lang="en-US" dirty="0" smtClean="0">
                <a:solidFill>
                  <a:srgbClr val="1F1F1F"/>
                </a:solidFill>
                <a:latin typeface="OpenSans"/>
              </a:rPr>
            </a:br>
            <a:r>
              <a:rPr lang="en-US" dirty="0">
                <a:solidFill>
                  <a:srgbClr val="00B050"/>
                </a:solidFill>
                <a:latin typeface="OpenSans"/>
              </a:rPr>
              <a:t>See slides above</a:t>
            </a:r>
            <a:r>
              <a:rPr lang="en-US" dirty="0">
                <a:solidFill>
                  <a:srgbClr val="00B050"/>
                </a:solidFill>
                <a:latin typeface="OpenSans"/>
              </a:rPr>
              <a:t>.</a:t>
            </a:r>
            <a:r>
              <a:rPr lang="en-US" dirty="0" smtClean="0">
                <a:solidFill>
                  <a:srgbClr val="1F1F1F"/>
                </a:solidFill>
                <a:latin typeface="OpenSans"/>
              </a:rPr>
              <a:t/>
            </a:r>
            <a:br>
              <a:rPr lang="en-US" dirty="0" smtClean="0">
                <a:solidFill>
                  <a:srgbClr val="1F1F1F"/>
                </a:solidFill>
                <a:latin typeface="OpenSans"/>
              </a:rPr>
            </a:br>
            <a:endParaRPr lang="en-US" dirty="0" smtClean="0">
              <a:solidFill>
                <a:srgbClr val="1F1F1F"/>
              </a:solidFill>
              <a:latin typeface="OpenSans"/>
            </a:endParaRPr>
          </a:p>
          <a:p>
            <a:pPr marL="285750" indent="-285750">
              <a:buFont typeface="Wingdings" panose="05000000000000000000" pitchFamily="2" charset="2"/>
              <a:buChar char="§"/>
            </a:pPr>
            <a:r>
              <a:rPr lang="en-US" dirty="0" smtClean="0">
                <a:solidFill>
                  <a:srgbClr val="1F1F1F"/>
                </a:solidFill>
                <a:latin typeface="OpenSans"/>
              </a:rPr>
              <a:t>Conclusion </a:t>
            </a:r>
            <a:r>
              <a:rPr lang="en-US" dirty="0">
                <a:solidFill>
                  <a:srgbClr val="1F1F1F"/>
                </a:solidFill>
                <a:latin typeface="OpenSans"/>
              </a:rPr>
              <a:t>section where you conclude the report</a:t>
            </a:r>
            <a:r>
              <a:rPr lang="en-US" dirty="0" smtClean="0">
                <a:solidFill>
                  <a:srgbClr val="1F1F1F"/>
                </a:solidFill>
                <a:latin typeface="OpenSans"/>
              </a:rPr>
              <a:t>.</a:t>
            </a:r>
            <a:br>
              <a:rPr lang="en-US" dirty="0" smtClean="0">
                <a:solidFill>
                  <a:srgbClr val="1F1F1F"/>
                </a:solidFill>
                <a:latin typeface="OpenSans"/>
              </a:rPr>
            </a:br>
            <a:r>
              <a:rPr lang="en-US" dirty="0">
                <a:solidFill>
                  <a:srgbClr val="00B050"/>
                </a:solidFill>
                <a:latin typeface="OpenSans"/>
              </a:rPr>
              <a:t>See slides above.</a:t>
            </a:r>
          </a:p>
        </p:txBody>
      </p:sp>
    </p:spTree>
    <p:extLst>
      <p:ext uri="{BB962C8B-B14F-4D97-AF65-F5344CB8AC3E}">
        <p14:creationId xmlns:p14="http://schemas.microsoft.com/office/powerpoint/2010/main" val="4294309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179</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Bodoni MT</vt:lpstr>
      <vt:lpstr>Calibri</vt:lpstr>
      <vt:lpstr>Calibri Light</vt:lpstr>
      <vt:lpstr>OpenSans</vt:lpstr>
      <vt:lpstr>OpenSans-Bold</vt:lpstr>
      <vt:lpstr>Wingdings</vt:lpstr>
      <vt:lpstr>Office Theme</vt:lpstr>
      <vt:lpstr>Introduction</vt:lpstr>
      <vt:lpstr>Context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 Ming Kui</dc:creator>
  <cp:lastModifiedBy>Jun Ming Kui</cp:lastModifiedBy>
  <cp:revision>5</cp:revision>
  <dcterms:created xsi:type="dcterms:W3CDTF">2021-07-08T12:07:52Z</dcterms:created>
  <dcterms:modified xsi:type="dcterms:W3CDTF">2021-07-09T11:48:21Z</dcterms:modified>
</cp:coreProperties>
</file>