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7" r:id="rId2"/>
    <p:sldId id="297" r:id="rId3"/>
    <p:sldId id="298" r:id="rId4"/>
    <p:sldId id="300" r:id="rId5"/>
    <p:sldId id="301" r:id="rId6"/>
    <p:sldId id="306" r:id="rId7"/>
    <p:sldId id="299" r:id="rId8"/>
    <p:sldId id="305" r:id="rId9"/>
    <p:sldId id="296"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1696" autoAdjust="0"/>
  </p:normalViewPr>
  <p:slideViewPr>
    <p:cSldViewPr>
      <p:cViewPr varScale="1">
        <p:scale>
          <a:sx n="73" d="100"/>
          <a:sy n="73" d="100"/>
        </p:scale>
        <p:origin x="558" y="7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3/28/2017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9898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3653268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March 28,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March 28, 2017</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March 28,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March 28,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March 28,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March 28, 2017</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タイトルとコンテンツ">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ja-JP" altLang="en-US" smtClean="0"/>
              <a:t>マスター タイトルの書式設定</a:t>
            </a:r>
            <a:endParaRPr/>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a:p>
        </p:txBody>
      </p:sp>
      <p:sp>
        <p:nvSpPr>
          <p:cNvPr id="2" name="Date Placeholder 1"/>
          <p:cNvSpPr>
            <a:spLocks noGrp="1"/>
          </p:cNvSpPr>
          <p:nvPr>
            <p:ph type="dt" sz="half" idx="10"/>
          </p:nvPr>
        </p:nvSpPr>
        <p:spPr/>
        <p:txBody>
          <a:bodyPr/>
          <a:lstStyle/>
          <a:p>
            <a:fld id="{ECF1CC87-9C4B-4D13-B529-5EAF641302E2}" type="datetime4">
              <a:rPr lang="en-US" smtClean="0"/>
              <a:t>March 28,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195998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March 28,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March 28,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March 28, 2017</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SPF</a:t>
            </a:r>
            <a:r>
              <a:rPr lang="ja-JP" altLang="en-US" sz="6600" dirty="0"/>
              <a:t> </a:t>
            </a:r>
            <a:r>
              <a:rPr lang="en-US" altLang="ja-JP" sz="6600" dirty="0" err="1" smtClean="0"/>
              <a:t>NonStop</a:t>
            </a:r>
            <a:r>
              <a:rPr lang="en-US" altLang="ja-JP" sz="6600" dirty="0"/>
              <a:t/>
            </a:r>
            <a:br>
              <a:rPr lang="en-US" altLang="ja-JP" sz="6600" dirty="0"/>
            </a:br>
            <a:r>
              <a:rPr lang="ja-JP" altLang="en-US" sz="6600" dirty="0"/>
              <a:t>カスタ</a:t>
            </a:r>
            <a:r>
              <a:rPr lang="ja-JP" altLang="en-US" sz="6600" dirty="0" smtClean="0"/>
              <a:t>マシ</a:t>
            </a:r>
            <a:r>
              <a:rPr lang="ja-JP" altLang="en-US" sz="6600" dirty="0"/>
              <a:t>ナリ</a:t>
            </a:r>
            <a:r>
              <a:rPr lang="ja-JP" altLang="en-US" sz="6600" dirty="0" smtClean="0"/>
              <a:t>オ</a:t>
            </a:r>
            <a:r>
              <a:rPr lang="ja-JP" altLang="en-US" sz="6600" dirty="0"/>
              <a:t>テス</a:t>
            </a:r>
            <a:r>
              <a:rPr lang="ja-JP" altLang="en-US" sz="6600" dirty="0" smtClean="0"/>
              <a:t>ト</a:t>
            </a:r>
            <a:r>
              <a:rPr lang="en-US" altLang="ja-JP" sz="6600" dirty="0" smtClean="0"/>
              <a:t/>
            </a:r>
            <a:br>
              <a:rPr lang="en-US" altLang="ja-JP" sz="6600" dirty="0" smtClean="0"/>
            </a:br>
            <a:r>
              <a:rPr lang="ja-JP" altLang="en-US" sz="6600" dirty="0" smtClean="0"/>
              <a:t>試験概要</a:t>
            </a:r>
            <a:endParaRPr lang="en-US" sz="6600" dirty="0"/>
          </a:p>
        </p:txBody>
      </p:sp>
      <p:sp>
        <p:nvSpPr>
          <p:cNvPr id="4" name="Text Placeholder 3"/>
          <p:cNvSpPr>
            <a:spLocks noGrp="1"/>
          </p:cNvSpPr>
          <p:nvPr>
            <p:ph type="body" sz="quarter" idx="13"/>
          </p:nvPr>
        </p:nvSpPr>
        <p:spPr/>
        <p:txBody>
          <a:bodyPr/>
          <a:lstStyle/>
          <a:p>
            <a:r>
              <a:rPr lang="ja-JP" altLang="en-US" dirty="0" smtClean="0"/>
              <a:t>第</a:t>
            </a:r>
            <a:r>
              <a:rPr lang="en-US" altLang="ja-JP" dirty="0" smtClean="0"/>
              <a:t>0.2</a:t>
            </a:r>
            <a:r>
              <a:rPr lang="ja-JP" altLang="en-US" dirty="0" smtClean="0"/>
              <a:t>版</a:t>
            </a:r>
            <a:r>
              <a:rPr lang="ja-JP" altLang="en-US" dirty="0" smtClean="0"/>
              <a:t>　</a:t>
            </a:r>
            <a:r>
              <a:rPr lang="en-US" altLang="ja-JP" dirty="0" smtClean="0"/>
              <a:t>2017</a:t>
            </a:r>
            <a:r>
              <a:rPr lang="ja-JP" altLang="en-US" dirty="0" smtClean="0"/>
              <a:t>年</a:t>
            </a:r>
            <a:r>
              <a:rPr lang="en-US" altLang="ja-JP" dirty="0" smtClean="0"/>
              <a:t>3</a:t>
            </a:r>
            <a:r>
              <a:rPr lang="ja-JP" altLang="en-US" dirty="0" smtClean="0"/>
              <a:t>月</a:t>
            </a:r>
            <a:r>
              <a:rPr lang="en-US" altLang="ja-JP" dirty="0" smtClean="0"/>
              <a:t>28</a:t>
            </a:r>
            <a:r>
              <a:rPr lang="ja-JP" altLang="en-US" dirty="0" smtClean="0"/>
              <a:t>日</a:t>
            </a:r>
            <a:endParaRPr lang="en-US" dirty="0"/>
          </a:p>
        </p:txBody>
      </p:sp>
      <p:sp>
        <p:nvSpPr>
          <p:cNvPr id="5" name="Text Placeholder 4"/>
          <p:cNvSpPr>
            <a:spLocks noGrp="1"/>
          </p:cNvSpPr>
          <p:nvPr>
            <p:ph type="body" sz="quarter" idx="14"/>
          </p:nvPr>
        </p:nvSpPr>
        <p:spPr/>
        <p:txBody>
          <a:bodyPr/>
          <a:lstStyle/>
          <a:p>
            <a:r>
              <a:rPr lang="ja-JP" altLang="en-US" dirty="0" smtClean="0"/>
              <a:t>日本ヒューレット・パッカード株式会社</a:t>
            </a:r>
            <a:endParaRPr lang="en-US" dirty="0"/>
          </a:p>
        </p:txBody>
      </p:sp>
    </p:spTree>
    <p:extLst>
      <p:ext uri="{BB962C8B-B14F-4D97-AF65-F5344CB8AC3E}">
        <p14:creationId xmlns:p14="http://schemas.microsoft.com/office/powerpoint/2010/main" val="268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AGENDA</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ja-JP" altLang="en-US" dirty="0" smtClean="0"/>
              <a:t>目的</a:t>
            </a:r>
            <a:r>
              <a:rPr lang="ja-JP" altLang="en-US" dirty="0"/>
              <a:t>と</a:t>
            </a:r>
            <a:r>
              <a:rPr lang="ja-JP" altLang="en-US" dirty="0" smtClean="0"/>
              <a:t>概要</a:t>
            </a:r>
            <a:endParaRPr lang="en-US" altLang="ja-JP" dirty="0" smtClean="0"/>
          </a:p>
          <a:p>
            <a:pPr marL="342900" indent="-342900">
              <a:buFont typeface="+mj-lt"/>
              <a:buAutoNum type="arabicPeriod"/>
            </a:pPr>
            <a:r>
              <a:rPr lang="ja-JP" altLang="en-US" dirty="0"/>
              <a:t>試験観点</a:t>
            </a:r>
            <a:endParaRPr lang="en-US" dirty="0"/>
          </a:p>
          <a:p>
            <a:pPr marL="342900" indent="-342900">
              <a:buFont typeface="+mj-lt"/>
              <a:buAutoNum type="arabicPeriod"/>
            </a:pPr>
            <a:r>
              <a:rPr lang="ja-JP" altLang="en-US" dirty="0" smtClean="0"/>
              <a:t>試験環境</a:t>
            </a:r>
            <a:endParaRPr lang="en-US" altLang="ja-JP" dirty="0" smtClean="0"/>
          </a:p>
          <a:p>
            <a:pPr marL="342900" indent="-342900">
              <a:buFont typeface="+mj-lt"/>
              <a:buAutoNum type="arabicPeriod"/>
            </a:pPr>
            <a:r>
              <a:rPr lang="ja-JP" altLang="en-US" dirty="0"/>
              <a:t>スケジュー</a:t>
            </a:r>
            <a:r>
              <a:rPr lang="ja-JP" altLang="en-US" dirty="0" smtClean="0"/>
              <a:t>ル案</a:t>
            </a:r>
            <a:endParaRPr lang="en-US" altLang="ja-JP"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2</a:t>
            </a:fld>
            <a:endParaRPr lang="en-US"/>
          </a:p>
        </p:txBody>
      </p:sp>
    </p:spTree>
    <p:extLst>
      <p:ext uri="{BB962C8B-B14F-4D97-AF65-F5344CB8AC3E}">
        <p14:creationId xmlns:p14="http://schemas.microsoft.com/office/powerpoint/2010/main" val="298991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１．目的と概要</a:t>
            </a:r>
            <a:endParaRPr lang="en-US" dirty="0"/>
          </a:p>
        </p:txBody>
      </p:sp>
      <p:sp>
        <p:nvSpPr>
          <p:cNvPr id="3" name="Content Placeholder 2"/>
          <p:cNvSpPr>
            <a:spLocks noGrp="1"/>
          </p:cNvSpPr>
          <p:nvPr>
            <p:ph idx="1"/>
          </p:nvPr>
        </p:nvSpPr>
        <p:spPr/>
        <p:txBody>
          <a:bodyPr/>
          <a:lstStyle/>
          <a:p>
            <a:pPr marL="0" indent="0">
              <a:buNone/>
            </a:pPr>
            <a:r>
              <a:rPr lang="en-US" altLang="ja-JP" dirty="0"/>
              <a:t>SPF</a:t>
            </a:r>
            <a:r>
              <a:rPr lang="ja-JP" altLang="en-US" dirty="0"/>
              <a:t>カスタマシナリオテスト</a:t>
            </a:r>
            <a:r>
              <a:rPr lang="ja-JP" altLang="en-US" dirty="0" smtClean="0"/>
              <a:t>は、</a:t>
            </a:r>
            <a:r>
              <a:rPr lang="en-US" altLang="ja-JP" dirty="0" smtClean="0"/>
              <a:t>KDDI</a:t>
            </a:r>
            <a:r>
              <a:rPr lang="ja-JP" altLang="en-US" dirty="0" smtClean="0"/>
              <a:t>様</a:t>
            </a:r>
            <a:r>
              <a:rPr lang="en-US" altLang="ja-JP" dirty="0" smtClean="0"/>
              <a:t>FACE</a:t>
            </a:r>
            <a:r>
              <a:rPr lang="ja-JP" altLang="en-US" dirty="0"/>
              <a:t>プロジェクトにおいて</a:t>
            </a:r>
            <a:r>
              <a:rPr lang="ja-JP" altLang="en-US" dirty="0" smtClean="0"/>
              <a:t>、</a:t>
            </a:r>
            <a:r>
              <a:rPr lang="en-US" altLang="ja-JP" dirty="0" smtClean="0"/>
              <a:t> </a:t>
            </a:r>
            <a:r>
              <a:rPr lang="en-US" altLang="ja-JP" dirty="0" err="1"/>
              <a:t>NonStop</a:t>
            </a:r>
            <a:r>
              <a:rPr lang="ja-JP" altLang="en-US" dirty="0"/>
              <a:t>製品（</a:t>
            </a:r>
            <a:r>
              <a:rPr lang="en-US" altLang="ja-JP" dirty="0"/>
              <a:t>OS</a:t>
            </a:r>
            <a:r>
              <a:rPr lang="ja-JP" altLang="en-US" dirty="0"/>
              <a:t>及び</a:t>
            </a:r>
            <a:r>
              <a:rPr lang="en-US" altLang="ja-JP" dirty="0"/>
              <a:t>MW</a:t>
            </a:r>
            <a:r>
              <a:rPr lang="ja-JP" altLang="en-US" dirty="0"/>
              <a:t>）</a:t>
            </a:r>
            <a:r>
              <a:rPr lang="ja-JP" altLang="en-US" dirty="0" smtClean="0"/>
              <a:t>の強化試験を実施することによって、製品の不具合によってプロジェクト進捗に影響を及ぼすことを防ぐのを目的として実施します。</a:t>
            </a:r>
            <a:endParaRPr lang="en-US" altLang="ja-JP" dirty="0" smtClean="0"/>
          </a:p>
          <a:p>
            <a:pPr marL="0" indent="0">
              <a:buNone/>
            </a:pPr>
            <a:r>
              <a:rPr lang="ja-JP" altLang="en-US" dirty="0" smtClean="0"/>
              <a:t>上記目的の為、現在</a:t>
            </a:r>
            <a:r>
              <a:rPr lang="en-US" altLang="ja-JP" dirty="0" smtClean="0"/>
              <a:t>KDDI</a:t>
            </a:r>
            <a:r>
              <a:rPr lang="ja-JP" altLang="en-US" dirty="0" smtClean="0"/>
              <a:t>様環境でまだ実施していない状態による動作確認を主眼に考え、商用環境レベルの負荷やサイズにおいて安定的に稼動することを検証します。</a:t>
            </a:r>
            <a:endParaRPr lang="en-US" altLang="ja-JP" dirty="0" smtClean="0"/>
          </a:p>
          <a:p>
            <a:pPr marL="0" indent="0">
              <a:buNone/>
            </a:pPr>
            <a:r>
              <a:rPr lang="ja-JP" altLang="en-US" dirty="0" smtClean="0"/>
              <a:t>試験はブラックボックスで行い、</a:t>
            </a:r>
            <a:r>
              <a:rPr lang="en-US" altLang="ja-JP" dirty="0" smtClean="0"/>
              <a:t>FACE</a:t>
            </a:r>
            <a:r>
              <a:rPr lang="ja-JP" altLang="en-US" dirty="0" smtClean="0"/>
              <a:t>で使用されるパラメータ、及び</a:t>
            </a:r>
            <a:r>
              <a:rPr lang="en-US" altLang="ja-JP" dirty="0" smtClean="0"/>
              <a:t>FACE</a:t>
            </a:r>
            <a:r>
              <a:rPr lang="ja-JP" altLang="en-US" dirty="0" smtClean="0"/>
              <a:t>に特徴的であると思われる</a:t>
            </a:r>
            <a:r>
              <a:rPr lang="ja-JP" altLang="en-US" dirty="0"/>
              <a:t>負荷、容量等の</a:t>
            </a:r>
            <a:r>
              <a:rPr lang="ja-JP" altLang="en-US" dirty="0" smtClean="0"/>
              <a:t>観点を複合的に加えた際の挙動の確認を重点的に実施します。</a:t>
            </a:r>
            <a:endParaRPr lang="en-US" altLang="ja-JP" dirty="0" smtClean="0"/>
          </a:p>
          <a:p>
            <a:pPr marL="0" indent="0">
              <a:buNone/>
            </a:pPr>
            <a:r>
              <a:rPr lang="ja-JP" altLang="en-US" dirty="0" smtClean="0"/>
              <a:t>本試験では製品の動作に着目して実施し、性能チューニングは実施いたしません。</a:t>
            </a:r>
            <a:endParaRPr lang="en-US" altLang="ja-JP" dirty="0"/>
          </a:p>
          <a:p>
            <a:pPr marL="0" indent="0">
              <a:buNone/>
            </a:pPr>
            <a:endParaRPr lang="en-US" altLang="ja-JP"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3</a:t>
            </a:fld>
            <a:endParaRPr lang="en-US"/>
          </a:p>
        </p:txBody>
      </p:sp>
    </p:spTree>
    <p:extLst>
      <p:ext uri="{BB962C8B-B14F-4D97-AF65-F5344CB8AC3E}">
        <p14:creationId xmlns:p14="http://schemas.microsoft.com/office/powerpoint/2010/main" val="16005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２．試験観点</a:t>
            </a:r>
            <a:r>
              <a:rPr lang="en-US" altLang="ja-JP" dirty="0" smtClean="0"/>
              <a:t/>
            </a:r>
            <a:br>
              <a:rPr lang="en-US" altLang="ja-JP" dirty="0" smtClean="0"/>
            </a:br>
            <a:r>
              <a:rPr lang="ja-JP" altLang="en-US" sz="2400" b="0" dirty="0"/>
              <a:t>前提となる</a:t>
            </a:r>
            <a:r>
              <a:rPr lang="en-US" altLang="ja-JP" sz="2400" b="0" dirty="0"/>
              <a:t>FACE</a:t>
            </a:r>
            <a:r>
              <a:rPr lang="ja-JP" altLang="en-US" sz="2400" b="0" dirty="0"/>
              <a:t>商用環</a:t>
            </a:r>
            <a:r>
              <a:rPr lang="ja-JP" altLang="en-US" sz="2400" b="0" dirty="0" smtClean="0"/>
              <a:t>境（パ</a:t>
            </a:r>
            <a:r>
              <a:rPr lang="ja-JP" altLang="en-US" sz="2400" b="0" dirty="0"/>
              <a:t>ラメー</a:t>
            </a:r>
            <a:r>
              <a:rPr lang="ja-JP" altLang="en-US" sz="2400" b="0" dirty="0" smtClean="0"/>
              <a:t>タ）</a:t>
            </a:r>
            <a:r>
              <a:rPr lang="en-US" altLang="ja-JP" sz="2400" b="0" dirty="0"/>
              <a:t/>
            </a:r>
            <a:br>
              <a:rPr lang="en-US" altLang="ja-JP" sz="2400" b="0" dirty="0"/>
            </a:br>
            <a:endParaRPr lang="en-US" b="0" dirty="0"/>
          </a:p>
        </p:txBody>
      </p:sp>
      <p:sp>
        <p:nvSpPr>
          <p:cNvPr id="5" name="Slide Number Placeholder 4"/>
          <p:cNvSpPr>
            <a:spLocks noGrp="1"/>
          </p:cNvSpPr>
          <p:nvPr>
            <p:ph type="sldNum" sz="quarter" idx="12"/>
          </p:nvPr>
        </p:nvSpPr>
        <p:spPr/>
        <p:txBody>
          <a:bodyPr/>
          <a:lstStyle/>
          <a:p>
            <a:fld id="{B016F8AB-BCEA-4347-8BA6-BE776009BC89}" type="slidenum">
              <a:rPr lang="en-US" smtClean="0"/>
              <a:t>4</a:t>
            </a:fld>
            <a:endParaRPr lang="en-US"/>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3266431747"/>
              </p:ext>
            </p:extLst>
          </p:nvPr>
        </p:nvGraphicFramePr>
        <p:xfrm>
          <a:off x="609600" y="1524000"/>
          <a:ext cx="10969784" cy="4284000"/>
        </p:xfrm>
        <a:graphic>
          <a:graphicData uri="http://schemas.openxmlformats.org/drawingml/2006/table">
            <a:tbl>
              <a:tblPr firstRow="1" bandRow="1">
                <a:tableStyleId>{912C8C85-51F0-491E-9774-3900AFEF0FD7}</a:tableStyleId>
              </a:tblPr>
              <a:tblGrid>
                <a:gridCol w="4478288"/>
                <a:gridCol w="2376264"/>
                <a:gridCol w="4115232"/>
              </a:tblGrid>
              <a:tr h="306000">
                <a:tc>
                  <a:txBody>
                    <a:bodyPr/>
                    <a:lstStyle/>
                    <a:p>
                      <a:r>
                        <a:rPr lang="ja-JP" altLang="en-US" sz="1400" dirty="0" smtClean="0"/>
                        <a:t>パラメータ名</a:t>
                      </a:r>
                      <a:endParaRPr lang="en-US" sz="1400" dirty="0"/>
                    </a:p>
                  </a:txBody>
                  <a:tcPr/>
                </a:tc>
                <a:tc>
                  <a:txBody>
                    <a:bodyPr/>
                    <a:lstStyle/>
                    <a:p>
                      <a:r>
                        <a:rPr lang="ja-JP" altLang="en-US" sz="1400" dirty="0" smtClean="0"/>
                        <a:t>パラメータ値</a:t>
                      </a:r>
                      <a:endParaRPr lang="en-US" sz="1400" dirty="0"/>
                    </a:p>
                  </a:txBody>
                  <a:tcPr/>
                </a:tc>
                <a:tc>
                  <a:txBody>
                    <a:bodyPr/>
                    <a:lstStyle/>
                    <a:p>
                      <a:r>
                        <a:rPr lang="ja-JP" altLang="en-US" sz="1400" dirty="0" smtClean="0"/>
                        <a:t>備考</a:t>
                      </a:r>
                      <a:endParaRPr lang="en-US" sz="1400" dirty="0"/>
                    </a:p>
                  </a:txBody>
                  <a:tcPr/>
                </a:tc>
              </a:tr>
              <a:tr h="306000">
                <a:tc>
                  <a:txBody>
                    <a:bodyPr/>
                    <a:lstStyle/>
                    <a:p>
                      <a:r>
                        <a:rPr lang="en-US" altLang="ja-JP" sz="1400" dirty="0" smtClean="0"/>
                        <a:t>NSASJ</a:t>
                      </a:r>
                      <a:r>
                        <a:rPr lang="ja-JP" altLang="en-US" sz="1400" baseline="0" dirty="0" smtClean="0"/>
                        <a:t> </a:t>
                      </a:r>
                      <a:r>
                        <a:rPr lang="en-US" altLang="ja-JP" sz="1400" baseline="0" dirty="0" err="1" smtClean="0"/>
                        <a:t>config</a:t>
                      </a:r>
                      <a:r>
                        <a:rPr lang="en-US" altLang="ja-JP" sz="1400" baseline="0" dirty="0" smtClean="0"/>
                        <a:t>/</a:t>
                      </a:r>
                      <a:r>
                        <a:rPr lang="ja-JP" altLang="en-US" sz="1400" baseline="0" dirty="0" smtClean="0"/>
                        <a:t>起動パラメータ</a:t>
                      </a:r>
                      <a:endParaRPr lang="en-US" sz="1400" dirty="0"/>
                    </a:p>
                  </a:txBody>
                  <a:tcPr/>
                </a:tc>
                <a:tc>
                  <a:txBody>
                    <a:bodyPr/>
                    <a:lstStyle/>
                    <a:p>
                      <a:endParaRPr lang="en-US" sz="1400" dirty="0"/>
                    </a:p>
                  </a:txBody>
                  <a:tcPr/>
                </a:tc>
                <a:tc>
                  <a:txBody>
                    <a:bodyPr/>
                    <a:lstStyle/>
                    <a:p>
                      <a:endParaRPr lang="en-US" sz="1400" dirty="0"/>
                    </a:p>
                  </a:txBody>
                  <a:tcPr/>
                </a:tc>
              </a:tr>
              <a:tr h="30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Connection</a:t>
                      </a:r>
                      <a:r>
                        <a:rPr lang="ja-JP" altLang="en-US" sz="1400" dirty="0" smtClean="0"/>
                        <a:t>数</a:t>
                      </a:r>
                      <a:endParaRPr lang="en-US" altLang="ja-JP" sz="1400" dirty="0" smtClean="0"/>
                    </a:p>
                  </a:txBody>
                  <a:tcPr/>
                </a:tc>
                <a:tc>
                  <a:txBody>
                    <a:bodyPr/>
                    <a:lstStyle/>
                    <a:p>
                      <a:endParaRPr lang="en-US" sz="1400" dirty="0"/>
                    </a:p>
                  </a:txBody>
                  <a:tcPr/>
                </a:tc>
                <a:tc>
                  <a:txBody>
                    <a:bodyPr/>
                    <a:lstStyle/>
                    <a:p>
                      <a:endParaRPr lang="en-US" sz="1400" dirty="0"/>
                    </a:p>
                  </a:txBody>
                  <a:tcPr/>
                </a:tc>
              </a:tr>
              <a:tr h="30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Statement cache</a:t>
                      </a:r>
                      <a:r>
                        <a:rPr lang="ja-JP" altLang="en-US" sz="1400" dirty="0" smtClean="0"/>
                        <a:t>数</a:t>
                      </a:r>
                      <a:endParaRPr lang="en-US" altLang="ja-JP" sz="1400" dirty="0" smtClean="0"/>
                    </a:p>
                  </a:txBody>
                  <a:tcPr/>
                </a:tc>
                <a:tc>
                  <a:txBody>
                    <a:bodyPr/>
                    <a:lstStyle/>
                    <a:p>
                      <a:endParaRPr lang="en-US" sz="1400" dirty="0"/>
                    </a:p>
                  </a:txBody>
                  <a:tcPr/>
                </a:tc>
                <a:tc>
                  <a:txBody>
                    <a:bodyPr/>
                    <a:lstStyle/>
                    <a:p>
                      <a:endParaRPr lang="en-US" sz="1400" dirty="0"/>
                    </a:p>
                  </a:txBody>
                  <a:tcPr/>
                </a:tc>
              </a:tr>
              <a:tr h="30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TABLE</a:t>
                      </a:r>
                      <a:r>
                        <a:rPr lang="ja-JP" altLang="en-US" sz="1400" dirty="0" smtClean="0"/>
                        <a:t>の規模（</a:t>
                      </a:r>
                      <a:r>
                        <a:rPr lang="en-US" altLang="ja-JP" sz="1400" dirty="0" smtClean="0"/>
                        <a:t>Index</a:t>
                      </a:r>
                      <a:r>
                        <a:rPr lang="ja-JP" altLang="en-US" sz="1400" dirty="0" smtClean="0"/>
                        <a:t>数）</a:t>
                      </a:r>
                      <a:endParaRPr lang="en-US" altLang="ja-JP" sz="1400" dirty="0" smtClean="0"/>
                    </a:p>
                  </a:txBody>
                  <a:tcPr/>
                </a:tc>
                <a:tc>
                  <a:txBody>
                    <a:bodyPr/>
                    <a:lstStyle/>
                    <a:p>
                      <a:r>
                        <a:rPr lang="ja-JP" altLang="en-US" sz="1400" dirty="0" smtClean="0"/>
                        <a:t>最大</a:t>
                      </a:r>
                      <a:r>
                        <a:rPr lang="en-US" altLang="ja-JP" sz="1400" dirty="0" smtClean="0"/>
                        <a:t>12/</a:t>
                      </a:r>
                      <a:r>
                        <a:rPr lang="ja-JP" altLang="en-US" sz="1400" dirty="0" smtClean="0"/>
                        <a:t>平均</a:t>
                      </a:r>
                      <a:r>
                        <a:rPr lang="en-US" altLang="ja-JP" sz="1400" dirty="0" smtClean="0"/>
                        <a:t>0.33</a:t>
                      </a:r>
                      <a:endParaRPr lang="en-US" sz="1400" dirty="0"/>
                    </a:p>
                  </a:txBody>
                  <a:tcPr/>
                </a:tc>
                <a:tc>
                  <a:txBody>
                    <a:bodyPr/>
                    <a:lstStyle/>
                    <a:p>
                      <a:endParaRPr lang="en-US" sz="1400" dirty="0"/>
                    </a:p>
                  </a:txBody>
                  <a:tcPr/>
                </a:tc>
              </a:tr>
              <a:tr h="306000">
                <a:tc>
                  <a:txBody>
                    <a:bodyPr/>
                    <a:lstStyle/>
                    <a:p>
                      <a:r>
                        <a:rPr lang="en-US" altLang="ja-JP" sz="1400" dirty="0" smtClean="0"/>
                        <a:t>TABLE</a:t>
                      </a:r>
                      <a:r>
                        <a:rPr lang="ja-JP" altLang="en-US" sz="1400" dirty="0" smtClean="0"/>
                        <a:t>の規模（カラム数）</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t>最大</a:t>
                      </a:r>
                      <a:r>
                        <a:rPr lang="en-US" altLang="ja-JP" sz="1400" dirty="0" smtClean="0"/>
                        <a:t>379/</a:t>
                      </a:r>
                      <a:r>
                        <a:rPr lang="ja-JP" altLang="en-US" sz="1400" dirty="0" smtClean="0"/>
                        <a:t>平均</a:t>
                      </a:r>
                      <a:r>
                        <a:rPr lang="en-US" altLang="ja-JP" sz="1400" dirty="0" smtClean="0"/>
                        <a:t>20</a:t>
                      </a:r>
                      <a:endParaRPr lang="en-US" sz="1400" dirty="0" smtClean="0"/>
                    </a:p>
                  </a:txBody>
                  <a:tcPr/>
                </a:tc>
                <a:tc>
                  <a:txBody>
                    <a:bodyPr/>
                    <a:lstStyle/>
                    <a:p>
                      <a:endParaRPr lang="en-US" sz="1400" dirty="0"/>
                    </a:p>
                  </a:txBody>
                  <a:tcPr/>
                </a:tc>
              </a:tr>
              <a:tr h="306000">
                <a:tc>
                  <a:txBody>
                    <a:bodyPr/>
                    <a:lstStyle/>
                    <a:p>
                      <a:r>
                        <a:rPr lang="en-US" altLang="ja-JP" sz="1400" dirty="0" smtClean="0"/>
                        <a:t>TABLE</a:t>
                      </a:r>
                      <a:r>
                        <a:rPr lang="ja-JP" altLang="en-US" sz="1400" dirty="0" smtClean="0"/>
                        <a:t>の規模（レコード長）</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smtClean="0"/>
                        <a:t>最大</a:t>
                      </a:r>
                      <a:r>
                        <a:rPr lang="en-US" altLang="ja-JP" sz="1400" dirty="0" smtClean="0"/>
                        <a:t>30,088/</a:t>
                      </a:r>
                      <a:r>
                        <a:rPr lang="ja-JP" altLang="en-US" sz="1400" dirty="0" smtClean="0"/>
                        <a:t>平均</a:t>
                      </a:r>
                      <a:r>
                        <a:rPr lang="en-US" altLang="ja-JP" sz="1400" dirty="0" smtClean="0"/>
                        <a:t>681</a:t>
                      </a:r>
                      <a:endParaRPr lang="en-US" sz="1400" dirty="0" smtClean="0"/>
                    </a:p>
                  </a:txBody>
                  <a:tcPr/>
                </a:tc>
                <a:tc>
                  <a:txBody>
                    <a:bodyPr/>
                    <a:lstStyle/>
                    <a:p>
                      <a:endParaRPr lang="en-US" sz="1400" dirty="0"/>
                    </a:p>
                  </a:txBody>
                  <a:tcPr/>
                </a:tc>
              </a:tr>
              <a:tr h="306000">
                <a:tc>
                  <a:txBody>
                    <a:bodyPr/>
                    <a:lstStyle/>
                    <a:p>
                      <a:r>
                        <a:rPr lang="en-US" altLang="ja-JP" sz="1400" dirty="0" smtClean="0"/>
                        <a:t>TABLE</a:t>
                      </a:r>
                      <a:r>
                        <a:rPr lang="ja-JP" altLang="en-US" sz="1400" dirty="0" smtClean="0"/>
                        <a:t>の規模（データ件数）</a:t>
                      </a:r>
                      <a:endParaRPr lang="en-US" sz="1400" dirty="0"/>
                    </a:p>
                  </a:txBody>
                  <a:tcPr/>
                </a:tc>
                <a:tc>
                  <a:txBody>
                    <a:bodyPr/>
                    <a:lstStyle/>
                    <a:p>
                      <a:r>
                        <a:rPr lang="ja-JP" altLang="en-US" sz="1400" dirty="0" smtClean="0"/>
                        <a:t>最大</a:t>
                      </a:r>
                      <a:r>
                        <a:rPr lang="en-US" altLang="ja-JP" sz="1400" dirty="0" smtClean="0"/>
                        <a:t>32,747M</a:t>
                      </a:r>
                      <a:r>
                        <a:rPr lang="ja-JP" altLang="en-US" sz="1400" dirty="0" smtClean="0"/>
                        <a:t>件</a:t>
                      </a:r>
                      <a:r>
                        <a:rPr lang="en-US" altLang="ja-JP" sz="1400" dirty="0" smtClean="0"/>
                        <a:t>/</a:t>
                      </a:r>
                      <a:r>
                        <a:rPr lang="ja-JP" altLang="en-US" sz="1400" dirty="0" smtClean="0"/>
                        <a:t>平均</a:t>
                      </a:r>
                      <a:r>
                        <a:rPr lang="en-US" altLang="ja-JP" sz="1400" dirty="0" smtClean="0"/>
                        <a:t>53M</a:t>
                      </a:r>
                      <a:r>
                        <a:rPr lang="ja-JP" altLang="en-US" sz="1400" dirty="0" smtClean="0"/>
                        <a:t>件</a:t>
                      </a:r>
                      <a:endParaRPr lang="en-US" sz="1400" dirty="0"/>
                    </a:p>
                  </a:txBody>
                  <a:tcPr/>
                </a:tc>
                <a:tc>
                  <a:txBody>
                    <a:bodyPr/>
                    <a:lstStyle/>
                    <a:p>
                      <a:endParaRPr lang="en-US" sz="1400" dirty="0"/>
                    </a:p>
                  </a:txBody>
                  <a:tcPr/>
                </a:tc>
              </a:tr>
              <a:tr h="306000">
                <a:tc>
                  <a:txBody>
                    <a:bodyPr/>
                    <a:lstStyle/>
                    <a:p>
                      <a:r>
                        <a:rPr lang="en-US" altLang="ja-JP" sz="1400" dirty="0" smtClean="0"/>
                        <a:t>TABLE</a:t>
                      </a:r>
                      <a:r>
                        <a:rPr lang="ja-JP" altLang="en-US" sz="1400" dirty="0" smtClean="0"/>
                        <a:t>の規模（</a:t>
                      </a:r>
                      <a:r>
                        <a:rPr lang="en-US" altLang="ja-JP" sz="1400" dirty="0" smtClean="0"/>
                        <a:t>Hash</a:t>
                      </a:r>
                      <a:r>
                        <a:rPr lang="ja-JP" altLang="en-US" sz="1400" dirty="0" smtClean="0"/>
                        <a:t>パーティション）</a:t>
                      </a:r>
                      <a:endParaRPr lang="en-US" sz="1400" dirty="0"/>
                    </a:p>
                  </a:txBody>
                  <a:tcPr/>
                </a:tc>
                <a:tc>
                  <a:txBody>
                    <a:bodyPr/>
                    <a:lstStyle/>
                    <a:p>
                      <a:endParaRPr lang="en-US" sz="1400" dirty="0"/>
                    </a:p>
                  </a:txBody>
                  <a:tcPr/>
                </a:tc>
                <a:tc>
                  <a:txBody>
                    <a:bodyPr/>
                    <a:lstStyle/>
                    <a:p>
                      <a:endParaRPr lang="en-US" sz="1400" dirty="0"/>
                    </a:p>
                  </a:txBody>
                  <a:tcPr/>
                </a:tc>
              </a:tr>
              <a:tr h="30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TABLE</a:t>
                      </a:r>
                      <a:r>
                        <a:rPr lang="ja-JP" altLang="en-US" sz="1400" dirty="0" smtClean="0"/>
                        <a:t>の規模（</a:t>
                      </a:r>
                      <a:r>
                        <a:rPr lang="en-US" altLang="ja-JP" sz="1400" dirty="0" smtClean="0"/>
                        <a:t>Range</a:t>
                      </a:r>
                      <a:r>
                        <a:rPr lang="ja-JP" altLang="en-US" sz="1400" dirty="0" smtClean="0"/>
                        <a:t>パーティション）</a:t>
                      </a:r>
                      <a:endParaRPr lang="en-US" sz="1400" dirty="0" smtClean="0"/>
                    </a:p>
                  </a:txBody>
                  <a:tcPr/>
                </a:tc>
                <a:tc>
                  <a:txBody>
                    <a:bodyPr/>
                    <a:lstStyle/>
                    <a:p>
                      <a:endParaRPr lang="en-US" sz="1400" dirty="0"/>
                    </a:p>
                  </a:txBody>
                  <a:tcPr/>
                </a:tc>
                <a:tc>
                  <a:txBody>
                    <a:bodyPr/>
                    <a:lstStyle/>
                    <a:p>
                      <a:endParaRPr lang="en-US" sz="1400" dirty="0"/>
                    </a:p>
                  </a:txBody>
                  <a:tcPr/>
                </a:tc>
              </a:tr>
              <a:tr h="306000">
                <a:tc>
                  <a:txBody>
                    <a:bodyPr/>
                    <a:lstStyle/>
                    <a:p>
                      <a:r>
                        <a:rPr lang="en-US" altLang="ja-JP" sz="1400" dirty="0" smtClean="0"/>
                        <a:t>war</a:t>
                      </a:r>
                      <a:r>
                        <a:rPr lang="ja-JP" altLang="en-US" sz="1400" dirty="0" smtClean="0"/>
                        <a:t>ファイルのサイズ</a:t>
                      </a:r>
                      <a:endParaRPr lang="en-US" sz="1400" dirty="0"/>
                    </a:p>
                  </a:txBody>
                  <a:tcPr/>
                </a:tc>
                <a:tc>
                  <a:txBody>
                    <a:bodyPr/>
                    <a:lstStyle/>
                    <a:p>
                      <a:r>
                        <a:rPr lang="en-US" altLang="ja-JP" sz="1400" dirty="0" smtClean="0"/>
                        <a:t>80MByte/1.6MByte</a:t>
                      </a:r>
                      <a:endParaRPr lang="en-US" sz="1400" dirty="0"/>
                    </a:p>
                  </a:txBody>
                  <a:tcPr/>
                </a:tc>
                <a:tc>
                  <a:txBody>
                    <a:bodyPr/>
                    <a:lstStyle/>
                    <a:p>
                      <a:endParaRPr lang="en-US" sz="1400" dirty="0"/>
                    </a:p>
                  </a:txBody>
                  <a:tcPr/>
                </a:tc>
              </a:tr>
              <a:tr h="306000">
                <a:tc>
                  <a:txBody>
                    <a:bodyPr/>
                    <a:lstStyle/>
                    <a:p>
                      <a:r>
                        <a:rPr lang="en-US" altLang="ja-JP" sz="1400" dirty="0" smtClean="0"/>
                        <a:t>war</a:t>
                      </a:r>
                      <a:r>
                        <a:rPr lang="ja-JP" altLang="en-US" sz="1400" dirty="0" smtClean="0"/>
                        <a:t>ファイルあたりの</a:t>
                      </a:r>
                      <a:r>
                        <a:rPr lang="en-US" altLang="ja-JP" sz="1400" dirty="0" err="1" smtClean="0"/>
                        <a:t>jor</a:t>
                      </a:r>
                      <a:r>
                        <a:rPr lang="ja-JP" altLang="en-US" sz="1400" dirty="0" smtClean="0"/>
                        <a:t>ファイル数</a:t>
                      </a:r>
                      <a:endParaRPr lang="en-US" sz="1400" dirty="0"/>
                    </a:p>
                  </a:txBody>
                  <a:tcPr/>
                </a:tc>
                <a:tc>
                  <a:txBody>
                    <a:bodyPr/>
                    <a:lstStyle/>
                    <a:p>
                      <a:r>
                        <a:rPr lang="en-US" altLang="ja-JP" sz="1400" dirty="0" smtClean="0"/>
                        <a:t>662/5</a:t>
                      </a:r>
                      <a:endParaRPr lang="en-US" sz="1400" dirty="0"/>
                    </a:p>
                  </a:txBody>
                  <a:tcPr/>
                </a:tc>
                <a:tc>
                  <a:txBody>
                    <a:bodyPr/>
                    <a:lstStyle/>
                    <a:p>
                      <a:endParaRPr lang="en-US" sz="1400" dirty="0"/>
                    </a:p>
                  </a:txBody>
                  <a:tcPr/>
                </a:tc>
              </a:tr>
              <a:tr h="306000">
                <a:tc>
                  <a:txBody>
                    <a:bodyPr/>
                    <a:lstStyle/>
                    <a:p>
                      <a:r>
                        <a:rPr lang="en-US" altLang="ja-JP" sz="1400" dirty="0" smtClean="0"/>
                        <a:t>war</a:t>
                      </a:r>
                      <a:r>
                        <a:rPr lang="ja-JP" altLang="en-US" sz="1400" dirty="0" smtClean="0"/>
                        <a:t>ファイルあたりのクラス数</a:t>
                      </a:r>
                      <a:endParaRPr lang="en-US" sz="1400" dirty="0"/>
                    </a:p>
                  </a:txBody>
                  <a:tcPr/>
                </a:tc>
                <a:tc>
                  <a:txBody>
                    <a:bodyPr/>
                    <a:lstStyle/>
                    <a:p>
                      <a:r>
                        <a:rPr lang="en-US" altLang="ja-JP" sz="1400" dirty="0" smtClean="0"/>
                        <a:t>0/7</a:t>
                      </a:r>
                      <a:endParaRPr lang="en-US" sz="1400" dirty="0"/>
                    </a:p>
                  </a:txBody>
                  <a:tcPr/>
                </a:tc>
                <a:tc>
                  <a:txBody>
                    <a:bodyPr/>
                    <a:lstStyle/>
                    <a:p>
                      <a:endParaRPr lang="en-US" sz="1400" dirty="0"/>
                    </a:p>
                  </a:txBody>
                  <a:tcPr/>
                </a:tc>
              </a:tr>
              <a:tr h="306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NSASJ</a:t>
                      </a:r>
                      <a:r>
                        <a:rPr lang="ja-JP" altLang="en-US" sz="1400" dirty="0" smtClean="0"/>
                        <a:t>プロセス数</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12/CPU</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r>
            </a:tbl>
          </a:graphicData>
        </a:graphic>
      </p:graphicFrame>
    </p:spTree>
    <p:extLst>
      <p:ext uri="{BB962C8B-B14F-4D97-AF65-F5344CB8AC3E}">
        <p14:creationId xmlns:p14="http://schemas.microsoft.com/office/powerpoint/2010/main" val="244705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２．試験観点</a:t>
            </a:r>
            <a:endParaRPr lang="en-US" dirty="0"/>
          </a:p>
        </p:txBody>
      </p:sp>
      <p:sp>
        <p:nvSpPr>
          <p:cNvPr id="6" name="Text Placeholder 5"/>
          <p:cNvSpPr>
            <a:spLocks noGrp="1"/>
          </p:cNvSpPr>
          <p:nvPr>
            <p:ph type="body" sz="quarter" idx="13"/>
          </p:nvPr>
        </p:nvSpPr>
        <p:spPr/>
        <p:txBody>
          <a:bodyPr/>
          <a:lstStyle/>
          <a:p>
            <a:r>
              <a:rPr lang="ja-JP" altLang="en-US" dirty="0" smtClean="0"/>
              <a:t>試験概要と観点</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1626468"/>
              </p:ext>
            </p:extLst>
          </p:nvPr>
        </p:nvGraphicFramePr>
        <p:xfrm>
          <a:off x="609600" y="1524000"/>
          <a:ext cx="10969784" cy="5283200"/>
        </p:xfrm>
        <a:graphic>
          <a:graphicData uri="http://schemas.openxmlformats.org/drawingml/2006/table">
            <a:tbl>
              <a:tblPr firstRow="1" bandRow="1">
                <a:tableStyleId>{912C8C85-51F0-491E-9774-3900AFEF0FD7}</a:tableStyleId>
              </a:tblPr>
              <a:tblGrid>
                <a:gridCol w="3841460"/>
                <a:gridCol w="7128324"/>
              </a:tblGrid>
              <a:tr h="370840">
                <a:tc>
                  <a:txBody>
                    <a:bodyPr/>
                    <a:lstStyle/>
                    <a:p>
                      <a:r>
                        <a:rPr lang="ja-JP" altLang="en-US" sz="1400" dirty="0" smtClean="0"/>
                        <a:t>大項目</a:t>
                      </a:r>
                      <a:endParaRPr lang="en-US" sz="1400" dirty="0"/>
                    </a:p>
                  </a:txBody>
                  <a:tcPr/>
                </a:tc>
                <a:tc>
                  <a:txBody>
                    <a:bodyPr/>
                    <a:lstStyle/>
                    <a:p>
                      <a:r>
                        <a:rPr lang="ja-JP" altLang="en-US" sz="1400" dirty="0" smtClean="0"/>
                        <a:t>観点</a:t>
                      </a:r>
                      <a:endParaRPr lang="en-US" sz="1400" dirty="0"/>
                    </a:p>
                  </a:txBody>
                  <a:tcPr/>
                </a:tc>
              </a:tr>
              <a:tr h="370840">
                <a:tc>
                  <a:txBody>
                    <a:bodyPr/>
                    <a:lstStyle/>
                    <a:p>
                      <a:r>
                        <a:rPr lang="en-US" altLang="ja-JP" sz="1400" dirty="0" smtClean="0"/>
                        <a:t>NSASJ</a:t>
                      </a:r>
                      <a:r>
                        <a:rPr lang="ja-JP" altLang="en-US" sz="1400" dirty="0" smtClean="0"/>
                        <a:t>起動</a:t>
                      </a:r>
                      <a:r>
                        <a:rPr lang="en-US" altLang="ja-JP" sz="1400" dirty="0" smtClean="0"/>
                        <a:t>/</a:t>
                      </a:r>
                      <a:r>
                        <a:rPr lang="ja-JP" altLang="en-US" sz="1400" dirty="0" smtClean="0"/>
                        <a:t>停止</a:t>
                      </a:r>
                      <a:endParaRPr lang="en-US" sz="1400" dirty="0"/>
                    </a:p>
                  </a:txBody>
                  <a:tcPr/>
                </a:tc>
                <a:tc>
                  <a:txBody>
                    <a:bodyPr/>
                    <a:lstStyle/>
                    <a:p>
                      <a:pPr marL="285750" indent="-285750">
                        <a:buFont typeface="Arial" panose="020B0604020202020204" pitchFamily="34" charset="0"/>
                        <a:buChar char="•"/>
                      </a:pPr>
                      <a:r>
                        <a:rPr lang="en-US" altLang="ja-JP" sz="1400" dirty="0" smtClean="0"/>
                        <a:t>FACE</a:t>
                      </a:r>
                      <a:r>
                        <a:rPr lang="ja-JP" altLang="en-US" sz="1400" dirty="0" smtClean="0"/>
                        <a:t>で使用予定の起動手順を使用しての動作</a:t>
                      </a:r>
                      <a:endParaRPr lang="en-US" altLang="ja-JP" sz="1400" dirty="0" smtClean="0"/>
                    </a:p>
                    <a:p>
                      <a:pPr marL="285750" indent="-285750">
                        <a:buFont typeface="Arial" panose="020B0604020202020204" pitchFamily="34" charset="0"/>
                        <a:buChar char="•"/>
                      </a:pPr>
                      <a:r>
                        <a:rPr lang="ja-JP" altLang="en-US" sz="1400" dirty="0" smtClean="0"/>
                        <a:t>起動</a:t>
                      </a:r>
                      <a:r>
                        <a:rPr lang="en-US" altLang="ja-JP" sz="1400" dirty="0" smtClean="0"/>
                        <a:t>/</a:t>
                      </a:r>
                      <a:r>
                        <a:rPr lang="ja-JP" altLang="en-US" sz="1400" dirty="0" smtClean="0"/>
                        <a:t>停止を繰り返し実施することで負荷をかけた時の動作</a:t>
                      </a:r>
                      <a:endParaRPr lang="en-US" altLang="ja-JP" sz="1400" dirty="0" smtClean="0"/>
                    </a:p>
                    <a:p>
                      <a:pPr marL="285750" indent="-285750">
                        <a:buFont typeface="Arial" panose="020B0604020202020204" pitchFamily="34" charset="0"/>
                        <a:buChar char="•"/>
                      </a:pPr>
                      <a:r>
                        <a:rPr lang="en-US" altLang="ja-JP" sz="1400" dirty="0" smtClean="0"/>
                        <a:t>FACE</a:t>
                      </a:r>
                      <a:r>
                        <a:rPr lang="ja-JP" altLang="en-US" sz="1400" dirty="0" smtClean="0"/>
                        <a:t>商用環境（パラメータ）における</a:t>
                      </a:r>
                      <a:r>
                        <a:rPr lang="en-US" altLang="ja-JP" sz="1400" dirty="0" smtClean="0"/>
                        <a:t>Host Controller</a:t>
                      </a:r>
                      <a:r>
                        <a:rPr lang="ja-JP" altLang="en-US" sz="1400" dirty="0" smtClean="0"/>
                        <a:t>の挙動</a:t>
                      </a:r>
                      <a:endParaRPr lang="en-US" altLang="ja-JP" sz="1400" dirty="0" smtClean="0"/>
                    </a:p>
                    <a:p>
                      <a:pPr marL="742950" lvl="1" indent="-285750">
                        <a:buFont typeface="Arial" panose="020B0604020202020204" pitchFamily="34" charset="0"/>
                        <a:buChar char="•"/>
                      </a:pPr>
                      <a:r>
                        <a:rPr lang="en-US" altLang="ja-JP" sz="1400" dirty="0" smtClean="0"/>
                        <a:t>War</a:t>
                      </a:r>
                      <a:r>
                        <a:rPr lang="ja-JP" altLang="en-US" sz="1400" dirty="0" smtClean="0"/>
                        <a:t>ファイルサイズ</a:t>
                      </a:r>
                      <a:endParaRPr lang="en-US" altLang="ja-JP" sz="1400" dirty="0" smtClean="0"/>
                    </a:p>
                    <a:p>
                      <a:pPr marL="742950" lvl="1" indent="-285750">
                        <a:buFont typeface="Arial" panose="020B0604020202020204" pitchFamily="34" charset="0"/>
                        <a:buChar char="•"/>
                      </a:pPr>
                      <a:r>
                        <a:rPr lang="en-US" altLang="ja-JP" sz="1400" dirty="0" smtClean="0"/>
                        <a:t>12Java</a:t>
                      </a:r>
                      <a:r>
                        <a:rPr lang="ja-JP" altLang="en-US" sz="1400" dirty="0" smtClean="0"/>
                        <a:t>プロセスを</a:t>
                      </a:r>
                      <a:r>
                        <a:rPr lang="en-US" altLang="ja-JP" sz="1400" dirty="0" smtClean="0"/>
                        <a:t>1</a:t>
                      </a:r>
                      <a:r>
                        <a:rPr lang="ja-JP" altLang="en-US" sz="1400" dirty="0" smtClean="0"/>
                        <a:t>つの</a:t>
                      </a:r>
                      <a:r>
                        <a:rPr lang="en-US" altLang="ja-JP" sz="1400" dirty="0" smtClean="0"/>
                        <a:t>Host Controller</a:t>
                      </a:r>
                      <a:r>
                        <a:rPr lang="ja-JP" altLang="en-US" sz="1400" dirty="0" smtClean="0"/>
                        <a:t>でコントロール</a:t>
                      </a:r>
                      <a:endParaRPr lang="en-US" altLang="ja-JP"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設定変更が正しくかかることの確認</a:t>
                      </a:r>
                      <a:endParaRPr lang="en-US" altLang="ja-JP" sz="1400" dirty="0" smtClean="0"/>
                    </a:p>
                  </a:txBody>
                  <a:tcPr/>
                </a:tc>
              </a:tr>
              <a:tr h="370840">
                <a:tc>
                  <a:txBody>
                    <a:bodyPr/>
                    <a:lstStyle/>
                    <a:p>
                      <a:r>
                        <a:rPr lang="ja-JP" altLang="en-US" sz="1400" dirty="0" smtClean="0"/>
                        <a:t>オンライン（</a:t>
                      </a:r>
                      <a:r>
                        <a:rPr lang="en-US" altLang="ja-JP" sz="1400" dirty="0" smtClean="0"/>
                        <a:t>Type 2</a:t>
                      </a:r>
                      <a:r>
                        <a:rPr lang="ja-JP" altLang="en-US" sz="1400" dirty="0" smtClean="0"/>
                        <a:t>）</a:t>
                      </a:r>
                      <a:endParaRPr lang="en-US" sz="1400" dirty="0"/>
                    </a:p>
                  </a:txBody>
                  <a:tcPr/>
                </a:tc>
                <a:tc>
                  <a:txBody>
                    <a:bodyPr/>
                    <a:lstStyle/>
                    <a:p>
                      <a:pPr marL="285750" lvl="0" indent="-285750">
                        <a:buFont typeface="Arial" panose="020B0604020202020204" pitchFamily="34" charset="0"/>
                        <a:buChar char="•"/>
                      </a:pPr>
                      <a:r>
                        <a:rPr lang="ja-JP" altLang="en-US" sz="1400" dirty="0" smtClean="0"/>
                        <a:t>高負荷状態での安定稼動</a:t>
                      </a:r>
                      <a:endParaRPr lang="en-US" altLang="ja-JP" sz="1400" dirty="0" smtClean="0"/>
                    </a:p>
                    <a:p>
                      <a:pPr marL="742950" lvl="1" indent="-285750">
                        <a:buFont typeface="Arial" panose="020B0604020202020204" pitchFamily="34" charset="0"/>
                        <a:buChar char="•"/>
                      </a:pPr>
                      <a:r>
                        <a:rPr lang="ja-JP" altLang="en-US" sz="1400" dirty="0" smtClean="0"/>
                        <a:t>更新系、照会系、</a:t>
                      </a:r>
                      <a:r>
                        <a:rPr lang="en-US" altLang="ja-JP" sz="1400" dirty="0" smtClean="0"/>
                        <a:t>MIX</a:t>
                      </a:r>
                    </a:p>
                    <a:p>
                      <a:pPr marL="285750" lvl="0" indent="-285750">
                        <a:buFont typeface="Arial" panose="020B0604020202020204" pitchFamily="34" charset="0"/>
                        <a:buChar char="•"/>
                      </a:pPr>
                      <a:r>
                        <a:rPr lang="en-US" altLang="ja-JP" sz="1400" dirty="0" smtClean="0"/>
                        <a:t>Statement Cache</a:t>
                      </a:r>
                      <a:r>
                        <a:rPr lang="ja-JP" altLang="en-US" sz="1400" dirty="0" smtClean="0"/>
                        <a:t>ミス多発時の動作</a:t>
                      </a:r>
                      <a:endParaRPr lang="en-US" altLang="ja-JP" sz="1400" dirty="0" smtClean="0"/>
                    </a:p>
                    <a:p>
                      <a:pPr marL="285750" lvl="0" indent="-285750">
                        <a:buFont typeface="Arial" panose="020B0604020202020204" pitchFamily="34" charset="0"/>
                        <a:buChar char="•"/>
                      </a:pPr>
                      <a:r>
                        <a:rPr lang="en-US" altLang="ja-JP" sz="1400" dirty="0" smtClean="0"/>
                        <a:t>Statement Cache</a:t>
                      </a:r>
                      <a:r>
                        <a:rPr lang="ja-JP" altLang="en-US" sz="1400" dirty="0" smtClean="0"/>
                        <a:t>メモリ不足時の動作</a:t>
                      </a:r>
                      <a:endParaRPr lang="en-US" altLang="ja-JP" sz="1400" dirty="0" smtClean="0"/>
                    </a:p>
                    <a:p>
                      <a:pPr marL="285750" lvl="0" indent="-285750">
                        <a:buFont typeface="Arial" panose="020B0604020202020204" pitchFamily="34" charset="0"/>
                        <a:buChar char="•"/>
                      </a:pPr>
                      <a:r>
                        <a:rPr lang="ja-JP" altLang="en-US" sz="1400" dirty="0" smtClean="0"/>
                        <a:t>全パーティションへの</a:t>
                      </a:r>
                      <a:r>
                        <a:rPr lang="en-US" altLang="ja-JP" sz="1400" dirty="0" smtClean="0"/>
                        <a:t>I/O</a:t>
                      </a:r>
                      <a:r>
                        <a:rPr lang="ja-JP" altLang="en-US" sz="1400" dirty="0" smtClean="0"/>
                        <a:t>が多発する時の安定稼動</a:t>
                      </a:r>
                      <a:endParaRPr lang="en-US" altLang="ja-JP" sz="1400" dirty="0" smtClean="0"/>
                    </a:p>
                    <a:p>
                      <a:pPr marL="285750" lvl="0" indent="-285750">
                        <a:buFont typeface="Arial" panose="020B0604020202020204" pitchFamily="34" charset="0"/>
                        <a:buChar char="•"/>
                      </a:pPr>
                      <a:r>
                        <a:rPr lang="ja-JP" altLang="en-US" sz="1400" dirty="0" smtClean="0"/>
                        <a:t>過負荷状態での動作確認</a:t>
                      </a:r>
                      <a:endParaRPr lang="en-US" altLang="ja-JP" sz="1400" dirty="0" smtClean="0"/>
                    </a:p>
                    <a:p>
                      <a:pPr marL="285750" lvl="0" indent="-285750">
                        <a:buFont typeface="Arial" panose="020B0604020202020204" pitchFamily="34" charset="0"/>
                        <a:buChar char="•"/>
                      </a:pPr>
                      <a:r>
                        <a:rPr lang="ja-JP" altLang="en-US" sz="1400" dirty="0" smtClean="0"/>
                        <a:t>大量</a:t>
                      </a:r>
                      <a:r>
                        <a:rPr lang="en-US" altLang="ja-JP" sz="1400" dirty="0" smtClean="0"/>
                        <a:t>MFC</a:t>
                      </a:r>
                      <a:r>
                        <a:rPr lang="ja-JP" altLang="en-US" sz="1400" dirty="0" smtClean="0"/>
                        <a:t>時の動作</a:t>
                      </a:r>
                      <a:endParaRPr lang="en-US" altLang="ja-JP" sz="1400" dirty="0" smtClean="0"/>
                    </a:p>
                    <a:p>
                      <a:pPr marL="285750" lvl="0" indent="-285750">
                        <a:buFont typeface="Arial" panose="020B0604020202020204" pitchFamily="34" charset="0"/>
                        <a:buChar char="•"/>
                      </a:pPr>
                      <a:r>
                        <a:rPr lang="en-US" altLang="ja-JP" sz="1400" dirty="0" smtClean="0"/>
                        <a:t>SQL</a:t>
                      </a:r>
                      <a:r>
                        <a:rPr lang="ja-JP" altLang="en-US" sz="1400" dirty="0" smtClean="0"/>
                        <a:t>セグメントメモリ不足時の動作</a:t>
                      </a:r>
                      <a:endParaRPr lang="en-US" altLang="ja-JP" sz="1400" dirty="0" smtClean="0"/>
                    </a:p>
                  </a:txBody>
                  <a:tcPr/>
                </a:tc>
              </a:tr>
              <a:tr h="370840">
                <a:tc>
                  <a:txBody>
                    <a:bodyPr/>
                    <a:lstStyle/>
                    <a:p>
                      <a:r>
                        <a:rPr lang="ja-JP" altLang="en-US" sz="1400" dirty="0" smtClean="0"/>
                        <a:t>バッチ（</a:t>
                      </a:r>
                      <a:r>
                        <a:rPr lang="en-US" altLang="ja-JP" sz="1400" dirty="0" smtClean="0"/>
                        <a:t>Type 4</a:t>
                      </a:r>
                      <a:r>
                        <a:rPr lang="ja-JP" altLang="en-US" sz="1400" dirty="0" smtClean="0"/>
                        <a:t>）</a:t>
                      </a:r>
                      <a:endParaRPr lang="en-US" sz="1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高負荷状態での安定稼動</a:t>
                      </a:r>
                      <a:endParaRPr lang="en-US" altLang="ja-JP" sz="1400" dirty="0" smtClean="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更新系、照会系、</a:t>
                      </a:r>
                      <a:r>
                        <a:rPr lang="en-US" altLang="ja-JP" sz="1400" dirty="0" smtClean="0"/>
                        <a:t>MIX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全パーティションへの</a:t>
                      </a:r>
                      <a:r>
                        <a:rPr lang="en-US" altLang="ja-JP" sz="1400" dirty="0" smtClean="0"/>
                        <a:t>I/O</a:t>
                      </a:r>
                      <a:r>
                        <a:rPr lang="ja-JP" altLang="en-US" sz="1400" dirty="0" smtClean="0"/>
                        <a:t>が多発する時の安定稼動</a:t>
                      </a:r>
                      <a:endParaRPr lang="en-US" altLang="ja-JP"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複雑度の高い</a:t>
                      </a:r>
                      <a:r>
                        <a:rPr lang="en-US" altLang="ja-JP" sz="1400" dirty="0" smtClean="0"/>
                        <a:t>SQL</a:t>
                      </a:r>
                      <a:r>
                        <a:rPr lang="ja-JP" altLang="en-US" sz="1400" dirty="0" smtClean="0"/>
                        <a:t>文実施時の動作</a:t>
                      </a:r>
                      <a:endParaRPr lang="en-US" altLang="ja-JP"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過負荷状態での動作</a:t>
                      </a:r>
                      <a:endParaRPr lang="en-US" altLang="ja-JP" sz="140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smtClean="0"/>
                        <a:t>大型レンジパーティションの</a:t>
                      </a:r>
                      <a:r>
                        <a:rPr lang="en-US" altLang="ja-JP" sz="1400" dirty="0" smtClean="0"/>
                        <a:t>FASTCOPY</a:t>
                      </a:r>
                    </a:p>
                  </a:txBody>
                  <a:tcPr/>
                </a:tc>
              </a:tr>
              <a:tr h="370840">
                <a:tc>
                  <a:txBody>
                    <a:bodyPr/>
                    <a:lstStyle/>
                    <a:p>
                      <a:endParaRPr lang="en-US" sz="1400" dirty="0"/>
                    </a:p>
                  </a:txBody>
                  <a:tcPr/>
                </a:tc>
                <a:tc>
                  <a:txBody>
                    <a:bodyPr/>
                    <a:lstStyle/>
                    <a:p>
                      <a:pPr marL="742950" lvl="1" indent="-285750">
                        <a:buFont typeface="Arial" panose="020B0604020202020204" pitchFamily="34" charset="0"/>
                        <a:buChar char="•"/>
                      </a:pPr>
                      <a:endParaRPr lang="en-US" altLang="ja-JP" sz="1400" dirty="0" smtClean="0"/>
                    </a:p>
                  </a:txBody>
                  <a:tcPr/>
                </a:tc>
              </a:tr>
            </a:tbl>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Tree>
    <p:extLst>
      <p:ext uri="{BB962C8B-B14F-4D97-AF65-F5344CB8AC3E}">
        <p14:creationId xmlns:p14="http://schemas.microsoft.com/office/powerpoint/2010/main" val="10683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２．試験観点</a:t>
            </a:r>
            <a:endParaRPr lang="en-US" dirty="0"/>
          </a:p>
        </p:txBody>
      </p:sp>
      <p:sp>
        <p:nvSpPr>
          <p:cNvPr id="3" name="Text Placeholder 2"/>
          <p:cNvSpPr>
            <a:spLocks noGrp="1"/>
          </p:cNvSpPr>
          <p:nvPr>
            <p:ph type="body" sz="quarter" idx="13"/>
          </p:nvPr>
        </p:nvSpPr>
        <p:spPr/>
        <p:txBody>
          <a:bodyPr/>
          <a:lstStyle/>
          <a:p>
            <a:r>
              <a:rPr lang="en-US" altLang="ja-JP" dirty="0" smtClean="0"/>
              <a:t>3/28</a:t>
            </a:r>
            <a:r>
              <a:rPr lang="ja-JP" altLang="en-US" dirty="0" smtClean="0"/>
              <a:t>追加項目</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40955059"/>
              </p:ext>
            </p:extLst>
          </p:nvPr>
        </p:nvGraphicFramePr>
        <p:xfrm>
          <a:off x="609600" y="1524000"/>
          <a:ext cx="10969784" cy="2667000"/>
        </p:xfrm>
        <a:graphic>
          <a:graphicData uri="http://schemas.openxmlformats.org/drawingml/2006/table">
            <a:tbl>
              <a:tblPr firstRow="1" bandRow="1">
                <a:tableStyleId>{912C8C85-51F0-491E-9774-3900AFEF0FD7}</a:tableStyleId>
              </a:tblPr>
              <a:tblGrid>
                <a:gridCol w="3841460"/>
                <a:gridCol w="7128324"/>
              </a:tblGrid>
              <a:tr h="370840">
                <a:tc>
                  <a:txBody>
                    <a:bodyPr/>
                    <a:lstStyle/>
                    <a:p>
                      <a:r>
                        <a:rPr lang="ja-JP" altLang="en-US" sz="1400" dirty="0" smtClean="0"/>
                        <a:t>大項目</a:t>
                      </a:r>
                      <a:endParaRPr lang="en-US" sz="1400" dirty="0"/>
                    </a:p>
                  </a:txBody>
                  <a:tcPr/>
                </a:tc>
                <a:tc>
                  <a:txBody>
                    <a:bodyPr/>
                    <a:lstStyle/>
                    <a:p>
                      <a:r>
                        <a:rPr lang="ja-JP" altLang="en-US" sz="1400" dirty="0" smtClean="0"/>
                        <a:t>観点</a:t>
                      </a:r>
                      <a:endParaRPr lang="en-US" sz="1400" dirty="0"/>
                    </a:p>
                  </a:txBody>
                  <a:tcPr/>
                </a:tc>
              </a:tr>
              <a:tr h="370840">
                <a:tc>
                  <a:txBody>
                    <a:bodyPr/>
                    <a:lstStyle/>
                    <a:p>
                      <a:r>
                        <a:rPr lang="en-US" altLang="ja-JP" sz="1400" dirty="0" smtClean="0"/>
                        <a:t>EXPAND</a:t>
                      </a:r>
                      <a:r>
                        <a:rPr lang="ja-JP" altLang="en-US" sz="1400" dirty="0" smtClean="0"/>
                        <a:t>切断（</a:t>
                      </a:r>
                      <a:r>
                        <a:rPr lang="en-US" altLang="ja-JP" sz="1400" dirty="0" smtClean="0"/>
                        <a:t>Type2</a:t>
                      </a:r>
                      <a:r>
                        <a:rPr lang="ja-JP" altLang="en-US" sz="1400" dirty="0" smtClean="0"/>
                        <a:t>）</a:t>
                      </a:r>
                      <a:endParaRPr lang="en-US" sz="1400" dirty="0"/>
                    </a:p>
                  </a:txBody>
                  <a:tcPr/>
                </a:tc>
                <a:tc>
                  <a:txBody>
                    <a:bodyPr/>
                    <a:lstStyle/>
                    <a:p>
                      <a:pPr marL="285750" lvl="0" indent="-285750">
                        <a:buFont typeface="Arial" panose="020B0604020202020204" pitchFamily="34" charset="0"/>
                        <a:buChar char="•"/>
                      </a:pPr>
                      <a:r>
                        <a:rPr lang="ja-JP" altLang="en-US" sz="1400" dirty="0" smtClean="0"/>
                        <a:t>エラー時の挙動</a:t>
                      </a:r>
                      <a:endParaRPr lang="en-US" altLang="ja-JP" sz="1400" dirty="0" smtClean="0"/>
                    </a:p>
                    <a:p>
                      <a:pPr marL="285750" lvl="0" indent="-285750">
                        <a:buFont typeface="Arial" panose="020B0604020202020204" pitchFamily="34" charset="0"/>
                        <a:buChar char="•"/>
                      </a:pPr>
                      <a:r>
                        <a:rPr lang="ja-JP" altLang="en-US" sz="1400" dirty="0" smtClean="0"/>
                        <a:t>エラー状態からの回復</a:t>
                      </a:r>
                      <a:endParaRPr lang="en-US" altLang="ja-JP" sz="1400" dirty="0" smtClean="0"/>
                    </a:p>
                  </a:txBody>
                  <a:tcPr/>
                </a:tc>
              </a:tr>
              <a:tr h="370840">
                <a:tc>
                  <a:txBody>
                    <a:bodyPr/>
                    <a:lstStyle/>
                    <a:p>
                      <a:r>
                        <a:rPr lang="en-US" altLang="ja-JP" sz="1400" dirty="0" smtClean="0"/>
                        <a:t>IP </a:t>
                      </a:r>
                      <a:r>
                        <a:rPr lang="en-US" altLang="ja-JP" sz="1400" dirty="0" err="1" smtClean="0"/>
                        <a:t>Clim</a:t>
                      </a:r>
                      <a:r>
                        <a:rPr lang="ja-JP" altLang="en-US" sz="1400" dirty="0" smtClean="0"/>
                        <a:t>停</a:t>
                      </a:r>
                      <a:r>
                        <a:rPr lang="ja-JP" altLang="en-US" sz="1400" dirty="0" smtClean="0"/>
                        <a:t>止（</a:t>
                      </a:r>
                      <a:r>
                        <a:rPr lang="en-US" altLang="ja-JP" sz="1400" dirty="0" smtClean="0"/>
                        <a:t>Type4</a:t>
                      </a:r>
                      <a:r>
                        <a:rPr lang="ja-JP" altLang="en-US" sz="1400" dirty="0" smtClean="0"/>
                        <a:t>）</a:t>
                      </a:r>
                      <a:endParaRPr lang="en-US" sz="1400" dirty="0"/>
                    </a:p>
                  </a:txBody>
                  <a:tcPr/>
                </a:tc>
                <a:tc>
                  <a:txBody>
                    <a:bodyPr/>
                    <a:lstStyle/>
                    <a:p>
                      <a:pPr marL="285750" lvl="0" indent="-285750">
                        <a:buFont typeface="Arial" panose="020B0604020202020204" pitchFamily="34" charset="0"/>
                        <a:buChar char="•"/>
                      </a:pPr>
                      <a:r>
                        <a:rPr lang="ja-JP" altLang="en-US" sz="1400" dirty="0" smtClean="0"/>
                        <a:t>エラー時の挙動</a:t>
                      </a:r>
                      <a:endParaRPr lang="en-US" altLang="ja-JP" sz="1400" dirty="0" smtClean="0"/>
                    </a:p>
                    <a:p>
                      <a:pPr marL="285750" lvl="0" indent="-285750">
                        <a:buFont typeface="Arial" panose="020B0604020202020204" pitchFamily="34" charset="0"/>
                        <a:buChar char="•"/>
                      </a:pPr>
                      <a:r>
                        <a:rPr lang="ja-JP" altLang="en-US" sz="1400" dirty="0" smtClean="0"/>
                        <a:t>エラー状態からの回復</a:t>
                      </a:r>
                      <a:endParaRPr lang="en-US" altLang="ja-JP" sz="1400" dirty="0" smtClean="0"/>
                    </a:p>
                  </a:txBody>
                  <a:tcPr/>
                </a:tc>
              </a:tr>
              <a:tr h="370840">
                <a:tc>
                  <a:txBody>
                    <a:bodyPr/>
                    <a:lstStyle/>
                    <a:p>
                      <a:r>
                        <a:rPr lang="ja-JP" altLang="en-US" sz="1400" dirty="0" smtClean="0"/>
                        <a:t>単一</a:t>
                      </a:r>
                      <a:r>
                        <a:rPr lang="en-US" altLang="ja-JP" sz="1400" dirty="0" smtClean="0"/>
                        <a:t>CPU</a:t>
                      </a:r>
                      <a:r>
                        <a:rPr lang="ja-JP" altLang="en-US" sz="1400" dirty="0" smtClean="0"/>
                        <a:t>停止</a:t>
                      </a:r>
                      <a:endParaRPr lang="en-US" sz="1400" dirty="0"/>
                    </a:p>
                  </a:txBody>
                  <a:tcPr/>
                </a:tc>
                <a:tc>
                  <a:txBody>
                    <a:bodyPr/>
                    <a:lstStyle/>
                    <a:p>
                      <a:pPr marL="285750" lvl="0" indent="-285750">
                        <a:buFont typeface="Arial" panose="020B0604020202020204" pitchFamily="34" charset="0"/>
                        <a:buChar char="•"/>
                      </a:pPr>
                      <a:r>
                        <a:rPr lang="en-US" altLang="ja-JP" sz="1400" dirty="0" smtClean="0"/>
                        <a:t>CPU</a:t>
                      </a:r>
                      <a:r>
                        <a:rPr lang="ja-JP" altLang="en-US" sz="1400" dirty="0" smtClean="0"/>
                        <a:t>停止時の挙動</a:t>
                      </a:r>
                      <a:endParaRPr lang="en-US" altLang="ja-JP" sz="1400" dirty="0" smtClean="0"/>
                    </a:p>
                    <a:p>
                      <a:pPr marL="285750" lvl="0" indent="-285750">
                        <a:buFont typeface="Arial" panose="020B0604020202020204" pitchFamily="34" charset="0"/>
                        <a:buChar char="•"/>
                      </a:pPr>
                      <a:r>
                        <a:rPr lang="en-US" altLang="ja-JP" sz="1400" dirty="0" smtClean="0"/>
                        <a:t>CPU</a:t>
                      </a:r>
                      <a:r>
                        <a:rPr lang="ja-JP" altLang="en-US" sz="1400" dirty="0" smtClean="0"/>
                        <a:t>復旧後の再稼動</a:t>
                      </a:r>
                      <a:endParaRPr lang="en-US" altLang="ja-JP" sz="1400" dirty="0" smtClean="0"/>
                    </a:p>
                  </a:txBody>
                  <a:tcPr/>
                </a:tc>
              </a:tr>
              <a:tr h="370840">
                <a:tc>
                  <a:txBody>
                    <a:bodyPr/>
                    <a:lstStyle/>
                    <a:p>
                      <a:endParaRPr lang="en-US" sz="1400" dirty="0"/>
                    </a:p>
                  </a:txBody>
                  <a:tcPr/>
                </a:tc>
                <a:tc>
                  <a:txBody>
                    <a:bodyPr/>
                    <a:lstStyle/>
                    <a:p>
                      <a:pPr marL="742950" lvl="1" indent="-285750">
                        <a:buFont typeface="Arial" panose="020B0604020202020204" pitchFamily="34" charset="0"/>
                        <a:buChar char="•"/>
                      </a:pPr>
                      <a:endParaRPr lang="en-US" altLang="ja-JP" sz="1400" dirty="0" smtClean="0"/>
                    </a:p>
                  </a:txBody>
                  <a:tcPr/>
                </a:tc>
              </a:tr>
              <a:tr h="370840">
                <a:tc>
                  <a:txBody>
                    <a:bodyPr/>
                    <a:lstStyle/>
                    <a:p>
                      <a:endParaRPr lang="en-US" sz="1400" dirty="0"/>
                    </a:p>
                  </a:txBody>
                  <a:tcPr/>
                </a:tc>
                <a:tc>
                  <a:txBody>
                    <a:bodyPr/>
                    <a:lstStyle/>
                    <a:p>
                      <a:pPr marL="742950" lvl="1" indent="-285750">
                        <a:buFont typeface="Arial" panose="020B0604020202020204" pitchFamily="34" charset="0"/>
                        <a:buChar char="•"/>
                      </a:pPr>
                      <a:endParaRPr lang="en-US" altLang="ja-JP" sz="1400" dirty="0" smtClean="0"/>
                    </a:p>
                  </a:txBody>
                  <a:tcPr/>
                </a:tc>
              </a:tr>
            </a:tbl>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Tree>
    <p:extLst>
      <p:ext uri="{BB962C8B-B14F-4D97-AF65-F5344CB8AC3E}">
        <p14:creationId xmlns:p14="http://schemas.microsoft.com/office/powerpoint/2010/main" val="19448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ja-JP" altLang="en-US" dirty="0"/>
              <a:t>試</a:t>
            </a:r>
            <a:r>
              <a:rPr lang="ja-JP" altLang="en-US" dirty="0" smtClean="0"/>
              <a:t>験環境</a:t>
            </a:r>
            <a:endParaRPr lang="en-US" dirty="0"/>
          </a:p>
        </p:txBody>
      </p:sp>
      <p:sp>
        <p:nvSpPr>
          <p:cNvPr id="54" name="Text Placeholder 53"/>
          <p:cNvSpPr>
            <a:spLocks noGrp="1"/>
          </p:cNvSpPr>
          <p:nvPr>
            <p:ph type="body" sz="quarter" idx="13"/>
          </p:nvPr>
        </p:nvSpPr>
        <p:spPr/>
        <p:txBody>
          <a:bodyPr/>
          <a:lstStyle/>
          <a:p>
            <a:r>
              <a:rPr lang="en-US" altLang="ja-JP" dirty="0" smtClean="0"/>
              <a:t>※</a:t>
            </a:r>
            <a:r>
              <a:rPr lang="ja-JP" altLang="en-US" dirty="0" smtClean="0"/>
              <a:t>環境は現在調達中で、予定しているものです</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sp>
        <p:nvSpPr>
          <p:cNvPr id="7" name="正方形/長方形 8"/>
          <p:cNvSpPr/>
          <p:nvPr/>
        </p:nvSpPr>
        <p:spPr>
          <a:xfrm>
            <a:off x="2609308" y="2204397"/>
            <a:ext cx="3231091" cy="2324101"/>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800" baseline="0"/>
          </a:p>
        </p:txBody>
      </p:sp>
      <p:sp>
        <p:nvSpPr>
          <p:cNvPr id="8" name="正方形/長方形 9"/>
          <p:cNvSpPr/>
          <p:nvPr/>
        </p:nvSpPr>
        <p:spPr>
          <a:xfrm>
            <a:off x="2723609" y="2327164"/>
            <a:ext cx="3010958" cy="794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smtClean="0"/>
              <a:t>\</a:t>
            </a:r>
            <a:r>
              <a:rPr lang="en-US" sz="1400" dirty="0" smtClean="0"/>
              <a:t>NSX0</a:t>
            </a:r>
            <a:r>
              <a:rPr lang="en-US" altLang="ja-JP" sz="1400" dirty="0" smtClean="0"/>
              <a:t>7</a:t>
            </a:r>
            <a:r>
              <a:rPr lang="en-US" sz="1400" dirty="0" smtClean="0">
                <a:solidFill>
                  <a:srgbClr val="FF0000"/>
                </a:solidFill>
              </a:rPr>
              <a:t>(NS7X</a:t>
            </a:r>
            <a:r>
              <a:rPr lang="en-US" altLang="ja-JP" sz="1400" dirty="0" smtClean="0">
                <a:solidFill>
                  <a:srgbClr val="FF0000"/>
                </a:solidFill>
              </a:rPr>
              <a:t>2</a:t>
            </a:r>
            <a:r>
              <a:rPr lang="en-US" sz="1400" dirty="0" smtClean="0">
                <a:solidFill>
                  <a:srgbClr val="FF0000"/>
                </a:solidFill>
              </a:rPr>
              <a:t>-</a:t>
            </a:r>
            <a:r>
              <a:rPr lang="en-US" sz="1400" baseline="0" dirty="0" smtClean="0">
                <a:solidFill>
                  <a:srgbClr val="FF0000"/>
                </a:solidFill>
              </a:rPr>
              <a:t>)</a:t>
            </a:r>
            <a:endParaRPr lang="en-US" sz="1400" dirty="0">
              <a:solidFill>
                <a:srgbClr val="FF0000"/>
              </a:solidFill>
            </a:endParaRPr>
          </a:p>
          <a:p>
            <a:pPr algn="ctr"/>
            <a:r>
              <a:rPr lang="en-US" altLang="ja-JP" sz="1400" dirty="0" smtClean="0">
                <a:solidFill>
                  <a:srgbClr val="FF0000"/>
                </a:solidFill>
              </a:rPr>
              <a:t>12</a:t>
            </a:r>
            <a:r>
              <a:rPr lang="en-US" sz="1400" dirty="0" smtClean="0"/>
              <a:t>CPU/</a:t>
            </a:r>
            <a:r>
              <a:rPr lang="en-US" altLang="ja-JP" sz="1400" dirty="0" smtClean="0"/>
              <a:t>72</a:t>
            </a:r>
            <a:r>
              <a:rPr lang="ja-JP" altLang="en-US" sz="1400" dirty="0" smtClean="0"/>
              <a:t>コア</a:t>
            </a:r>
            <a:r>
              <a:rPr lang="en-US" sz="1400" baseline="0" dirty="0" smtClean="0"/>
              <a:t>  </a:t>
            </a:r>
            <a:r>
              <a:rPr lang="en-US" sz="1400" baseline="0" dirty="0">
                <a:solidFill>
                  <a:srgbClr val="FF0000"/>
                </a:solidFill>
              </a:rPr>
              <a:t>128</a:t>
            </a:r>
            <a:r>
              <a:rPr lang="en-US" sz="1400" baseline="0" dirty="0"/>
              <a:t>GB/CPU</a:t>
            </a:r>
          </a:p>
          <a:p>
            <a:pPr algn="ctr"/>
            <a:r>
              <a:rPr lang="en-US" sz="1400" baseline="0" dirty="0" smtClean="0">
                <a:solidFill>
                  <a:srgbClr val="FF0000"/>
                </a:solidFill>
              </a:rPr>
              <a:t>L1</a:t>
            </a:r>
            <a:r>
              <a:rPr lang="en-US" altLang="ja-JP" sz="1400" baseline="0" dirty="0" smtClean="0">
                <a:solidFill>
                  <a:srgbClr val="FF0000"/>
                </a:solidFill>
              </a:rPr>
              <a:t>6</a:t>
            </a:r>
            <a:r>
              <a:rPr lang="en-US" sz="1400" baseline="0" dirty="0" smtClean="0">
                <a:solidFill>
                  <a:srgbClr val="FF0000"/>
                </a:solidFill>
              </a:rPr>
              <a:t>.0</a:t>
            </a:r>
            <a:r>
              <a:rPr lang="en-US" altLang="ja-JP" sz="1400" baseline="0" dirty="0" smtClean="0">
                <a:solidFill>
                  <a:srgbClr val="FF0000"/>
                </a:solidFill>
              </a:rPr>
              <a:t>5</a:t>
            </a:r>
            <a:endParaRPr lang="en-US" sz="1400" baseline="0" dirty="0" smtClean="0">
              <a:solidFill>
                <a:srgbClr val="FF0000"/>
              </a:solidFill>
            </a:endParaRPr>
          </a:p>
        </p:txBody>
      </p:sp>
      <p:cxnSp>
        <p:nvCxnSpPr>
          <p:cNvPr id="9" name="直線コネクタ 13"/>
          <p:cNvCxnSpPr/>
          <p:nvPr/>
        </p:nvCxnSpPr>
        <p:spPr>
          <a:xfrm>
            <a:off x="2352134" y="5124977"/>
            <a:ext cx="8451850" cy="275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正方形/長方形 19"/>
          <p:cNvSpPr/>
          <p:nvPr/>
        </p:nvSpPr>
        <p:spPr>
          <a:xfrm>
            <a:off x="3154073" y="5390645"/>
            <a:ext cx="1731464"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PC Server </a:t>
            </a:r>
            <a:r>
              <a:rPr lang="en-US" sz="800" dirty="0" smtClean="0"/>
              <a:t>1</a:t>
            </a:r>
            <a:endParaRPr lang="en-US" sz="800" dirty="0"/>
          </a:p>
        </p:txBody>
      </p:sp>
      <p:sp>
        <p:nvSpPr>
          <p:cNvPr id="11" name="四角形吹き出し 20"/>
          <p:cNvSpPr/>
          <p:nvPr/>
        </p:nvSpPr>
        <p:spPr>
          <a:xfrm>
            <a:off x="6741042" y="4576429"/>
            <a:ext cx="988594" cy="359916"/>
          </a:xfrm>
          <a:prstGeom prst="wedgeRectCallout">
            <a:avLst>
              <a:gd name="adj1" fmla="val -94374"/>
              <a:gd name="adj2" fmla="val 110213"/>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000" dirty="0" smtClean="0"/>
              <a:t>10Gbps</a:t>
            </a:r>
            <a:r>
              <a:rPr kumimoji="1" lang="en-US" altLang="ja-JP" sz="1000" baseline="0" dirty="0" smtClean="0"/>
              <a:t> Ethernet</a:t>
            </a:r>
          </a:p>
        </p:txBody>
      </p:sp>
      <p:sp>
        <p:nvSpPr>
          <p:cNvPr id="12" name="正方形/長方形 24"/>
          <p:cNvSpPr/>
          <p:nvPr/>
        </p:nvSpPr>
        <p:spPr>
          <a:xfrm>
            <a:off x="7131567" y="2200165"/>
            <a:ext cx="3231091" cy="2324101"/>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800" baseline="0"/>
          </a:p>
        </p:txBody>
      </p:sp>
      <p:cxnSp>
        <p:nvCxnSpPr>
          <p:cNvPr id="13" name="直線コネクタ 25"/>
          <p:cNvCxnSpPr/>
          <p:nvPr/>
        </p:nvCxnSpPr>
        <p:spPr>
          <a:xfrm flipH="1">
            <a:off x="3517385" y="4524266"/>
            <a:ext cx="1" cy="59510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正方形/長方形 26"/>
          <p:cNvSpPr/>
          <p:nvPr/>
        </p:nvSpPr>
        <p:spPr>
          <a:xfrm>
            <a:off x="7226817" y="2303346"/>
            <a:ext cx="3010958" cy="85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t>\</a:t>
            </a:r>
            <a:r>
              <a:rPr lang="en-US" sz="1400" dirty="0" smtClean="0"/>
              <a:t>NSX0</a:t>
            </a:r>
            <a:r>
              <a:rPr lang="en-US" altLang="ja-JP" sz="1400" dirty="0"/>
              <a:t>8</a:t>
            </a:r>
            <a:r>
              <a:rPr lang="en-US" sz="1400" dirty="0" smtClean="0">
                <a:solidFill>
                  <a:srgbClr val="FF0000"/>
                </a:solidFill>
              </a:rPr>
              <a:t>(NS7X</a:t>
            </a:r>
            <a:r>
              <a:rPr lang="en-US" altLang="ja-JP" sz="1400" dirty="0" smtClean="0">
                <a:solidFill>
                  <a:srgbClr val="FF0000"/>
                </a:solidFill>
              </a:rPr>
              <a:t>2</a:t>
            </a:r>
            <a:r>
              <a:rPr lang="en-US" sz="1400" dirty="0" smtClean="0">
                <a:solidFill>
                  <a:srgbClr val="FF0000"/>
                </a:solidFill>
              </a:rPr>
              <a:t>-</a:t>
            </a:r>
            <a:r>
              <a:rPr lang="en-US" sz="1400" dirty="0">
                <a:solidFill>
                  <a:srgbClr val="FF0000"/>
                </a:solidFill>
              </a:rPr>
              <a:t>)</a:t>
            </a:r>
          </a:p>
          <a:p>
            <a:pPr algn="ctr"/>
            <a:r>
              <a:rPr lang="en-US" altLang="ja-JP" sz="1400" dirty="0" smtClean="0">
                <a:solidFill>
                  <a:srgbClr val="FF0000"/>
                </a:solidFill>
              </a:rPr>
              <a:t>12</a:t>
            </a:r>
            <a:r>
              <a:rPr lang="en-US" sz="1400" dirty="0" smtClean="0"/>
              <a:t>CPU/</a:t>
            </a:r>
            <a:r>
              <a:rPr lang="en-US" altLang="ja-JP" sz="1400" dirty="0" smtClean="0"/>
              <a:t>72</a:t>
            </a:r>
            <a:r>
              <a:rPr lang="ja-JP" altLang="en-US" sz="1400" dirty="0" smtClean="0"/>
              <a:t>コア</a:t>
            </a:r>
            <a:r>
              <a:rPr lang="en-US" sz="1400" baseline="0" dirty="0" smtClean="0"/>
              <a:t>  </a:t>
            </a:r>
            <a:r>
              <a:rPr lang="en-US" altLang="ja-JP" sz="1400" dirty="0">
                <a:solidFill>
                  <a:srgbClr val="FF0000"/>
                </a:solidFill>
              </a:rPr>
              <a:t>128</a:t>
            </a:r>
            <a:r>
              <a:rPr lang="en-US" sz="1400" baseline="0" dirty="0" smtClean="0"/>
              <a:t>GB/CPU</a:t>
            </a:r>
            <a:endParaRPr lang="en-US" sz="1400" baseline="0" dirty="0"/>
          </a:p>
          <a:p>
            <a:pPr algn="ctr"/>
            <a:r>
              <a:rPr lang="en-US" altLang="ja-JP" sz="1400" dirty="0">
                <a:solidFill>
                  <a:srgbClr val="FF0000"/>
                </a:solidFill>
              </a:rPr>
              <a:t>L</a:t>
            </a:r>
            <a:r>
              <a:rPr lang="en-US" altLang="ja-JP" sz="1400" baseline="0" dirty="0" smtClean="0">
                <a:solidFill>
                  <a:srgbClr val="FF0000"/>
                </a:solidFill>
              </a:rPr>
              <a:t>16</a:t>
            </a:r>
            <a:r>
              <a:rPr lang="en-US" sz="1400" baseline="0" dirty="0" smtClean="0">
                <a:solidFill>
                  <a:srgbClr val="FF0000"/>
                </a:solidFill>
              </a:rPr>
              <a:t>.</a:t>
            </a:r>
            <a:r>
              <a:rPr lang="en-US" altLang="ja-JP" sz="1400" baseline="0" dirty="0" smtClean="0">
                <a:solidFill>
                  <a:srgbClr val="FF0000"/>
                </a:solidFill>
              </a:rPr>
              <a:t>05</a:t>
            </a:r>
            <a:endParaRPr lang="en-US" sz="1400" baseline="0" dirty="0" smtClean="0">
              <a:solidFill>
                <a:srgbClr val="FF0000"/>
              </a:solidFill>
            </a:endParaRPr>
          </a:p>
        </p:txBody>
      </p:sp>
      <p:cxnSp>
        <p:nvCxnSpPr>
          <p:cNvPr id="15" name="直線コネクタ 27"/>
          <p:cNvCxnSpPr/>
          <p:nvPr/>
        </p:nvCxnSpPr>
        <p:spPr>
          <a:xfrm>
            <a:off x="9782081" y="4524266"/>
            <a:ext cx="0" cy="61434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雲形吹き出し 1"/>
          <p:cNvSpPr/>
          <p:nvPr/>
        </p:nvSpPr>
        <p:spPr bwMode="ltGray">
          <a:xfrm>
            <a:off x="962882" y="4462373"/>
            <a:ext cx="1205097" cy="1437197"/>
          </a:xfrm>
          <a:prstGeom prst="cloudCallout">
            <a:avLst>
              <a:gd name="adj1" fmla="val -19940"/>
              <a:gd name="adj2" fmla="val 3123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VPN</a:t>
            </a:r>
            <a:endParaRPr lang="en-US" dirty="0" smtClean="0"/>
          </a:p>
        </p:txBody>
      </p:sp>
      <p:pic>
        <p:nvPicPr>
          <p:cNvPr id="17" name="図 35"/>
          <p:cNvPicPr>
            <a:picLocks noChangeAspect="1"/>
          </p:cNvPicPr>
          <p:nvPr/>
        </p:nvPicPr>
        <p:blipFill>
          <a:blip r:embed="rId2"/>
          <a:stretch>
            <a:fillRect/>
          </a:stretch>
        </p:blipFill>
        <p:spPr>
          <a:xfrm>
            <a:off x="119336" y="4926254"/>
            <a:ext cx="784947" cy="674666"/>
          </a:xfrm>
          <a:prstGeom prst="rect">
            <a:avLst/>
          </a:prstGeom>
        </p:spPr>
      </p:pic>
      <p:cxnSp>
        <p:nvCxnSpPr>
          <p:cNvPr id="18" name="直線コネクタ 37"/>
          <p:cNvCxnSpPr>
            <a:endCxn id="16" idx="0"/>
          </p:cNvCxnSpPr>
          <p:nvPr/>
        </p:nvCxnSpPr>
        <p:spPr>
          <a:xfrm>
            <a:off x="778727" y="5180972"/>
            <a:ext cx="1878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39"/>
          <p:cNvCxnSpPr>
            <a:stCxn id="16" idx="2"/>
          </p:cNvCxnSpPr>
          <p:nvPr/>
        </p:nvCxnSpPr>
        <p:spPr>
          <a:xfrm flipV="1">
            <a:off x="2166975" y="5157148"/>
            <a:ext cx="185159" cy="23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47"/>
          <p:cNvSpPr/>
          <p:nvPr/>
        </p:nvSpPr>
        <p:spPr bwMode="ltGray">
          <a:xfrm>
            <a:off x="2723609" y="3892142"/>
            <a:ext cx="3000228" cy="583311"/>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NSASJ</a:t>
            </a:r>
          </a:p>
          <a:p>
            <a:pPr algn="ctr">
              <a:lnSpc>
                <a:spcPct val="90000"/>
              </a:lnSpc>
            </a:pPr>
            <a:r>
              <a:rPr lang="en-US" altLang="ja-JP" dirty="0"/>
              <a:t>1.4</a:t>
            </a:r>
            <a:endParaRPr lang="en-US" dirty="0" smtClean="0"/>
          </a:p>
        </p:txBody>
      </p:sp>
      <p:sp>
        <p:nvSpPr>
          <p:cNvPr id="24" name="正方形/長方形 50"/>
          <p:cNvSpPr/>
          <p:nvPr/>
        </p:nvSpPr>
        <p:spPr bwMode="ltGray">
          <a:xfrm>
            <a:off x="3301361" y="5820568"/>
            <a:ext cx="1465172" cy="282577"/>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err="1" smtClean="0"/>
              <a:t>Jmeter</a:t>
            </a:r>
            <a:endParaRPr lang="en-US" dirty="0" smtClean="0"/>
          </a:p>
        </p:txBody>
      </p:sp>
      <p:cxnSp>
        <p:nvCxnSpPr>
          <p:cNvPr id="25" name="直線コネクタ 51"/>
          <p:cNvCxnSpPr/>
          <p:nvPr/>
        </p:nvCxnSpPr>
        <p:spPr>
          <a:xfrm>
            <a:off x="4041894" y="5136529"/>
            <a:ext cx="1" cy="2541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正方形/長方形 56"/>
          <p:cNvSpPr/>
          <p:nvPr/>
        </p:nvSpPr>
        <p:spPr>
          <a:xfrm>
            <a:off x="6778019" y="5385946"/>
            <a:ext cx="1731464"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PC Server </a:t>
            </a:r>
            <a:r>
              <a:rPr lang="en-US" altLang="ja-JP" sz="800" dirty="0" smtClean="0"/>
              <a:t>3</a:t>
            </a:r>
            <a:endParaRPr lang="en-US" sz="800" dirty="0"/>
          </a:p>
        </p:txBody>
      </p:sp>
      <p:sp>
        <p:nvSpPr>
          <p:cNvPr id="28" name="正方形/長方形 58"/>
          <p:cNvSpPr/>
          <p:nvPr/>
        </p:nvSpPr>
        <p:spPr bwMode="ltGray">
          <a:xfrm>
            <a:off x="6901761" y="5821975"/>
            <a:ext cx="1465172" cy="282577"/>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err="1" smtClean="0"/>
              <a:t>Jmeter</a:t>
            </a:r>
            <a:endParaRPr lang="en-US" dirty="0" smtClean="0"/>
          </a:p>
        </p:txBody>
      </p:sp>
      <p:cxnSp>
        <p:nvCxnSpPr>
          <p:cNvPr id="29" name="直線コネクタ 59"/>
          <p:cNvCxnSpPr/>
          <p:nvPr/>
        </p:nvCxnSpPr>
        <p:spPr>
          <a:xfrm>
            <a:off x="7621840" y="5152493"/>
            <a:ext cx="1" cy="2541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正方形/長方形 60"/>
          <p:cNvSpPr/>
          <p:nvPr/>
        </p:nvSpPr>
        <p:spPr bwMode="ltGray">
          <a:xfrm>
            <a:off x="2723608" y="3273037"/>
            <a:ext cx="3000229" cy="583311"/>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Type2Driver</a:t>
            </a:r>
            <a:endParaRPr lang="en-US" dirty="0" smtClean="0"/>
          </a:p>
        </p:txBody>
      </p:sp>
      <p:sp>
        <p:nvSpPr>
          <p:cNvPr id="32" name="円柱 62"/>
          <p:cNvSpPr/>
          <p:nvPr/>
        </p:nvSpPr>
        <p:spPr bwMode="ltGray">
          <a:xfrm>
            <a:off x="10427269" y="3273038"/>
            <a:ext cx="997323" cy="606024"/>
          </a:xfrm>
          <a:prstGeom prst="can">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HDD&amp;</a:t>
            </a:r>
            <a:br>
              <a:rPr lang="en-US" altLang="ja-JP" dirty="0" smtClean="0"/>
            </a:br>
            <a:r>
              <a:rPr lang="en-US" altLang="ja-JP" dirty="0" smtClean="0"/>
              <a:t>SSD</a:t>
            </a:r>
            <a:endParaRPr lang="en-US" dirty="0" smtClean="0"/>
          </a:p>
        </p:txBody>
      </p:sp>
      <p:sp>
        <p:nvSpPr>
          <p:cNvPr id="34" name="正方形/長方形 64"/>
          <p:cNvSpPr/>
          <p:nvPr/>
        </p:nvSpPr>
        <p:spPr bwMode="ltGray">
          <a:xfrm>
            <a:off x="7226817" y="3879062"/>
            <a:ext cx="3059320" cy="583311"/>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MXCS</a:t>
            </a:r>
          </a:p>
        </p:txBody>
      </p:sp>
      <p:sp>
        <p:nvSpPr>
          <p:cNvPr id="37" name="正方形/長方形 40"/>
          <p:cNvSpPr/>
          <p:nvPr/>
        </p:nvSpPr>
        <p:spPr>
          <a:xfrm>
            <a:off x="8626681" y="5385946"/>
            <a:ext cx="1731464"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PC Server </a:t>
            </a:r>
            <a:r>
              <a:rPr lang="en-US" altLang="ja-JP" sz="800" dirty="0" smtClean="0"/>
              <a:t>4</a:t>
            </a:r>
            <a:endParaRPr lang="en-US" sz="800" dirty="0"/>
          </a:p>
        </p:txBody>
      </p:sp>
      <p:sp>
        <p:nvSpPr>
          <p:cNvPr id="38" name="正方形/長方形 41"/>
          <p:cNvSpPr/>
          <p:nvPr/>
        </p:nvSpPr>
        <p:spPr bwMode="ltGray">
          <a:xfrm>
            <a:off x="8758370" y="5478921"/>
            <a:ext cx="1465172" cy="282577"/>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Type4Driver</a:t>
            </a:r>
            <a:endParaRPr lang="en-US" dirty="0" smtClean="0"/>
          </a:p>
        </p:txBody>
      </p:sp>
      <p:sp>
        <p:nvSpPr>
          <p:cNvPr id="39" name="正方形/長方形 42"/>
          <p:cNvSpPr/>
          <p:nvPr/>
        </p:nvSpPr>
        <p:spPr bwMode="ltGray">
          <a:xfrm>
            <a:off x="8750423" y="5821975"/>
            <a:ext cx="1465172" cy="282577"/>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err="1" smtClean="0"/>
              <a:t>Jmeter</a:t>
            </a:r>
            <a:endParaRPr lang="en-US" dirty="0" smtClean="0"/>
          </a:p>
        </p:txBody>
      </p:sp>
      <p:cxnSp>
        <p:nvCxnSpPr>
          <p:cNvPr id="40" name="直線コネクタ 43"/>
          <p:cNvCxnSpPr/>
          <p:nvPr/>
        </p:nvCxnSpPr>
        <p:spPr>
          <a:xfrm>
            <a:off x="9470502" y="5152493"/>
            <a:ext cx="1" cy="2541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正方形/長方形 45"/>
          <p:cNvSpPr/>
          <p:nvPr/>
        </p:nvSpPr>
        <p:spPr>
          <a:xfrm>
            <a:off x="4958800" y="5371826"/>
            <a:ext cx="1731464" cy="84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PC Server 2</a:t>
            </a:r>
          </a:p>
        </p:txBody>
      </p:sp>
      <p:sp>
        <p:nvSpPr>
          <p:cNvPr id="43" name="正方形/長方形 52"/>
          <p:cNvSpPr/>
          <p:nvPr/>
        </p:nvSpPr>
        <p:spPr bwMode="ltGray">
          <a:xfrm>
            <a:off x="5082542" y="5807855"/>
            <a:ext cx="1465172" cy="282577"/>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err="1" smtClean="0"/>
              <a:t>Jmeter</a:t>
            </a:r>
            <a:endParaRPr lang="en-US" dirty="0" smtClean="0"/>
          </a:p>
        </p:txBody>
      </p:sp>
      <p:cxnSp>
        <p:nvCxnSpPr>
          <p:cNvPr id="44" name="直線コネクタ 53"/>
          <p:cNvCxnSpPr/>
          <p:nvPr/>
        </p:nvCxnSpPr>
        <p:spPr>
          <a:xfrm>
            <a:off x="5802621" y="5138373"/>
            <a:ext cx="1" cy="2541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 idx="3"/>
            <a:endCxn id="12" idx="1"/>
          </p:cNvCxnSpPr>
          <p:nvPr/>
        </p:nvCxnSpPr>
        <p:spPr>
          <a:xfrm flipV="1">
            <a:off x="5840399" y="3362216"/>
            <a:ext cx="1291168" cy="4232"/>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四角形吹き出し 20"/>
          <p:cNvSpPr/>
          <p:nvPr/>
        </p:nvSpPr>
        <p:spPr>
          <a:xfrm>
            <a:off x="6095348" y="3712333"/>
            <a:ext cx="988594" cy="359916"/>
          </a:xfrm>
          <a:prstGeom prst="wedgeRectCallout">
            <a:avLst>
              <a:gd name="adj1" fmla="val -24257"/>
              <a:gd name="adj2" fmla="val -135651"/>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000" dirty="0"/>
              <a:t>56</a:t>
            </a:r>
            <a:r>
              <a:rPr kumimoji="1" lang="en-US" altLang="ja-JP" sz="1000" dirty="0" smtClean="0"/>
              <a:t>Gbps</a:t>
            </a:r>
            <a:r>
              <a:rPr kumimoji="1" lang="en-US" altLang="ja-JP" sz="1000" baseline="0" dirty="0" smtClean="0"/>
              <a:t> </a:t>
            </a:r>
            <a:r>
              <a:rPr kumimoji="1" lang="en-US" altLang="ja-JP" sz="1000" baseline="0" dirty="0" err="1" smtClean="0"/>
              <a:t>Infiniband</a:t>
            </a:r>
            <a:endParaRPr kumimoji="1" lang="en-US" altLang="ja-JP" sz="1000" baseline="0" dirty="0" smtClean="0"/>
          </a:p>
        </p:txBody>
      </p:sp>
      <p:sp>
        <p:nvSpPr>
          <p:cNvPr id="51" name="正方形/長方形 64"/>
          <p:cNvSpPr/>
          <p:nvPr/>
        </p:nvSpPr>
        <p:spPr bwMode="ltGray">
          <a:xfrm>
            <a:off x="7213144" y="3273038"/>
            <a:ext cx="3059320" cy="583311"/>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SQL/MX</a:t>
            </a:r>
          </a:p>
          <a:p>
            <a:pPr algn="ctr">
              <a:lnSpc>
                <a:spcPct val="90000"/>
              </a:lnSpc>
            </a:pPr>
            <a:r>
              <a:rPr lang="en-US" altLang="ja-JP" dirty="0"/>
              <a:t>3.4</a:t>
            </a:r>
            <a:endParaRPr lang="en-US" dirty="0" smtClean="0"/>
          </a:p>
        </p:txBody>
      </p:sp>
      <p:sp>
        <p:nvSpPr>
          <p:cNvPr id="52" name="円柱 62"/>
          <p:cNvSpPr/>
          <p:nvPr/>
        </p:nvSpPr>
        <p:spPr bwMode="ltGray">
          <a:xfrm>
            <a:off x="1495424" y="3264361"/>
            <a:ext cx="997323" cy="606024"/>
          </a:xfrm>
          <a:prstGeom prst="can">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ja-JP" dirty="0" smtClean="0"/>
              <a:t>HDD&amp;</a:t>
            </a:r>
            <a:br>
              <a:rPr lang="en-US" altLang="ja-JP" dirty="0" smtClean="0"/>
            </a:br>
            <a:r>
              <a:rPr lang="en-US" altLang="ja-JP" dirty="0" smtClean="0"/>
              <a:t>SSD</a:t>
            </a:r>
            <a:endParaRPr lang="en-US" dirty="0" smtClean="0"/>
          </a:p>
        </p:txBody>
      </p:sp>
      <p:sp>
        <p:nvSpPr>
          <p:cNvPr id="2" name="TextBox 1"/>
          <p:cNvSpPr txBox="1"/>
          <p:nvPr/>
        </p:nvSpPr>
        <p:spPr>
          <a:xfrm>
            <a:off x="10483470" y="2687000"/>
            <a:ext cx="1152128" cy="571365"/>
          </a:xfrm>
          <a:prstGeom prst="rect">
            <a:avLst/>
          </a:prstGeom>
          <a:noFill/>
        </p:spPr>
        <p:txBody>
          <a:bodyPr wrap="square" lIns="0" tIns="0" rIns="0" bIns="0" rtlCol="0">
            <a:noAutofit/>
          </a:bodyPr>
          <a:lstStyle/>
          <a:p>
            <a:pPr>
              <a:lnSpc>
                <a:spcPct val="90000"/>
              </a:lnSpc>
            </a:pPr>
            <a:r>
              <a:rPr lang="en-US" dirty="0"/>
              <a:t>80 HDD + 72 SSD</a:t>
            </a:r>
            <a:endParaRPr lang="en-GB" sz="2000" dirty="0"/>
          </a:p>
          <a:p>
            <a:pPr>
              <a:lnSpc>
                <a:spcPct val="90000"/>
              </a:lnSpc>
            </a:pPr>
            <a:endParaRPr lang="en-US" dirty="0"/>
          </a:p>
        </p:txBody>
      </p:sp>
      <p:sp>
        <p:nvSpPr>
          <p:cNvPr id="42" name="TextBox 41"/>
          <p:cNvSpPr txBox="1"/>
          <p:nvPr/>
        </p:nvSpPr>
        <p:spPr>
          <a:xfrm>
            <a:off x="1467406" y="2644778"/>
            <a:ext cx="1152128" cy="571365"/>
          </a:xfrm>
          <a:prstGeom prst="rect">
            <a:avLst/>
          </a:prstGeom>
          <a:noFill/>
        </p:spPr>
        <p:txBody>
          <a:bodyPr wrap="square" lIns="0" tIns="0" rIns="0" bIns="0" rtlCol="0">
            <a:noAutofit/>
          </a:bodyPr>
          <a:lstStyle/>
          <a:p>
            <a:pPr algn="ctr"/>
            <a:r>
              <a:rPr lang="en-US" dirty="0"/>
              <a:t>20 HDD + 8 </a:t>
            </a:r>
            <a:r>
              <a:rPr lang="en-US" dirty="0" smtClean="0"/>
              <a:t>SSD</a:t>
            </a:r>
            <a:endParaRPr lang="en-US" dirty="0"/>
          </a:p>
        </p:txBody>
      </p:sp>
      <p:sp>
        <p:nvSpPr>
          <p:cNvPr id="3" name="TextBox 2"/>
          <p:cNvSpPr txBox="1"/>
          <p:nvPr/>
        </p:nvSpPr>
        <p:spPr>
          <a:xfrm>
            <a:off x="10442266" y="3941277"/>
            <a:ext cx="1420004" cy="556404"/>
          </a:xfrm>
          <a:prstGeom prst="rect">
            <a:avLst/>
          </a:prstGeom>
          <a:noFill/>
        </p:spPr>
        <p:txBody>
          <a:bodyPr wrap="square" lIns="0" tIns="0" rIns="0" bIns="0" rtlCol="0">
            <a:noAutofit/>
          </a:bodyPr>
          <a:lstStyle/>
          <a:p>
            <a:pPr>
              <a:lnSpc>
                <a:spcPct val="90000"/>
              </a:lnSpc>
            </a:pPr>
            <a:r>
              <a:rPr lang="ja-JP" altLang="en-US" sz="1400" dirty="0" smtClean="0"/>
              <a:t>ディスクパーティションを切って使用する</a:t>
            </a:r>
            <a:endParaRPr lang="en-US" sz="1400" dirty="0"/>
          </a:p>
        </p:txBody>
      </p:sp>
    </p:spTree>
    <p:extLst>
      <p:ext uri="{BB962C8B-B14F-4D97-AF65-F5344CB8AC3E}">
        <p14:creationId xmlns:p14="http://schemas.microsoft.com/office/powerpoint/2010/main" val="21457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ja-JP" altLang="en-US" dirty="0" smtClean="0"/>
              <a:t>スケジュール案</a:t>
            </a:r>
            <a:endParaRPr lang="en-US" dirty="0"/>
          </a:p>
        </p:txBody>
      </p:sp>
      <p:sp>
        <p:nvSpPr>
          <p:cNvPr id="4" name="スライド番号プレースホルダー 3"/>
          <p:cNvSpPr>
            <a:spLocks noGrp="1"/>
          </p:cNvSpPr>
          <p:nvPr>
            <p:ph type="sldNum" sz="quarter" idx="12"/>
          </p:nvPr>
        </p:nvSpPr>
        <p:spPr/>
        <p:txBody>
          <a:bodyPr/>
          <a:lstStyle/>
          <a:p>
            <a:fld id="{B016F8AB-BCEA-4347-8BA6-BE776009BC89}" type="slidenum">
              <a:rPr lang="en-US" smtClean="0"/>
              <a:pPr/>
              <a:t>8</a:t>
            </a:fld>
            <a:endParaRPr lang="en-US"/>
          </a:p>
        </p:txBody>
      </p:sp>
      <p:graphicFrame>
        <p:nvGraphicFramePr>
          <p:cNvPr id="6" name="表 5"/>
          <p:cNvGraphicFramePr>
            <a:graphicFrameLocks noGrp="1"/>
          </p:cNvGraphicFramePr>
          <p:nvPr>
            <p:extLst>
              <p:ext uri="{D42A27DB-BD31-4B8C-83A1-F6EECF244321}">
                <p14:modId xmlns:p14="http://schemas.microsoft.com/office/powerpoint/2010/main" val="2473784153"/>
              </p:ext>
            </p:extLst>
          </p:nvPr>
        </p:nvGraphicFramePr>
        <p:xfrm>
          <a:off x="596315" y="1537961"/>
          <a:ext cx="10022766" cy="2779541"/>
        </p:xfrm>
        <a:graphic>
          <a:graphicData uri="http://schemas.openxmlformats.org/drawingml/2006/table">
            <a:tbl>
              <a:tblPr firstRow="1" bandRow="1">
                <a:tableStyleId>{073A0DAA-6AF3-43AB-8588-CEC1D06C72B9}</a:tableStyleId>
              </a:tblPr>
              <a:tblGrid>
                <a:gridCol w="2696766"/>
                <a:gridCol w="666000"/>
                <a:gridCol w="666000"/>
                <a:gridCol w="666000"/>
                <a:gridCol w="666000"/>
                <a:gridCol w="666000"/>
                <a:gridCol w="666000"/>
                <a:gridCol w="666000"/>
                <a:gridCol w="666000"/>
                <a:gridCol w="666000"/>
                <a:gridCol w="666000"/>
                <a:gridCol w="666000"/>
              </a:tblGrid>
              <a:tr h="272420">
                <a:tc rowSpan="2">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solidFill>
                      <a:schemeClr val="accent1"/>
                    </a:solidFill>
                  </a:tcPr>
                </a:tc>
                <a:tc gridSpan="4">
                  <a:txBody>
                    <a:bodyPr/>
                    <a:lstStyle/>
                    <a:p>
                      <a:pPr algn="ctr"/>
                      <a:r>
                        <a:rPr lang="en-US" altLang="ja-JP" sz="1400" b="0" dirty="0" smtClean="0">
                          <a:latin typeface="HP Simplified Jpan" panose="020B0500000000000000" pitchFamily="50" charset="-128"/>
                          <a:ea typeface="HP Simplified Jpan" panose="020B0500000000000000" pitchFamily="50" charset="-128"/>
                        </a:rPr>
                        <a:t>3</a:t>
                      </a:r>
                      <a:r>
                        <a:rPr lang="ja-JP" altLang="en-US" sz="1400" b="0" dirty="0" smtClean="0">
                          <a:latin typeface="HP Simplified Jpan" panose="020B0500000000000000" pitchFamily="50" charset="-128"/>
                          <a:ea typeface="HP Simplified Jpan" panose="020B0500000000000000" pitchFamily="50" charset="-128"/>
                        </a:rPr>
                        <a:t>月</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solidFill>
                      <a:schemeClr val="accent1"/>
                    </a:solidFill>
                  </a:tcPr>
                </a:tc>
                <a:tc hMerge="1">
                  <a:txBody>
                    <a:bodyPr/>
                    <a:lstStyle/>
                    <a:p>
                      <a:pPr algn="ctr"/>
                      <a:endParaRPr lang="en-US" sz="1100" b="1" dirty="0">
                        <a:solidFill>
                          <a:schemeClr val="bg1"/>
                        </a:solidFill>
                        <a:latin typeface="HP Simplified Jpan" panose="020B0500000000000000" pitchFamily="50" charset="-128"/>
                        <a:ea typeface="HP Simplified Jpan" panose="020B0500000000000000" pitchFamily="50" charset="-128"/>
                      </a:endParaRPr>
                    </a:p>
                  </a:txBody>
                  <a:tcPr marT="34299" marB="34299">
                    <a:lnR w="12700" cap="flat" cmpd="sng" algn="ctr">
                      <a:solidFill>
                        <a:schemeClr val="bg1"/>
                      </a:solidFill>
                      <a:prstDash val="solid"/>
                      <a:round/>
                      <a:headEnd type="none" w="med" len="med"/>
                      <a:tailEnd type="none" w="med" len="med"/>
                    </a:lnR>
                  </a:tcPr>
                </a:tc>
                <a:tc hMerge="1">
                  <a:txBody>
                    <a:bodyPr/>
                    <a:lstStyle/>
                    <a:p>
                      <a:endParaRPr lang="en-US" dirty="0"/>
                    </a:p>
                  </a:txBody>
                  <a:tcPr>
                    <a:solidFill>
                      <a:srgbClr val="0070C0"/>
                    </a:solidFill>
                  </a:tcPr>
                </a:tc>
                <a:tc hMerge="1">
                  <a:txBody>
                    <a:bodyPr/>
                    <a:lstStyle/>
                    <a:p>
                      <a:endParaRPr lang="en-US" dirty="0"/>
                    </a:p>
                  </a:txBody>
                  <a:tcPr>
                    <a:solidFill>
                      <a:srgbClr val="0070C0"/>
                    </a:solidFill>
                  </a:tcPr>
                </a:tc>
                <a:tc gridSpan="5">
                  <a:txBody>
                    <a:bodyPr/>
                    <a:lstStyle/>
                    <a:p>
                      <a:pPr algn="ctr"/>
                      <a:r>
                        <a:rPr lang="en-US" altLang="ja-JP" sz="1400" b="0" dirty="0" smtClean="0">
                          <a:solidFill>
                            <a:schemeClr val="lt1"/>
                          </a:solidFill>
                          <a:latin typeface="HP Simplified Jpan" panose="020B0500000000000000" pitchFamily="50" charset="-128"/>
                          <a:ea typeface="HP Simplified Jpan" panose="020B0500000000000000" pitchFamily="50" charset="-128"/>
                        </a:rPr>
                        <a:t>4</a:t>
                      </a:r>
                      <a:r>
                        <a:rPr lang="ja-JP" altLang="en-US" sz="1400" b="0" dirty="0" smtClean="0">
                          <a:solidFill>
                            <a:schemeClr val="lt1"/>
                          </a:solidFill>
                          <a:latin typeface="HP Simplified Jpan" panose="020B0500000000000000" pitchFamily="50" charset="-128"/>
                          <a:ea typeface="HP Simplified Jpan" panose="020B0500000000000000" pitchFamily="50" charset="-128"/>
                        </a:rPr>
                        <a:t>月</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solidFill>
                      <a:schemeClr val="accent1"/>
                    </a:solidFill>
                  </a:tcPr>
                </a:tc>
                <a:tc hMerge="1">
                  <a:txBody>
                    <a:bodyPr/>
                    <a:lstStyle/>
                    <a:p>
                      <a:endParaRPr lang="en-US" dirty="0"/>
                    </a:p>
                  </a:txBody>
                  <a:tcPr>
                    <a:solidFill>
                      <a:srgbClr val="0070C0"/>
                    </a:solidFill>
                  </a:tcPr>
                </a:tc>
                <a:tc hMerge="1">
                  <a:txBody>
                    <a:bodyPr/>
                    <a:lstStyle/>
                    <a:p>
                      <a:endParaRPr lang="en-US" dirty="0"/>
                    </a:p>
                  </a:txBody>
                  <a:tcPr>
                    <a:solidFill>
                      <a:srgbClr val="0070C0"/>
                    </a:solidFill>
                  </a:tcPr>
                </a:tc>
                <a:tc hMerge="1">
                  <a:txBody>
                    <a:bodyPr/>
                    <a:lstStyle/>
                    <a:p>
                      <a:endParaRPr lang="en-US"/>
                    </a:p>
                  </a:txBody>
                  <a:tcPr/>
                </a:tc>
                <a:tc hMerge="1">
                  <a:txBody>
                    <a:bodyPr/>
                    <a:lstStyle/>
                    <a:p>
                      <a:pPr algn="ctr"/>
                      <a:endParaRPr lang="en-US" sz="1100" b="1" dirty="0">
                        <a:solidFill>
                          <a:schemeClr val="bg1"/>
                        </a:solidFill>
                        <a:latin typeface="HP Simplified Jpan" panose="020B0500000000000000" pitchFamily="50" charset="-128"/>
                        <a:ea typeface="HP Simplified Jpan" panose="020B0500000000000000" pitchFamily="50" charset="-128"/>
                      </a:endParaRPr>
                    </a:p>
                  </a:txBody>
                  <a:tcPr marL="121888" marR="121888"/>
                </a:tc>
                <a:tc gridSpan="2">
                  <a:txBody>
                    <a:bodyPr/>
                    <a:lstStyle/>
                    <a:p>
                      <a:pPr algn="ctr"/>
                      <a:r>
                        <a:rPr lang="en-US" altLang="ja-JP" sz="1400" b="0" dirty="0" smtClean="0">
                          <a:solidFill>
                            <a:schemeClr val="bg1"/>
                          </a:solidFill>
                          <a:latin typeface="HP Simplified Jpan" panose="020B0500000000000000" pitchFamily="50" charset="-128"/>
                          <a:ea typeface="HP Simplified Jpan" panose="020B0500000000000000" pitchFamily="50" charset="-128"/>
                        </a:rPr>
                        <a:t>5</a:t>
                      </a:r>
                      <a:r>
                        <a:rPr lang="ja-JP" altLang="en-US" sz="1400" b="0" dirty="0" smtClean="0">
                          <a:solidFill>
                            <a:schemeClr val="bg1"/>
                          </a:solidFill>
                          <a:latin typeface="HP Simplified Jpan" panose="020B0500000000000000" pitchFamily="50" charset="-128"/>
                          <a:ea typeface="HP Simplified Jpan" panose="020B0500000000000000" pitchFamily="50" charset="-128"/>
                        </a:rPr>
                        <a:t>月</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solidFill>
                      <a:schemeClr val="accent1"/>
                    </a:solidFill>
                  </a:tcPr>
                </a:tc>
                <a:tc hMerge="1">
                  <a:txBody>
                    <a:bodyPr/>
                    <a:lstStyle/>
                    <a:p>
                      <a:endParaRPr lang="en-US" dirty="0"/>
                    </a:p>
                  </a:txBody>
                  <a:tcPr>
                    <a:solidFill>
                      <a:srgbClr val="0070C0"/>
                    </a:solidFill>
                  </a:tcPr>
                </a:tc>
              </a:tr>
              <a:tr h="310517">
                <a:tc vMerge="1">
                  <a:txBody>
                    <a:bodyPr/>
                    <a:lstStyle/>
                    <a:p>
                      <a:endParaRPr lang="en-US" dirty="0"/>
                    </a:p>
                  </a:txBody>
                  <a:tcPr>
                    <a:solidFill>
                      <a:srgbClr val="0070C0"/>
                    </a:solidFill>
                  </a:tcPr>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5</a:t>
                      </a:r>
                      <a:endParaRPr lang="en-US" sz="1400" b="0" dirty="0">
                        <a:solidFill>
                          <a:schemeClr val="tx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12</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19</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26</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latin typeface="HP Simplified Jpan" panose="020B0500000000000000" pitchFamily="50" charset="-128"/>
                          <a:ea typeface="HP Simplified Jpan" panose="020B0500000000000000" pitchFamily="50" charset="-128"/>
                        </a:rPr>
                        <a:t>2</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9</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latin typeface="HP Simplified Jpan" panose="020B0500000000000000" pitchFamily="50" charset="-128"/>
                          <a:ea typeface="HP Simplified Jpan" panose="020B0500000000000000" pitchFamily="50" charset="-128"/>
                        </a:rPr>
                        <a:t>16</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tx1"/>
                          </a:solidFill>
                          <a:latin typeface="HP Simplified Jpan" panose="020B0500000000000000" pitchFamily="50" charset="-128"/>
                          <a:ea typeface="HP Simplified Jpan" panose="020B0500000000000000" pitchFamily="50" charset="-128"/>
                        </a:rPr>
                        <a:t>23</a:t>
                      </a:r>
                      <a:endParaRPr lang="en-US" sz="1400" b="0" dirty="0">
                        <a:solidFill>
                          <a:schemeClr val="tx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latin typeface="HP Simplified Jpan" panose="020B0500000000000000" pitchFamily="50" charset="-128"/>
                          <a:ea typeface="HP Simplified Jpan" panose="020B0500000000000000" pitchFamily="50" charset="-128"/>
                        </a:rPr>
                        <a:t>30</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7</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c>
                  <a:txBody>
                    <a:bodyPr/>
                    <a:lstStyle/>
                    <a:p>
                      <a:pPr algn="ctr"/>
                      <a:r>
                        <a:rPr lang="en-US" altLang="ja-JP" sz="1400" b="0" dirty="0" smtClean="0">
                          <a:solidFill>
                            <a:schemeClr val="dk1"/>
                          </a:solidFill>
                          <a:latin typeface="HP Simplified Jpan" panose="020B0500000000000000" pitchFamily="50" charset="-128"/>
                          <a:ea typeface="HP Simplified Jpan" panose="020B0500000000000000" pitchFamily="50" charset="-128"/>
                        </a:rPr>
                        <a:t>14</a:t>
                      </a:r>
                      <a:endParaRPr lang="en-US" sz="1400" b="0" dirty="0">
                        <a:solidFill>
                          <a:schemeClr val="bg1"/>
                        </a:solidFill>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zh-TW" altLang="en-US" sz="1600" b="0" dirty="0" smtClean="0">
                          <a:latin typeface="ＭＳ Ｐゴシック" panose="020B0600070205080204" pitchFamily="50" charset="-128"/>
                          <a:ea typeface="ＭＳ Ｐゴシック" panose="020B0600070205080204" pitchFamily="50" charset="-128"/>
                        </a:rPr>
                        <a:t>試験環境</a:t>
                      </a:r>
                      <a:r>
                        <a:rPr lang="ja-JP" altLang="en-US" sz="1600" b="0" dirty="0" smtClean="0">
                          <a:latin typeface="ＭＳ Ｐゴシック" panose="020B0600070205080204" pitchFamily="50" charset="-128"/>
                          <a:ea typeface="ＭＳ Ｐゴシック" panose="020B0600070205080204" pitchFamily="50" charset="-128"/>
                        </a:rPr>
                        <a:t>準備</a:t>
                      </a: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ja-JP" altLang="en-US" sz="1600" b="0" dirty="0" smtClean="0">
                          <a:latin typeface="ＭＳ Ｐゴシック" panose="020B0600070205080204" pitchFamily="50" charset="-128"/>
                          <a:ea typeface="ＭＳ Ｐゴシック" panose="020B0600070205080204" pitchFamily="50" charset="-128"/>
                        </a:rPr>
                        <a:t>試験シナリオ・データ作成</a:t>
                      </a:r>
                      <a:endParaRPr lang="zh-TW" altLang="en-US" sz="1600" b="0" dirty="0" smtClean="0">
                        <a:latin typeface="ＭＳ Ｐゴシック" panose="020B0600070205080204" pitchFamily="50" charset="-128"/>
                        <a:ea typeface="ＭＳ Ｐゴシック" panose="020B0600070205080204"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zh-TW" altLang="en-US" sz="1600" b="0" dirty="0" smtClean="0">
                          <a:latin typeface="ＭＳ Ｐゴシック" panose="020B0600070205080204" pitchFamily="50" charset="-128"/>
                          <a:ea typeface="ＭＳ Ｐゴシック" panose="020B0600070205080204" pitchFamily="50" charset="-128"/>
                        </a:rPr>
                        <a:t>試験環境作成</a:t>
                      </a: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ja-JP" altLang="en-US" sz="1600" b="0" dirty="0" smtClean="0">
                          <a:latin typeface="ＭＳ Ｐゴシック" panose="020B0600070205080204" pitchFamily="50" charset="-128"/>
                          <a:ea typeface="ＭＳ Ｐゴシック" panose="020B0600070205080204" pitchFamily="50" charset="-128"/>
                        </a:rPr>
                        <a:t>試験実施</a:t>
                      </a:r>
                      <a:endParaRPr lang="en-US" sz="1600" b="0" dirty="0">
                        <a:latin typeface="ＭＳ Ｐゴシック" panose="020B0600070205080204" pitchFamily="50" charset="-128"/>
                        <a:ea typeface="ＭＳ Ｐゴシック" panose="020B0600070205080204"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ja-JP" altLang="en-US" sz="1600" b="0" dirty="0" smtClean="0">
                          <a:latin typeface="ＭＳ Ｐゴシック" panose="020B0600070205080204" pitchFamily="50" charset="-128"/>
                          <a:ea typeface="ＭＳ Ｐゴシック" panose="020B0600070205080204" pitchFamily="50" charset="-128"/>
                        </a:rPr>
                        <a:t>試験結果検証</a:t>
                      </a:r>
                      <a:endParaRPr lang="en-US" sz="1600" b="0" dirty="0">
                        <a:latin typeface="ＭＳ Ｐゴシック" panose="020B0600070205080204" pitchFamily="50" charset="-128"/>
                        <a:ea typeface="ＭＳ Ｐゴシック" panose="020B0600070205080204"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r>
              <a:tr h="272420">
                <a:tc>
                  <a:txBody>
                    <a:bodyPr/>
                    <a:lstStyle/>
                    <a:p>
                      <a:r>
                        <a:rPr lang="ja-JP" altLang="en-US" sz="1600" b="0" dirty="0" smtClean="0">
                          <a:latin typeface="ＭＳ Ｐゴシック" panose="020B0600070205080204" pitchFamily="50" charset="-128"/>
                          <a:ea typeface="ＭＳ Ｐゴシック" panose="020B0600070205080204" pitchFamily="50" charset="-128"/>
                        </a:rPr>
                        <a:t>試験結果報告</a:t>
                      </a:r>
                      <a:endParaRPr lang="en-US" sz="1600" b="0" dirty="0">
                        <a:latin typeface="ＭＳ Ｐゴシック" panose="020B0600070205080204" pitchFamily="50" charset="-128"/>
                        <a:ea typeface="ＭＳ Ｐゴシック" panose="020B0600070205080204"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r>
              <a:tr h="276474">
                <a:tc>
                  <a:txBody>
                    <a:bodyPr/>
                    <a:lstStyle/>
                    <a:p>
                      <a:endParaRPr lang="en-US" sz="1600" b="0" dirty="0">
                        <a:latin typeface="ＭＳ Ｐゴシック" panose="020B0600070205080204" pitchFamily="50" charset="-128"/>
                        <a:ea typeface="ＭＳ Ｐゴシック" panose="020B0600070205080204"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c>
                  <a:txBody>
                    <a:bodyPr/>
                    <a:lstStyle/>
                    <a:p>
                      <a:endParaRPr lang="en-US" sz="1400" b="0" dirty="0">
                        <a:latin typeface="HP Simplified Jpan" panose="020B0500000000000000" pitchFamily="50" charset="-128"/>
                        <a:ea typeface="HP Simplified Jpan" panose="020B0500000000000000" pitchFamily="50" charset="-128"/>
                      </a:endParaRPr>
                    </a:p>
                  </a:txBody>
                  <a:tcPr marL="121888" marR="121888" marT="34299" marB="34299"/>
                </a:tc>
              </a:tr>
            </a:tbl>
          </a:graphicData>
        </a:graphic>
      </p:graphicFrame>
      <p:sp>
        <p:nvSpPr>
          <p:cNvPr id="9" name="ホームベース 8"/>
          <p:cNvSpPr/>
          <p:nvPr/>
        </p:nvSpPr>
        <p:spPr bwMode="ltGray">
          <a:xfrm>
            <a:off x="4151784" y="2154164"/>
            <a:ext cx="1728192" cy="236161"/>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pPr>
            <a:endParaRPr lang="en-US" dirty="0" err="1" smtClean="0"/>
          </a:p>
        </p:txBody>
      </p:sp>
      <p:sp>
        <p:nvSpPr>
          <p:cNvPr id="26" name="ホームベース 8"/>
          <p:cNvSpPr/>
          <p:nvPr/>
        </p:nvSpPr>
        <p:spPr bwMode="ltGray">
          <a:xfrm>
            <a:off x="5951984" y="2780928"/>
            <a:ext cx="1296144" cy="228702"/>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pPr>
            <a:endParaRPr lang="en-US" dirty="0" err="1" smtClean="0"/>
          </a:p>
        </p:txBody>
      </p:sp>
      <p:sp>
        <p:nvSpPr>
          <p:cNvPr id="27" name="ホームベース 8"/>
          <p:cNvSpPr/>
          <p:nvPr/>
        </p:nvSpPr>
        <p:spPr bwMode="ltGray">
          <a:xfrm>
            <a:off x="7320136" y="3105778"/>
            <a:ext cx="1224136" cy="211296"/>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pPr>
            <a:endParaRPr lang="en-US" dirty="0" err="1" smtClean="0"/>
          </a:p>
        </p:txBody>
      </p:sp>
      <p:sp>
        <p:nvSpPr>
          <p:cNvPr id="28" name="ホームベース 8"/>
          <p:cNvSpPr/>
          <p:nvPr/>
        </p:nvSpPr>
        <p:spPr bwMode="ltGray">
          <a:xfrm>
            <a:off x="7320136" y="3413222"/>
            <a:ext cx="2520280" cy="191884"/>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pPr>
            <a:endParaRPr lang="en-US" dirty="0" err="1" smtClean="0"/>
          </a:p>
        </p:txBody>
      </p:sp>
      <p:sp>
        <p:nvSpPr>
          <p:cNvPr id="5" name="5-Point Star 4"/>
          <p:cNvSpPr/>
          <p:nvPr/>
        </p:nvSpPr>
        <p:spPr bwMode="ltGray">
          <a:xfrm>
            <a:off x="9984432" y="3677114"/>
            <a:ext cx="288032" cy="288032"/>
          </a:xfrm>
          <a:prstGeom prst="star5">
            <a:avLst/>
          </a:prstGeom>
          <a:solidFill>
            <a:srgbClr val="FFC000"/>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9" name="TextBox 28"/>
          <p:cNvSpPr txBox="1"/>
          <p:nvPr/>
        </p:nvSpPr>
        <p:spPr>
          <a:xfrm>
            <a:off x="609441" y="4437112"/>
            <a:ext cx="10439559" cy="574221"/>
          </a:xfrm>
          <a:prstGeom prst="rect">
            <a:avLst/>
          </a:prstGeom>
          <a:noFill/>
        </p:spPr>
        <p:txBody>
          <a:bodyPr wrap="square" lIns="0" tIns="0" rIns="0" bIns="0" rtlCol="0">
            <a:noAutofit/>
          </a:bodyPr>
          <a:lstStyle/>
          <a:p>
            <a:pPr>
              <a:lnSpc>
                <a:spcPct val="90000"/>
              </a:lnSpc>
            </a:pPr>
            <a:r>
              <a:rPr lang="en-US" altLang="ja-JP" dirty="0" smtClean="0"/>
              <a:t>※</a:t>
            </a:r>
            <a:r>
              <a:rPr lang="ja-JP" altLang="en-US" dirty="0" smtClean="0"/>
              <a:t>試験状況・試験結果につきましては、最終報告をまたずに</a:t>
            </a:r>
            <a:r>
              <a:rPr lang="en-US" altLang="ja-JP" dirty="0" smtClean="0"/>
              <a:t>NHK</a:t>
            </a:r>
            <a:r>
              <a:rPr lang="ja-JP" altLang="en-US" dirty="0" smtClean="0"/>
              <a:t>会議等にて都度ご報告いたします。</a:t>
            </a:r>
            <a:endParaRPr lang="en-US" dirty="0"/>
          </a:p>
        </p:txBody>
      </p:sp>
      <p:sp>
        <p:nvSpPr>
          <p:cNvPr id="30" name="ホームベース 8"/>
          <p:cNvSpPr/>
          <p:nvPr/>
        </p:nvSpPr>
        <p:spPr bwMode="ltGray">
          <a:xfrm>
            <a:off x="5017332" y="2492896"/>
            <a:ext cx="2230796" cy="224242"/>
          </a:xfrm>
          <a:prstGeom prst="homePlat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428720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9</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HPE_Standard_Arial_16x9_v4</Template>
  <TotalTime>1157</TotalTime>
  <Words>1148</Words>
  <Application>Microsoft Office PowerPoint</Application>
  <PresentationFormat>Widescreen</PresentationFormat>
  <Paragraphs>142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HP Simplified Jpan</vt:lpstr>
      <vt:lpstr>ＭＳ Ｐゴシック</vt:lpstr>
      <vt:lpstr>Arial</vt:lpstr>
      <vt:lpstr>HPE_Standard_Arial_16x9_v4</vt:lpstr>
      <vt:lpstr>SPF NonStop カスタマシナリオテスト 試験概要</vt:lpstr>
      <vt:lpstr>AGENDA</vt:lpstr>
      <vt:lpstr>１．目的と概要</vt:lpstr>
      <vt:lpstr>２．試験観点 前提となるFACE商用環境（パラメータ） </vt:lpstr>
      <vt:lpstr>２．試験観点</vt:lpstr>
      <vt:lpstr>２．試験観点</vt:lpstr>
      <vt:lpstr>試験環境</vt:lpstr>
      <vt:lpstr>4.スケジュール案</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SPF NonStop カスタマーシナリオテスト</dc:title>
  <dc:creator>Nakamura, Masashi</dc:creator>
  <cp:lastModifiedBy>Nakamura, Masashi</cp:lastModifiedBy>
  <cp:revision>28</cp:revision>
  <dcterms:created xsi:type="dcterms:W3CDTF">2017-03-20T05:50:22Z</dcterms:created>
  <dcterms:modified xsi:type="dcterms:W3CDTF">2017-03-28T05:26:41Z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