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63" r:id="rId6"/>
    <p:sldId id="266" r:id="rId7"/>
    <p:sldId id="264" r:id="rId8"/>
    <p:sldId id="267" r:id="rId9"/>
    <p:sldId id="268" r:id="rId10"/>
    <p:sldId id="271" r:id="rId11"/>
    <p:sldId id="273" r:id="rId12"/>
    <p:sldId id="274" r:id="rId13"/>
    <p:sldId id="277" r:id="rId14"/>
    <p:sldId id="290" r:id="rId15"/>
    <p:sldId id="278" r:id="rId16"/>
    <p:sldId id="279" r:id="rId17"/>
    <p:sldId id="280" r:id="rId18"/>
    <p:sldId id="269" r:id="rId19"/>
    <p:sldId id="272" r:id="rId20"/>
    <p:sldId id="282" r:id="rId21"/>
    <p:sldId id="283" r:id="rId22"/>
    <p:sldId id="284" r:id="rId23"/>
    <p:sldId id="285" r:id="rId24"/>
    <p:sldId id="286" r:id="rId25"/>
    <p:sldId id="287" r:id="rId26"/>
    <p:sldId id="291" r:id="rId27"/>
    <p:sldId id="292" r:id="rId28"/>
    <p:sldId id="288" r:id="rId29"/>
    <p:sldId id="293" r:id="rId30"/>
    <p:sldId id="295" r:id="rId31"/>
    <p:sldId id="296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口孝司" initials="小口孝司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36B6B"/>
    <a:srgbClr val="118ADA"/>
    <a:srgbClr val="0E72B6"/>
    <a:srgbClr val="663300"/>
    <a:srgbClr val="4D0B15"/>
    <a:srgbClr val="E4DA9C"/>
    <a:srgbClr val="D3C35D"/>
    <a:srgbClr val="FCBB04"/>
    <a:srgbClr val="2D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2" autoAdjust="0"/>
    <p:restoredTop sz="94660"/>
  </p:normalViewPr>
  <p:slideViewPr>
    <p:cSldViewPr>
      <p:cViewPr varScale="1">
        <p:scale>
          <a:sx n="121" d="100"/>
          <a:sy n="121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2899-AB1E-417B-8113-B86685710707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D0E9D-BF6E-4F65-8205-FDA936521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5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D0E9D-BF6E-4F65-8205-FDA936521E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79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D0E9D-BF6E-4F65-8205-FDA936521E5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2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4F2F-BDCB-4632-BB97-A498A638E136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0476-B432-4DF6-8656-D71603327E65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158-B989-4653-903C-D61BD100139B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FE6-2640-49BA-82BE-C18283280634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546-8F47-4AF8-BA19-AA6D16DDBEA1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761F-17AA-475B-820E-B2BFF339474F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03C5-3358-4823-A694-4241D8C2C529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7656-29F8-4C89-8B8C-D92E48F6B791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D20-57E5-4578-B2E3-03C835A393F7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B04-E117-4854-AA7C-78FB3E69CA59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88C8-B99E-43B5-B7DD-109065B4644E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E1A1F58-9DF0-4449-AB56-18A6F750265D}" type="datetime1">
              <a:rPr lang="en-US" altLang="ja-JP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54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chemeClr val="bg1">
              <a:lumMod val="75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3"/>
          <p:cNvSpPr txBox="1">
            <a:spLocks/>
          </p:cNvSpPr>
          <p:nvPr/>
        </p:nvSpPr>
        <p:spPr bwMode="auto">
          <a:xfrm>
            <a:off x="611560" y="3573016"/>
            <a:ext cx="4679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800" b="0" i="0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東京未来大学</a:t>
            </a:r>
            <a:endParaRPr kumimoji="1" lang="en-US" altLang="ja-JP" sz="2800" b="0" i="0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2800" b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心理学実験実習　実験</a:t>
            </a:r>
            <a:r>
              <a:rPr lang="en-US" altLang="ja-JP" sz="2800" b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2800" b="0" i="0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2017/06/19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800" b="0" i="0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担当：川久保・沼田</a:t>
            </a:r>
            <a:endParaRPr kumimoji="1" lang="en-US" altLang="ja-JP" sz="2800" b="0" i="0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ja-JP" sz="2800" b="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ja-JP" sz="2800" b="0" i="0" strike="noStrike" kern="1200" cap="none" spc="0" normalizeH="0" baseline="30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800" b="0" i="0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（資料作成協力：磯先生・横田先生）</a:t>
            </a:r>
            <a:endParaRPr kumimoji="1" lang="ja-JP" altLang="en-US" sz="2800" b="0" i="0" strike="noStrike" kern="1200" cap="none" spc="0" normalizeH="0" baseline="300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kumimoji="1" lang="ja-JP" altLang="en-US" sz="8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社会的推量</a:t>
            </a:r>
            <a:endParaRPr kumimoji="1" lang="ja-JP" altLang="en-US" sz="8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82634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情報的影響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Sherif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の実験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あいまいな状況、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主観で回答が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正しい回答が欲しいという欲求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⇒正解を見つけたり、適切な判断や行動を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行いたい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他者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の判断や意見を参考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規範的影響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…Asch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の実験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集団にいる状況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の人の欲求にこたえたいという欲求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の目標や期待に従う（自分の意志に関わらず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⇒他者からの賞賛を得たり、罰を避けたい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集団の目標や期待に従う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ja-JP" altLang="en-US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C3C2920E-1CD5-4F90-943B-1C48CF91AA47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10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11560" y="240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同調を引き起こす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つの影響力</a:t>
            </a:r>
            <a:b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Deutsch &amp; Gerard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1955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89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11560" y="240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情報的影響による同調の例</a:t>
            </a:r>
            <a:endParaRPr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4385" y="1556792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コンサート会場に行くとき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駅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を出た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けど、どっちに行けば・・・</a:t>
            </a:r>
            <a:endParaRPr lang="en-US" altLang="ja-JP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多く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人が行く方向についていく</a:t>
            </a:r>
            <a:endParaRPr lang="en-US" altLang="ja-JP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多数派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同調する</a:t>
            </a:r>
            <a:endParaRPr lang="en-US" altLang="ja-JP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2" indent="-3429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テレビのダイエット食品を買いに走る</a:t>
            </a: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3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ダイエット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に効く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どうか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は分からない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3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でも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、専門家の判断に同調する</a:t>
            </a: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373216"/>
            <a:ext cx="2283032" cy="12675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139092"/>
            <a:ext cx="1745047" cy="17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11560" y="240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情報的影響による同調実験</a:t>
            </a:r>
            <a:endParaRPr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1545" y="1556792"/>
            <a:ext cx="852961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知覚の自動光点現象（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Sherif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1935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暗闇で光点をじっと見ていると、本当は静止していても、その点が動いているように見える現象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暗室で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秒間、光点を見た後、何インチ動いたかを報告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条件：１人で課題を実施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条件：３人で課題を実施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9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04174"/>
            <a:ext cx="7094802" cy="4551382"/>
          </a:xfrm>
          <a:prstGeom prst="rect">
            <a:avLst/>
          </a:prstGeom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475656" y="476672"/>
            <a:ext cx="84249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個人判断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人で暗室に入り光点の移動距離を報告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↓</a:t>
            </a: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集団判断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人一組で暗室に入り移動距離を報告する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1962" y="2276872"/>
            <a:ext cx="369332" cy="216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光点の移動距離（インチ）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632" y="6307245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Figure 1. 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知覚の自動光点現象を用いた集団規範の実験（</a:t>
            </a:r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Sherif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1935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 rot="1489761">
            <a:off x="4142450" y="2651325"/>
            <a:ext cx="2232025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0000"/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 rot="-1256073">
            <a:off x="4156186" y="4354333"/>
            <a:ext cx="2232025" cy="5032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bg1"/>
              </a:gs>
              <a:gs pos="100000">
                <a:srgbClr val="FF0000"/>
              </a:gs>
            </a:gsLst>
          </a:gra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35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82634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情報的影響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Sherif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の実験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あいまいな状況、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主観で回答が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正しい回答が欲しいという欲求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⇒正解を見つけたり、適切な判断や行動を行うために</a:t>
            </a:r>
          </a:p>
          <a:p>
            <a:pPr>
              <a:lnSpc>
                <a:spcPct val="9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他者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の判断や意見を参考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規範的影響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…Asch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の実験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集団にいる状況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の人の欲求にこたえたいという欲求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の目標や期待に従う（自分の意志に関わらず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⇒他者からの賞賛を得たり、罰を避けるため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endParaRPr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集団の目標や期待に従う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ja-JP" altLang="en-US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C3C2920E-1CD5-4F90-943B-1C48CF91AA47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14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11560" y="240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同調を引き起こす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つの影響力</a:t>
            </a:r>
            <a:b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Deutsch &amp; Gerard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1955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67544" y="3645024"/>
            <a:ext cx="7128792" cy="2685810"/>
          </a:xfrm>
          <a:prstGeom prst="rect">
            <a:avLst/>
          </a:prstGeom>
          <a:noFill/>
          <a:ln w="3810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5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11560" y="240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規範的影響による同調の例</a:t>
            </a:r>
            <a:endParaRPr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4385" y="1556792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流行</a:t>
            </a:r>
            <a:endParaRPr lang="en-US" altLang="ja-JP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人と同じような格好をしておけば大丈夫</a:t>
            </a:r>
            <a:endParaRPr lang="en-US" altLang="ja-JP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57250" lvl="2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就活時のリクルートスーツ</a:t>
            </a:r>
            <a:endParaRPr lang="en-US" altLang="ja-JP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3425425" cy="2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611560" y="240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規範的影響による同調実験</a:t>
            </a:r>
            <a:endParaRPr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4385" y="1346616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線分の同調実験（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Asch, 1955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線分の長さを回答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242040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ただし、参加者以外は実験協力者（サクラ）で、間違った回答をする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935596" y="3212976"/>
            <a:ext cx="6084676" cy="3360863"/>
            <a:chOff x="935596" y="3212976"/>
            <a:chExt cx="6084676" cy="336086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2123728" y="4149080"/>
              <a:ext cx="0" cy="20162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6372200" y="4077072"/>
              <a:ext cx="0" cy="20162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4417976" y="4558284"/>
              <a:ext cx="0" cy="15121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5436096" y="3501008"/>
              <a:ext cx="0" cy="2592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935596" y="3212976"/>
              <a:ext cx="2376264" cy="32335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851920" y="3212976"/>
              <a:ext cx="3168352" cy="32335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43608" y="3400893"/>
              <a:ext cx="504056" cy="46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①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986338" y="3429000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②</a:t>
              </a: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225294" y="6093296"/>
              <a:ext cx="38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50695" y="6093296"/>
              <a:ext cx="38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179518" y="6112174"/>
              <a:ext cx="38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1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2112" y="89473"/>
            <a:ext cx="8229600" cy="1143000"/>
          </a:xfrm>
        </p:spPr>
        <p:txBody>
          <a:bodyPr/>
          <a:lstStyle/>
          <a:p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Asch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1951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）の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線分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の長さ判断の実験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67903" y="4099165"/>
            <a:ext cx="4895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比較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刺激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同じ線分を選ぶ　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16423" y="4812579"/>
            <a:ext cx="42271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個人判断：間違いなく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正解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人一組判断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148263" y="4869160"/>
            <a:ext cx="3816350" cy="1799929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実験参加者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59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・全回答中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誤答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32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74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％が少なく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とも１回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は誤答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 rot="2150323">
            <a:off x="6388100" y="1535113"/>
            <a:ext cx="828675" cy="2951162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9525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443663" y="1557338"/>
            <a:ext cx="482600" cy="504825"/>
            <a:chOff x="4009" y="997"/>
            <a:chExt cx="304" cy="318"/>
          </a:xfrm>
        </p:grpSpPr>
        <p:sp>
          <p:nvSpPr>
            <p:cNvPr id="5143" name="AutoShape 23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59488" y="2060575"/>
            <a:ext cx="482600" cy="504825"/>
            <a:chOff x="4009" y="997"/>
            <a:chExt cx="304" cy="318"/>
          </a:xfrm>
        </p:grpSpPr>
        <p:sp>
          <p:nvSpPr>
            <p:cNvPr id="5147" name="AutoShape 27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 rot="10189902">
            <a:off x="7812088" y="2276475"/>
            <a:ext cx="482600" cy="504825"/>
            <a:chOff x="4009" y="997"/>
            <a:chExt cx="304" cy="318"/>
          </a:xfrm>
        </p:grpSpPr>
        <p:sp>
          <p:nvSpPr>
            <p:cNvPr id="5150" name="AutoShape 30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683250" y="2565400"/>
            <a:ext cx="482600" cy="504825"/>
            <a:chOff x="4009" y="997"/>
            <a:chExt cx="304" cy="318"/>
          </a:xfrm>
        </p:grpSpPr>
        <p:sp>
          <p:nvSpPr>
            <p:cNvPr id="5156" name="AutoShape 36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292725" y="3141663"/>
            <a:ext cx="482600" cy="504825"/>
            <a:chOff x="4009" y="997"/>
            <a:chExt cx="304" cy="318"/>
          </a:xfrm>
        </p:grpSpPr>
        <p:sp>
          <p:nvSpPr>
            <p:cNvPr id="5159" name="AutoShape 39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60" name="Oval 40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 rot="10189902">
            <a:off x="7435850" y="2844800"/>
            <a:ext cx="482600" cy="504825"/>
            <a:chOff x="4009" y="997"/>
            <a:chExt cx="304" cy="318"/>
          </a:xfrm>
        </p:grpSpPr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63" name="Oval 43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 rot="10189902">
            <a:off x="6996113" y="3389313"/>
            <a:ext cx="482600" cy="504825"/>
            <a:chOff x="4009" y="997"/>
            <a:chExt cx="304" cy="318"/>
          </a:xfrm>
        </p:grpSpPr>
        <p:sp>
          <p:nvSpPr>
            <p:cNvPr id="5165" name="AutoShape 45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66" name="Oval 46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 rot="10189902">
            <a:off x="6588125" y="3933825"/>
            <a:ext cx="482600" cy="504825"/>
            <a:chOff x="4009" y="997"/>
            <a:chExt cx="304" cy="318"/>
          </a:xfrm>
        </p:grpSpPr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7722560">
              <a:off x="4154" y="112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69" name="Oval 49"/>
            <p:cNvSpPr>
              <a:spLocks noChangeArrowheads="1"/>
            </p:cNvSpPr>
            <p:nvPr/>
          </p:nvSpPr>
          <p:spPr bwMode="auto">
            <a:xfrm rot="7722560">
              <a:off x="3986" y="1020"/>
              <a:ext cx="318" cy="27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171" name="AutoShape 51"/>
          <p:cNvSpPr>
            <a:spLocks noChangeArrowheads="1"/>
          </p:cNvSpPr>
          <p:nvPr/>
        </p:nvSpPr>
        <p:spPr bwMode="auto">
          <a:xfrm>
            <a:off x="7092950" y="4221163"/>
            <a:ext cx="935038" cy="647700"/>
          </a:xfrm>
          <a:prstGeom prst="wedgeEllipseCallout">
            <a:avLst>
              <a:gd name="adj1" fmla="val -64093"/>
              <a:gd name="adj2" fmla="val -3823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ja-JP" altLang="en-US"/>
              <a:t>・・・</a:t>
            </a:r>
          </a:p>
        </p:txBody>
      </p:sp>
      <p:sp>
        <p:nvSpPr>
          <p:cNvPr id="5172" name="AutoShape 52"/>
          <p:cNvSpPr>
            <a:spLocks noChangeArrowheads="1"/>
          </p:cNvSpPr>
          <p:nvPr/>
        </p:nvSpPr>
        <p:spPr bwMode="auto">
          <a:xfrm>
            <a:off x="8208963" y="2492375"/>
            <a:ext cx="935037" cy="647700"/>
          </a:xfrm>
          <a:prstGeom prst="wedgeEllipseCallout">
            <a:avLst>
              <a:gd name="adj1" fmla="val -64093"/>
              <a:gd name="adj2" fmla="val -3823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400" dirty="0"/>
              <a:t>B</a:t>
            </a:r>
          </a:p>
        </p:txBody>
      </p:sp>
      <p:sp>
        <p:nvSpPr>
          <p:cNvPr id="5173" name="AutoShape 53"/>
          <p:cNvSpPr>
            <a:spLocks noChangeArrowheads="1"/>
          </p:cNvSpPr>
          <p:nvPr/>
        </p:nvSpPr>
        <p:spPr bwMode="auto">
          <a:xfrm>
            <a:off x="7885113" y="3141663"/>
            <a:ext cx="935037" cy="647700"/>
          </a:xfrm>
          <a:prstGeom prst="wedgeEllipseCallout">
            <a:avLst>
              <a:gd name="adj1" fmla="val -64093"/>
              <a:gd name="adj2" fmla="val -3823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400" dirty="0"/>
              <a:t>B</a:t>
            </a:r>
          </a:p>
        </p:txBody>
      </p:sp>
      <p:sp>
        <p:nvSpPr>
          <p:cNvPr id="5174" name="AutoShape 54"/>
          <p:cNvSpPr>
            <a:spLocks noChangeArrowheads="1"/>
          </p:cNvSpPr>
          <p:nvPr/>
        </p:nvSpPr>
        <p:spPr bwMode="auto">
          <a:xfrm>
            <a:off x="7451725" y="3644900"/>
            <a:ext cx="935038" cy="647700"/>
          </a:xfrm>
          <a:prstGeom prst="wedgeEllipseCallout">
            <a:avLst>
              <a:gd name="adj1" fmla="val -64093"/>
              <a:gd name="adj2" fmla="val -3823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400" dirty="0"/>
              <a:t>B</a:t>
            </a:r>
          </a:p>
        </p:txBody>
      </p:sp>
      <p:sp>
        <p:nvSpPr>
          <p:cNvPr id="5175" name="AutoShape 55"/>
          <p:cNvSpPr>
            <a:spLocks noChangeArrowheads="1"/>
          </p:cNvSpPr>
          <p:nvPr/>
        </p:nvSpPr>
        <p:spPr bwMode="auto">
          <a:xfrm>
            <a:off x="5364163" y="1341438"/>
            <a:ext cx="935037" cy="647700"/>
          </a:xfrm>
          <a:prstGeom prst="wedgeEllipseCallout">
            <a:avLst>
              <a:gd name="adj1" fmla="val 79370"/>
              <a:gd name="adj2" fmla="val 11273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400" dirty="0"/>
              <a:t>B</a:t>
            </a:r>
          </a:p>
        </p:txBody>
      </p:sp>
      <p:sp>
        <p:nvSpPr>
          <p:cNvPr id="5176" name="AutoShape 56"/>
          <p:cNvSpPr>
            <a:spLocks noChangeArrowheads="1"/>
          </p:cNvSpPr>
          <p:nvPr/>
        </p:nvSpPr>
        <p:spPr bwMode="auto">
          <a:xfrm>
            <a:off x="5003800" y="1989138"/>
            <a:ext cx="935038" cy="647700"/>
          </a:xfrm>
          <a:prstGeom prst="wedgeEllipseCallout">
            <a:avLst>
              <a:gd name="adj1" fmla="val 79370"/>
              <a:gd name="adj2" fmla="val 11273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400" dirty="0"/>
              <a:t>B</a:t>
            </a:r>
          </a:p>
        </p:txBody>
      </p:sp>
      <p:sp>
        <p:nvSpPr>
          <p:cNvPr id="5177" name="AutoShape 57"/>
          <p:cNvSpPr>
            <a:spLocks noChangeArrowheads="1"/>
          </p:cNvSpPr>
          <p:nvPr/>
        </p:nvSpPr>
        <p:spPr bwMode="auto">
          <a:xfrm>
            <a:off x="4787900" y="2708275"/>
            <a:ext cx="935038" cy="647700"/>
          </a:xfrm>
          <a:prstGeom prst="wedgeEllipseCallout">
            <a:avLst>
              <a:gd name="adj1" fmla="val 63074"/>
              <a:gd name="adj2" fmla="val -24019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400" dirty="0"/>
              <a:t>B</a:t>
            </a:r>
          </a:p>
        </p:txBody>
      </p:sp>
      <p:sp>
        <p:nvSpPr>
          <p:cNvPr id="5178" name="AutoShape 58"/>
          <p:cNvSpPr>
            <a:spLocks noChangeArrowheads="1"/>
          </p:cNvSpPr>
          <p:nvPr/>
        </p:nvSpPr>
        <p:spPr bwMode="auto">
          <a:xfrm>
            <a:off x="4716463" y="3716338"/>
            <a:ext cx="935037" cy="647700"/>
          </a:xfrm>
          <a:prstGeom prst="wedgeEllipseCallout">
            <a:avLst>
              <a:gd name="adj1" fmla="val 46773"/>
              <a:gd name="adj2" fmla="val -89949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400" dirty="0"/>
              <a:t>B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024096" y="2238861"/>
            <a:ext cx="3816101" cy="156966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他の参加者（実験参加者以外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人は協力者）は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18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試行中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試行で全員一致でわざと誤った回答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pSp>
        <p:nvGrpSpPr>
          <p:cNvPr id="49" name="グループ化 48"/>
          <p:cNvGrpSpPr/>
          <p:nvPr/>
        </p:nvGrpSpPr>
        <p:grpSpPr>
          <a:xfrm>
            <a:off x="309961" y="1407822"/>
            <a:ext cx="4080006" cy="2328913"/>
            <a:chOff x="935596" y="3212976"/>
            <a:chExt cx="6084676" cy="3360863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2123728" y="4149080"/>
              <a:ext cx="0" cy="20162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6372200" y="4077072"/>
              <a:ext cx="0" cy="20162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417976" y="4558284"/>
              <a:ext cx="0" cy="15121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5436096" y="3501008"/>
              <a:ext cx="0" cy="2592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/>
            <p:cNvSpPr/>
            <p:nvPr/>
          </p:nvSpPr>
          <p:spPr>
            <a:xfrm>
              <a:off x="935596" y="3212976"/>
              <a:ext cx="2376264" cy="32335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851920" y="3212976"/>
              <a:ext cx="3168352" cy="32335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043608" y="3400893"/>
              <a:ext cx="504056" cy="46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①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3986338" y="3429000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②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225294" y="6093296"/>
              <a:ext cx="38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250695" y="6093296"/>
              <a:ext cx="38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179518" y="6112174"/>
              <a:ext cx="38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71" grpId="0" animBg="1"/>
      <p:bldP spid="5172" grpId="0" animBg="1"/>
      <p:bldP spid="5173" grpId="0" animBg="1"/>
      <p:bldP spid="5174" grpId="0" animBg="1"/>
      <p:bldP spid="5175" grpId="0" animBg="1"/>
      <p:bldP spid="5176" grpId="0" animBg="1"/>
      <p:bldP spid="5177" grpId="0" animBg="1"/>
      <p:bldP spid="5178" grpId="0" animBg="1"/>
      <p:bldP spid="51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2497" y="1267955"/>
            <a:ext cx="8229600" cy="2160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状況や人によって、さまざま（土肥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 2007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男性＜女性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自尊心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低い人は、同調傾向が強い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決して同調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しない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、４人に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人の割合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サクラの中に１人でも正解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を言い続ける人がいると、同調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がかなり減少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02497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同調の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起こりやすさ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7504" y="609329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自尊心：自分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の人格を大切にする気持ち。また、自分の思想や言動などに自信をもち、他からの干渉を排除する態度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9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9116" y="170815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情報的影響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Sherif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の実験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あいまい性が高い、主観で回答が左右</a:t>
            </a:r>
          </a:p>
          <a:p>
            <a:pPr lvl="1">
              <a:lnSpc>
                <a:spcPct val="9000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⇒正解を見つけたり、適切な判断や行動を行うために</a:t>
            </a:r>
          </a:p>
          <a:p>
            <a:pPr>
              <a:lnSpc>
                <a:spcPct val="9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	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他者の判断や意見を参考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ja-JP" altLang="en-US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規範的影響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…Asch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の実験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誤りであることが明白であるにもかかわらず、多数派の意見を受け入れてしまう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⇒他者からの賞賛を得たり、罰を避けるために、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	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他者や集団からの期待を考慮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ja-JP" altLang="en-US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" name="グループ化 6"/>
          <p:cNvGrpSpPr>
            <a:grpSpLocks/>
          </p:cNvGrpSpPr>
          <p:nvPr/>
        </p:nvGrpSpPr>
        <p:grpSpPr bwMode="auto">
          <a:xfrm>
            <a:off x="179512" y="1196752"/>
            <a:ext cx="971550" cy="1428750"/>
            <a:chOff x="1415649" y="1029249"/>
            <a:chExt cx="1714513" cy="1202201"/>
          </a:xfrm>
        </p:grpSpPr>
        <p:pic>
          <p:nvPicPr>
            <p:cNvPr id="20486" name="Picture 4" descr="C:\Users\ISO Yukiko\AppData\Local\Microsoft\Windows\Temporary Internet Files\Content.IE5\I1YIHL74\MCj031886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982" y="1270420"/>
              <a:ext cx="1143374" cy="96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テキスト ボックス 8"/>
            <p:cNvSpPr txBox="1">
              <a:spLocks noChangeArrowheads="1"/>
            </p:cNvSpPr>
            <p:nvPr/>
          </p:nvSpPr>
          <p:spPr bwMode="auto">
            <a:xfrm rot="-1122439">
              <a:off x="1415649" y="1029249"/>
              <a:ext cx="1714513" cy="308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ﻪ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CCFF"/>
                </a:buClr>
                <a:buFont typeface="Times New Roman" panose="02020603050405020304" pitchFamily="18" charset="0"/>
                <a:buChar char="ﻩ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966FF"/>
                </a:buClr>
                <a:buFont typeface="Times New Roman" panose="02020603050405020304" pitchFamily="18" charset="0"/>
                <a:buChar char="ﻯ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6CCFF"/>
                </a:buClr>
                <a:buFont typeface="Times New Roman" panose="02020603050405020304" pitchFamily="18" charset="0"/>
                <a:buChar char="ﻳ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CC00CC"/>
                </a:buClr>
                <a:buFont typeface="Times New Roman" panose="02020603050405020304" pitchFamily="18" charset="0"/>
                <a:buChar char="ﻬ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ﻬ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ﻬ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ﻬ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Font typeface="Times New Roman" panose="02020603050405020304" pitchFamily="18" charset="0"/>
                <a:buChar char="ﻬ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800" dirty="0">
                  <a:solidFill>
                    <a:srgbClr val="C00000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本実験</a:t>
              </a: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C3C2920E-1CD5-4F90-943B-1C48CF91AA47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19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11560" y="240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同調を引き起こす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つの影響力</a:t>
            </a:r>
            <a:b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Deutsch &amp; Gerard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1955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5954137"/>
            <a:ext cx="680660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Font typeface="Wingdings 2" pitchFamily="18" charset="2"/>
              <a:buNone/>
            </a:pP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現実場面に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影響力は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併存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68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数の迅速な判断の重要性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情報化社会の進展に伴い、正確で、迅速な判断が求められている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、どのようにそのような判断能力は測定でき、高めることができるのだろうか？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2051" name="Picture 3" descr="C:\Users\ISO Yukiko\AppData\Local\Microsoft\Windows\Temporary Internet Files\Content.IE5\OFYVPRXR\MP90043897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" y="4193943"/>
            <a:ext cx="3312368" cy="22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4861445" y="3993806"/>
            <a:ext cx="3721299" cy="2405227"/>
            <a:chOff x="4861445" y="3993806"/>
            <a:chExt cx="3721299" cy="2405227"/>
          </a:xfrm>
        </p:grpSpPr>
        <p:pic>
          <p:nvPicPr>
            <p:cNvPr id="2053" name="Picture 5" descr="C:\Users\ISO Yukiko\AppData\Local\Microsoft\Windows\Temporary Internet Files\Content.IE5\KPJA1YDC\MC90028057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445" y="3993806"/>
              <a:ext cx="2736304" cy="240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ISO Yukiko\AppData\Local\Microsoft\Windows\Temporary Internet Files\Content.IE5\JV5WDD51\MP900309261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912" y="4963593"/>
              <a:ext cx="2116832" cy="1390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5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219200" y="2130425"/>
            <a:ext cx="6705600" cy="1470025"/>
          </a:xfrm>
        </p:spPr>
        <p:txBody>
          <a:bodyPr/>
          <a:lstStyle/>
          <a:p>
            <a:pPr eaLnBrk="1" hangingPunct="1"/>
            <a:r>
              <a:rPr lang="ja-JP" altLang="en-US" smtClean="0"/>
              <a:t>実験の内容の確認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EB04577-4E53-48F2-AC34-608BC64477DC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20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今回</a:t>
            </a:r>
            <a:r>
              <a:rPr lang="ja-JP" altLang="en-US" dirty="0"/>
              <a:t>の実験</a:t>
            </a:r>
            <a:endParaRPr lang="ja-JP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12776"/>
            <a:ext cx="82296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ビー玉の数を推定する実験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情報的影響の同調を調べる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他者から与えられる情報＝算出された平均値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玉が何個あるか分からない状況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＝あいまいで、人によって判断が異なる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他者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判断による情報に自分の回答がどの程度引っ張られるのか？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78022197-BE11-4D53-A850-33B6BDFA98B3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21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目的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複数の個人が同一の、あいまいな事象の判断を行おうとするとき、他者の判断結果の情報が提示されると，個人の判断にどのような影響が生じるのか，すなわち同調が生じるかどうかを検討する</a:t>
            </a:r>
          </a:p>
          <a:p>
            <a:pPr eaLnBrk="1" hangingPunct="1"/>
            <a:endParaRPr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/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78022197-BE11-4D53-A850-33B6BDFA98B3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22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方法　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42910" y="1571612"/>
            <a:ext cx="7889530" cy="7052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カバーストーリー（偽の実験目的）</a:t>
            </a: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1560" y="2639470"/>
            <a:ext cx="3960440" cy="30937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実験条件</a:t>
            </a:r>
            <a:endParaRPr lang="en-US" altLang="ja-JP" sz="28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1560" y="6093296"/>
            <a:ext cx="7776864" cy="424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デブリーフィング（授業）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2123728" y="2276872"/>
            <a:ext cx="720080" cy="36004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2123728" y="5805264"/>
            <a:ext cx="792088" cy="288032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60032" y="2636912"/>
            <a:ext cx="3611975" cy="3096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統制条件</a:t>
            </a:r>
            <a:endParaRPr lang="en-US" altLang="ja-JP" sz="28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3568" y="3131951"/>
            <a:ext cx="3600400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個人判断１回目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88024" y="3104964"/>
            <a:ext cx="3744416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個人判断１回目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55576" y="5152076"/>
            <a:ext cx="3528392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個人判断２回目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60032" y="5157192"/>
            <a:ext cx="3744416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個人判断２回目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6228184" y="5733256"/>
            <a:ext cx="787528" cy="36004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958174" y="4113584"/>
            <a:ext cx="3024336" cy="79208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平均値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ﾌｨｰﾄﾞﾊﾞｯｸ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2123728" y="3780023"/>
            <a:ext cx="792088" cy="288032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2123728" y="5013176"/>
            <a:ext cx="792088" cy="288032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228184" y="3861048"/>
            <a:ext cx="792088" cy="144016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6228184" y="2276872"/>
            <a:ext cx="720080" cy="36004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540"/>
          <p:cNvGrpSpPr/>
          <p:nvPr/>
        </p:nvGrpSpPr>
        <p:grpSpPr>
          <a:xfrm>
            <a:off x="218753" y="3032956"/>
            <a:ext cx="968871" cy="792088"/>
            <a:chOff x="218753" y="3032956"/>
            <a:chExt cx="968871" cy="792088"/>
          </a:xfrm>
        </p:grpSpPr>
        <p:grpSp>
          <p:nvGrpSpPr>
            <p:cNvPr id="7" name="グループ化 157"/>
            <p:cNvGrpSpPr/>
            <p:nvPr/>
          </p:nvGrpSpPr>
          <p:grpSpPr>
            <a:xfrm>
              <a:off x="683568" y="3032956"/>
              <a:ext cx="504056" cy="792088"/>
              <a:chOff x="1475656" y="692696"/>
              <a:chExt cx="864096" cy="1224136"/>
            </a:xfrm>
          </p:grpSpPr>
          <p:sp>
            <p:nvSpPr>
              <p:cNvPr id="32" name="円柱 31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9" name="フローチャート : 結合子 48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1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2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4" name="フローチャート : 結合子 33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0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3" name="フローチャート : 結合子 32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5" name="フローチャート : 結合子 34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" name="フローチャート : 結合子 35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7" name="フローチャート : 結合子 3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8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0" name="フローチャート : 結合子 3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1" name="フローチャート : 結合子 4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2" name="フローチャート : 結合子 4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3" name="フローチャート : 結合子 4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5" name="フローチャート : 結合子 4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6" name="フローチャート : 結合子 4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7" name="フローチャート : 結合子 4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" name="フローチャート : 結合子 4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50" name="フローチャート : 結合子 4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51" name="フローチャート : 結合子 5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53" name="フローチャート : 結合子 52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8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39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58" name="フローチャート : 結合子 57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72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3" name="フローチャート : 結合子 7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4" name="フローチャート : 結合子 7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5" name="フローチャート : 結合子 7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52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68" name="フローチャート : 結合子 67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9" name="フローチャート : 結合子 68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0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1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54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64" name="フローチャート : 結合子 63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5" name="フローチャート : 結合子 64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6" name="フローチャート : 結合子 65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7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62" name="フローチャート : 結合子 61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63" name="フローチャート : 結合子 62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57" name="フローチャート : 結合子 56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55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56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79" name="フローチャート : 結合子 78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59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93" name="フローチャート : 結合子 92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4" name="フローチャート : 結合子 93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5" name="フローチャート : 結合子 94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6" name="フローチャート : 結合子 95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60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89" name="フローチャート : 結合子 88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0" name="フローチャート : 結合子 89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1" name="フローチャート : 結合子 90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2" name="フローチャート : 結合子 91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61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85" name="フローチャート : 結合子 8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86" name="フローチャート : 結合子 8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87" name="フローチャート : 結合子 8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88" name="フローチャート : 結合子 8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83" name="フローチャート : 結合子 82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84" name="フローチャート : 結合子 83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78" name="フローチャート : 結合子 77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00" name="フローチャート : 結合子 99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76" name="グループ化 37"/>
              <p:cNvGrpSpPr/>
              <p:nvPr/>
            </p:nvGrpSpPr>
            <p:grpSpPr>
              <a:xfrm rot="16036014">
                <a:off x="1824043" y="1676517"/>
                <a:ext cx="158149" cy="250749"/>
                <a:chOff x="1547664" y="1340768"/>
                <a:chExt cx="158149" cy="250749"/>
              </a:xfrm>
            </p:grpSpPr>
            <p:sp>
              <p:nvSpPr>
                <p:cNvPr id="114" name="フローチャート : 結合子 11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5" name="フローチャート : 結合子 11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6" name="フローチャート : 結合子 11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7" name="フローチャート : 結合子 11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77" name="グループ化 38"/>
              <p:cNvGrpSpPr/>
              <p:nvPr/>
            </p:nvGrpSpPr>
            <p:grpSpPr>
              <a:xfrm rot="16036014">
                <a:off x="1969002" y="1517024"/>
                <a:ext cx="158149" cy="250749"/>
                <a:chOff x="1547664" y="1340768"/>
                <a:chExt cx="158149" cy="250749"/>
              </a:xfrm>
            </p:grpSpPr>
            <p:sp>
              <p:nvSpPr>
                <p:cNvPr id="110" name="フローチャート : 結合子 10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1" name="フローチャート : 結合子 11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2" name="フローチャート : 結合子 11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3" name="フローチャート : 結合子 11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80" name="グループ化 43"/>
              <p:cNvGrpSpPr/>
              <p:nvPr/>
            </p:nvGrpSpPr>
            <p:grpSpPr>
              <a:xfrm rot="16036014">
                <a:off x="2116721" y="1606812"/>
                <a:ext cx="158149" cy="250749"/>
                <a:chOff x="1547664" y="1340768"/>
                <a:chExt cx="158149" cy="250749"/>
              </a:xfrm>
            </p:grpSpPr>
            <p:sp>
              <p:nvSpPr>
                <p:cNvPr id="106" name="フローチャート : 結合子 105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07" name="フローチャート : 結合子 106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08" name="フローチャート : 結合子 107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09" name="フローチャート : 結合子 108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04" name="フローチャート : 結合子 103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05" name="フローチャート : 結合子 104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9" name="フローチャート : 結合子 98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81" name="グループ化 43"/>
              <p:cNvGrpSpPr/>
              <p:nvPr/>
            </p:nvGrpSpPr>
            <p:grpSpPr>
              <a:xfrm rot="2604496">
                <a:off x="2044240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119" name="フローチャート : 結合子 118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0" name="フローチャート : 結合子 119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1" name="フローチャート : 結合子 120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2" name="フローチャート : 結合子 121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82" name="グループ化 43"/>
              <p:cNvGrpSpPr/>
              <p:nvPr/>
            </p:nvGrpSpPr>
            <p:grpSpPr>
              <a:xfrm rot="4508700">
                <a:off x="1826070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124" name="フローチャート : 結合子 12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5" name="フローチャート : 結合子 12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6" name="フローチャート : 結合子 12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7" name="フローチャート : 結合子 12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97" name="グループ化 43"/>
              <p:cNvGrpSpPr/>
              <p:nvPr/>
            </p:nvGrpSpPr>
            <p:grpSpPr>
              <a:xfrm rot="1644403">
                <a:off x="1524491" y="1507109"/>
                <a:ext cx="158149" cy="250749"/>
                <a:chOff x="1547664" y="1340768"/>
                <a:chExt cx="158149" cy="250749"/>
              </a:xfrm>
            </p:grpSpPr>
            <p:sp>
              <p:nvSpPr>
                <p:cNvPr id="129" name="フローチャート : 結合子 128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30" name="フローチャート : 結合子 129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31" name="フローチャート : 結合子 130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32" name="フローチャート : 結合子 131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33" name="フローチャート : 結合子 132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4" name="フローチャート : 結合子 133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5" name="フローチャート : 結合子 134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6" name="フローチャート : 結合子 135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98" name="グループ化 136"/>
              <p:cNvGrpSpPr/>
              <p:nvPr/>
            </p:nvGrpSpPr>
            <p:grpSpPr>
              <a:xfrm rot="11445835">
                <a:off x="1878013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01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140" name="フローチャート : 結合子 139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02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54" name="フローチャート : 結合子 153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5" name="フローチャート : 結合子 154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6" name="フローチャート : 結合子 155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7" name="フローチャート : 結合子 15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03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50" name="フローチャート : 結合子 14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1" name="フローチャート : 結合子 15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2" name="フローチャート : 結合子 15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3" name="フローチャート : 結合子 15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18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46" name="フローチャート : 結合子 14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47" name="フローチャート : 結合子 14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48" name="フローチャート : 結合子 14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49" name="フローチャート : 結合子 14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144" name="フローチャート : 結合子 143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145" name="フローチャート : 結合子 144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139" name="フローチャート : 結合子 138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4" name="テキスト ボックス 533"/>
            <p:cNvSpPr txBox="1"/>
            <p:nvPr/>
          </p:nvSpPr>
          <p:spPr>
            <a:xfrm>
              <a:off x="218753" y="34290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23" name="グループ化 541"/>
          <p:cNvGrpSpPr/>
          <p:nvPr/>
        </p:nvGrpSpPr>
        <p:grpSpPr>
          <a:xfrm>
            <a:off x="179512" y="5013176"/>
            <a:ext cx="1008112" cy="792088"/>
            <a:chOff x="179512" y="5013176"/>
            <a:chExt cx="1008112" cy="792088"/>
          </a:xfrm>
        </p:grpSpPr>
        <p:grpSp>
          <p:nvGrpSpPr>
            <p:cNvPr id="128" name="グループ化 158"/>
            <p:cNvGrpSpPr/>
            <p:nvPr/>
          </p:nvGrpSpPr>
          <p:grpSpPr>
            <a:xfrm>
              <a:off x="683568" y="5013176"/>
              <a:ext cx="504056" cy="792088"/>
              <a:chOff x="1475656" y="692696"/>
              <a:chExt cx="864096" cy="1224136"/>
            </a:xfrm>
          </p:grpSpPr>
          <p:sp>
            <p:nvSpPr>
              <p:cNvPr id="160" name="円柱 159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61" name="フローチャート : 結合子 160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37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38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266" name="フローチャート : 結合子 26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41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80" name="フローチャート : 結合子 27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81" name="フローチャート : 結合子 28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82" name="フローチャート : 結合子 28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83" name="フローチャート : 結合子 28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42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76" name="フローチャート : 結合子 27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7" name="フローチャート : 結合子 27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8" name="フローチャート : 結合子 27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9" name="フローチャート : 結合子 27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43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72" name="フローチャート : 結合子 2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3" name="フローチャート : 結合子 27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4" name="フローチャート : 結合子 27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5" name="フローチャート : 結合子 27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270" name="フローチャート : 結合子 26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271" name="フローチャート : 結合子 27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265" name="フローチャート : 結合子 26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58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59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246" name="フローチャート : 結合子 24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62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60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61" name="フローチャート : 結合子 26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62" name="フローチャート : 結合子 26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63" name="フローチャート : 結合子 26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63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56" name="フローチャート : 結合子 25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7" name="フローチャート : 結合子 25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8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9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64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52" name="フローチャート : 結合子 25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3" name="フローチャート : 結合子 25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4" name="フローチャート : 結合子 25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5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250" name="フローチャート : 結合子 24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251" name="フローチャート : 結合子 25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245" name="フローチャート : 結合子 24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66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67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226" name="フローチャート : 結合子 22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68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40" name="フローチャート : 結合子 23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41" name="フローチャート : 結合子 24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42" name="フローチャート : 結合子 24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43" name="フローチャート : 結合子 24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72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36" name="フローチャート : 結合子 23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7" name="フローチャート : 結合子 23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8" name="フローチャート : 結合子 23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9" name="フローチャート : 結合子 23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73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32" name="フローチャート : 結合子 23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3" name="フローチャート : 結合子 23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4" name="フローチャート : 結合子 23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5" name="フローチャート : 結合子 23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230" name="フローチャート : 結合子 22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231" name="フローチャート : 結合子 23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225" name="フローチャート : 結合子 22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65" name="フローチャート : 結合子 164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74" name="グループ化 37"/>
              <p:cNvGrpSpPr/>
              <p:nvPr/>
            </p:nvGrpSpPr>
            <p:grpSpPr>
              <a:xfrm rot="16036014">
                <a:off x="1824043" y="1676519"/>
                <a:ext cx="158149" cy="250749"/>
                <a:chOff x="1547664" y="1340768"/>
                <a:chExt cx="158149" cy="250749"/>
              </a:xfrm>
            </p:grpSpPr>
            <p:sp>
              <p:nvSpPr>
                <p:cNvPr id="220" name="フローチャート : 結合子 21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21" name="フローチャート : 結合子 22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22" name="フローチャート : 結合子 22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23" name="フローチャート : 結合子 22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79" name="グループ化 38"/>
              <p:cNvGrpSpPr/>
              <p:nvPr/>
            </p:nvGrpSpPr>
            <p:grpSpPr>
              <a:xfrm rot="16036014">
                <a:off x="1969002" y="1517026"/>
                <a:ext cx="158149" cy="250749"/>
                <a:chOff x="1547664" y="1340768"/>
                <a:chExt cx="158149" cy="250749"/>
              </a:xfrm>
            </p:grpSpPr>
            <p:sp>
              <p:nvSpPr>
                <p:cNvPr id="216" name="フローチャート : 結合子 215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7" name="フローチャート : 結合子 216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8" name="フローチャート : 結合子 217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9" name="フローチャート : 結合子 218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0" name="グループ化 43"/>
              <p:cNvGrpSpPr/>
              <p:nvPr/>
            </p:nvGrpSpPr>
            <p:grpSpPr>
              <a:xfrm rot="16036014">
                <a:off x="2116721" y="1606814"/>
                <a:ext cx="158149" cy="250749"/>
                <a:chOff x="1547664" y="1340768"/>
                <a:chExt cx="158149" cy="250749"/>
              </a:xfrm>
            </p:grpSpPr>
            <p:sp>
              <p:nvSpPr>
                <p:cNvPr id="212" name="フローチャート : 結合子 211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3" name="フローチャート : 結合子 212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4" name="フローチャート : 結合子 213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5" name="フローチャート : 結合子 214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69" name="フローチャート : 結合子 168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0" name="フローチャート : 結合子 169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1" name="フローチャート : 結合子 170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83" name="グループ化 43"/>
              <p:cNvGrpSpPr/>
              <p:nvPr/>
            </p:nvGrpSpPr>
            <p:grpSpPr>
              <a:xfrm rot="2604496">
                <a:off x="2044242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208" name="フローチャート : 結合子 207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9" name="フローチャート : 結合子 208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0" name="フローチャート : 結合子 209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1" name="フローチャート : 結合子 210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4" name="グループ化 43"/>
              <p:cNvGrpSpPr/>
              <p:nvPr/>
            </p:nvGrpSpPr>
            <p:grpSpPr>
              <a:xfrm rot="4508700">
                <a:off x="1826072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204" name="フローチャート : 結合子 20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5" name="フローチャート : 結合子 20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6" name="フローチャート : 結合子 20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7" name="フローチャート : 結合子 20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5" name="グループ化 43"/>
              <p:cNvGrpSpPr/>
              <p:nvPr/>
            </p:nvGrpSpPr>
            <p:grpSpPr>
              <a:xfrm rot="1644403">
                <a:off x="1524491" y="1507107"/>
                <a:ext cx="158149" cy="250749"/>
                <a:chOff x="1547664" y="1340768"/>
                <a:chExt cx="158149" cy="250749"/>
              </a:xfrm>
            </p:grpSpPr>
            <p:sp>
              <p:nvSpPr>
                <p:cNvPr id="200" name="フローチャート : 結合子 19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1" name="フローチャート : 結合子 20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2" name="フローチャート : 結合子 20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3" name="フローチャート : 結合子 20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75" name="フローチャート : 結合子 174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6" name="フローチャート : 結合子 175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7" name="フローチャート : 結合子 176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8" name="フローチャート : 結合子 177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224" name="グループ化 136"/>
              <p:cNvGrpSpPr/>
              <p:nvPr/>
            </p:nvGrpSpPr>
            <p:grpSpPr>
              <a:xfrm rot="11445835">
                <a:off x="1878015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27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182" name="フローチャート : 結合子 181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28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96" name="フローチャート : 結合子 19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7" name="フローチャート : 結合子 19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8" name="フローチャート : 結合子 19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9" name="フローチャート : 結合子 19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29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92" name="フローチャート : 結合子 19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3" name="フローチャート : 結合子 19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4" name="フローチャート : 結合子 19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5" name="フローチャート : 結合子 19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44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88" name="フローチャート : 結合子 187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89" name="フローチャート : 結合子 188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0" name="フローチャート : 結合子 18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1" name="フローチャート : 結合子 19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186" name="フローチャート : 結合子 185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187" name="フローチャート : 結合子 186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181" name="フローチャート : 結合子 180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5" name="テキスト ボックス 534"/>
            <p:cNvSpPr txBox="1"/>
            <p:nvPr/>
          </p:nvSpPr>
          <p:spPr>
            <a:xfrm>
              <a:off x="179512" y="53732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7" name="グループ化 539"/>
          <p:cNvGrpSpPr/>
          <p:nvPr/>
        </p:nvGrpSpPr>
        <p:grpSpPr>
          <a:xfrm>
            <a:off x="7956376" y="3032956"/>
            <a:ext cx="1092374" cy="792088"/>
            <a:chOff x="7956376" y="3032956"/>
            <a:chExt cx="1092374" cy="792088"/>
          </a:xfrm>
        </p:grpSpPr>
        <p:grpSp>
          <p:nvGrpSpPr>
            <p:cNvPr id="248" name="グループ化 283"/>
            <p:cNvGrpSpPr/>
            <p:nvPr/>
          </p:nvGrpSpPr>
          <p:grpSpPr>
            <a:xfrm>
              <a:off x="7956376" y="3032956"/>
              <a:ext cx="504056" cy="792088"/>
              <a:chOff x="1475656" y="692696"/>
              <a:chExt cx="864096" cy="1224136"/>
            </a:xfrm>
          </p:grpSpPr>
          <p:sp>
            <p:nvSpPr>
              <p:cNvPr id="285" name="円柱 284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6" name="フローチャート : 結合子 285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249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64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91" name="フローチャート : 結合子 390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67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05" name="フローチャート : 結合子 40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6" name="フローチャート : 結合子 40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7" name="フローチャート : 結合子 40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8" name="フローチャート : 結合子 40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68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01" name="フローチャート : 結合子 40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2" name="フローチャート : 結合子 40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3" name="フローチャート : 結合子 402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4" name="フローチャート : 結合子 403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6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97" name="フローチャート : 結合子 39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98" name="フローチャート : 結合子 39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99" name="フローチャート : 結合子 39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0" name="フローチャート : 結合子 399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95" name="フローチャート : 結合子 394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96" name="フローチャート : 結合子 395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90" name="フローチャート : 結合子 389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284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87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71" name="フローチャート : 結合子 370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88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85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6" name="フローチャート : 結合子 38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7" name="フローチャート : 結合子 38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8" name="フローチャート : 結合子 38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89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81" name="フローチャート : 結合子 38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2" name="フローチャート : 結合子 38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3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4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1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77" name="フローチャート : 結合子 37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78" name="フローチャート : 結合子 37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79" name="フローチャート : 結合子 37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0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75" name="フローチャート : 結合子 374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76" name="フローチャート : 結合子 375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70" name="フローチャート : 結合子 369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292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93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51" name="フローチャート : 結合子 350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97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65" name="フローチャート : 結合子 36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6" name="フローチャート : 結合子 36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7" name="フローチャート : 結合子 36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8" name="フローチャート : 結合子 36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8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61" name="フローチャート : 結合子 36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2" name="フローチャート : 結合子 36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3" name="フローチャート : 結合子 362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4" name="フローチャート : 結合子 363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57" name="フローチャート : 結合子 35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58" name="フローチャート : 結合子 35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59" name="フローチャート : 結合子 35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0" name="フローチャート : 結合子 359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55" name="フローチャート : 結合子 354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56" name="フローチャート : 結合子 355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50" name="フローチャート : 結合子 349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90" name="フローチャート : 結合子 289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04" name="グループ化 37"/>
              <p:cNvGrpSpPr/>
              <p:nvPr/>
            </p:nvGrpSpPr>
            <p:grpSpPr>
              <a:xfrm rot="16036014">
                <a:off x="1824043" y="1676519"/>
                <a:ext cx="158149" cy="250749"/>
                <a:chOff x="1547664" y="1340768"/>
                <a:chExt cx="158149" cy="250749"/>
              </a:xfrm>
            </p:grpSpPr>
            <p:sp>
              <p:nvSpPr>
                <p:cNvPr id="345" name="フローチャート : 結合子 344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6" name="フローチャート : 結合子 345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7" name="フローチャート : 結合子 346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8" name="フローチャート : 結合子 347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05" name="グループ化 38"/>
              <p:cNvGrpSpPr/>
              <p:nvPr/>
            </p:nvGrpSpPr>
            <p:grpSpPr>
              <a:xfrm rot="16036014">
                <a:off x="1969002" y="1517026"/>
                <a:ext cx="158149" cy="250749"/>
                <a:chOff x="1547664" y="1340768"/>
                <a:chExt cx="158149" cy="250749"/>
              </a:xfrm>
            </p:grpSpPr>
            <p:sp>
              <p:nvSpPr>
                <p:cNvPr id="341" name="フローチャート : 結合子 340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2" name="フローチャート : 結合子 341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3" name="フローチャート : 結合子 342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4" name="フローチャート : 結合子 343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08" name="グループ化 43"/>
              <p:cNvGrpSpPr/>
              <p:nvPr/>
            </p:nvGrpSpPr>
            <p:grpSpPr>
              <a:xfrm rot="16036014">
                <a:off x="2116721" y="1606814"/>
                <a:ext cx="158149" cy="250749"/>
                <a:chOff x="1547664" y="1340768"/>
                <a:chExt cx="158149" cy="250749"/>
              </a:xfrm>
            </p:grpSpPr>
            <p:sp>
              <p:nvSpPr>
                <p:cNvPr id="337" name="フローチャート : 結合子 336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8" name="フローチャート : 結合子 337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9" name="フローチャート : 結合子 338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0" name="フローチャート : 結合子 339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94" name="フローチャート : 結合子 293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5" name="フローチャート : 結合子 294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6" name="フローチャート : 結合子 295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09" name="グループ化 43"/>
              <p:cNvGrpSpPr/>
              <p:nvPr/>
            </p:nvGrpSpPr>
            <p:grpSpPr>
              <a:xfrm rot="2604496">
                <a:off x="2044242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333" name="フローチャート : 結合子 332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4" name="フローチャート : 結合子 333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5" name="フローチャート : 結合子 334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6" name="フローチャート : 結合子 335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10" name="グループ化 43"/>
              <p:cNvGrpSpPr/>
              <p:nvPr/>
            </p:nvGrpSpPr>
            <p:grpSpPr>
              <a:xfrm rot="4508700">
                <a:off x="1826072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329" name="フローチャート : 結合子 328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0" name="フローチャート : 結合子 329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1" name="フローチャート : 結合子 330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2" name="フローチャート : 結合子 331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49" name="グループ化 43"/>
              <p:cNvGrpSpPr/>
              <p:nvPr/>
            </p:nvGrpSpPr>
            <p:grpSpPr>
              <a:xfrm rot="1644403">
                <a:off x="1524491" y="1507107"/>
                <a:ext cx="158149" cy="250749"/>
                <a:chOff x="1547664" y="1340768"/>
                <a:chExt cx="158149" cy="250749"/>
              </a:xfrm>
            </p:grpSpPr>
            <p:sp>
              <p:nvSpPr>
                <p:cNvPr id="325" name="フローチャート : 結合子 324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26" name="フローチャート : 結合子 325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27" name="フローチャート : 結合子 326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28" name="フローチャート : 結合子 327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300" name="フローチャート : 結合子 299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1" name="フローチャート : 結合子 300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2" name="フローチャート : 結合子 301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3" name="フローチャート : 結合子 302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52" name="グループ化 136"/>
              <p:cNvGrpSpPr/>
              <p:nvPr/>
            </p:nvGrpSpPr>
            <p:grpSpPr>
              <a:xfrm rot="11445835">
                <a:off x="1878015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353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07" name="フローチャート : 結合子 306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35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21" name="フローチャート : 結合子 32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2" name="フローチャート : 結合子 32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3" name="フローチャート : 結合子 322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4" name="フローチャート : 結合子 323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369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17" name="フローチャート : 結合子 31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8" name="フローチャート : 結合子 31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9" name="フローチャート : 結合子 31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0" name="フローチャート : 結合子 319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372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13" name="フローチャート : 結合子 312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4" name="フローチャート : 結合子 313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5" name="フローチャート : 結合子 314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6" name="フローチャート : 結合子 315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11" name="フローチャート : 結合子 310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12" name="フローチャート : 結合子 311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06" name="フローチャート : 結合子 305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6" name="テキスト ボックス 535"/>
            <p:cNvSpPr txBox="1"/>
            <p:nvPr/>
          </p:nvSpPr>
          <p:spPr>
            <a:xfrm>
              <a:off x="8400678" y="34290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3" name="グループ化 538"/>
          <p:cNvGrpSpPr/>
          <p:nvPr/>
        </p:nvGrpSpPr>
        <p:grpSpPr>
          <a:xfrm>
            <a:off x="7956376" y="4941168"/>
            <a:ext cx="1080120" cy="801380"/>
            <a:chOff x="7956376" y="4941168"/>
            <a:chExt cx="1080120" cy="801380"/>
          </a:xfrm>
        </p:grpSpPr>
        <p:grpSp>
          <p:nvGrpSpPr>
            <p:cNvPr id="374" name="グループ化 408"/>
            <p:cNvGrpSpPr/>
            <p:nvPr/>
          </p:nvGrpSpPr>
          <p:grpSpPr>
            <a:xfrm>
              <a:off x="7956376" y="4941168"/>
              <a:ext cx="504056" cy="792088"/>
              <a:chOff x="1475656" y="692696"/>
              <a:chExt cx="864096" cy="1224136"/>
            </a:xfrm>
          </p:grpSpPr>
          <p:sp>
            <p:nvSpPr>
              <p:cNvPr id="410" name="円柱 409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1" name="フローチャート : 結合子 410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89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392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516" name="フローチャート : 結合子 51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393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30" name="フローチャート : 結合子 52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31" name="フローチャート : 結合子 53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32" name="フローチャート : 結合子 53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33" name="フローチャート : 結合子 53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394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26" name="フローチャート : 結合子 52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7" name="フローチャート : 結合子 52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8" name="フローチャート : 結合子 52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9" name="フローチャート : 結合子 52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0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22" name="フローチャート : 結合子 52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3" name="フローチャート : 結合子 52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4" name="フローチャート : 結合子 52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5" name="フローチャート : 結合子 52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520" name="フローチャート : 結合子 51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521" name="フローチャート : 結合子 52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515" name="フローチャート : 結合子 51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12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413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496" name="フローチャート : 結合子 49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1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10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11" name="フローチャート : 結合子 51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12" name="フローチャート : 結合子 51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13" name="フローチャート : 結合子 51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16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06" name="フローチャート : 結合子 50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7" name="フローチャート : 結合子 50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8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9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17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02" name="フローチャート : 結合子 50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3" name="フローチャート : 結合子 50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4" name="フローチャート : 結合子 50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5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500" name="フローチャート : 結合子 49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501" name="フローチャート : 結合子 50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495" name="フローチャート : 結合子 49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18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422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476" name="フローチャート : 結合子 47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23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90" name="フローチャート : 結合子 48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91" name="フローチャート : 結合子 49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92" name="フローチャート : 結合子 49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93" name="フローチャート : 結合子 49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24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86" name="フローチャート : 結合子 48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7" name="フローチャート : 結合子 48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8" name="フローチャート : 結合子 48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9" name="フローチャート : 結合子 48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2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82" name="フローチャート : 結合子 48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3" name="フローチャート : 結合子 48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4" name="フローチャート : 結合子 48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5" name="フローチャート : 結合子 48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480" name="フローチャート : 結合子 47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481" name="フローチャート : 結合子 48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475" name="フローチャート : 結合子 47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415" name="フローチャート : 結合子 414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430" name="グループ化 37"/>
              <p:cNvGrpSpPr/>
              <p:nvPr/>
            </p:nvGrpSpPr>
            <p:grpSpPr>
              <a:xfrm rot="16036014">
                <a:off x="1824043" y="1676519"/>
                <a:ext cx="158149" cy="250749"/>
                <a:chOff x="1547664" y="1340768"/>
                <a:chExt cx="158149" cy="250749"/>
              </a:xfrm>
            </p:grpSpPr>
            <p:sp>
              <p:nvSpPr>
                <p:cNvPr id="470" name="フローチャート : 結合子 46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71" name="フローチャート : 結合子 47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72" name="フローチャート : 結合子 47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73" name="フローチャート : 結合子 47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33" name="グループ化 38"/>
              <p:cNvGrpSpPr/>
              <p:nvPr/>
            </p:nvGrpSpPr>
            <p:grpSpPr>
              <a:xfrm rot="16036014">
                <a:off x="1969002" y="1517026"/>
                <a:ext cx="158149" cy="250749"/>
                <a:chOff x="1547664" y="1340768"/>
                <a:chExt cx="158149" cy="250749"/>
              </a:xfrm>
            </p:grpSpPr>
            <p:sp>
              <p:nvSpPr>
                <p:cNvPr id="466" name="フローチャート : 結合子 465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7" name="フローチャート : 結合子 466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8" name="フローチャート : 結合子 467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9" name="フローチャート : 結合子 468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34" name="グループ化 43"/>
              <p:cNvGrpSpPr/>
              <p:nvPr/>
            </p:nvGrpSpPr>
            <p:grpSpPr>
              <a:xfrm rot="16036014">
                <a:off x="2116721" y="1606814"/>
                <a:ext cx="158149" cy="250749"/>
                <a:chOff x="1547664" y="1340768"/>
                <a:chExt cx="158149" cy="250749"/>
              </a:xfrm>
            </p:grpSpPr>
            <p:sp>
              <p:nvSpPr>
                <p:cNvPr id="462" name="フローチャート : 結合子 461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3" name="フローチャート : 結合子 462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4" name="フローチャート : 結合子 463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5" name="フローチャート : 結合子 464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419" name="フローチャート : 結合子 418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0" name="フローチャート : 結合子 419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1" name="フローチャート : 結合子 420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435" name="グループ化 43"/>
              <p:cNvGrpSpPr/>
              <p:nvPr/>
            </p:nvGrpSpPr>
            <p:grpSpPr>
              <a:xfrm rot="2604496">
                <a:off x="2044242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458" name="フローチャート : 結合子 457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9" name="フローチャート : 結合子 458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0" name="フローチャート : 結合子 459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1" name="フローチャート : 結合子 460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74" name="グループ化 43"/>
              <p:cNvGrpSpPr/>
              <p:nvPr/>
            </p:nvGrpSpPr>
            <p:grpSpPr>
              <a:xfrm rot="4508700">
                <a:off x="1826072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454" name="フローチャート : 結合子 45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5" name="フローチャート : 結合子 45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6" name="フローチャート : 結合子 45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7" name="フローチャート : 結合子 45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77" name="グループ化 43"/>
              <p:cNvGrpSpPr/>
              <p:nvPr/>
            </p:nvGrpSpPr>
            <p:grpSpPr>
              <a:xfrm rot="1644403">
                <a:off x="1524491" y="1507107"/>
                <a:ext cx="158149" cy="250749"/>
                <a:chOff x="1547664" y="1340768"/>
                <a:chExt cx="158149" cy="250749"/>
              </a:xfrm>
            </p:grpSpPr>
            <p:sp>
              <p:nvSpPr>
                <p:cNvPr id="450" name="フローチャート : 結合子 44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1" name="フローチャート : 結合子 45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2" name="フローチャート : 結合子 45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3" name="フローチャート : 結合子 45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425" name="フローチャート : 結合子 424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6" name="フローチャート : 結合子 425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7" name="フローチャート : 結合子 426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8" name="フローチャート : 結合子 427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478" name="グループ化 136"/>
              <p:cNvGrpSpPr/>
              <p:nvPr/>
            </p:nvGrpSpPr>
            <p:grpSpPr>
              <a:xfrm rot="11445835">
                <a:off x="1878015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479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432" name="フローチャート : 結合子 431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9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46" name="フローチャート : 結合子 44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7" name="フローチャート : 結合子 44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8" name="フローチャート : 結合子 44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9" name="フローチャート : 結合子 44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97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42" name="フローチャート : 結合子 44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3" name="フローチャート : 結合子 44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4" name="フローチャート : 結合子 44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5" name="フローチャート : 結合子 44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98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38" name="フローチャート : 結合子 437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39" name="フローチャート : 結合子 438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0" name="フローチャート : 結合子 43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1" name="フローチャート : 結合子 44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436" name="フローチャート : 結合子 435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437" name="フローチャート : 結合子 436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431" name="フローチャート : 結合子 430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8" name="テキスト ボックス 537"/>
            <p:cNvSpPr txBox="1"/>
            <p:nvPr/>
          </p:nvSpPr>
          <p:spPr>
            <a:xfrm>
              <a:off x="8388424" y="53732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23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23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1" grpId="0" animBg="1"/>
      <p:bldP spid="22" grpId="0" animBg="1"/>
      <p:bldP spid="23" grpId="0" animBg="1"/>
      <p:bldP spid="24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/>
              <a:t>仮説</a:t>
            </a:r>
            <a:endParaRPr lang="ja-JP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/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78022197-BE11-4D53-A850-33B6BDFA98B3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24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72" y="2142784"/>
            <a:ext cx="6596328" cy="40922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187624" y="606574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Figure 2. 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実験条件と統制条件の各試行の判断値の平均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418350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統制条件： 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回目と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回目で、判断値は変わらない。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実験条件： 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回目の判断値、教示された平均値に近づく。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0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方法（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hangingPunct="1"/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78022197-BE11-4D53-A850-33B6BDFA98B3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25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317637"/>
            <a:ext cx="858964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実験デザイン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要因（フィードバックの有無）の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実験参加者間デザイン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独立変数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フィードバックの有無（あり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従属変数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ビー玉の個数の推定値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実験参加者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東京未来大学の学生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男性（　　）名、女性（　　）名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平均年齢（　　）歳、</a:t>
            </a:r>
            <a:r>
              <a:rPr lang="en-US" altLang="ja-JP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　　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800" dirty="0" smtClean="0"/>
              <a:t>独立変数と従属変数（復習</a:t>
            </a:r>
            <a:r>
              <a:rPr lang="en-US" altLang="ja-JP" sz="4800" dirty="0" smtClean="0"/>
              <a:t>1</a:t>
            </a:r>
            <a:r>
              <a:rPr lang="ja-JP" altLang="en-US" sz="4800" dirty="0" smtClean="0"/>
              <a:t>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317637"/>
            <a:ext cx="8589640" cy="1679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実験で知りたいこと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変数間の因果関係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独立変数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原因側の変数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従属変数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結果側の変数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29000"/>
            <a:ext cx="590490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sz="4800" dirty="0" smtClean="0"/>
              <a:t>実験デザイン（復習</a:t>
            </a:r>
            <a:r>
              <a:rPr lang="en-US" altLang="ja-JP" sz="4800" dirty="0"/>
              <a:t>2</a:t>
            </a:r>
            <a:r>
              <a:rPr lang="ja-JP" altLang="en-US" sz="4800" dirty="0" smtClean="0"/>
              <a:t>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317637"/>
            <a:ext cx="8589640" cy="4631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参加者内デザイン（例：実験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 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触二点域）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ある要因における各水準を同じ参加者に実施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同じ参加者に割り当てる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個人の各条件下での変化を比較するときなどに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用いる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buNone/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参加者間デザイン（例：実験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系列位置効果）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ある要因における各水準を異なる参加者に実施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条件を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異なる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参加者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に割り当てる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グループ間のデータを比較するときなどに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用いる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1"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各デザインの違い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 参加者内は参加者間に比べ、必要な参加者が少ない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 参加者内は参加者間に比べ、参加者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人の負担が大きい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 参加者内は、練習効果や順序効果を考慮する必要がある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609329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練習効果：何度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も実験に参加することに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よって実験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に慣れてしまう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順序効果：参加者が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経験する条件の順番によって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、反応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が影響されること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9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方法（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78022197-BE11-4D53-A850-33B6BDFA98B3}" type="slidenum">
              <a:rPr kumimoji="0" lang="ja-JP" altLang="en-US">
                <a:latin typeface="Times New Roman" panose="02020603050405020304" pitchFamily="18" charset="0"/>
              </a:rPr>
              <a:pPr eaLnBrk="1" hangingPunct="1"/>
              <a:t>28</a:t>
            </a:fld>
            <a:endParaRPr kumimoji="0" lang="en-US" altLang="ja-JP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552" y="1412776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実験器具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玉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個を入れた瓶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記録用紙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人数分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フィードバック値の算出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実験群に属する参加者の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回目の推定値の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平均値に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を加えたもの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フィードバックの役割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判断基準となる情報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3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2276872"/>
            <a:ext cx="5400600" cy="864096"/>
          </a:xfrm>
        </p:spPr>
        <p:txBody>
          <a:bodyPr/>
          <a:lstStyle/>
          <a:p>
            <a:r>
              <a:rPr kumimoji="1" lang="ja-JP" altLang="en-US" sz="4400" dirty="0" smtClean="0"/>
              <a:t>「結果と考察」のススメ</a:t>
            </a:r>
            <a:endParaRPr kumimoji="1" lang="ja-JP" altLang="en-US" sz="4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17195" y="3903562"/>
            <a:ext cx="8208783" cy="240335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数の</a:t>
            </a:r>
            <a:r>
              <a:rPr lang="ja-JP" altLang="en-US" sz="3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判断に関する正確で迅速な</a:t>
            </a:r>
            <a:endParaRPr lang="en-US" altLang="ja-JP" sz="36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spcBef>
                <a:spcPct val="20000"/>
              </a:spcBef>
            </a:pPr>
            <a:r>
              <a:rPr lang="ja-JP" altLang="en-US" sz="3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判断プロセスに関する実験</a:t>
            </a:r>
            <a:endParaRPr lang="ja-JP" altLang="en-US" sz="3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3508" y="1238168"/>
            <a:ext cx="8229600" cy="4648200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情報化社会の進展に伴い、正確で、迅速な判断が求められている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、どのようにそのような判断能力は測定でき、高めることができるのだろうか？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17195" y="3920103"/>
            <a:ext cx="8208783" cy="24266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カバーストーリー</a:t>
            </a:r>
            <a:endParaRPr lang="en-US" altLang="ja-JP" sz="36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縦巻き 8"/>
          <p:cNvSpPr/>
          <p:nvPr/>
        </p:nvSpPr>
        <p:spPr>
          <a:xfrm>
            <a:off x="7607771" y="3140968"/>
            <a:ext cx="1440160" cy="1152128"/>
          </a:xfrm>
          <a:prstGeom prst="verticalScroll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うそ</a:t>
            </a:r>
            <a:endParaRPr kumimoji="1"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柱 10"/>
          <p:cNvSpPr/>
          <p:nvPr/>
        </p:nvSpPr>
        <p:spPr>
          <a:xfrm rot="16200000">
            <a:off x="8255843" y="2538178"/>
            <a:ext cx="216024" cy="1368152"/>
          </a:xfrm>
          <a:prstGeom prst="can">
            <a:avLst>
              <a:gd name="adj" fmla="val 41074"/>
            </a:avLst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39552" y="2384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数の迅速な判断の重要性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8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結果の整理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実験参加者の属性を調べる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各条件に何人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割り振られたか 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年齢の平均と標準偏差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推定値の結果（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Table 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）をまとめる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回目と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回目の平均値と標準偏差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グラフ（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Figure 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）の作成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回目の両条件の判断値の平均値をグラフに書く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フィードバックの値が分かるように点線で示す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考察を考える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仮説は支持されたか否か？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なぜそのような結果になったか、を考える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考察のポイント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結果をまとめる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得られたデータを日本語で説明する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例）統制条件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個、実験条件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 → 実験の結果、統制条件よりも実験条件の方が多くの数を見積もっていた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仮説と照らし合わせて、支持されたかどうかを書く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結果を考察する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なぜこの結果が得られたのかを書く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仮説が支持されなかったとしたら、何が原因か？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3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考察のヒント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2894"/>
            <a:ext cx="8229600" cy="4648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結果の解釈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回目の差は、条件ごとにどうなったか？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本当の値（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個）と比べてどうだったか？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どうすれば同調が起こるようになるのか？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実験のデザインに問題はなかったか？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フィードバックする値は平均値で良かったか？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ビー玉を使ったことに問題はないか？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ビー玉を推定するとき、複数人で見たことに問題はないか？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ビー玉以外のものだと結果は変わるか？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実験者の教示は適切だったか？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それ以外の要因は？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9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方法　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42910" y="1571612"/>
            <a:ext cx="7889530" cy="7052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カバーストーリー（偽の実験目的）</a:t>
            </a: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1560" y="2639470"/>
            <a:ext cx="3960440" cy="30937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実験条件</a:t>
            </a:r>
            <a:endParaRPr lang="en-US" altLang="ja-JP" sz="28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1560" y="6093296"/>
            <a:ext cx="7776864" cy="424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デブリーフィング（授業）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2123728" y="2276872"/>
            <a:ext cx="720080" cy="36004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2123728" y="5805264"/>
            <a:ext cx="792088" cy="288032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60032" y="2636912"/>
            <a:ext cx="3611975" cy="30963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統制条件</a:t>
            </a:r>
            <a:endParaRPr lang="en-US" altLang="ja-JP" sz="28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3568" y="3131951"/>
            <a:ext cx="3600400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個人判断１回目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88024" y="3104964"/>
            <a:ext cx="3744416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個人判断１回目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55576" y="5152076"/>
            <a:ext cx="3528392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個人判断２回目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60032" y="5157192"/>
            <a:ext cx="3744416" cy="6480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個人判断２回目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6228184" y="5733256"/>
            <a:ext cx="787528" cy="36004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958174" y="4113584"/>
            <a:ext cx="3024336" cy="79208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平均値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ﾌｨｰﾄﾞﾊﾞｯｸ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2123728" y="3780023"/>
            <a:ext cx="792088" cy="288032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2123728" y="5013176"/>
            <a:ext cx="792088" cy="288032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228184" y="3861048"/>
            <a:ext cx="792088" cy="144016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6228184" y="2276872"/>
            <a:ext cx="720080" cy="360040"/>
          </a:xfrm>
          <a:prstGeom prst="downArrow">
            <a:avLst>
              <a:gd name="adj1" fmla="val 44147"/>
              <a:gd name="adj2" fmla="val 372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540"/>
          <p:cNvGrpSpPr/>
          <p:nvPr/>
        </p:nvGrpSpPr>
        <p:grpSpPr>
          <a:xfrm>
            <a:off x="218753" y="3032956"/>
            <a:ext cx="968871" cy="792088"/>
            <a:chOff x="218753" y="3032956"/>
            <a:chExt cx="968871" cy="792088"/>
          </a:xfrm>
        </p:grpSpPr>
        <p:grpSp>
          <p:nvGrpSpPr>
            <p:cNvPr id="7" name="グループ化 157"/>
            <p:cNvGrpSpPr/>
            <p:nvPr/>
          </p:nvGrpSpPr>
          <p:grpSpPr>
            <a:xfrm>
              <a:off x="683568" y="3032956"/>
              <a:ext cx="504056" cy="792088"/>
              <a:chOff x="1475656" y="692696"/>
              <a:chExt cx="864096" cy="1224136"/>
            </a:xfrm>
          </p:grpSpPr>
          <p:sp>
            <p:nvSpPr>
              <p:cNvPr id="32" name="円柱 31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9" name="フローチャート : 結合子 48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1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2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4" name="フローチャート : 結合子 33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0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3" name="フローチャート : 結合子 32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5" name="フローチャート : 結合子 34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" name="フローチャート : 結合子 35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7" name="フローチャート : 結合子 3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8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0" name="フローチャート : 結合子 3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1" name="フローチャート : 結合子 4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2" name="フローチャート : 結合子 4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3" name="フローチャート : 結合子 4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5" name="フローチャート : 結合子 4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6" name="フローチャート : 結合子 4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7" name="フローチャート : 結合子 4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" name="フローチャート : 結合子 4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50" name="フローチャート : 結合子 4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51" name="フローチャート : 結合子 5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53" name="フローチャート : 結合子 52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8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39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58" name="フローチャート : 結合子 57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72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3" name="フローチャート : 結合子 7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4" name="フローチャート : 結合子 7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5" name="フローチャート : 結合子 7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52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68" name="フローチャート : 結合子 67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9" name="フローチャート : 結合子 68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0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71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54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64" name="フローチャート : 結合子 63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5" name="フローチャート : 結合子 64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6" name="フローチャート : 結合子 65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67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62" name="フローチャート : 結合子 61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63" name="フローチャート : 結合子 62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57" name="フローチャート : 結合子 56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55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56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79" name="フローチャート : 結合子 78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59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93" name="フローチャート : 結合子 92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4" name="フローチャート : 結合子 93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5" name="フローチャート : 結合子 94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6" name="フローチャート : 結合子 95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60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89" name="フローチャート : 結合子 88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0" name="フローチャート : 結合子 89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1" name="フローチャート : 結合子 90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92" name="フローチャート : 結合子 91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61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85" name="フローチャート : 結合子 8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86" name="フローチャート : 結合子 8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87" name="フローチャート : 結合子 8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88" name="フローチャート : 結合子 8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83" name="フローチャート : 結合子 82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84" name="フローチャート : 結合子 83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78" name="フローチャート : 結合子 77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00" name="フローチャート : 結合子 99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76" name="グループ化 37"/>
              <p:cNvGrpSpPr/>
              <p:nvPr/>
            </p:nvGrpSpPr>
            <p:grpSpPr>
              <a:xfrm rot="16036014">
                <a:off x="1824043" y="1676517"/>
                <a:ext cx="158149" cy="250749"/>
                <a:chOff x="1547664" y="1340768"/>
                <a:chExt cx="158149" cy="250749"/>
              </a:xfrm>
            </p:grpSpPr>
            <p:sp>
              <p:nvSpPr>
                <p:cNvPr id="114" name="フローチャート : 結合子 11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5" name="フローチャート : 結合子 11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6" name="フローチャート : 結合子 11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7" name="フローチャート : 結合子 11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77" name="グループ化 38"/>
              <p:cNvGrpSpPr/>
              <p:nvPr/>
            </p:nvGrpSpPr>
            <p:grpSpPr>
              <a:xfrm rot="16036014">
                <a:off x="1969002" y="1517024"/>
                <a:ext cx="158149" cy="250749"/>
                <a:chOff x="1547664" y="1340768"/>
                <a:chExt cx="158149" cy="250749"/>
              </a:xfrm>
            </p:grpSpPr>
            <p:sp>
              <p:nvSpPr>
                <p:cNvPr id="110" name="フローチャート : 結合子 10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1" name="フローチャート : 結合子 11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2" name="フローチャート : 結合子 11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13" name="フローチャート : 結合子 11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80" name="グループ化 43"/>
              <p:cNvGrpSpPr/>
              <p:nvPr/>
            </p:nvGrpSpPr>
            <p:grpSpPr>
              <a:xfrm rot="16036014">
                <a:off x="2116721" y="1606812"/>
                <a:ext cx="158149" cy="250749"/>
                <a:chOff x="1547664" y="1340768"/>
                <a:chExt cx="158149" cy="250749"/>
              </a:xfrm>
            </p:grpSpPr>
            <p:sp>
              <p:nvSpPr>
                <p:cNvPr id="106" name="フローチャート : 結合子 105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07" name="フローチャート : 結合子 106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08" name="フローチャート : 結合子 107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09" name="フローチャート : 結合子 108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04" name="フローチャート : 結合子 103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05" name="フローチャート : 結合子 104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9" name="フローチャート : 結合子 98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81" name="グループ化 43"/>
              <p:cNvGrpSpPr/>
              <p:nvPr/>
            </p:nvGrpSpPr>
            <p:grpSpPr>
              <a:xfrm rot="2604496">
                <a:off x="2044240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119" name="フローチャート : 結合子 118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0" name="フローチャート : 結合子 119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1" name="フローチャート : 結合子 120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2" name="フローチャート : 結合子 121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82" name="グループ化 43"/>
              <p:cNvGrpSpPr/>
              <p:nvPr/>
            </p:nvGrpSpPr>
            <p:grpSpPr>
              <a:xfrm rot="4508700">
                <a:off x="1826070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124" name="フローチャート : 結合子 12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5" name="フローチャート : 結合子 12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6" name="フローチャート : 結合子 12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27" name="フローチャート : 結合子 12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97" name="グループ化 43"/>
              <p:cNvGrpSpPr/>
              <p:nvPr/>
            </p:nvGrpSpPr>
            <p:grpSpPr>
              <a:xfrm rot="1644403">
                <a:off x="1524491" y="1507109"/>
                <a:ext cx="158149" cy="250749"/>
                <a:chOff x="1547664" y="1340768"/>
                <a:chExt cx="158149" cy="250749"/>
              </a:xfrm>
            </p:grpSpPr>
            <p:sp>
              <p:nvSpPr>
                <p:cNvPr id="129" name="フローチャート : 結合子 128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30" name="フローチャート : 結合子 129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31" name="フローチャート : 結合子 130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32" name="フローチャート : 結合子 131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33" name="フローチャート : 結合子 132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4" name="フローチャート : 結合子 133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5" name="フローチャート : 結合子 134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6" name="フローチャート : 結合子 135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98" name="グループ化 136"/>
              <p:cNvGrpSpPr/>
              <p:nvPr/>
            </p:nvGrpSpPr>
            <p:grpSpPr>
              <a:xfrm rot="11445835">
                <a:off x="1878013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01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140" name="フローチャート : 結合子 139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02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54" name="フローチャート : 結合子 153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5" name="フローチャート : 結合子 154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6" name="フローチャート : 結合子 155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7" name="フローチャート : 結合子 15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03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50" name="フローチャート : 結合子 14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1" name="フローチャート : 結合子 15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2" name="フローチャート : 結合子 15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53" name="フローチャート : 結合子 15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18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46" name="フローチャート : 結合子 14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47" name="フローチャート : 結合子 14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48" name="フローチャート : 結合子 14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49" name="フローチャート : 結合子 14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144" name="フローチャート : 結合子 143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145" name="フローチャート : 結合子 144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139" name="フローチャート : 結合子 138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4" name="テキスト ボックス 533"/>
            <p:cNvSpPr txBox="1"/>
            <p:nvPr/>
          </p:nvSpPr>
          <p:spPr>
            <a:xfrm>
              <a:off x="218753" y="34290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23" name="グループ化 541"/>
          <p:cNvGrpSpPr/>
          <p:nvPr/>
        </p:nvGrpSpPr>
        <p:grpSpPr>
          <a:xfrm>
            <a:off x="179512" y="5013176"/>
            <a:ext cx="1008112" cy="792088"/>
            <a:chOff x="179512" y="5013176"/>
            <a:chExt cx="1008112" cy="792088"/>
          </a:xfrm>
        </p:grpSpPr>
        <p:grpSp>
          <p:nvGrpSpPr>
            <p:cNvPr id="128" name="グループ化 158"/>
            <p:cNvGrpSpPr/>
            <p:nvPr/>
          </p:nvGrpSpPr>
          <p:grpSpPr>
            <a:xfrm>
              <a:off x="683568" y="5013176"/>
              <a:ext cx="504056" cy="792088"/>
              <a:chOff x="1475656" y="692696"/>
              <a:chExt cx="864096" cy="1224136"/>
            </a:xfrm>
          </p:grpSpPr>
          <p:sp>
            <p:nvSpPr>
              <p:cNvPr id="160" name="円柱 159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61" name="フローチャート : 結合子 160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37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38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266" name="フローチャート : 結合子 26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41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80" name="フローチャート : 結合子 27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81" name="フローチャート : 結合子 28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82" name="フローチャート : 結合子 28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83" name="フローチャート : 結合子 28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42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76" name="フローチャート : 結合子 27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7" name="フローチャート : 結合子 27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8" name="フローチャート : 結合子 27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9" name="フローチャート : 結合子 27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43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72" name="フローチャート : 結合子 2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3" name="フローチャート : 結合子 27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4" name="フローチャート : 結合子 27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75" name="フローチャート : 結合子 27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270" name="フローチャート : 結合子 26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271" name="フローチャート : 結合子 27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265" name="フローチャート : 結合子 26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58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59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246" name="フローチャート : 結合子 24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62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60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61" name="フローチャート : 結合子 26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62" name="フローチャート : 結合子 26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63" name="フローチャート : 結合子 26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63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56" name="フローチャート : 結合子 25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7" name="フローチャート : 結合子 25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8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9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64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52" name="フローチャート : 結合子 25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3" name="フローチャート : 結合子 25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4" name="フローチャート : 結合子 25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55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250" name="フローチャート : 結合子 24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251" name="フローチャート : 結合子 25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245" name="フローチャート : 結合子 24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66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167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226" name="フローチャート : 結合子 22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168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40" name="フローチャート : 結合子 23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41" name="フローチャート : 結合子 24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42" name="フローチャート : 結合子 24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43" name="フローチャート : 結合子 24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72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36" name="フローチャート : 結合子 23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7" name="フローチャート : 結合子 23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8" name="フローチャート : 結合子 23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9" name="フローチャート : 結合子 23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173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232" name="フローチャート : 結合子 23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3" name="フローチャート : 結合子 23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4" name="フローチャート : 結合子 23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235" name="フローチャート : 結合子 23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230" name="フローチャート : 結合子 22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231" name="フローチャート : 結合子 23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225" name="フローチャート : 結合子 22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65" name="フローチャート : 結合子 164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74" name="グループ化 37"/>
              <p:cNvGrpSpPr/>
              <p:nvPr/>
            </p:nvGrpSpPr>
            <p:grpSpPr>
              <a:xfrm rot="16036014">
                <a:off x="1824043" y="1676519"/>
                <a:ext cx="158149" cy="250749"/>
                <a:chOff x="1547664" y="1340768"/>
                <a:chExt cx="158149" cy="250749"/>
              </a:xfrm>
            </p:grpSpPr>
            <p:sp>
              <p:nvSpPr>
                <p:cNvPr id="220" name="フローチャート : 結合子 21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21" name="フローチャート : 結合子 22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22" name="フローチャート : 結合子 22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23" name="フローチャート : 結合子 22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79" name="グループ化 38"/>
              <p:cNvGrpSpPr/>
              <p:nvPr/>
            </p:nvGrpSpPr>
            <p:grpSpPr>
              <a:xfrm rot="16036014">
                <a:off x="1969002" y="1517026"/>
                <a:ext cx="158149" cy="250749"/>
                <a:chOff x="1547664" y="1340768"/>
                <a:chExt cx="158149" cy="250749"/>
              </a:xfrm>
            </p:grpSpPr>
            <p:sp>
              <p:nvSpPr>
                <p:cNvPr id="216" name="フローチャート : 結合子 215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7" name="フローチャート : 結合子 216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8" name="フローチャート : 結合子 217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9" name="フローチャート : 結合子 218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0" name="グループ化 43"/>
              <p:cNvGrpSpPr/>
              <p:nvPr/>
            </p:nvGrpSpPr>
            <p:grpSpPr>
              <a:xfrm rot="16036014">
                <a:off x="2116721" y="1606814"/>
                <a:ext cx="158149" cy="250749"/>
                <a:chOff x="1547664" y="1340768"/>
                <a:chExt cx="158149" cy="250749"/>
              </a:xfrm>
            </p:grpSpPr>
            <p:sp>
              <p:nvSpPr>
                <p:cNvPr id="212" name="フローチャート : 結合子 211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3" name="フローチャート : 結合子 212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4" name="フローチャート : 結合子 213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5" name="フローチャート : 結合子 214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69" name="フローチャート : 結合子 168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0" name="フローチャート : 結合子 169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1" name="フローチャート : 結合子 170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183" name="グループ化 43"/>
              <p:cNvGrpSpPr/>
              <p:nvPr/>
            </p:nvGrpSpPr>
            <p:grpSpPr>
              <a:xfrm rot="2604496">
                <a:off x="2044242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208" name="フローチャート : 結合子 207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9" name="フローチャート : 結合子 208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0" name="フローチャート : 結合子 209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11" name="フローチャート : 結合子 210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4" name="グループ化 43"/>
              <p:cNvGrpSpPr/>
              <p:nvPr/>
            </p:nvGrpSpPr>
            <p:grpSpPr>
              <a:xfrm rot="4508700">
                <a:off x="1826072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204" name="フローチャート : 結合子 20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5" name="フローチャート : 結合子 20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6" name="フローチャート : 結合子 20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7" name="フローチャート : 結合子 20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85" name="グループ化 43"/>
              <p:cNvGrpSpPr/>
              <p:nvPr/>
            </p:nvGrpSpPr>
            <p:grpSpPr>
              <a:xfrm rot="1644403">
                <a:off x="1524491" y="1507107"/>
                <a:ext cx="158149" cy="250749"/>
                <a:chOff x="1547664" y="1340768"/>
                <a:chExt cx="158149" cy="250749"/>
              </a:xfrm>
            </p:grpSpPr>
            <p:sp>
              <p:nvSpPr>
                <p:cNvPr id="200" name="フローチャート : 結合子 19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1" name="フローチャート : 結合子 20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2" name="フローチャート : 結合子 20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03" name="フローチャート : 結合子 20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75" name="フローチャート : 結合子 174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6" name="フローチャート : 結合子 175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7" name="フローチャート : 結合子 176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8" name="フローチャート : 結合子 177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224" name="グループ化 136"/>
              <p:cNvGrpSpPr/>
              <p:nvPr/>
            </p:nvGrpSpPr>
            <p:grpSpPr>
              <a:xfrm rot="11445835">
                <a:off x="1878015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27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182" name="フローチャート : 結合子 181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28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96" name="フローチャート : 結合子 19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7" name="フローチャート : 結合子 19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8" name="フローチャート : 結合子 19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9" name="フローチャート : 結合子 19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29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92" name="フローチャート : 結合子 19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3" name="フローチャート : 結合子 19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4" name="フローチャート : 結合子 19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5" name="フローチャート : 結合子 19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44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188" name="フローチャート : 結合子 187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89" name="フローチャート : 結合子 188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0" name="フローチャート : 結合子 18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191" name="フローチャート : 結合子 19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186" name="フローチャート : 結合子 185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187" name="フローチャート : 結合子 186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181" name="フローチャート : 結合子 180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5" name="テキスト ボックス 534"/>
            <p:cNvSpPr txBox="1"/>
            <p:nvPr/>
          </p:nvSpPr>
          <p:spPr>
            <a:xfrm>
              <a:off x="179512" y="53732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7" name="グループ化 539"/>
          <p:cNvGrpSpPr/>
          <p:nvPr/>
        </p:nvGrpSpPr>
        <p:grpSpPr>
          <a:xfrm>
            <a:off x="7956376" y="3032956"/>
            <a:ext cx="1092374" cy="792088"/>
            <a:chOff x="7956376" y="3032956"/>
            <a:chExt cx="1092374" cy="792088"/>
          </a:xfrm>
        </p:grpSpPr>
        <p:grpSp>
          <p:nvGrpSpPr>
            <p:cNvPr id="248" name="グループ化 283"/>
            <p:cNvGrpSpPr/>
            <p:nvPr/>
          </p:nvGrpSpPr>
          <p:grpSpPr>
            <a:xfrm>
              <a:off x="7956376" y="3032956"/>
              <a:ext cx="504056" cy="792088"/>
              <a:chOff x="1475656" y="692696"/>
              <a:chExt cx="864096" cy="1224136"/>
            </a:xfrm>
          </p:grpSpPr>
          <p:sp>
            <p:nvSpPr>
              <p:cNvPr id="285" name="円柱 284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6" name="フローチャート : 結合子 285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249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64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91" name="フローチャート : 結合子 390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67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05" name="フローチャート : 結合子 40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6" name="フローチャート : 結合子 40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7" name="フローチャート : 結合子 40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8" name="フローチャート : 結合子 40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68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01" name="フローチャート : 結合子 40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2" name="フローチャート : 結合子 40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3" name="フローチャート : 結合子 402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4" name="フローチャート : 結合子 403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6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97" name="フローチャート : 結合子 39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98" name="フローチャート : 結合子 39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99" name="フローチャート : 結合子 39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00" name="フローチャート : 結合子 399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95" name="フローチャート : 結合子 394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96" name="フローチャート : 結合子 395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90" name="フローチャート : 結合子 389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284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87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71" name="フローチャート : 結合子 370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88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85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6" name="フローチャート : 結合子 38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7" name="フローチャート : 結合子 38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8" name="フローチャート : 結合子 38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89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81" name="フローチャート : 結合子 38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2" name="フローチャート : 結合子 38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3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4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1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77" name="フローチャート : 結合子 37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78" name="フローチャート : 結合子 37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79" name="フローチャート : 結合子 37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80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75" name="フローチャート : 結合子 374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76" name="フローチャート : 結合子 375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70" name="フローチャート : 結合子 369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292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293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51" name="フローチャート : 結合子 350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297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65" name="フローチャート : 結合子 364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6" name="フローチャート : 結合子 365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7" name="フローチャート : 結合子 366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8" name="フローチャート : 結合子 367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8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61" name="フローチャート : 結合子 36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2" name="フローチャート : 結合子 36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3" name="フローチャート : 結合子 362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4" name="フローチャート : 結合子 363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29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57" name="フローチャート : 結合子 35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58" name="フローチャート : 結合子 35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59" name="フローチャート : 結合子 35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60" name="フローチャート : 結合子 359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55" name="フローチャート : 結合子 354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56" name="フローチャート : 結合子 355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50" name="フローチャート : 結合子 349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90" name="フローチャート : 結合子 289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04" name="グループ化 37"/>
              <p:cNvGrpSpPr/>
              <p:nvPr/>
            </p:nvGrpSpPr>
            <p:grpSpPr>
              <a:xfrm rot="16036014">
                <a:off x="1824043" y="1676519"/>
                <a:ext cx="158149" cy="250749"/>
                <a:chOff x="1547664" y="1340768"/>
                <a:chExt cx="158149" cy="250749"/>
              </a:xfrm>
            </p:grpSpPr>
            <p:sp>
              <p:nvSpPr>
                <p:cNvPr id="345" name="フローチャート : 結合子 344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6" name="フローチャート : 結合子 345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7" name="フローチャート : 結合子 346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8" name="フローチャート : 結合子 347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05" name="グループ化 38"/>
              <p:cNvGrpSpPr/>
              <p:nvPr/>
            </p:nvGrpSpPr>
            <p:grpSpPr>
              <a:xfrm rot="16036014">
                <a:off x="1969002" y="1517026"/>
                <a:ext cx="158149" cy="250749"/>
                <a:chOff x="1547664" y="1340768"/>
                <a:chExt cx="158149" cy="250749"/>
              </a:xfrm>
            </p:grpSpPr>
            <p:sp>
              <p:nvSpPr>
                <p:cNvPr id="341" name="フローチャート : 結合子 340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2" name="フローチャート : 結合子 341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3" name="フローチャート : 結合子 342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4" name="フローチャート : 結合子 343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08" name="グループ化 43"/>
              <p:cNvGrpSpPr/>
              <p:nvPr/>
            </p:nvGrpSpPr>
            <p:grpSpPr>
              <a:xfrm rot="16036014">
                <a:off x="2116721" y="1606814"/>
                <a:ext cx="158149" cy="250749"/>
                <a:chOff x="1547664" y="1340768"/>
                <a:chExt cx="158149" cy="250749"/>
              </a:xfrm>
            </p:grpSpPr>
            <p:sp>
              <p:nvSpPr>
                <p:cNvPr id="337" name="フローチャート : 結合子 336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8" name="フローチャート : 結合子 337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9" name="フローチャート : 結合子 338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40" name="フローチャート : 結合子 339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94" name="フローチャート : 結合子 293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5" name="フローチャート : 結合子 294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6" name="フローチャート : 結合子 295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09" name="グループ化 43"/>
              <p:cNvGrpSpPr/>
              <p:nvPr/>
            </p:nvGrpSpPr>
            <p:grpSpPr>
              <a:xfrm rot="2604496">
                <a:off x="2044242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333" name="フローチャート : 結合子 332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4" name="フローチャート : 結合子 333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5" name="フローチャート : 結合子 334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6" name="フローチャート : 結合子 335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10" name="グループ化 43"/>
              <p:cNvGrpSpPr/>
              <p:nvPr/>
            </p:nvGrpSpPr>
            <p:grpSpPr>
              <a:xfrm rot="4508700">
                <a:off x="1826072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329" name="フローチャート : 結合子 328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0" name="フローチャート : 結合子 329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1" name="フローチャート : 結合子 330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2" name="フローチャート : 結合子 331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49" name="グループ化 43"/>
              <p:cNvGrpSpPr/>
              <p:nvPr/>
            </p:nvGrpSpPr>
            <p:grpSpPr>
              <a:xfrm rot="1644403">
                <a:off x="1524491" y="1507107"/>
                <a:ext cx="158149" cy="250749"/>
                <a:chOff x="1547664" y="1340768"/>
                <a:chExt cx="158149" cy="250749"/>
              </a:xfrm>
            </p:grpSpPr>
            <p:sp>
              <p:nvSpPr>
                <p:cNvPr id="325" name="フローチャート : 結合子 324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26" name="フローチャート : 結合子 325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27" name="フローチャート : 結合子 326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28" name="フローチャート : 結合子 327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300" name="フローチャート : 結合子 299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1" name="フローチャート : 結合子 300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2" name="フローチャート : 結合子 301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3" name="フローチャート : 結合子 302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52" name="グループ化 136"/>
              <p:cNvGrpSpPr/>
              <p:nvPr/>
            </p:nvGrpSpPr>
            <p:grpSpPr>
              <a:xfrm rot="11445835">
                <a:off x="1878015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353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307" name="フローチャート : 結合子 306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35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21" name="フローチャート : 結合子 320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2" name="フローチャート : 結合子 321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3" name="フローチャート : 結合子 322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4" name="フローチャート : 結合子 323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369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17" name="フローチャート : 結合子 316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8" name="フローチャート : 結合子 317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9" name="フローチャート : 結合子 318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20" name="フローチャート : 結合子 319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372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313" name="フローチャート : 結合子 312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4" name="フローチャート : 結合子 313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5" name="フローチャート : 結合子 314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316" name="フローチャート : 結合子 315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311" name="フローチャート : 結合子 310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312" name="フローチャート : 結合子 311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306" name="フローチャート : 結合子 305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6" name="テキスト ボックス 535"/>
            <p:cNvSpPr txBox="1"/>
            <p:nvPr/>
          </p:nvSpPr>
          <p:spPr>
            <a:xfrm>
              <a:off x="8400678" y="34290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3" name="グループ化 538"/>
          <p:cNvGrpSpPr/>
          <p:nvPr/>
        </p:nvGrpSpPr>
        <p:grpSpPr>
          <a:xfrm>
            <a:off x="7956376" y="4941168"/>
            <a:ext cx="1080120" cy="801380"/>
            <a:chOff x="7956376" y="4941168"/>
            <a:chExt cx="1080120" cy="801380"/>
          </a:xfrm>
        </p:grpSpPr>
        <p:grpSp>
          <p:nvGrpSpPr>
            <p:cNvPr id="374" name="グループ化 408"/>
            <p:cNvGrpSpPr/>
            <p:nvPr/>
          </p:nvGrpSpPr>
          <p:grpSpPr>
            <a:xfrm>
              <a:off x="7956376" y="4941168"/>
              <a:ext cx="504056" cy="792088"/>
              <a:chOff x="1475656" y="692696"/>
              <a:chExt cx="864096" cy="1224136"/>
            </a:xfrm>
          </p:grpSpPr>
          <p:sp>
            <p:nvSpPr>
              <p:cNvPr id="410" name="円柱 409"/>
              <p:cNvSpPr/>
              <p:nvPr/>
            </p:nvSpPr>
            <p:spPr>
              <a:xfrm>
                <a:off x="1475656" y="692696"/>
                <a:ext cx="864096" cy="1224136"/>
              </a:xfrm>
              <a:prstGeom prst="can">
                <a:avLst>
                  <a:gd name="adj" fmla="val 4241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1" name="フローチャート : 結合子 410"/>
              <p:cNvSpPr/>
              <p:nvPr/>
            </p:nvSpPr>
            <p:spPr>
              <a:xfrm>
                <a:off x="1700064" y="1565176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389" name="グループ化 53"/>
              <p:cNvGrpSpPr/>
              <p:nvPr/>
            </p:nvGrpSpPr>
            <p:grpSpPr>
              <a:xfrm>
                <a:off x="1547664" y="134076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392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516" name="フローチャート : 結合子 51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393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30" name="フローチャート : 結合子 52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31" name="フローチャート : 結合子 53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32" name="フローチャート : 結合子 53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33" name="フローチャート : 結合子 53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394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26" name="フローチャート : 結合子 52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7" name="フローチャート : 結合子 52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8" name="フローチャート : 結合子 52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9" name="フローチャート : 結合子 52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0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22" name="フローチャート : 結合子 52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3" name="フローチャート : 結合子 52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4" name="フローチャート : 結合子 52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25" name="フローチャート : 結合子 52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520" name="フローチャート : 結合子 51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521" name="フローチャート : 結合子 52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515" name="フローチャート : 結合子 51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12" name="グループ化 54"/>
              <p:cNvGrpSpPr/>
              <p:nvPr/>
            </p:nvGrpSpPr>
            <p:grpSpPr>
              <a:xfrm>
                <a:off x="1676608" y="1349144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413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496" name="フローチャート : 結合子 49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1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10" name="フローチャート : 結合子 7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11" name="フローチャート : 結合子 51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12" name="フローチャート : 結合子 51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13" name="フローチャート : 結合子 51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16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06" name="フローチャート : 結合子 50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7" name="フローチャート : 結合子 50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8" name="フローチャート : 結合子 6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9" name="フローチャート : 結合子 7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17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502" name="フローチャート : 結合子 50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3" name="フローチャート : 結合子 50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4" name="フローチャート : 結合子 50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505" name="フローチャート : 結合子 66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500" name="フローチャート : 結合子 49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501" name="フローチャート : 結合子 50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495" name="フローチャート : 結合子 49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18" name="グループ化 75"/>
              <p:cNvGrpSpPr/>
              <p:nvPr/>
            </p:nvGrpSpPr>
            <p:grpSpPr>
              <a:xfrm rot="12897771">
                <a:off x="1812050" y="1256098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422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476" name="フローチャート : 結合子 475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23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90" name="フローチャート : 結合子 489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91" name="フローチャート : 結合子 490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92" name="フローチャート : 結合子 491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93" name="フローチャート : 結合子 492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24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86" name="フローチャート : 結合子 48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7" name="フローチャート : 結合子 48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8" name="フローチャート : 結合子 48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9" name="フローチャート : 結合子 48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29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82" name="フローチャート : 結合子 48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3" name="フローチャート : 結合子 48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4" name="フローチャート : 結合子 48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85" name="フローチャート : 結合子 48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480" name="フローチャート : 結合子 479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481" name="フローチャート : 結合子 480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475" name="フローチャート : 結合子 474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415" name="フローチャート : 結合子 414"/>
              <p:cNvSpPr/>
              <p:nvPr/>
            </p:nvSpPr>
            <p:spPr>
              <a:xfrm rot="16036014">
                <a:off x="1851824" y="1809737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430" name="グループ化 37"/>
              <p:cNvGrpSpPr/>
              <p:nvPr/>
            </p:nvGrpSpPr>
            <p:grpSpPr>
              <a:xfrm rot="16036014">
                <a:off x="1824043" y="1676519"/>
                <a:ext cx="158149" cy="250749"/>
                <a:chOff x="1547664" y="1340768"/>
                <a:chExt cx="158149" cy="250749"/>
              </a:xfrm>
            </p:grpSpPr>
            <p:sp>
              <p:nvSpPr>
                <p:cNvPr id="470" name="フローチャート : 結合子 46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71" name="フローチャート : 結合子 47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72" name="フローチャート : 結合子 47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73" name="フローチャート : 結合子 47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33" name="グループ化 38"/>
              <p:cNvGrpSpPr/>
              <p:nvPr/>
            </p:nvGrpSpPr>
            <p:grpSpPr>
              <a:xfrm rot="16036014">
                <a:off x="1969002" y="1517026"/>
                <a:ext cx="158149" cy="250749"/>
                <a:chOff x="1547664" y="1340768"/>
                <a:chExt cx="158149" cy="250749"/>
              </a:xfrm>
            </p:grpSpPr>
            <p:sp>
              <p:nvSpPr>
                <p:cNvPr id="466" name="フローチャート : 結合子 465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7" name="フローチャート : 結合子 466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8" name="フローチャート : 結合子 467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9" name="フローチャート : 結合子 468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34" name="グループ化 43"/>
              <p:cNvGrpSpPr/>
              <p:nvPr/>
            </p:nvGrpSpPr>
            <p:grpSpPr>
              <a:xfrm rot="16036014">
                <a:off x="2116721" y="1606814"/>
                <a:ext cx="158149" cy="250749"/>
                <a:chOff x="1547664" y="1340768"/>
                <a:chExt cx="158149" cy="250749"/>
              </a:xfrm>
            </p:grpSpPr>
            <p:sp>
              <p:nvSpPr>
                <p:cNvPr id="462" name="フローチャート : 結合子 461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3" name="フローチャート : 結合子 462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4" name="フローチャート : 結合子 463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5" name="フローチャート : 結合子 464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419" name="フローチャート : 結合子 418"/>
              <p:cNvSpPr/>
              <p:nvPr/>
            </p:nvSpPr>
            <p:spPr>
              <a:xfrm rot="16036014">
                <a:off x="2141743" y="1490750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0" name="フローチャート : 結合子 419"/>
              <p:cNvSpPr/>
              <p:nvPr/>
            </p:nvSpPr>
            <p:spPr>
              <a:xfrm rot="16036014" flipH="1" flipV="1">
                <a:off x="2136737" y="1750978"/>
                <a:ext cx="45719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1" name="フローチャート : 結合子 420"/>
              <p:cNvSpPr/>
              <p:nvPr/>
            </p:nvSpPr>
            <p:spPr>
              <a:xfrm rot="16036014">
                <a:off x="1996784" y="1650244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435" name="グループ化 43"/>
              <p:cNvGrpSpPr/>
              <p:nvPr/>
            </p:nvGrpSpPr>
            <p:grpSpPr>
              <a:xfrm rot="2604496">
                <a:off x="2044242" y="1648847"/>
                <a:ext cx="158149" cy="250749"/>
                <a:chOff x="1547664" y="1340768"/>
                <a:chExt cx="158149" cy="250749"/>
              </a:xfrm>
            </p:grpSpPr>
            <p:sp>
              <p:nvSpPr>
                <p:cNvPr id="458" name="フローチャート : 結合子 457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9" name="フローチャート : 結合子 458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0" name="フローチャート : 結合子 459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61" name="フローチャート : 結合子 460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74" name="グループ化 43"/>
              <p:cNvGrpSpPr/>
              <p:nvPr/>
            </p:nvGrpSpPr>
            <p:grpSpPr>
              <a:xfrm rot="4508700">
                <a:off x="1826072" y="1251960"/>
                <a:ext cx="158149" cy="250749"/>
                <a:chOff x="1547664" y="1340768"/>
                <a:chExt cx="158149" cy="250749"/>
              </a:xfrm>
            </p:grpSpPr>
            <p:sp>
              <p:nvSpPr>
                <p:cNvPr id="454" name="フローチャート : 結合子 453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5" name="フローチャート : 結合子 454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6" name="フローチャート : 結合子 455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7" name="フローチャート : 結合子 456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477" name="グループ化 43"/>
              <p:cNvGrpSpPr/>
              <p:nvPr/>
            </p:nvGrpSpPr>
            <p:grpSpPr>
              <a:xfrm rot="1644403">
                <a:off x="1524491" y="1507107"/>
                <a:ext cx="158149" cy="250749"/>
                <a:chOff x="1547664" y="1340768"/>
                <a:chExt cx="158149" cy="250749"/>
              </a:xfrm>
            </p:grpSpPr>
            <p:sp>
              <p:nvSpPr>
                <p:cNvPr id="450" name="フローチャート : 結合子 449"/>
                <p:cNvSpPr/>
                <p:nvPr/>
              </p:nvSpPr>
              <p:spPr>
                <a:xfrm>
                  <a:off x="1547664" y="1340768"/>
                  <a:ext cx="72008" cy="72008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1" name="フローチャート : 結合子 450"/>
                <p:cNvSpPr/>
                <p:nvPr/>
              </p:nvSpPr>
              <p:spPr>
                <a:xfrm>
                  <a:off x="1633805" y="1450059"/>
                  <a:ext cx="72008" cy="72008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2" name="フローチャート : 結合子 451"/>
                <p:cNvSpPr/>
                <p:nvPr/>
              </p:nvSpPr>
              <p:spPr>
                <a:xfrm>
                  <a:off x="1547664" y="1484784"/>
                  <a:ext cx="72008" cy="72008"/>
                </a:xfrm>
                <a:prstGeom prst="flowChartConnector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453" name="フローチャート : 結合子 452"/>
                <p:cNvSpPr/>
                <p:nvPr/>
              </p:nvSpPr>
              <p:spPr>
                <a:xfrm>
                  <a:off x="1612580" y="1519509"/>
                  <a:ext cx="72008" cy="72008"/>
                </a:xfrm>
                <a:prstGeom prst="flowChartConnector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425" name="フローチャート : 結合子 424"/>
              <p:cNvSpPr/>
              <p:nvPr/>
            </p:nvSpPr>
            <p:spPr>
              <a:xfrm>
                <a:off x="1547664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6" name="フローチャート : 結合子 425"/>
              <p:cNvSpPr/>
              <p:nvPr/>
            </p:nvSpPr>
            <p:spPr>
              <a:xfrm>
                <a:off x="2123728" y="1700808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7" name="フローチャート : 結合子 426"/>
              <p:cNvSpPr/>
              <p:nvPr/>
            </p:nvSpPr>
            <p:spPr>
              <a:xfrm>
                <a:off x="2195736" y="1556792"/>
                <a:ext cx="72008" cy="72008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8" name="フローチャート : 結合子 427"/>
              <p:cNvSpPr/>
              <p:nvPr/>
            </p:nvSpPr>
            <p:spPr>
              <a:xfrm flipH="1">
                <a:off x="1619672" y="1608704"/>
                <a:ext cx="73704" cy="45719"/>
              </a:xfrm>
              <a:prstGeom prst="flowChartConnector">
                <a:avLst/>
              </a:prstGeom>
              <a:solidFill>
                <a:srgbClr val="FF99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grpSp>
            <p:nvGrpSpPr>
              <p:cNvPr id="478" name="グループ化 136"/>
              <p:cNvGrpSpPr/>
              <p:nvPr/>
            </p:nvGrpSpPr>
            <p:grpSpPr>
              <a:xfrm rot="11445835">
                <a:off x="1878015" y="1224417"/>
                <a:ext cx="376808" cy="538781"/>
                <a:chOff x="1547664" y="1340768"/>
                <a:chExt cx="376808" cy="538781"/>
              </a:xfrm>
            </p:grpSpPr>
            <p:grpSp>
              <p:nvGrpSpPr>
                <p:cNvPr id="479" name="グループ化 51"/>
                <p:cNvGrpSpPr/>
                <p:nvPr/>
              </p:nvGrpSpPr>
              <p:grpSpPr>
                <a:xfrm>
                  <a:off x="1547664" y="1340768"/>
                  <a:ext cx="376808" cy="538781"/>
                  <a:chOff x="1547664" y="1340768"/>
                  <a:chExt cx="376808" cy="538781"/>
                </a:xfrm>
              </p:grpSpPr>
              <p:sp>
                <p:nvSpPr>
                  <p:cNvPr id="432" name="フローチャート : 結合子 431"/>
                  <p:cNvSpPr/>
                  <p:nvPr/>
                </p:nvSpPr>
                <p:spPr>
                  <a:xfrm>
                    <a:off x="1547664" y="14127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grpSp>
                <p:nvGrpSpPr>
                  <p:cNvPr id="494" name="グループ化 37"/>
                  <p:cNvGrpSpPr/>
                  <p:nvPr/>
                </p:nvGrpSpPr>
                <p:grpSpPr>
                  <a:xfrm>
                    <a:off x="1547664" y="13407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46" name="フローチャート : 結合子 445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7" name="フローチャート : 結合子 446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8" name="フローチャート : 結合子 447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9" name="フローチャート : 結合子 448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97" name="グループ化 38"/>
                  <p:cNvGrpSpPr/>
                  <p:nvPr/>
                </p:nvGrpSpPr>
                <p:grpSpPr>
                  <a:xfrm>
                    <a:off x="1700064" y="1493168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42" name="フローチャート : 結合子 441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3" name="フローチャート : 結合子 442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4" name="フローチャート : 結合子 443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5" name="フローチャート : 結合子 444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grpSp>
                <p:nvGrpSpPr>
                  <p:cNvPr id="498" name="グループ化 43"/>
                  <p:cNvGrpSpPr/>
                  <p:nvPr/>
                </p:nvGrpSpPr>
                <p:grpSpPr>
                  <a:xfrm>
                    <a:off x="1547664" y="1628800"/>
                    <a:ext cx="158149" cy="250749"/>
                    <a:chOff x="1547664" y="1340768"/>
                    <a:chExt cx="158149" cy="250749"/>
                  </a:xfrm>
                </p:grpSpPr>
                <p:sp>
                  <p:nvSpPr>
                    <p:cNvPr id="438" name="フローチャート : 結合子 437"/>
                    <p:cNvSpPr/>
                    <p:nvPr/>
                  </p:nvSpPr>
                  <p:spPr>
                    <a:xfrm>
                      <a:off x="1547664" y="1340768"/>
                      <a:ext cx="72008" cy="72008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39" name="フローチャート : 結合子 438"/>
                    <p:cNvSpPr/>
                    <p:nvPr/>
                  </p:nvSpPr>
                  <p:spPr>
                    <a:xfrm>
                      <a:off x="1633805" y="1450059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0" name="フローチャート : 結合子 439"/>
                    <p:cNvSpPr/>
                    <p:nvPr/>
                  </p:nvSpPr>
                  <p:spPr>
                    <a:xfrm>
                      <a:off x="1547664" y="1484784"/>
                      <a:ext cx="72008" cy="72008"/>
                    </a:xfrm>
                    <a:prstGeom prst="flowChartConnector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  <p:sp>
                  <p:nvSpPr>
                    <p:cNvPr id="441" name="フローチャート : 結合子 440"/>
                    <p:cNvSpPr/>
                    <p:nvPr/>
                  </p:nvSpPr>
                  <p:spPr>
                    <a:xfrm>
                      <a:off x="1612580" y="1519509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p:txBody>
                </p:sp>
              </p:grpSp>
              <p:sp>
                <p:nvSpPr>
                  <p:cNvPr id="436" name="フローチャート : 結合子 435"/>
                  <p:cNvSpPr/>
                  <p:nvPr/>
                </p:nvSpPr>
                <p:spPr>
                  <a:xfrm>
                    <a:off x="1852464" y="1717576"/>
                    <a:ext cx="72008" cy="72008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  <p:sp>
                <p:nvSpPr>
                  <p:cNvPr id="437" name="フローチャート : 結合子 436"/>
                  <p:cNvSpPr/>
                  <p:nvPr/>
                </p:nvSpPr>
                <p:spPr>
                  <a:xfrm flipH="1" flipV="1">
                    <a:off x="1619672" y="1700808"/>
                    <a:ext cx="45719" cy="45719"/>
                  </a:xfrm>
                  <a:prstGeom prst="flowChartConnector">
                    <a:avLst/>
                  </a:prstGeom>
                  <a:solidFill>
                    <a:srgbClr val="FF99FF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  <p:sp>
              <p:nvSpPr>
                <p:cNvPr id="431" name="フローチャート : 結合子 430"/>
                <p:cNvSpPr/>
                <p:nvPr/>
              </p:nvSpPr>
              <p:spPr>
                <a:xfrm>
                  <a:off x="1700064" y="1565176"/>
                  <a:ext cx="72008" cy="72008"/>
                </a:xfrm>
                <a:prstGeom prst="flowChartConnector">
                  <a:avLst/>
                </a:prstGeom>
                <a:solidFill>
                  <a:srgbClr val="FF99FF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538" name="テキスト ボックス 537"/>
            <p:cNvSpPr txBox="1"/>
            <p:nvPr/>
          </p:nvSpPr>
          <p:spPr>
            <a:xfrm>
              <a:off x="8388424" y="53732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秒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784C-B295-4448-9E5A-24D3B5C7D572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4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縦巻き 30"/>
          <p:cNvSpPr/>
          <p:nvPr/>
        </p:nvSpPr>
        <p:spPr>
          <a:xfrm>
            <a:off x="7452320" y="1294468"/>
            <a:ext cx="1440160" cy="3311638"/>
          </a:xfrm>
          <a:prstGeom prst="verticalScroll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ディセプション</a:t>
            </a:r>
            <a:endParaRPr kumimoji="1"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円柱 29"/>
          <p:cNvSpPr/>
          <p:nvPr/>
        </p:nvSpPr>
        <p:spPr>
          <a:xfrm rot="16200000">
            <a:off x="8136952" y="669721"/>
            <a:ext cx="216024" cy="1368152"/>
          </a:xfrm>
          <a:prstGeom prst="can">
            <a:avLst>
              <a:gd name="adj" fmla="val 41074"/>
            </a:avLst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7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1" grpId="0" animBg="1"/>
      <p:bldP spid="22" grpId="0" animBg="1"/>
      <p:bldP spid="23" grpId="0" animBg="1"/>
      <p:bldP spid="24" grpId="0" animBg="1"/>
      <p:bldP spid="13" grpId="0" animBg="1"/>
      <p:bldP spid="31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本来の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とは違う目的を参加者に知らせること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実験の目的を参加者に知られないため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参加者に知らせる為の目的 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＝「カバーストーリー」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目的が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知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られると「自然な」行動を測定できない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目的に沿った行動をしようとする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目的とは異なる行動をしようとする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39552" y="2384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ディセプション</a:t>
            </a:r>
          </a:p>
        </p:txBody>
      </p:sp>
    </p:spTree>
    <p:extLst>
      <p:ext uri="{BB962C8B-B14F-4D97-AF65-F5344CB8AC3E}">
        <p14:creationId xmlns:p14="http://schemas.microsoft.com/office/powerpoint/2010/main" val="28195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2497" y="1772816"/>
            <a:ext cx="8229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研究や実験が完了したとき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に、研究協力者に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与える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説明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ような説明に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は、その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研究が関係している理論の概略，その研究の問題と仮説，対象者になされたことの意味が含まれなければ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ならない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8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ディセプション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が行なわれた場合には，なぜそれが必要だったのかを明らかに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02497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デブリーフィング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2497" y="1772816"/>
            <a:ext cx="8229600" cy="25922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社会心理学の古典的実験を体験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他の人の影響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よって「自分」は変わるか？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データをしっかりと読み込むこと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データの分析と図表の作成を学ぶ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02497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今回の目的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09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3"/>
          <p:cNvSpPr txBox="1">
            <a:spLocks/>
          </p:cNvSpPr>
          <p:nvPr/>
        </p:nvSpPr>
        <p:spPr bwMode="auto">
          <a:xfrm>
            <a:off x="611560" y="3573016"/>
            <a:ext cx="4679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800" b="0" i="0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東京未来大学</a:t>
            </a:r>
            <a:endParaRPr kumimoji="1" lang="en-US" altLang="ja-JP" sz="2800" b="0" i="0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2800" b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心理学実験実習　実験</a:t>
            </a:r>
            <a:r>
              <a:rPr lang="en-US" altLang="ja-JP" sz="2800" b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2800" b="0" i="0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2017/06/19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800" b="0" i="0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担当：川久保・沼田</a:t>
            </a:r>
            <a:endParaRPr kumimoji="1" lang="en-US" altLang="ja-JP" sz="2800" b="0" i="0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ja-JP" sz="2800" b="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ja-JP" sz="2800" b="0" i="0" strike="noStrike" kern="1200" cap="none" spc="0" normalizeH="0" baseline="30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社会的推量改め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8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社会的影響</a:t>
            </a:r>
            <a:endParaRPr kumimoji="1" lang="ja-JP" altLang="en-US" sz="8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9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2497" y="1772816"/>
            <a:ext cx="8229600" cy="2160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人々の信念、態度、行動が他者の存在やコミュニケーションによって影響されるプロセス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他の人に影響されて自分の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振る舞いが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わる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02497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5400" b="1" kern="120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社会的影響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02497" y="4077072"/>
            <a:ext cx="684076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同調（</a:t>
            </a: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conformity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ある個人が，集団や他者の設定する標準ないし期待に沿って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行動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こと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04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oo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Knowledge-PowerPoint-Template</Template>
  <TotalTime>4555</TotalTime>
  <Words>1671</Words>
  <Application>Microsoft Office PowerPoint</Application>
  <PresentationFormat>画面に合わせる (4:3)</PresentationFormat>
  <Paragraphs>288</Paragraphs>
  <Slides>32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HGP創英角ｺﾞｼｯｸUB</vt:lpstr>
      <vt:lpstr>HG創英角ﾎﾟｯﾌﾟ体</vt:lpstr>
      <vt:lpstr>ＭＳ Ｐゴシック</vt:lpstr>
      <vt:lpstr>メイリオ</vt:lpstr>
      <vt:lpstr>Arial</vt:lpstr>
      <vt:lpstr>Calibri</vt:lpstr>
      <vt:lpstr>Microsoft New Tai Lue</vt:lpstr>
      <vt:lpstr>Times New Roman</vt:lpstr>
      <vt:lpstr>Wingdings</vt:lpstr>
      <vt:lpstr>Wingdings 2</vt:lpstr>
      <vt:lpstr>Food-PowerPoint-Template</vt:lpstr>
      <vt:lpstr>社会的推量</vt:lpstr>
      <vt:lpstr>数の迅速な判断の重要性</vt:lpstr>
      <vt:lpstr>PowerPoint プレゼンテーション</vt:lpstr>
      <vt:lpstr>方法　概略</vt:lpstr>
      <vt:lpstr>PowerPoint プレゼンテーション</vt:lpstr>
      <vt:lpstr>PowerPoint プレゼンテーション</vt:lpstr>
      <vt:lpstr>PowerPoint プレゼンテーション</vt:lpstr>
      <vt:lpstr>社会的推量改め  社会的影響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Asch（1951）の 線分の長さ判断の実験 </vt:lpstr>
      <vt:lpstr>PowerPoint プレゼンテーション</vt:lpstr>
      <vt:lpstr>PowerPoint プレゼンテーション</vt:lpstr>
      <vt:lpstr>実験の内容の確認</vt:lpstr>
      <vt:lpstr>今回の実験</vt:lpstr>
      <vt:lpstr>目的</vt:lpstr>
      <vt:lpstr>方法　概略</vt:lpstr>
      <vt:lpstr>仮説</vt:lpstr>
      <vt:lpstr>方法（1）</vt:lpstr>
      <vt:lpstr>PowerPoint プレゼンテーション</vt:lpstr>
      <vt:lpstr>PowerPoint プレゼンテーション</vt:lpstr>
      <vt:lpstr>方法（2）</vt:lpstr>
      <vt:lpstr>「結果と考察」のススメ</vt:lpstr>
      <vt:lpstr>結果の整理</vt:lpstr>
      <vt:lpstr>考察のポイント</vt:lpstr>
      <vt:lpstr>考察のヒント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Atsushi Kawakubo</dc:creator>
  <cp:lastModifiedBy>Atsushi Kawakubo</cp:lastModifiedBy>
  <cp:revision>102</cp:revision>
  <dcterms:created xsi:type="dcterms:W3CDTF">2016-04-30T14:44:38Z</dcterms:created>
  <dcterms:modified xsi:type="dcterms:W3CDTF">2017-05-17T02:29:58Z</dcterms:modified>
</cp:coreProperties>
</file>