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94660"/>
  </p:normalViewPr>
  <p:slideViewPr>
    <p:cSldViewPr>
      <p:cViewPr varScale="1">
        <p:scale>
          <a:sx n="73" d="100"/>
          <a:sy n="73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1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6A154-4EE3-4C61-A8D3-32AF1EBC53C5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2887F-E484-4EAC-9581-B3F7613D93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70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D45-6438-4938-BD9D-812BEBFA0273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46AB-C0BB-4DAF-9C43-B1C4E090A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9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0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2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AD45-6438-4938-BD9D-812BEBFA0273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46AB-C0BB-4DAF-9C43-B1C4E090A5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1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0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9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9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32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2DBE-1286-4F33-BD45-78F6B12D4059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3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2DBE-1286-4F33-BD45-78F6B12D4059}" type="datetimeFigureOut">
              <a:rPr kumimoji="1" lang="ja-JP" altLang="en-US" smtClean="0"/>
              <a:t>2017/4/13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BE64-ADED-4F2A-BC0E-4EF02F1AC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1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Watanabe-takayuki@tokyomirai.ac.j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907270"/>
          </a:xfrm>
        </p:spPr>
        <p:txBody>
          <a:bodyPr/>
          <a:lstStyle/>
          <a:p>
            <a:r>
              <a:rPr kumimoji="1" lang="ja-JP" altLang="en-US" dirty="0"/>
              <a:t>消費者の行動と心理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2419528" y="4413096"/>
            <a:ext cx="4300479" cy="1919238"/>
          </a:xfrm>
        </p:spPr>
        <p:txBody>
          <a:bodyPr>
            <a:no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東京未来大学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モチベーション行動科学部　教授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（沖縄大学　客員教授）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4400" dirty="0">
                <a:solidFill>
                  <a:schemeClr val="tx1"/>
                </a:solidFill>
              </a:rPr>
              <a:t>渡邊　隆之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FBB1A20-799E-4FB2-B7C5-C014E91C062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5292" y="2636912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第１回</a:t>
            </a:r>
            <a:r>
              <a:rPr lang="en-US" altLang="ja-JP" sz="4000" dirty="0"/>
              <a:t>(</a:t>
            </a:r>
            <a:r>
              <a:rPr lang="ja-JP" altLang="en-US" sz="4000" dirty="0"/>
              <a:t>４月１３日</a:t>
            </a:r>
            <a:r>
              <a:rPr lang="en-US" altLang="ja-JP" sz="4000" dirty="0"/>
              <a:t>)</a:t>
            </a:r>
            <a:br>
              <a:rPr lang="en-US" altLang="ja-JP" sz="4000" dirty="0"/>
            </a:br>
            <a:r>
              <a:rPr lang="ja-JP" altLang="en-US" sz="4000" dirty="0"/>
              <a:t>消費者の行動と心理：ガイダンス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312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196752"/>
            <a:ext cx="8352928" cy="489654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/>
              <a:t>＊下記を教科書とします </a:t>
            </a:r>
            <a:endParaRPr lang="en-US" altLang="ja-JP" dirty="0"/>
          </a:p>
          <a:p>
            <a:pPr marL="109728" indent="0">
              <a:buNone/>
            </a:pPr>
            <a:endParaRPr lang="ja-JP" altLang="en-US" dirty="0"/>
          </a:p>
          <a:p>
            <a:pPr marL="109728" indent="0">
              <a:buNone/>
            </a:pPr>
            <a:r>
              <a:rPr lang="ja-JP" altLang="en-US" dirty="0"/>
              <a:t>青木幸弘・新倉貴士・佐々木壮太郎・松下光司著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b="1" dirty="0"/>
              <a:t>「消費者行動論</a:t>
            </a:r>
            <a:r>
              <a:rPr lang="en-US" altLang="ja-JP" b="1" dirty="0"/>
              <a:t>―</a:t>
            </a:r>
            <a:r>
              <a:rPr lang="ja-JP" altLang="en-US" b="1" dirty="0"/>
              <a:t>マーケティングとブランド構築への応用</a:t>
            </a:r>
            <a:r>
              <a:rPr lang="en-US" altLang="ja-JP" b="1" dirty="0"/>
              <a:t>―</a:t>
            </a:r>
            <a:r>
              <a:rPr lang="ja-JP" altLang="en-US" b="1" dirty="0"/>
              <a:t>」</a:t>
            </a:r>
            <a:r>
              <a:rPr lang="ja-JP" altLang="en-US" dirty="0"/>
              <a:t>有斐閣アルマ　</a:t>
            </a:r>
            <a:r>
              <a:rPr lang="en-US" altLang="ja-JP" dirty="0"/>
              <a:t>2012</a:t>
            </a:r>
            <a:r>
              <a:rPr lang="ja-JP" altLang="en-US" dirty="0"/>
              <a:t>　</a:t>
            </a:r>
            <a:r>
              <a:rPr lang="en-US" altLang="ja-JP" dirty="0"/>
              <a:t>\2,200</a:t>
            </a:r>
            <a:r>
              <a:rPr lang="ja-JP" altLang="en-US" dirty="0"/>
              <a:t>＋税 </a:t>
            </a:r>
          </a:p>
          <a:p>
            <a:pPr marL="109728" indent="0">
              <a:buNone/>
            </a:pPr>
            <a:r>
              <a:rPr lang="ja-JP" altLang="en-US" dirty="0"/>
              <a:t>     （授業内容はこの教科書の目次に準じて進行）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＊参考書は随時、提示します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日経流通新聞を購読することを推奨します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金銭的に困難ならまずはメルマガを見ることにしよう！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0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オフィス・アワー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アドバイス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ja-JP" altLang="en-US" dirty="0"/>
              <a:t>＊木曜日：５時限以降～随時（アポを取ることを推奨）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>
                <a:hlinkClick r:id="rId2"/>
              </a:rPr>
              <a:t>Watanabe-takayuki@tokyomirai.ac.jp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＊繰り返しアドバイス！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日頃から、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「なぜ、あの商品は売れるのだろうか？」、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「あのお店はなぜいつもお客さんでいっぱいなのだろうか？」、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「自分だったらこんな工夫をしてもっと売ってやるのに！」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　　　　　　　　　　　　　　　　　　　　などと考えてみてください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　　　　　　　　　　　この授業が楽しくなりますよ！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98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この授業の進め方</a:t>
            </a: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idx="1"/>
          </p:nvPr>
        </p:nvSpPr>
        <p:spPr>
          <a:xfrm>
            <a:off x="708720" y="980728"/>
            <a:ext cx="8435280" cy="5328592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ja-JP" altLang="en-US" dirty="0"/>
              <a:t>１．グループに分かれて「島」になって座ります、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　　１グループ基本５名、全部で１１～１２グループ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　　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２．知らないメンバーがいれば、自己紹介から始めよう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３．各グループで、前回内容をレビューライトしよう！</a:t>
            </a:r>
            <a:endParaRPr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４．次に、前回の宿題について、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　　　　　各自やってきたことを紹介（発表）し、議論しよう！！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５</a:t>
            </a:r>
            <a:r>
              <a:rPr kumimoji="1" lang="ja-JP" altLang="en-US" dirty="0"/>
              <a:t>．そしていよいよ、その回の内容へ！！！</a:t>
            </a:r>
            <a:endParaRPr kumimoji="1"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６</a:t>
            </a:r>
            <a:r>
              <a:rPr kumimoji="1" lang="ja-JP" altLang="en-US" dirty="0"/>
              <a:t>．授業全体が、実はアクティブ・ラーニング</a:t>
            </a:r>
            <a:endParaRPr kumimoji="1" lang="en-US" altLang="ja-JP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3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４月２１日までの宿題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/>
              <a:t>＊教科書２ページから３ページを読んだ上で、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>
              <a:buNone/>
            </a:pPr>
            <a:r>
              <a:rPr lang="ja-JP" altLang="en-US" sz="3200" dirty="0"/>
              <a:t>今現在、どんなベビーカーが売れているか、</a:t>
            </a: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 dirty="0"/>
              <a:t>（売れていそうか）調べてみよう！</a:t>
            </a:r>
            <a:endParaRPr lang="en-US" altLang="ja-JP" sz="3200" dirty="0"/>
          </a:p>
          <a:p>
            <a:pPr marL="109728" indent="0">
              <a:buNone/>
            </a:pP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/>
              <a:t>なぜ、それが売れているのか考えてみよう！</a:t>
            </a:r>
            <a:endParaRPr lang="en-US" altLang="ja-JP" sz="3200" dirty="0"/>
          </a:p>
          <a:p>
            <a:pPr marL="109728" indent="0">
              <a:buNone/>
            </a:pPr>
            <a:endParaRPr lang="en-US" altLang="ja-JP" sz="3200" dirty="0"/>
          </a:p>
          <a:p>
            <a:pPr marL="109728" indent="0">
              <a:buNone/>
            </a:pPr>
            <a:endParaRPr lang="en-US" altLang="ja-JP" sz="3200" dirty="0"/>
          </a:p>
          <a:p>
            <a:pPr marL="109728" indent="0">
              <a:buNone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105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第１回：４月１３日</a:t>
            </a:r>
            <a:br>
              <a:rPr kumimoji="1" lang="en-US" altLang="ja-JP" dirty="0"/>
            </a:br>
            <a:r>
              <a:rPr lang="ja-JP" altLang="en-US" dirty="0"/>
              <a:t>消費者の行動と心理：ガイダンス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3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　　　　　　　　　　　</a:t>
            </a:r>
            <a:r>
              <a:rPr lang="ja-JP" altLang="en-US" sz="4000" dirty="0"/>
              <a:t>自己紹介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6271" y="692696"/>
            <a:ext cx="8856983" cy="5688632"/>
          </a:xfrm>
        </p:spPr>
        <p:txBody>
          <a:bodyPr>
            <a:normAutofit fontScale="47500" lnSpcReduction="20000"/>
          </a:bodyPr>
          <a:lstStyle/>
          <a:p>
            <a:pPr>
              <a:buFontTx/>
              <a:buNone/>
              <a:defRPr/>
            </a:pPr>
            <a:r>
              <a:rPr lang="ja-JP" altLang="ja-JP" dirty="0"/>
              <a:t>＊</a:t>
            </a:r>
            <a:r>
              <a:rPr lang="ja-JP" altLang="ja-JP" sz="3800" dirty="0"/>
              <a:t>渡邊　隆之</a:t>
            </a:r>
            <a:r>
              <a:rPr lang="ja-JP" altLang="ja-JP" dirty="0"/>
              <a:t>の略歴</a:t>
            </a:r>
            <a:endParaRPr lang="en-US" altLang="ja-JP" dirty="0"/>
          </a:p>
          <a:p>
            <a:pPr>
              <a:buFontTx/>
              <a:buNone/>
              <a:defRPr/>
            </a:pPr>
            <a:endParaRPr lang="ja-JP" altLang="ja-JP" dirty="0"/>
          </a:p>
          <a:p>
            <a:pPr>
              <a:buFontTx/>
              <a:buNone/>
              <a:defRPr/>
            </a:pPr>
            <a:r>
              <a:rPr lang="ja-JP" altLang="en-US" sz="4200" dirty="0"/>
              <a:t>東京未来大学　モチベーション行動科学部　教授　（</a:t>
            </a:r>
            <a:r>
              <a:rPr lang="ja-JP" altLang="ja-JP" sz="4200" dirty="0"/>
              <a:t>沖縄大学　</a:t>
            </a:r>
            <a:r>
              <a:rPr lang="ja-JP" altLang="en-US" sz="4200" dirty="0"/>
              <a:t>客員</a:t>
            </a:r>
            <a:r>
              <a:rPr lang="ja-JP" altLang="ja-JP" sz="4200" dirty="0"/>
              <a:t>教授</a:t>
            </a:r>
            <a:r>
              <a:rPr lang="ja-JP" altLang="en-US" sz="4200" dirty="0"/>
              <a:t>）</a:t>
            </a:r>
            <a:r>
              <a:rPr lang="ja-JP" altLang="en-US" sz="4000" dirty="0"/>
              <a:t>　</a:t>
            </a:r>
            <a:endParaRPr lang="en-US" altLang="ja-JP" sz="4200" dirty="0"/>
          </a:p>
          <a:p>
            <a:pPr>
              <a:buFontTx/>
              <a:buNone/>
              <a:defRPr/>
            </a:pPr>
            <a:endParaRPr lang="ja-JP" altLang="ja-JP" dirty="0"/>
          </a:p>
          <a:p>
            <a:pPr>
              <a:buFontTx/>
              <a:buNone/>
              <a:defRPr/>
            </a:pPr>
            <a:r>
              <a:rPr lang="en-US" altLang="ja-JP" dirty="0"/>
              <a:t>1979</a:t>
            </a:r>
            <a:r>
              <a:rPr lang="ja-JP" altLang="ja-JP" dirty="0"/>
              <a:t>年　早稲田大学大学院商学研究科博士前期課程修了</a:t>
            </a:r>
          </a:p>
          <a:p>
            <a:pPr>
              <a:buFontTx/>
              <a:buNone/>
              <a:defRPr/>
            </a:pPr>
            <a:r>
              <a:rPr lang="ja-JP" altLang="en-US" dirty="0"/>
              <a:t>　　　　　　</a:t>
            </a:r>
            <a:r>
              <a:rPr lang="ja-JP" altLang="ja-JP" dirty="0"/>
              <a:t>（株）イトーヨーカ堂（企画室）を経て、</a:t>
            </a:r>
          </a:p>
          <a:p>
            <a:pPr>
              <a:buFontTx/>
              <a:buNone/>
              <a:defRPr/>
            </a:pPr>
            <a:r>
              <a:rPr lang="en-US" altLang="ja-JP" dirty="0"/>
              <a:t>1986</a:t>
            </a:r>
            <a:r>
              <a:rPr lang="ja-JP" altLang="ja-JP" dirty="0"/>
              <a:t>年</a:t>
            </a:r>
            <a:r>
              <a:rPr lang="ja-JP" altLang="en-US" dirty="0"/>
              <a:t>　</a:t>
            </a:r>
            <a:r>
              <a:rPr lang="ja-JP" altLang="ja-JP" dirty="0"/>
              <a:t>（財）流通経済研究所入所</a:t>
            </a:r>
          </a:p>
          <a:p>
            <a:pPr>
              <a:buFontTx/>
              <a:buNone/>
              <a:defRPr/>
            </a:pPr>
            <a:r>
              <a:rPr lang="en-US" altLang="ja-JP" dirty="0"/>
              <a:t>1991</a:t>
            </a:r>
            <a:r>
              <a:rPr lang="ja-JP" altLang="ja-JP" dirty="0"/>
              <a:t>年　学習院大学大学院経営学研究科博士後期課程修了</a:t>
            </a:r>
          </a:p>
          <a:p>
            <a:pPr>
              <a:buFontTx/>
              <a:buNone/>
              <a:defRPr/>
            </a:pPr>
            <a:r>
              <a:rPr lang="ja-JP" altLang="en-US" dirty="0"/>
              <a:t>　　　　　　</a:t>
            </a:r>
            <a:r>
              <a:rPr lang="ja-JP" altLang="ja-JP" dirty="0"/>
              <a:t>この間、流通経済研究所にて主席研究員、理事を経て、</a:t>
            </a:r>
          </a:p>
          <a:p>
            <a:pPr>
              <a:buFontTx/>
              <a:buNone/>
              <a:defRPr/>
            </a:pPr>
            <a:r>
              <a:rPr lang="en-US" altLang="ja-JP" dirty="0"/>
              <a:t>1992</a:t>
            </a:r>
            <a:r>
              <a:rPr lang="ja-JP" altLang="ja-JP" dirty="0"/>
              <a:t>年</a:t>
            </a:r>
            <a:r>
              <a:rPr lang="ja-JP" altLang="en-US" dirty="0"/>
              <a:t>　</a:t>
            </a:r>
            <a:r>
              <a:rPr lang="ja-JP" altLang="ja-JP" dirty="0"/>
              <a:t>創価大学経営学部勤務</a:t>
            </a:r>
            <a:r>
              <a:rPr lang="ja-JP" altLang="en-US" dirty="0"/>
              <a:t>　</a:t>
            </a:r>
            <a:r>
              <a:rPr lang="ja-JP" altLang="ja-JP" dirty="0"/>
              <a:t>東京経済大学、東京理科大学などで講師</a:t>
            </a:r>
          </a:p>
          <a:p>
            <a:pPr>
              <a:buFontTx/>
              <a:buNone/>
              <a:defRPr/>
            </a:pPr>
            <a:r>
              <a:rPr lang="en-US" altLang="ja-JP" dirty="0"/>
              <a:t>2011</a:t>
            </a:r>
            <a:r>
              <a:rPr lang="ja-JP" altLang="ja-JP" dirty="0"/>
              <a:t>年</a:t>
            </a:r>
            <a:r>
              <a:rPr lang="ja-JP" altLang="en-US" dirty="0"/>
              <a:t>　沖縄大学法経学部教授</a:t>
            </a:r>
            <a:endParaRPr lang="en-US" altLang="ja-JP" dirty="0"/>
          </a:p>
          <a:p>
            <a:pPr>
              <a:buFontTx/>
              <a:buNone/>
              <a:defRPr/>
            </a:pPr>
            <a:r>
              <a:rPr lang="en-US" altLang="ja-JP" dirty="0"/>
              <a:t>2012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　</a:t>
            </a:r>
            <a:r>
              <a:rPr lang="ja-JP" altLang="ja-JP" dirty="0"/>
              <a:t>現職</a:t>
            </a:r>
            <a:endParaRPr lang="en-US" altLang="ja-JP" dirty="0"/>
          </a:p>
          <a:p>
            <a:pPr>
              <a:buFontTx/>
              <a:buNone/>
              <a:defRPr/>
            </a:pPr>
            <a:endParaRPr lang="ja-JP" altLang="ja-JP" dirty="0"/>
          </a:p>
          <a:p>
            <a:pPr>
              <a:buFontTx/>
              <a:buNone/>
              <a:defRPr/>
            </a:pPr>
            <a:r>
              <a:rPr lang="ja-JP" altLang="ja-JP" dirty="0"/>
              <a:t>主たる著書：</a:t>
            </a:r>
          </a:p>
          <a:p>
            <a:pPr>
              <a:buFontTx/>
              <a:buNone/>
              <a:defRPr/>
            </a:pPr>
            <a:r>
              <a:rPr lang="ja-JP" altLang="en-US" dirty="0"/>
              <a:t>　</a:t>
            </a:r>
            <a:r>
              <a:rPr lang="ja-JP" altLang="ja-JP" dirty="0"/>
              <a:t>「店舗内購買行動とマーケティング適応」千倉書房　</a:t>
            </a:r>
            <a:r>
              <a:rPr lang="en-US" altLang="ja-JP" dirty="0"/>
              <a:t>2000</a:t>
            </a:r>
            <a:endParaRPr lang="ja-JP" altLang="ja-JP" dirty="0"/>
          </a:p>
          <a:p>
            <a:pPr>
              <a:buFontTx/>
              <a:buNone/>
              <a:defRPr/>
            </a:pPr>
            <a:r>
              <a:rPr lang="ja-JP" altLang="en-US" dirty="0"/>
              <a:t>　</a:t>
            </a:r>
            <a:r>
              <a:rPr lang="ja-JP" altLang="ja-JP" dirty="0"/>
              <a:t>「セールス・プロモーションの実際　第２版」日本経済新聞社　</a:t>
            </a:r>
            <a:r>
              <a:rPr lang="en-US" altLang="ja-JP" dirty="0"/>
              <a:t>2011</a:t>
            </a:r>
            <a:r>
              <a:rPr lang="ja-JP" altLang="ja-JP" dirty="0"/>
              <a:t>　</a:t>
            </a:r>
            <a:endParaRPr lang="en-US" altLang="ja-JP" dirty="0"/>
          </a:p>
          <a:p>
            <a:pPr>
              <a:buFontTx/>
              <a:buNone/>
              <a:defRPr/>
            </a:pPr>
            <a:r>
              <a:rPr lang="ja-JP" altLang="en-US" dirty="0"/>
              <a:t>　「売場の科学」芙蓉書房出版　</a:t>
            </a:r>
            <a:r>
              <a:rPr lang="en-US" altLang="ja-JP" dirty="0"/>
              <a:t>2014 </a:t>
            </a:r>
            <a:r>
              <a:rPr lang="ja-JP" altLang="en-US" dirty="0"/>
              <a:t>など</a:t>
            </a:r>
            <a:endParaRPr lang="en-US" altLang="ja-JP" dirty="0"/>
          </a:p>
          <a:p>
            <a:pPr>
              <a:buFontTx/>
              <a:buNone/>
              <a:defRPr/>
            </a:pPr>
            <a:endParaRPr lang="en-US" altLang="ja-JP" dirty="0"/>
          </a:p>
          <a:p>
            <a:pPr>
              <a:buNone/>
            </a:pPr>
            <a:r>
              <a:rPr lang="ja-JP" altLang="en-US" dirty="0"/>
              <a:t>主たる活動：</a:t>
            </a:r>
            <a:endParaRPr lang="en-US" altLang="ja-JP" dirty="0"/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ＮＨＫラジオ第</a:t>
            </a:r>
            <a:r>
              <a:rPr lang="en-US" altLang="ja-JP" dirty="0"/>
              <a:t>2</a:t>
            </a:r>
            <a:r>
              <a:rPr lang="ja-JP" altLang="ja-JP" dirty="0"/>
              <a:t>放送「ビジネス講座：流通」レギュラー解説者（平成</a:t>
            </a:r>
            <a:r>
              <a:rPr lang="en-US" altLang="ja-JP" dirty="0"/>
              <a:t>3</a:t>
            </a:r>
            <a:r>
              <a:rPr lang="ja-JP" altLang="ja-JP" dirty="0"/>
              <a:t>年</a:t>
            </a:r>
            <a:r>
              <a:rPr lang="en-US" altLang="ja-JP" dirty="0"/>
              <a:t>3</a:t>
            </a:r>
            <a:r>
              <a:rPr lang="ja-JP" altLang="ja-JP" dirty="0"/>
              <a:t>月まで）</a:t>
            </a:r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大分県産業振興事業「大分一村一品運動」助成審査委員（平成</a:t>
            </a:r>
            <a:r>
              <a:rPr lang="en-US" altLang="ja-JP" dirty="0"/>
              <a:t>7</a:t>
            </a:r>
            <a:r>
              <a:rPr lang="ja-JP" altLang="ja-JP" dirty="0"/>
              <a:t>年</a:t>
            </a:r>
            <a:r>
              <a:rPr lang="en-US" altLang="ja-JP" dirty="0"/>
              <a:t>3</a:t>
            </a:r>
            <a:r>
              <a:rPr lang="ja-JP" altLang="ja-JP" dirty="0"/>
              <a:t>月まで）</a:t>
            </a:r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中小企業庁　中小企業診断士２次試験作題専門委員（平成</a:t>
            </a:r>
            <a:r>
              <a:rPr lang="en-US" altLang="ja-JP" dirty="0"/>
              <a:t>10</a:t>
            </a:r>
            <a:r>
              <a:rPr lang="ja-JP" altLang="ja-JP" dirty="0"/>
              <a:t>年</a:t>
            </a:r>
            <a:r>
              <a:rPr lang="en-US" altLang="ja-JP" dirty="0"/>
              <a:t>3</a:t>
            </a:r>
            <a:r>
              <a:rPr lang="ja-JP" altLang="ja-JP" dirty="0"/>
              <a:t>月まで）</a:t>
            </a:r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マーケティング研究協会主催ＩＳＭセミナー、ＩＳ</a:t>
            </a:r>
            <a:r>
              <a:rPr lang="ja-JP" altLang="en-US" dirty="0"/>
              <a:t>Ｐ</a:t>
            </a:r>
            <a:r>
              <a:rPr lang="ja-JP" altLang="ja-JP" dirty="0"/>
              <a:t>セミナー、カテゴリー・マネジメントセミナー、レギュラー講師（現在に至る）</a:t>
            </a:r>
          </a:p>
          <a:p>
            <a:pPr>
              <a:buNone/>
            </a:pPr>
            <a:r>
              <a:rPr lang="ja-JP" altLang="en-US" dirty="0"/>
              <a:t>　某社社内</a:t>
            </a:r>
            <a:r>
              <a:rPr lang="ja-JP" altLang="ja-JP" dirty="0"/>
              <a:t>ビジネススクール　食品商品部コース・食品統括</a:t>
            </a:r>
            <a:r>
              <a:rPr lang="en-US" altLang="ja-JP" dirty="0"/>
              <a:t>Mgr</a:t>
            </a:r>
            <a:r>
              <a:rPr lang="ja-JP" altLang="ja-JP" dirty="0"/>
              <a:t>コース主幹講師（平成</a:t>
            </a:r>
            <a:r>
              <a:rPr lang="en-US" altLang="ja-JP" dirty="0"/>
              <a:t>21</a:t>
            </a:r>
            <a:r>
              <a:rPr lang="ja-JP" altLang="ja-JP" dirty="0"/>
              <a:t>年</a:t>
            </a:r>
            <a:r>
              <a:rPr lang="en-US" altLang="ja-JP" dirty="0"/>
              <a:t>3</a:t>
            </a:r>
            <a:r>
              <a:rPr lang="ja-JP" altLang="ja-JP" dirty="0"/>
              <a:t>月まで）</a:t>
            </a:r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「流通促進研究会」（食品・日用品業界</a:t>
            </a:r>
            <a:r>
              <a:rPr lang="en-US" altLang="ja-JP" dirty="0"/>
              <a:t>40</a:t>
            </a:r>
            <a:r>
              <a:rPr lang="ja-JP" altLang="ja-JP" dirty="0"/>
              <a:t>社の自主研究組織）専任講師（平成</a:t>
            </a:r>
            <a:r>
              <a:rPr lang="en-US" altLang="ja-JP" dirty="0"/>
              <a:t>21</a:t>
            </a:r>
            <a:r>
              <a:rPr lang="ja-JP" altLang="ja-JP" dirty="0"/>
              <a:t>年</a:t>
            </a:r>
            <a:r>
              <a:rPr lang="en-US" altLang="ja-JP" dirty="0"/>
              <a:t>3</a:t>
            </a:r>
            <a:r>
              <a:rPr lang="ja-JP" altLang="ja-JP" dirty="0"/>
              <a:t>月まで）</a:t>
            </a:r>
            <a:endParaRPr lang="en-US" altLang="ja-JP" dirty="0"/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ja-JP" dirty="0"/>
              <a:t>広告電通賞</a:t>
            </a:r>
            <a:r>
              <a:rPr lang="en-US" altLang="ja-JP" dirty="0"/>
              <a:t>SP</a:t>
            </a:r>
            <a:r>
              <a:rPr lang="ja-JP" altLang="ja-JP" dirty="0"/>
              <a:t>部門審査委員（現在に至る）</a:t>
            </a:r>
            <a:endParaRPr lang="en-US" altLang="ja-JP" dirty="0"/>
          </a:p>
          <a:p>
            <a:pPr>
              <a:buFontTx/>
              <a:buNone/>
              <a:defRPr/>
            </a:pPr>
            <a:endParaRPr lang="en-US" altLang="ja-JP" dirty="0"/>
          </a:p>
          <a:p>
            <a:pPr>
              <a:buFontTx/>
              <a:buNone/>
              <a:defRPr/>
            </a:pPr>
            <a:endParaRPr lang="ja-JP" altLang="en-US" dirty="0"/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004A11-64E6-4CB4-A200-ED5B2585EF49}" type="slidenum">
              <a:rPr lang="ja-JP" altLang="en-US" smtClean="0">
                <a:ea typeface="ＭＳ Ｐゴシック" charset="-128"/>
              </a:rPr>
              <a:pPr/>
              <a:t>3</a:t>
            </a:fld>
            <a:endParaRPr lang="ja-JP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消費者の行動と心理を学ぶ意義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4972008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ja-JP" altLang="en-US" dirty="0"/>
              <a:t>＊モノやサービスが売れるか売れないか、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また、お店が繁盛するか否かは、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＊まさしく、お客様である消費者がそれを買うか否か、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そのお店を利用するか否か、によって決まってしまう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＊であれば、どのようにすれば売れるか、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どのようなお店にすればよいのか、を考えようとすれば、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＊まず最初に、消費者はどのように買っているのか、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どのようにお店を選んでいるのか、を明らかにすることが前提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b="1" dirty="0"/>
              <a:t>　　→　消費者の行動と心理の探求</a:t>
            </a:r>
            <a:r>
              <a:rPr lang="ja-JP" altLang="en-US" dirty="0"/>
              <a:t>が、商売の出発点！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購買＋消費　の実態観察からスタート　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＊さらに、そうしたそれぞれの購買行動の背景には、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個々の消費者の消費生活が存在することを考えれば、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＊購買の方法だけでなく、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消費の仕方も合わせて観察し理解しておくべき！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＊私達自身が消費者なのですから、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　自分自身や身の回りの人々</a:t>
            </a:r>
            <a:r>
              <a:rPr lang="ja-JP" altLang="en-US" dirty="0"/>
              <a:t>の購買と消費の有様を観察し、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そこに何かしらの発見をすることを心がけましょう！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75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マーケティングの初めの一歩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81328"/>
            <a:ext cx="879532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/>
              <a:t>＊この講義は、これから先に皆さんが学ぶであろう　　　　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「マーケティング」の基礎科目として位置付けています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＊「マーケティングの初めの一歩！」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知っているようで知らない「消費者」、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それはあなた自身のことを知ることでもあるのです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＊普段から「誰が買うの？」、「何故買うの？」と考え、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　同時に</a:t>
            </a:r>
            <a:r>
              <a:rPr lang="ja-JP" altLang="en-US" dirty="0"/>
              <a:t>この商品やサービスは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「何故、売れたの？売れなかったの？」と考えることにしよう！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34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講義内容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83568" y="836712"/>
            <a:ext cx="8928992" cy="5877272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部：消費者行動分析の基本フレーム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</a:t>
            </a:r>
            <a:r>
              <a:rPr lang="ja-JP" altLang="en-US" dirty="0"/>
              <a:t>章：消費者行動とマーケティング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2</a:t>
            </a:r>
            <a:r>
              <a:rPr lang="ja-JP" altLang="en-US" dirty="0"/>
              <a:t>章：消費者行動の分析フレーム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3</a:t>
            </a:r>
            <a:r>
              <a:rPr lang="ja-JP" altLang="en-US" dirty="0"/>
              <a:t>章：消費者行動研究の系譜 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2</a:t>
            </a:r>
            <a:r>
              <a:rPr lang="ja-JP" altLang="en-US" dirty="0"/>
              <a:t>部：環境要因の変化と消費者行動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4</a:t>
            </a:r>
            <a:r>
              <a:rPr lang="ja-JP" altLang="en-US" dirty="0"/>
              <a:t>章：消費行動と消費パターンの分析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5</a:t>
            </a:r>
            <a:r>
              <a:rPr lang="ja-JP" altLang="en-US" dirty="0"/>
              <a:t>章：消費者行動の変化とその諸相 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部：消費者情報処理の分析フレーム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6</a:t>
            </a:r>
            <a:r>
              <a:rPr lang="ja-JP" altLang="en-US" dirty="0"/>
              <a:t>章：情報処理のメカニズム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7</a:t>
            </a:r>
            <a:r>
              <a:rPr lang="ja-JP" altLang="en-US" dirty="0"/>
              <a:t>章：情報処理の動機づけ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8</a:t>
            </a:r>
            <a:r>
              <a:rPr lang="ja-JP" altLang="en-US" dirty="0"/>
              <a:t>章：情報処理の能力 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部：購買意思決定プロセスと情報処理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9</a:t>
            </a:r>
            <a:r>
              <a:rPr lang="ja-JP" altLang="en-US" dirty="0"/>
              <a:t>章：購買意思決定の分析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10</a:t>
            </a:r>
            <a:r>
              <a:rPr lang="ja-JP" altLang="en-US" dirty="0"/>
              <a:t>章：購買前の情報処理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11</a:t>
            </a:r>
            <a:r>
              <a:rPr lang="ja-JP" altLang="en-US" dirty="0"/>
              <a:t>章：購買時の情報処理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12</a:t>
            </a:r>
            <a:r>
              <a:rPr lang="ja-JP" altLang="en-US" dirty="0"/>
              <a:t>章：購買後の情報処理 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（講義対象は一応１２章までとします）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5</a:t>
            </a:r>
            <a:r>
              <a:rPr lang="ja-JP" altLang="en-US" dirty="0"/>
              <a:t>部：消費者行動分析の応用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13</a:t>
            </a:r>
            <a:r>
              <a:rPr lang="ja-JP" altLang="en-US" dirty="0"/>
              <a:t>章：購買意思決定プロセスとマーケティング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14</a:t>
            </a:r>
            <a:r>
              <a:rPr lang="ja-JP" altLang="en-US" dirty="0"/>
              <a:t>章：購買意思決定の特性とマーケティング </a:t>
            </a:r>
          </a:p>
          <a:p>
            <a:r>
              <a:rPr lang="ja-JP" altLang="en-US" dirty="0"/>
              <a:t>                     第</a:t>
            </a:r>
            <a:r>
              <a:rPr lang="en-US" altLang="ja-JP" dirty="0"/>
              <a:t>15</a:t>
            </a:r>
            <a:r>
              <a:rPr lang="ja-JP" altLang="en-US" dirty="0"/>
              <a:t>章：ブランド構築と統合型マーケティング・コミュニケーション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47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成績評価の方法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6839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/>
              <a:t>＊毎回の授業への出席状況は言うまでもなく、毎回の授業で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どの程度、一生懸命に勉強しているか（宿題への取り組み状況・自主的な学習）を、皆さんのノートをチェックすることで把握します（最終回にノートを一時回収します） </a:t>
            </a:r>
            <a:endParaRPr lang="en-US" altLang="ja-JP" dirty="0"/>
          </a:p>
          <a:p>
            <a:pPr marL="109728" indent="0">
              <a:buNone/>
            </a:pPr>
            <a:endParaRPr lang="ja-JP" altLang="en-US" dirty="0"/>
          </a:p>
          <a:p>
            <a:pPr marL="109728" indent="0">
              <a:buNone/>
            </a:pPr>
            <a:r>
              <a:rPr lang="ja-JP" altLang="en-US" dirty="0"/>
              <a:t>＊期末に、</a:t>
            </a:r>
            <a:r>
              <a:rPr lang="en-US" altLang="ja-JP" dirty="0"/>
              <a:t>15</a:t>
            </a:r>
            <a:r>
              <a:rPr lang="ja-JP" altLang="en-US" dirty="0"/>
              <a:t>回の授業内容をどの程度キチンと理解しているか、　確認のテストを行い、各自の理解度を把握します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</a:t>
            </a:r>
          </a:p>
          <a:p>
            <a:pPr marL="109728" indent="0">
              <a:buNone/>
            </a:pPr>
            <a:r>
              <a:rPr lang="ja-JP" altLang="en-US" dirty="0"/>
              <a:t>＊日頃の勉強状況：</a:t>
            </a:r>
            <a:r>
              <a:rPr lang="en-US" altLang="ja-JP" dirty="0"/>
              <a:t>50</a:t>
            </a:r>
            <a:r>
              <a:rPr lang="ja-JP" altLang="en-US" dirty="0"/>
              <a:t>％、各回の理解度：</a:t>
            </a:r>
            <a:r>
              <a:rPr lang="en-US" altLang="ja-JP" dirty="0"/>
              <a:t>50</a:t>
            </a:r>
            <a:r>
              <a:rPr lang="ja-JP" altLang="en-US" dirty="0"/>
              <a:t>％にて皆さんを評　　価します（ウエイトが変更する場合があります） </a:t>
            </a:r>
            <a:endParaRPr lang="en-US" altLang="ja-JP" dirty="0"/>
          </a:p>
          <a:p>
            <a:pPr marL="109728" indent="0">
              <a:buNone/>
            </a:pPr>
            <a:endParaRPr lang="ja-JP" altLang="en-US" dirty="0"/>
          </a:p>
          <a:p>
            <a:pPr marL="109728" indent="0">
              <a:buNone/>
            </a:pPr>
            <a:r>
              <a:rPr lang="ja-JP" altLang="en-US" dirty="0"/>
              <a:t>＊任意のレポート提出は大いに評価します。最終回の授業時までに提出してください　最終回終了後は一切受け取りません 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47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授業の進め方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308406" y="980728"/>
            <a:ext cx="8944113" cy="5616624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ja-JP" altLang="en-US" dirty="0"/>
              <a:t>＊教科書を使用します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履修者は、各自教科書を準備してください </a:t>
            </a:r>
            <a:endParaRPr lang="en-US" altLang="ja-JP" dirty="0"/>
          </a:p>
          <a:p>
            <a:pPr marL="109728" indent="0">
              <a:buNone/>
            </a:pPr>
            <a:endParaRPr lang="ja-JP" altLang="en-US" dirty="0"/>
          </a:p>
          <a:p>
            <a:pPr marL="109728" indent="0">
              <a:buNone/>
            </a:pPr>
            <a:r>
              <a:rPr lang="ja-JP" altLang="en-US" dirty="0"/>
              <a:t>＊毎回とも「宿題」を出します　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次回の授業までに宿題をやり終えてくることを義務とします　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各回の初めに、宿題の回答を発表してもらいます　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　宿題をやっていない・発表できない場合は成績にマイナスの評価となります </a:t>
            </a:r>
            <a:endParaRPr lang="en-US" altLang="ja-JP" dirty="0"/>
          </a:p>
          <a:p>
            <a:pPr marL="109728" indent="0">
              <a:buNone/>
            </a:pPr>
            <a:endParaRPr lang="ja-JP" altLang="en-US" dirty="0"/>
          </a:p>
          <a:p>
            <a:pPr marL="109728" indent="0">
              <a:buNone/>
            </a:pPr>
            <a:r>
              <a:rPr lang="ja-JP" altLang="en-US" dirty="0"/>
              <a:t>＊この授業のための「ノート」を一冊用意してください　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授業のメモ、宿題の回答、自主的な勉強などを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すべてこのノートに記入してください（ルーズリーフでないほうがベター）</a:t>
            </a:r>
            <a:endParaRPr lang="en-US" altLang="ja-JP" dirty="0"/>
          </a:p>
          <a:p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＊授業中、分からないことがあれば、その場ですぐに積極的に質問しましょう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＊欠席した場合、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 その時間のノートを借りて、授業内容をフォローしておいてください</a:t>
            </a:r>
          </a:p>
          <a:p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1A20-799E-4FB2-B7C5-C014E91C062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6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485</Words>
  <Application>Microsoft Office PowerPoint</Application>
  <PresentationFormat>画面に合わせる (4:3)</PresentationFormat>
  <Paragraphs>177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游ゴシック</vt:lpstr>
      <vt:lpstr>游ゴシック Light</vt:lpstr>
      <vt:lpstr>Arial</vt:lpstr>
      <vt:lpstr>Office テーマ</vt:lpstr>
      <vt:lpstr>消費者の行動と心理</vt:lpstr>
      <vt:lpstr>第１回：４月１３日 消費者の行動と心理：ガイダンス</vt:lpstr>
      <vt:lpstr>　　　　　　　　　　　自己紹介</vt:lpstr>
      <vt:lpstr>消費者の行動と心理を学ぶ意義</vt:lpstr>
      <vt:lpstr>購買＋消費　の実態観察からスタート　</vt:lpstr>
      <vt:lpstr>マーケティングの初めの一歩</vt:lpstr>
      <vt:lpstr>講義内容</vt:lpstr>
      <vt:lpstr>成績評価の方法</vt:lpstr>
      <vt:lpstr>授業の進め方</vt:lpstr>
      <vt:lpstr>教科書</vt:lpstr>
      <vt:lpstr>オフィス・アワー&amp;アドバイス</vt:lpstr>
      <vt:lpstr>この授業の進め方</vt:lpstr>
      <vt:lpstr>４月２１日までの宿題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消費者の行動と心理</dc:title>
  <dc:creator>渡邊 隆之</dc:creator>
  <cp:lastModifiedBy>小坂田智広</cp:lastModifiedBy>
  <cp:revision>8</cp:revision>
  <cp:lastPrinted>2017-04-12T15:51:03Z</cp:lastPrinted>
  <dcterms:created xsi:type="dcterms:W3CDTF">2016-04-12T06:34:10Z</dcterms:created>
  <dcterms:modified xsi:type="dcterms:W3CDTF">2017-04-12T15:54:50Z</dcterms:modified>
</cp:coreProperties>
</file>