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>
      <p:cViewPr varScale="1">
        <p:scale>
          <a:sx n="64" d="100"/>
          <a:sy n="64" d="100"/>
        </p:scale>
        <p:origin x="78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948D4C-6B64-481C-87C1-F5192A671E57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2FC478-532E-489F-B637-A7A5B6411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8D4C-6B64-481C-87C1-F5192A671E57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C478-532E-489F-B637-A7A5B6411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8D4C-6B64-481C-87C1-F5192A671E57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C478-532E-489F-B637-A7A5B6411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8D4C-6B64-481C-87C1-F5192A671E57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C478-532E-489F-B637-A7A5B6411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8D4C-6B64-481C-87C1-F5192A671E57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C478-532E-489F-B637-A7A5B6411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8D4C-6B64-481C-87C1-F5192A671E57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C478-532E-489F-B637-A7A5B6411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8D4C-6B64-481C-87C1-F5192A671E57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C478-532E-489F-B637-A7A5B6411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8D4C-6B64-481C-87C1-F5192A671E57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C478-532E-489F-B637-A7A5B6411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8D4C-6B64-481C-87C1-F5192A671E57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C478-532E-489F-B637-A7A5B6411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4948D4C-6B64-481C-87C1-F5192A671E57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C478-532E-489F-B637-A7A5B6411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948D4C-6B64-481C-87C1-F5192A671E57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2FC478-532E-489F-B637-A7A5B6411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4948D4C-6B64-481C-87C1-F5192A671E57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2FC478-532E-489F-B637-A7A5B6411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179512" y="1484784"/>
            <a:ext cx="8636496" cy="1829761"/>
          </a:xfrm>
        </p:spPr>
        <p:txBody>
          <a:bodyPr>
            <a:normAutofit fontScale="90000"/>
          </a:bodyPr>
          <a:lstStyle/>
          <a:p>
            <a:r>
              <a:rPr kumimoji="1" lang="ja-JP" altLang="en-US" sz="4400" dirty="0"/>
              <a:t>第２回：４月２０日</a:t>
            </a: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sz="4400" dirty="0"/>
              <a:t>消費者の行動と心理</a:t>
            </a:r>
            <a:br>
              <a:rPr kumimoji="1" lang="en-US" altLang="ja-JP" dirty="0"/>
            </a:br>
            <a:r>
              <a:rPr lang="ja-JP" altLang="en-US" dirty="0"/>
              <a:t>第１章：消費者行動とマーケティング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971600" y="3645024"/>
            <a:ext cx="7776864" cy="1800199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ja-JP" altLang="ja-JP" sz="4000" dirty="0"/>
              <a:t>消費者行動とは何か</a:t>
            </a:r>
            <a:r>
              <a:rPr lang="ja-JP" altLang="en-US" sz="4000" dirty="0"/>
              <a:t>、</a:t>
            </a:r>
            <a:r>
              <a:rPr lang="ja-JP" altLang="ja-JP" sz="4000" dirty="0"/>
              <a:t>市場とは何か、</a:t>
            </a:r>
            <a:endParaRPr lang="en-US" altLang="ja-JP" sz="4000" dirty="0"/>
          </a:p>
          <a:p>
            <a:pPr lvl="0"/>
            <a:r>
              <a:rPr lang="ja-JP" altLang="ja-JP" sz="4000" dirty="0"/>
              <a:t>マーケティングとは何か</a:t>
            </a:r>
            <a:r>
              <a:rPr lang="ja-JP" altLang="en-US" sz="4000" dirty="0"/>
              <a:t>、</a:t>
            </a:r>
            <a:endParaRPr lang="en-US" altLang="ja-JP" sz="4000" dirty="0"/>
          </a:p>
          <a:p>
            <a:pPr lvl="0"/>
            <a:r>
              <a:rPr lang="ja-JP" altLang="ja-JP" sz="4000" dirty="0"/>
              <a:t>を理解しよう</a:t>
            </a:r>
            <a:r>
              <a:rPr lang="ja-JP" altLang="en-US" sz="4000" dirty="0"/>
              <a:t>、そして、</a:t>
            </a:r>
            <a:endParaRPr lang="ja-JP" altLang="ja-JP" sz="4000" dirty="0"/>
          </a:p>
          <a:p>
            <a:pPr lvl="0"/>
            <a:r>
              <a:rPr lang="ja-JP" altLang="ja-JP" sz="4000" dirty="0"/>
              <a:t>マーケティング競争とその今日的課題を理解しよう</a:t>
            </a:r>
            <a:r>
              <a:rPr lang="ja-JP" altLang="en-US" sz="4000" dirty="0"/>
              <a:t>！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29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8" y="1988840"/>
            <a:ext cx="8568952" cy="4525963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コモディティ化市場におけるマーケティング対応</a:t>
            </a:r>
            <a:endParaRPr kumimoji="1" lang="en-US" altLang="ja-JP" b="1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→　「コモディティ化」と「ブランド化」は同じ概念、それとも反対の概念？</a:t>
            </a:r>
            <a:endParaRPr kumimoji="1"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→　「脱コモディテイ化」のためには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消費者のブランド知識の形成を通して、その判別力と関与度を引き上げること・・・なのだ！</a:t>
            </a:r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３．マーケティングの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今日的課題と消費者行動分析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ja-JP" altLang="en-US" sz="2700" dirty="0">
                <a:solidFill>
                  <a:schemeClr val="bg2">
                    <a:lumMod val="50000"/>
                  </a:schemeClr>
                </a:solidFill>
              </a:rPr>
              <a:t>次のことについて、説明してみよう！</a:t>
            </a:r>
            <a:endParaRPr kumimoji="1" lang="ja-JP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4079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3568" y="-531440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４月２０日のレビュー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0" y="1916832"/>
            <a:ext cx="8820471" cy="3096344"/>
          </a:xfrm>
        </p:spPr>
        <p:txBody>
          <a:bodyPr>
            <a:noAutofit/>
          </a:bodyPr>
          <a:lstStyle/>
          <a:p>
            <a:r>
              <a:rPr lang="ja-JP" altLang="en-US" sz="2400" dirty="0"/>
              <a:t>１．「マーケティングの目的は、セリングを不必要にすることである」</a:t>
            </a:r>
            <a:endParaRPr lang="en-US" altLang="ja-JP" sz="2400" dirty="0"/>
          </a:p>
          <a:p>
            <a:r>
              <a:rPr lang="ja-JP" altLang="en-US" sz="2400" dirty="0"/>
              <a:t>とはどういう意味だろうか？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２．「消費者理解」が必要とされるマーケティングの２つの段階</a:t>
            </a:r>
            <a:endParaRPr lang="en-US" altLang="ja-JP" sz="2400" dirty="0"/>
          </a:p>
          <a:p>
            <a:r>
              <a:rPr lang="ja-JP" altLang="en-US" sz="2400" dirty="0"/>
              <a:t>（局面）について説明してみよう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３．</a:t>
            </a:r>
            <a:r>
              <a:rPr lang="en-US" altLang="ja-JP" sz="2400" dirty="0"/>
              <a:t>STP</a:t>
            </a:r>
            <a:r>
              <a:rPr lang="ja-JP" altLang="en-US" sz="2400" dirty="0" err="1"/>
              <a:t>って</a:t>
            </a:r>
            <a:r>
              <a:rPr lang="ja-JP" altLang="en-US" sz="2400" dirty="0"/>
              <a:t>何？、４</a:t>
            </a:r>
            <a:r>
              <a:rPr lang="en-US" altLang="ja-JP" sz="2400" dirty="0"/>
              <a:t>P</a:t>
            </a:r>
            <a:r>
              <a:rPr lang="ja-JP" altLang="en-US" sz="2400" dirty="0" err="1"/>
              <a:t>って</a:t>
            </a:r>
            <a:r>
              <a:rPr lang="ja-JP" altLang="en-US" sz="2400" dirty="0"/>
              <a:t>何？</a:t>
            </a:r>
            <a:endParaRPr lang="en-US" altLang="ja-JP" sz="2400" dirty="0"/>
          </a:p>
          <a:p>
            <a:endParaRPr kumimoji="1" lang="en-US" altLang="ja-JP" sz="2400" dirty="0"/>
          </a:p>
          <a:p>
            <a:endParaRPr lang="en-US" altLang="ja-JP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57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１９ページの図のように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消費者に対してどのような「差別優位性」を獲得したと思われる事例を一つ挙げてください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「企業Ａと企業Ｂ」のように競争関係にある企業でもＯＫですし、「製品Ａと製品Ｂ」、あるいは「サービスＡとＢ」でもＯＫ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考える際に「７つのＯ」を参考にしてみてください</a:t>
            </a:r>
            <a:endParaRPr lang="en-US" altLang="ja-JP" dirty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											</a:t>
            </a:r>
            <a:r>
              <a:rPr lang="ja-JP" altLang="en-US" dirty="0"/>
              <a:t>さあ、各グループで各自発表しよう！</a:t>
            </a:r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４月２７日</a:t>
            </a:r>
            <a:r>
              <a:rPr kumimoji="1" lang="ja-JP" altLang="en-US" dirty="0"/>
              <a:t>までの宿題</a:t>
            </a:r>
          </a:p>
        </p:txBody>
      </p:sp>
    </p:spTree>
    <p:extLst>
      <p:ext uri="{BB962C8B-B14F-4D97-AF65-F5344CB8AC3E}">
        <p14:creationId xmlns:p14="http://schemas.microsoft.com/office/powerpoint/2010/main" val="308132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/>
              <a:t>＊教科書２ページから３ページを読んだ上で、</a:t>
            </a: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sz="3200" dirty="0"/>
              <a:t>今現在、どんなベビーカーが売れているか、</a:t>
            </a:r>
            <a:endParaRPr lang="en-US" altLang="ja-JP" sz="3200" dirty="0"/>
          </a:p>
          <a:p>
            <a:pPr marL="109728" indent="0">
              <a:buNone/>
            </a:pPr>
            <a:r>
              <a:rPr lang="ja-JP" altLang="en-US" sz="3200" dirty="0"/>
              <a:t>（売れていそうか）調べてみよう！</a:t>
            </a:r>
            <a:endParaRPr lang="en-US" altLang="ja-JP" sz="3200" dirty="0"/>
          </a:p>
          <a:p>
            <a:pPr marL="109728" indent="0">
              <a:buNone/>
            </a:pPr>
            <a:endParaRPr lang="en-US" altLang="ja-JP" sz="3200" dirty="0"/>
          </a:p>
          <a:p>
            <a:pPr marL="109728" indent="0">
              <a:buNone/>
            </a:pPr>
            <a:r>
              <a:rPr lang="ja-JP" altLang="en-US" sz="3200"/>
              <a:t>なぜ、それが売れているのか考えてみよう！</a:t>
            </a:r>
            <a:endParaRPr lang="en-US" altLang="ja-JP" sz="3200" dirty="0"/>
          </a:p>
          <a:p>
            <a:pPr marL="109728" indent="0">
              <a:buNone/>
            </a:pPr>
            <a:endParaRPr lang="en-US" altLang="ja-JP" sz="3200" dirty="0"/>
          </a:p>
          <a:p>
            <a:pPr marL="109728" indent="0">
              <a:buNone/>
            </a:pPr>
            <a:endParaRPr lang="en-US" altLang="ja-JP" sz="3200" dirty="0"/>
          </a:p>
          <a:p>
            <a:pPr marL="109728" indent="0">
              <a:buNone/>
            </a:pPr>
            <a:endParaRPr kumimoji="1" lang="ja-JP" altLang="en-US" sz="3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４月２０日までの宿題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142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83568" y="1844824"/>
            <a:ext cx="8229600" cy="4525963"/>
          </a:xfrm>
        </p:spPr>
        <p:txBody>
          <a:bodyPr/>
          <a:lstStyle/>
          <a:p>
            <a:r>
              <a:rPr kumimoji="1" lang="ja-JP" altLang="en-US" b="1" dirty="0"/>
              <a:t>市場は変化している、消費者も変化している</a:t>
            </a:r>
            <a:endParaRPr kumimoji="1" lang="en-US" altLang="ja-JP" b="1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→　ベビーカー市場での変化について述べよ！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→　マクラーレンにとって、追い風となった変化は？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→　この事例を通じて、我々が学ぶべきことは？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１．消費者行動とは何か</a:t>
            </a: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lang="ja-JP" altLang="en-US" sz="2700" dirty="0">
                <a:solidFill>
                  <a:schemeClr val="bg2">
                    <a:lumMod val="50000"/>
                  </a:schemeClr>
                </a:solidFill>
              </a:rPr>
              <a:t>次のことについて、説明してみよう！</a:t>
            </a:r>
            <a:endParaRPr kumimoji="1" lang="ja-JP" altLang="en-US" sz="2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79512" y="1481328"/>
            <a:ext cx="8964488" cy="4525963"/>
          </a:xfrm>
        </p:spPr>
        <p:txBody>
          <a:bodyPr>
            <a:normAutofit fontScale="92500"/>
          </a:bodyPr>
          <a:lstStyle/>
          <a:p>
            <a:r>
              <a:rPr kumimoji="1" lang="ja-JP" altLang="en-US" b="1" dirty="0"/>
              <a:t>日常生活の中での消費と購買</a:t>
            </a:r>
            <a:endParaRPr kumimoji="1" lang="en-US" altLang="ja-JP" b="1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→　モノ（非耐久財・耐久財）とコト（用役・経験）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の事例を列挙しよう！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→　「消費の多様性」が生まれる理由を説明しよう！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→　「消費するために必要な様々な活動」について説明しよう！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もし最近、その活動に何か変化があった場合はそれも説明しよう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１．消費者行動とは何か</a:t>
            </a: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lang="ja-JP" altLang="en-US" sz="2700" dirty="0">
                <a:solidFill>
                  <a:schemeClr val="bg2">
                    <a:lumMod val="50000"/>
                  </a:schemeClr>
                </a:solidFill>
              </a:rPr>
              <a:t>次のことについて、説明してみよう！</a:t>
            </a:r>
            <a:endParaRPr kumimoji="1" lang="ja-JP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44014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79512" y="1481328"/>
            <a:ext cx="8964488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b="1" dirty="0"/>
              <a:t>消費者行動の定義</a:t>
            </a:r>
            <a:endParaRPr kumimoji="1" lang="en-US" altLang="ja-JP" b="1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→　消費者行動研究の歴史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「なぜ購買するの」＆「どのように購買するの」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＋「なぜ消費するの」＆「どのように消費するの」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→　「消費者が製品やサービスなどを取得、消費、処分する際に</a:t>
            </a:r>
            <a:r>
              <a:rPr lang="en-US" altLang="ja-JP" dirty="0"/>
              <a:t>		</a:t>
            </a:r>
            <a:r>
              <a:rPr lang="ja-JP" altLang="en-US" dirty="0"/>
              <a:t>従事する諸活動（意思決定を含む）」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　目に見える活動＋目に見えない心理的プロセス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　行動（</a:t>
            </a:r>
            <a:r>
              <a:rPr lang="en-US" altLang="ja-JP" dirty="0"/>
              <a:t>behavior</a:t>
            </a:r>
            <a:r>
              <a:rPr lang="ja-JP" altLang="en-US" dirty="0"/>
              <a:t>）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＝意図的な行為（</a:t>
            </a:r>
            <a:r>
              <a:rPr lang="en-US" altLang="ja-JP" dirty="0"/>
              <a:t>act</a:t>
            </a:r>
            <a:r>
              <a:rPr lang="ja-JP" altLang="en-US" dirty="0"/>
              <a:t>）＋無意識な反応（</a:t>
            </a:r>
            <a:r>
              <a:rPr lang="en-US" altLang="ja-JP" dirty="0"/>
              <a:t>response</a:t>
            </a:r>
            <a:r>
              <a:rPr lang="ja-JP" altLang="en-US" dirty="0"/>
              <a:t>）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１．消費者行動とは何か</a:t>
            </a:r>
          </a:p>
        </p:txBody>
      </p:sp>
    </p:spTree>
    <p:extLst>
      <p:ext uri="{BB962C8B-B14F-4D97-AF65-F5344CB8AC3E}">
        <p14:creationId xmlns:p14="http://schemas.microsoft.com/office/powerpoint/2010/main" val="301599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kumimoji="1" lang="ja-JP" altLang="en-US" b="1" dirty="0"/>
              <a:t>マーケティング・コンセプトの登場</a:t>
            </a:r>
            <a:endParaRPr kumimoji="1" lang="en-US" altLang="ja-JP" b="1" dirty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→　マーケティング・コンセプトが登場した背景について説明してみよう！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→　「マーケティングの目的は、セリングを不必要にすることである」とはどういう意味だろうか？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２．市場の把握と消費者理解</a:t>
            </a: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lang="ja-JP" altLang="en-US" sz="2700" dirty="0">
                <a:solidFill>
                  <a:srgbClr val="FF0000"/>
                </a:solidFill>
              </a:rPr>
              <a:t>次のことについて、各グル</a:t>
            </a:r>
            <a:r>
              <a:rPr lang="en-US" altLang="ja-JP" sz="2700" dirty="0">
                <a:solidFill>
                  <a:srgbClr val="FF0000"/>
                </a:solidFill>
              </a:rPr>
              <a:t>―</a:t>
            </a:r>
            <a:r>
              <a:rPr lang="ja-JP" altLang="en-US" sz="2700" dirty="0">
                <a:solidFill>
                  <a:srgbClr val="FF0000"/>
                </a:solidFill>
              </a:rPr>
              <a:t>プで議論しよう！</a:t>
            </a:r>
            <a:endParaRPr kumimoji="1" lang="ja-JP" altLang="en-US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27992"/>
          </a:xfrm>
        </p:spPr>
        <p:txBody>
          <a:bodyPr>
            <a:normAutofit lnSpcReduction="10000"/>
          </a:bodyPr>
          <a:lstStyle/>
          <a:p>
            <a:r>
              <a:rPr kumimoji="1" lang="ja-JP" altLang="en-US" b="1" dirty="0"/>
              <a:t>マーケティングの基本プロセス</a:t>
            </a:r>
            <a:endParaRPr kumimoji="1" lang="en-US" altLang="ja-JP" b="1" dirty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→　「消費者理解」がまず必要とされるマーケティングの段階（局面）について説明してみよう！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→　次に「消費者理解」が必要とされるマーケティングの段階（局面）について説明してみよう！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＊４Ｐとは何か、絶対に覚えておこう！！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２．市場の把握と消費者理解</a:t>
            </a:r>
            <a:br>
              <a:rPr kumimoji="1" lang="en-US" altLang="ja-JP" dirty="0"/>
            </a:br>
            <a:r>
              <a:rPr kumimoji="1" lang="ja-JP" altLang="en-US" dirty="0"/>
              <a:t>　　　</a:t>
            </a:r>
            <a:r>
              <a:rPr lang="ja-JP" altLang="en-US" sz="2700" dirty="0">
                <a:solidFill>
                  <a:schemeClr val="bg2">
                    <a:lumMod val="50000"/>
                  </a:schemeClr>
                </a:solidFill>
              </a:rPr>
              <a:t>次のことについて、説明してみよう！</a:t>
            </a:r>
            <a:endParaRPr kumimoji="1" lang="ja-JP" altLang="en-US" sz="2700" dirty="0"/>
          </a:p>
        </p:txBody>
      </p:sp>
    </p:spTree>
    <p:extLst>
      <p:ext uri="{BB962C8B-B14F-4D97-AF65-F5344CB8AC3E}">
        <p14:creationId xmlns:p14="http://schemas.microsoft.com/office/powerpoint/2010/main" val="595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fontScale="92500"/>
          </a:bodyPr>
          <a:lstStyle/>
          <a:p>
            <a:r>
              <a:rPr kumimoji="1" lang="ja-JP" altLang="en-US" b="1" dirty="0"/>
              <a:t>標的市場の把握と「７つのＯ（オー）」</a:t>
            </a:r>
            <a:endParaRPr kumimoji="1" lang="en-US" altLang="ja-JP" b="1" dirty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１．誰が標的市場を構成しているのか：主体</a:t>
            </a:r>
            <a:r>
              <a:rPr lang="en-US" altLang="ja-JP" dirty="0"/>
              <a:t>(occupants)</a:t>
            </a:r>
          </a:p>
          <a:p>
            <a:pPr marL="109728" indent="0">
              <a:buNone/>
            </a:pPr>
            <a:r>
              <a:rPr lang="ja-JP" altLang="en-US" dirty="0"/>
              <a:t>２．何を購買するのか：客体</a:t>
            </a:r>
            <a:r>
              <a:rPr lang="en-US" altLang="ja-JP" dirty="0"/>
              <a:t>(objects)</a:t>
            </a:r>
          </a:p>
          <a:p>
            <a:pPr marL="109728" indent="0">
              <a:buNone/>
            </a:pPr>
            <a:r>
              <a:rPr lang="ja-JP" altLang="en-US" dirty="0"/>
              <a:t>３．なぜ購買するのか：目的</a:t>
            </a:r>
            <a:r>
              <a:rPr lang="en-US" altLang="ja-JP" dirty="0"/>
              <a:t>(objectives)</a:t>
            </a:r>
          </a:p>
          <a:p>
            <a:pPr marL="109728" indent="0">
              <a:buNone/>
            </a:pPr>
            <a:r>
              <a:rPr lang="ja-JP" altLang="en-US" dirty="0"/>
              <a:t>４．誰が購買に関与しているのか：組織</a:t>
            </a:r>
            <a:r>
              <a:rPr lang="en-US" altLang="ja-JP" dirty="0"/>
              <a:t>(organizations)</a:t>
            </a:r>
          </a:p>
          <a:p>
            <a:pPr marL="109728" indent="0">
              <a:buNone/>
            </a:pPr>
            <a:r>
              <a:rPr lang="ja-JP" altLang="en-US" dirty="0"/>
              <a:t>５．いつ購買するのか：時期</a:t>
            </a:r>
            <a:r>
              <a:rPr lang="en-US" altLang="ja-JP" dirty="0"/>
              <a:t>(occasions)</a:t>
            </a:r>
          </a:p>
          <a:p>
            <a:pPr marL="109728" indent="0">
              <a:buNone/>
            </a:pPr>
            <a:r>
              <a:rPr lang="ja-JP" altLang="en-US" dirty="0"/>
              <a:t>６．どこで購買するのか：販路</a:t>
            </a:r>
            <a:r>
              <a:rPr lang="en-US" altLang="ja-JP" dirty="0"/>
              <a:t>(outlet)</a:t>
            </a:r>
          </a:p>
          <a:p>
            <a:pPr marL="109728" indent="0">
              <a:buNone/>
            </a:pPr>
            <a:r>
              <a:rPr lang="ja-JP" altLang="en-US" dirty="0"/>
              <a:t>７．どのように購買するのか：活動</a:t>
            </a:r>
            <a:r>
              <a:rPr lang="en-US" altLang="ja-JP" dirty="0"/>
              <a:t>(operations)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２．市場の把握と消費者理解</a:t>
            </a:r>
            <a:br>
              <a:rPr kumimoji="1" lang="en-US" altLang="ja-JP" dirty="0"/>
            </a:br>
            <a:r>
              <a:rPr lang="ja-JP" altLang="en-US" dirty="0"/>
              <a:t>　　　　　</a:t>
            </a:r>
            <a:r>
              <a:rPr lang="ja-JP" altLang="en-US" sz="3100" dirty="0">
                <a:solidFill>
                  <a:srgbClr val="00B050"/>
                </a:solidFill>
              </a:rPr>
              <a:t>各自で覚えておこう！</a:t>
            </a:r>
            <a:r>
              <a:rPr lang="ja-JP" altLang="en-US" dirty="0"/>
              <a:t>　</a:t>
            </a:r>
            <a:endParaRPr kumimoji="1" lang="ja-JP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0144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51520" y="2060848"/>
            <a:ext cx="8568952" cy="4525963"/>
          </a:xfrm>
        </p:spPr>
        <p:txBody>
          <a:bodyPr/>
          <a:lstStyle/>
          <a:p>
            <a:r>
              <a:rPr kumimoji="1" lang="ja-JP" altLang="en-US" b="1" dirty="0"/>
              <a:t>マーケティング競争と消費者選択</a:t>
            </a:r>
            <a:endParaRPr kumimoji="1" lang="en-US" altLang="ja-JP" b="1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→　企業の存続と成長に必要な企業の２つの能力とは？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⇨消費者を知る</a:t>
            </a:r>
            <a:endParaRPr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ja-JP" altLang="en-US">
                <a:solidFill>
                  <a:srgbClr val="FF0000"/>
                </a:solidFill>
              </a:rPr>
              <a:t>⇨消費者の反応を知る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→　「マーケティング競争の本質は、消費者の選択をめぐる競争である」・・・とはどのような意味であろうか？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⇨差別的優位性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３．マーケティングの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今日的課題と消費者行動分析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ja-JP" altLang="en-US" sz="2700" dirty="0">
                <a:solidFill>
                  <a:schemeClr val="bg2">
                    <a:lumMod val="50000"/>
                  </a:schemeClr>
                </a:solidFill>
              </a:rPr>
              <a:t>次のことについて、説明してみよう！</a:t>
            </a:r>
            <a:endParaRPr kumimoji="1" lang="ja-JP" altLang="en-US" sz="2700" dirty="0"/>
          </a:p>
        </p:txBody>
      </p:sp>
    </p:spTree>
    <p:extLst>
      <p:ext uri="{BB962C8B-B14F-4D97-AF65-F5344CB8AC3E}">
        <p14:creationId xmlns:p14="http://schemas.microsoft.com/office/powerpoint/2010/main" val="73779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</TotalTime>
  <Words>457</Words>
  <Application>Microsoft Office PowerPoint</Application>
  <PresentationFormat>画面に合わせる (4:3)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ＭＳ Ｐゴシック</vt:lpstr>
      <vt:lpstr>Lucida Sans Unicode</vt:lpstr>
      <vt:lpstr>Verdana</vt:lpstr>
      <vt:lpstr>Wingdings 2</vt:lpstr>
      <vt:lpstr>Wingdings 3</vt:lpstr>
      <vt:lpstr>ビジネス</vt:lpstr>
      <vt:lpstr>第２回：４月２０日  消費者の行動と心理 第１章：消費者行動とマーケティング</vt:lpstr>
      <vt:lpstr>４月２０日までの宿題</vt:lpstr>
      <vt:lpstr>１．消費者行動とは何か 　　次のことについて、説明してみよう！</vt:lpstr>
      <vt:lpstr>１．消費者行動とは何か 　　次のことについて、説明してみよう！</vt:lpstr>
      <vt:lpstr>１．消費者行動とは何か</vt:lpstr>
      <vt:lpstr>２．市場の把握と消費者理解 　　次のことについて、各グル―プで議論しよう！</vt:lpstr>
      <vt:lpstr>２．市場の把握と消費者理解 　　　次のことについて、説明してみよう！</vt:lpstr>
      <vt:lpstr>２．市場の把握と消費者理解 　　　　　各自で覚えておこう！　</vt:lpstr>
      <vt:lpstr>３．マーケティングの  今日的課題と消費者行動分析 　　次のことについて、説明してみよう！</vt:lpstr>
      <vt:lpstr>３．マーケティングの  今日的課題と消費者行動分析 　　　次のことについて、説明してみよう！</vt:lpstr>
      <vt:lpstr>４月２０日のレビュー</vt:lpstr>
      <vt:lpstr>４月２７日までの宿題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第２・３回：４月１６・２３日 消費者の行動と心理 第１章：消費者行動とマーケティング</dc:title>
  <dc:creator>nabechan</dc:creator>
  <cp:lastModifiedBy>kuima kuima</cp:lastModifiedBy>
  <cp:revision>7</cp:revision>
  <dcterms:created xsi:type="dcterms:W3CDTF">2016-04-18T06:24:46Z</dcterms:created>
  <dcterms:modified xsi:type="dcterms:W3CDTF">2017-04-27T06:56:05Z</dcterms:modified>
</cp:coreProperties>
</file>