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17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7" autoAdjust="0"/>
    <p:restoredTop sz="94660"/>
  </p:normalViewPr>
  <p:slideViewPr>
    <p:cSldViewPr>
      <p:cViewPr varScale="1">
        <p:scale>
          <a:sx n="111" d="100"/>
          <a:sy n="111" d="100"/>
        </p:scale>
        <p:origin x="-72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25B28-5BE1-4C70-B75A-09185E24DD6E}" type="datetimeFigureOut">
              <a:rPr kumimoji="1" lang="ja-JP" altLang="en-US" smtClean="0"/>
              <a:t>17/05/25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4BAD0-E8D4-4033-AB8F-3C02C7AB95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467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03C1A-7D03-4DB1-B8FA-9824B46CFAB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38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03C1A-7D03-4DB1-B8FA-9824B46CFAB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384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03C1A-7D03-4DB1-B8FA-9824B46CFAB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38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C4C3-0BF5-4EB9-A7B7-5D5AB37C0627}" type="datetimeFigureOut">
              <a:rPr kumimoji="1" lang="ja-JP" altLang="en-US" smtClean="0"/>
              <a:t>17/05/25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39479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C4C3-0BF5-4EB9-A7B7-5D5AB37C0627}" type="datetimeFigureOut">
              <a:rPr kumimoji="1" lang="ja-JP" altLang="en-US" smtClean="0"/>
              <a:t>17/05/25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9305-5EF3-42AA-A8DD-FB57FEC923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932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C4C3-0BF5-4EB9-A7B7-5D5AB37C0627}" type="datetimeFigureOut">
              <a:rPr kumimoji="1" lang="ja-JP" altLang="en-US" smtClean="0"/>
              <a:t>17/05/25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9305-5EF3-42AA-A8DD-FB57FEC923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22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C4C3-0BF5-4EB9-A7B7-5D5AB37C0627}" type="datetimeFigureOut">
              <a:rPr kumimoji="1" lang="ja-JP" altLang="en-US" smtClean="0"/>
              <a:t>17/05/25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9305-5EF3-42AA-A8DD-FB57FEC923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227553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C4C3-0BF5-4EB9-A7B7-5D5AB37C0627}" type="datetimeFigureOut">
              <a:rPr kumimoji="1" lang="ja-JP" altLang="en-US" smtClean="0"/>
              <a:t>17/05/25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9305-5EF3-42AA-A8DD-FB57FEC923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800172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C4C3-0BF5-4EB9-A7B7-5D5AB37C0627}" type="datetimeFigureOut">
              <a:rPr kumimoji="1" lang="ja-JP" altLang="en-US" smtClean="0"/>
              <a:t>17/05/25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9305-5EF3-42AA-A8DD-FB57FEC923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74524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C4C3-0BF5-4EB9-A7B7-5D5AB37C0627}" type="datetimeFigureOut">
              <a:rPr kumimoji="1" lang="ja-JP" altLang="en-US" smtClean="0"/>
              <a:t>17/05/25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9305-5EF3-42AA-A8DD-FB57FEC923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78125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C4C3-0BF5-4EB9-A7B7-5D5AB37C0627}" type="datetimeFigureOut">
              <a:rPr kumimoji="1" lang="ja-JP" altLang="en-US" smtClean="0"/>
              <a:t>17/05/25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9305-5EF3-42AA-A8DD-FB57FEC923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685815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C4C3-0BF5-4EB9-A7B7-5D5AB37C0627}" type="datetimeFigureOut">
              <a:rPr kumimoji="1" lang="ja-JP" altLang="en-US" smtClean="0"/>
              <a:t>17/05/25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9305-5EF3-42AA-A8DD-FB57FEC923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777361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C4C3-0BF5-4EB9-A7B7-5D5AB37C0627}" type="datetimeFigureOut">
              <a:rPr kumimoji="1" lang="ja-JP" altLang="en-US" smtClean="0"/>
              <a:t>17/05/25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7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C4C3-0BF5-4EB9-A7B7-5D5AB37C0627}" type="datetimeFigureOut">
              <a:rPr kumimoji="1" lang="ja-JP" altLang="en-US" smtClean="0"/>
              <a:t>17/05/25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9305-5EF3-42AA-A8DD-FB57FEC923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10663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6C4C3-0BF5-4EB9-A7B7-5D5AB37C0627}" type="datetimeFigureOut">
              <a:rPr kumimoji="1" lang="ja-JP" altLang="en-US" smtClean="0"/>
              <a:t>17/05/25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E9305-5EF3-42AA-A8DD-FB57FEC923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4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7584" y="1052736"/>
            <a:ext cx="7772400" cy="1829761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第５回：５月１８日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第３章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消費者行動研究の系譜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3528" y="3501008"/>
            <a:ext cx="8640960" cy="1584176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消費者行動研究の流れを把握しよう！</a:t>
            </a:r>
            <a:endParaRPr kumimoji="1" lang="en-US" altLang="ja-JP" dirty="0" smtClean="0"/>
          </a:p>
          <a:p>
            <a:r>
              <a:rPr lang="ja-JP" altLang="en-US" dirty="0"/>
              <a:t>購買</a:t>
            </a:r>
            <a:r>
              <a:rPr lang="ja-JP" altLang="en-US" dirty="0" smtClean="0"/>
              <a:t>動機</a:t>
            </a:r>
            <a:r>
              <a:rPr lang="ja-JP" altLang="en-US" dirty="0"/>
              <a:t>・行動</a:t>
            </a:r>
            <a:r>
              <a:rPr lang="ja-JP" altLang="en-US" dirty="0" smtClean="0"/>
              <a:t>の測定と予測・内的プロセスに着目し、</a:t>
            </a:r>
            <a:endParaRPr lang="en-US" altLang="ja-JP" dirty="0" smtClean="0"/>
          </a:p>
          <a:p>
            <a:r>
              <a:rPr lang="ja-JP" altLang="en-US" dirty="0" smtClean="0"/>
              <a:t>特に、消費者情報処理理論の位置づけを確認しておこう！！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640763" y="6170613"/>
            <a:ext cx="503237" cy="503237"/>
          </a:xfrm>
        </p:spPr>
        <p:txBody>
          <a:bodyPr/>
          <a:lstStyle/>
          <a:p>
            <a:fld id="{DFBB1A20-799E-4FB2-B7C5-C014E91C062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76294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1143000"/>
          </a:xfrm>
        </p:spPr>
        <p:txBody>
          <a:bodyPr/>
          <a:lstStyle/>
          <a:p>
            <a:r>
              <a:rPr lang="ja-JP" altLang="en-US" dirty="0"/>
              <a:t>４</a:t>
            </a:r>
            <a:r>
              <a:rPr kumimoji="1" lang="ja-JP" altLang="en-US" dirty="0" smtClean="0"/>
              <a:t>．消費者情報処理理論の系譜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07504" y="1196752"/>
            <a:ext cx="9217024" cy="5472608"/>
          </a:xfrm>
        </p:spPr>
        <p:txBody>
          <a:bodyPr>
            <a:normAutofit fontScale="55000" lnSpcReduction="20000"/>
          </a:bodyPr>
          <a:lstStyle/>
          <a:p>
            <a:r>
              <a:rPr kumimoji="1" lang="ja-JP" altLang="en-US" b="1" dirty="0" smtClean="0"/>
              <a:t>内的プロセスの解明</a:t>
            </a:r>
            <a:endParaRPr kumimoji="1" lang="en-US" altLang="ja-JP" b="1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（１）「態度」によって、行動が説明・予測出来る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     →　「</a:t>
            </a:r>
            <a:r>
              <a:rPr lang="ja-JP" altLang="en-US" dirty="0" smtClean="0">
                <a:solidFill>
                  <a:srgbClr val="FF0000"/>
                </a:solidFill>
              </a:rPr>
              <a:t>態度</a:t>
            </a:r>
            <a:r>
              <a:rPr lang="ja-JP" altLang="en-US" dirty="0" smtClean="0"/>
              <a:t>」（</a:t>
            </a:r>
            <a:r>
              <a:rPr lang="en-US" altLang="ja-JP" dirty="0" smtClean="0"/>
              <a:t>attitude</a:t>
            </a:r>
            <a:r>
              <a:rPr lang="ja-JP" altLang="en-US" dirty="0" smtClean="0"/>
              <a:t>）はある対象に対して反応しようとする傾向性であり、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  過去の使用経験や広告などの影響を受けて形成される、刺激と反応の媒介変数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</a:t>
            </a:r>
            <a:r>
              <a:rPr lang="ja-JP" altLang="en-US" dirty="0"/>
              <a:t>２）「</a:t>
            </a:r>
            <a:r>
              <a:rPr lang="ja-JP" altLang="en-US" dirty="0">
                <a:solidFill>
                  <a:srgbClr val="FF0000"/>
                </a:solidFill>
              </a:rPr>
              <a:t>多属性態度モデル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     →　</a:t>
            </a:r>
            <a:r>
              <a:rPr lang="ja-JP" altLang="en-US" dirty="0"/>
              <a:t>複数の属性を持つ対象に対する態度、という観点から全体態度を</a:t>
            </a:r>
            <a:r>
              <a:rPr lang="ja-JP" altLang="en-US" dirty="0" smtClean="0"/>
              <a:t>説明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     →　ある対象に対する態度はある属性を対象が有すると思う確信度（期待）と、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　　　　　　その属性の重要度（価値）との積を、すべての属性について合計した総和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</a:t>
            </a:r>
            <a:r>
              <a:rPr lang="ja-JP" altLang="en-US" dirty="0"/>
              <a:t>３</a:t>
            </a:r>
            <a:r>
              <a:rPr lang="ja-JP" altLang="en-US" dirty="0" smtClean="0"/>
              <a:t>）ブランドへの態度を変化させるためには・・・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①　ある属性に関する信念を改善する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②　ある属性の重要性を変化させる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③　まったく新しい属性を付加する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→　消費者の情報処理能力の限界から、態度を前提としない選択ルールが採用される場合も多い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→　広告の露出回数と態度変化との間に一意的な関係はなく、広告の情報処理プロセスが不明</a:t>
            </a: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016820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1829761"/>
          </a:xfrm>
        </p:spPr>
        <p:txBody>
          <a:bodyPr>
            <a:normAutofit fontScale="90000"/>
          </a:bodyPr>
          <a:lstStyle/>
          <a:p>
            <a:r>
              <a:rPr kumimoji="1" lang="ja-JP" altLang="en-US" sz="4400" dirty="0" smtClean="0"/>
              <a:t>本日の確認事項５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kumimoji="1" lang="ja-JP" altLang="en-US" sz="3600" dirty="0" smtClean="0">
                <a:solidFill>
                  <a:srgbClr val="00B050"/>
                </a:solidFill>
              </a:rPr>
              <a:t>各自で</a:t>
            </a:r>
            <a:r>
              <a:rPr lang="ja-JP" altLang="en-US" sz="3600" dirty="0" smtClean="0">
                <a:solidFill>
                  <a:srgbClr val="00B050"/>
                </a:solidFill>
              </a:rPr>
              <a:t>○○</a:t>
            </a:r>
            <a:r>
              <a:rPr lang="ja-JP" altLang="en-US" sz="3600" dirty="0">
                <a:solidFill>
                  <a:srgbClr val="00B050"/>
                </a:solidFill>
              </a:rPr>
              <a:t>に語句を</a:t>
            </a:r>
            <a:r>
              <a:rPr lang="ja-JP" altLang="en-US" sz="3600" dirty="0" smtClean="0">
                <a:solidFill>
                  <a:srgbClr val="00B050"/>
                </a:solidFill>
              </a:rPr>
              <a:t>入れよう！</a:t>
            </a:r>
            <a:r>
              <a:rPr lang="en-US" altLang="ja-JP" sz="3600" dirty="0">
                <a:solidFill>
                  <a:srgbClr val="00B050"/>
                </a:solidFill>
              </a:rPr>
              <a:t/>
            </a:r>
            <a:br>
              <a:rPr lang="en-US" altLang="ja-JP" sz="3600" dirty="0">
                <a:solidFill>
                  <a:srgbClr val="00B050"/>
                </a:solidFill>
              </a:rPr>
            </a:br>
            <a:endParaRPr kumimoji="1" lang="ja-JP" altLang="en-US" sz="3600" dirty="0">
              <a:solidFill>
                <a:srgbClr val="00B050"/>
              </a:solidFill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7794" y="1988840"/>
            <a:ext cx="8568951" cy="3096344"/>
          </a:xfrm>
        </p:spPr>
        <p:txBody>
          <a:bodyPr>
            <a:noAutofit/>
          </a:bodyPr>
          <a:lstStyle/>
          <a:p>
            <a:pPr marL="109728"/>
            <a:r>
              <a:rPr lang="ja-JP" altLang="en-US" sz="3200" dirty="0"/>
              <a:t>＊</a:t>
            </a:r>
            <a:r>
              <a:rPr lang="ja-JP" altLang="en-US" sz="3200" dirty="0" smtClean="0"/>
              <a:t>ブランド</a:t>
            </a:r>
            <a:r>
              <a:rPr lang="ja-JP" altLang="en-US" sz="3200" dirty="0"/>
              <a:t>への態度を変化させるためには・・</a:t>
            </a:r>
            <a:r>
              <a:rPr lang="ja-JP" altLang="en-US" sz="3200" dirty="0" smtClean="0"/>
              <a:t>・</a:t>
            </a:r>
            <a:endParaRPr lang="en-US" altLang="ja-JP" sz="3200" dirty="0" smtClean="0"/>
          </a:p>
          <a:p>
            <a:pPr marL="109728"/>
            <a:endParaRPr lang="en-US" altLang="ja-JP" sz="3200" dirty="0"/>
          </a:p>
          <a:p>
            <a:pPr marL="109728"/>
            <a:r>
              <a:rPr lang="ja-JP" altLang="en-US" sz="3200" dirty="0"/>
              <a:t>　　①　ある属性に</a:t>
            </a:r>
            <a:r>
              <a:rPr lang="ja-JP" altLang="en-US" sz="3200" dirty="0" smtClean="0"/>
              <a:t>関する○○を</a:t>
            </a:r>
            <a:r>
              <a:rPr lang="ja-JP" altLang="en-US" sz="3200" dirty="0"/>
              <a:t>改善</a:t>
            </a:r>
            <a:r>
              <a:rPr lang="ja-JP" altLang="en-US" sz="3200" dirty="0" smtClean="0"/>
              <a:t>する</a:t>
            </a:r>
            <a:endParaRPr lang="en-US" altLang="ja-JP" sz="3200" dirty="0" smtClean="0"/>
          </a:p>
          <a:p>
            <a:pPr marL="109728"/>
            <a:r>
              <a:rPr lang="ja-JP" altLang="en-US" sz="3200" dirty="0" smtClean="0"/>
              <a:t>②</a:t>
            </a:r>
            <a:r>
              <a:rPr lang="ja-JP" altLang="en-US" sz="3200" dirty="0"/>
              <a:t>　ある属性</a:t>
            </a:r>
            <a:r>
              <a:rPr lang="ja-JP" altLang="en-US" sz="3200" dirty="0" smtClean="0"/>
              <a:t>の○○性</a:t>
            </a:r>
            <a:r>
              <a:rPr lang="ja-JP" altLang="en-US" sz="3200" dirty="0"/>
              <a:t>を変化させる</a:t>
            </a:r>
            <a:endParaRPr lang="en-US" altLang="ja-JP" sz="3200" dirty="0"/>
          </a:p>
          <a:p>
            <a:pPr marL="109728"/>
            <a:r>
              <a:rPr lang="ja-JP" altLang="en-US" sz="3200" dirty="0"/>
              <a:t>　　③　</a:t>
            </a:r>
            <a:r>
              <a:rPr lang="ja-JP" altLang="en-US" sz="3200" dirty="0" smtClean="0"/>
              <a:t>まったく○○○属性</a:t>
            </a:r>
            <a:r>
              <a:rPr lang="ja-JP" altLang="en-US" sz="3200" dirty="0"/>
              <a:t>を付加する</a:t>
            </a:r>
            <a:endParaRPr lang="en-US" altLang="ja-JP" sz="3200" dirty="0"/>
          </a:p>
          <a:p>
            <a:endParaRPr lang="en-US" altLang="ja-JP" sz="3200" dirty="0" smtClean="0"/>
          </a:p>
          <a:p>
            <a:endParaRPr lang="en-US" altLang="ja-JP" sz="3200" dirty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640763" y="6170613"/>
            <a:ext cx="503237" cy="503237"/>
          </a:xfrm>
        </p:spPr>
        <p:txBody>
          <a:bodyPr/>
          <a:lstStyle/>
          <a:p>
            <a:fld id="{DFBB1A20-799E-4FB2-B7C5-C014E91C062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452881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7544" y="11266"/>
            <a:ext cx="8229600" cy="1143000"/>
          </a:xfrm>
        </p:spPr>
        <p:txBody>
          <a:bodyPr/>
          <a:lstStyle/>
          <a:p>
            <a:r>
              <a:rPr lang="ja-JP" altLang="en-US" dirty="0"/>
              <a:t>４</a:t>
            </a:r>
            <a:r>
              <a:rPr kumimoji="1" lang="ja-JP" altLang="en-US" dirty="0" smtClean="0"/>
              <a:t>．消費者情報処理理論の系譜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8" y="908720"/>
            <a:ext cx="9217024" cy="5472608"/>
          </a:xfrm>
        </p:spPr>
        <p:txBody>
          <a:bodyPr>
            <a:normAutofit fontScale="47500" lnSpcReduction="20000"/>
          </a:bodyPr>
          <a:lstStyle/>
          <a:p>
            <a:r>
              <a:rPr kumimoji="1" lang="ja-JP" altLang="en-US" b="1" dirty="0" smtClean="0"/>
              <a:t>消費者情報処理理論の登場とその後</a:t>
            </a:r>
            <a:endParaRPr kumimoji="1" lang="en-US" altLang="ja-JP" b="1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（１）情報処理のプロセス自体に焦点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     →　消費者行動を能動的な問題解決行動として捉え、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　　　　　   　消費者が自ら進んで必要な情報を探索・取得・解釈・統合する</a:t>
            </a:r>
            <a:r>
              <a:rPr lang="ja-JP" altLang="en-US" dirty="0" smtClean="0"/>
              <a:t>内的プロセス</a:t>
            </a:r>
            <a:r>
              <a:rPr lang="ja-JP" altLang="en-US" dirty="0"/>
              <a:t>に焦点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</a:t>
            </a:r>
            <a:r>
              <a:rPr lang="ja-JP" altLang="en-US" dirty="0"/>
              <a:t>２</a:t>
            </a:r>
            <a:r>
              <a:rPr lang="ja-JP" altLang="en-US" dirty="0" smtClean="0"/>
              <a:t>）ベットマン・モデル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     →　消費者の</a:t>
            </a:r>
            <a:r>
              <a:rPr lang="ja-JP" altLang="en-US" dirty="0" smtClean="0">
                <a:solidFill>
                  <a:srgbClr val="FF0000"/>
                </a:solidFill>
              </a:rPr>
              <a:t>情報処理能力に限界</a:t>
            </a:r>
            <a:r>
              <a:rPr lang="ja-JP" altLang="en-US" dirty="0" smtClean="0"/>
              <a:t>があるために、単純化や簡便化が行われる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     →　</a:t>
            </a:r>
            <a:r>
              <a:rPr lang="ja-JP" altLang="en-US" dirty="0" smtClean="0">
                <a:solidFill>
                  <a:srgbClr val="FF0000"/>
                </a:solidFill>
              </a:rPr>
              <a:t>３つの「記憶」</a:t>
            </a:r>
            <a:r>
              <a:rPr lang="ja-JP" altLang="en-US" dirty="0" smtClean="0"/>
              <a:t>、①感覚器官からの刺激情報が最初に貯蔵される「感覚記憶」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　　　　　　　　　　    ②情報処理を行う「</a:t>
            </a:r>
            <a:r>
              <a:rPr lang="ja-JP" altLang="en-US" dirty="0" smtClean="0">
                <a:solidFill>
                  <a:srgbClr val="FF0000"/>
                </a:solidFill>
              </a:rPr>
              <a:t>短期記憶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　　　　　　　　　　    ③短期記憶で処理された情報を保持するための「</a:t>
            </a:r>
            <a:r>
              <a:rPr lang="ja-JP" altLang="en-US" dirty="0" smtClean="0">
                <a:solidFill>
                  <a:srgbClr val="FF0000"/>
                </a:solidFill>
              </a:rPr>
              <a:t>長期記憶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</a:t>
            </a:r>
            <a:r>
              <a:rPr lang="ja-JP" altLang="en-US" dirty="0"/>
              <a:t>３</a:t>
            </a:r>
            <a:r>
              <a:rPr lang="ja-JP" altLang="en-US" dirty="0" smtClean="0"/>
              <a:t>）</a:t>
            </a:r>
            <a:r>
              <a:rPr lang="ja-JP" altLang="en-US" dirty="0" smtClean="0">
                <a:solidFill>
                  <a:srgbClr val="FF0000"/>
                </a:solidFill>
              </a:rPr>
              <a:t>精緻化見込みモデル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ja-JP" altLang="en-US" dirty="0" smtClean="0"/>
              <a:t>    →　消費者が行う情報処理の多様性を体系的に説明する枠組み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    →　消費者の情報処理の水準と様式を決める３つの要素「</a:t>
            </a:r>
            <a:r>
              <a:rPr lang="en-US" altLang="ja-JP" dirty="0" smtClean="0"/>
              <a:t>MAO]</a:t>
            </a:r>
          </a:p>
          <a:p>
            <a:pPr marL="109728" indent="0">
              <a:buNone/>
            </a:pPr>
            <a:r>
              <a:rPr lang="ja-JP" altLang="en-US" dirty="0" smtClean="0"/>
              <a:t>　　　　     ①「動機づけ（</a:t>
            </a:r>
            <a:r>
              <a:rPr lang="en-US" altLang="ja-JP" dirty="0" smtClean="0"/>
              <a:t>Motivation</a:t>
            </a:r>
            <a:r>
              <a:rPr lang="ja-JP" altLang="en-US" dirty="0" smtClean="0"/>
              <a:t>）」－代理変数として「</a:t>
            </a:r>
            <a:r>
              <a:rPr lang="ja-JP" altLang="en-US" dirty="0" smtClean="0">
                <a:solidFill>
                  <a:srgbClr val="FF0000"/>
                </a:solidFill>
              </a:rPr>
              <a:t>関与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　　     ②「能力（</a:t>
            </a:r>
            <a:r>
              <a:rPr lang="en-US" altLang="ja-JP" dirty="0" smtClean="0"/>
              <a:t>Ability</a:t>
            </a:r>
            <a:r>
              <a:rPr lang="ja-JP" altLang="en-US" dirty="0" smtClean="0"/>
              <a:t>）」－代理変数として「</a:t>
            </a:r>
            <a:r>
              <a:rPr lang="ja-JP" altLang="en-US" dirty="0" smtClean="0">
                <a:solidFill>
                  <a:srgbClr val="FF0000"/>
                </a:solidFill>
              </a:rPr>
              <a:t>知識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　　     ③「機会（</a:t>
            </a:r>
            <a:r>
              <a:rPr lang="en-US" altLang="ja-JP" dirty="0"/>
              <a:t>Opportunity</a:t>
            </a:r>
            <a:r>
              <a:rPr lang="en-US" altLang="ja-JP" dirty="0" smtClean="0"/>
              <a:t>)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（４）消費経験論（購買から消費へ、消費者行動から消費研究へ）、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　　　　　　　　　行動経済学の援用（意思決定における感情の役割）、脳科学研究の援用など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338139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67544" y="-243408"/>
            <a:ext cx="7772400" cy="1829761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本日の確認事項６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lang="ja-JP" altLang="en-US" sz="3600" dirty="0">
                <a:solidFill>
                  <a:srgbClr val="00B0F0"/>
                </a:solidFill>
              </a:rPr>
              <a:t>各自で考え、発表しよう！</a:t>
            </a:r>
            <a:endParaRPr kumimoji="1" lang="ja-JP" altLang="en-US" sz="44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7504" y="2564904"/>
            <a:ext cx="8568951" cy="3096344"/>
          </a:xfrm>
        </p:spPr>
        <p:txBody>
          <a:bodyPr>
            <a:noAutofit/>
          </a:bodyPr>
          <a:lstStyle/>
          <a:p>
            <a:r>
              <a:rPr lang="ja-JP" altLang="en-US" sz="3200" dirty="0" smtClean="0"/>
              <a:t>＊消費者情報処理理論の特徴</a:t>
            </a:r>
            <a:endParaRPr lang="en-US" altLang="ja-JP" sz="3200" dirty="0" smtClean="0"/>
          </a:p>
          <a:p>
            <a:r>
              <a:rPr lang="ja-JP" altLang="en-US" sz="3200" dirty="0" smtClean="0"/>
              <a:t>を３～４つ説明してみよう</a:t>
            </a:r>
            <a:r>
              <a:rPr lang="en-US" altLang="ja-JP" sz="3200" dirty="0" smtClean="0"/>
              <a:t>!</a:t>
            </a:r>
          </a:p>
          <a:p>
            <a:endParaRPr lang="en-US" altLang="ja-JP" sz="3200" dirty="0" smtClean="0"/>
          </a:p>
          <a:p>
            <a:r>
              <a:rPr lang="ja-JP" altLang="en-US" sz="3200" dirty="0" smtClean="0">
                <a:solidFill>
                  <a:srgbClr val="FF0000"/>
                </a:solidFill>
              </a:rPr>
              <a:t>ヒント：前</a:t>
            </a:r>
            <a:r>
              <a:rPr lang="ja-JP" altLang="en-US" sz="3200" dirty="0">
                <a:solidFill>
                  <a:srgbClr val="FF0000"/>
                </a:solidFill>
              </a:rPr>
              <a:t>の</a:t>
            </a:r>
            <a:r>
              <a:rPr lang="ja-JP" altLang="en-US" sz="3200" dirty="0" smtClean="0">
                <a:solidFill>
                  <a:srgbClr val="FF0000"/>
                </a:solidFill>
              </a:rPr>
              <a:t>ページ</a:t>
            </a:r>
            <a:r>
              <a:rPr lang="ja-JP" altLang="en-US" sz="3200" dirty="0">
                <a:solidFill>
                  <a:srgbClr val="FF0000"/>
                </a:solidFill>
              </a:rPr>
              <a:t>の</a:t>
            </a:r>
            <a:r>
              <a:rPr lang="ja-JP" altLang="en-US" sz="3200" dirty="0" smtClean="0">
                <a:solidFill>
                  <a:srgbClr val="FF0000"/>
                </a:solidFill>
              </a:rPr>
              <a:t>「赤」字</a:t>
            </a:r>
            <a:endParaRPr lang="en-US" altLang="ja-JP" sz="3200" dirty="0" smtClean="0">
              <a:solidFill>
                <a:srgbClr val="FF0000"/>
              </a:solidFill>
            </a:endParaRPr>
          </a:p>
          <a:p>
            <a:endParaRPr lang="en-US" altLang="ja-JP" sz="3200" dirty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640763" y="6170613"/>
            <a:ext cx="503237" cy="503237"/>
          </a:xfrm>
        </p:spPr>
        <p:txBody>
          <a:bodyPr/>
          <a:lstStyle/>
          <a:p>
            <a:fld id="{DFBB1A20-799E-4FB2-B7C5-C014E91C062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18579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５月２５日までの宿題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5044016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教科書８１ページの「演習問題３－３」の応用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/>
              <a:t>１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あなたにとって、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</a:t>
            </a:r>
            <a:r>
              <a:rPr kumimoji="1" lang="ja-JP" altLang="en-US" dirty="0" smtClean="0"/>
              <a:t>こだわりを持って購入する商品の一例を挙げてみよう</a:t>
            </a:r>
            <a:r>
              <a:rPr kumimoji="1" lang="en-US" altLang="ja-JP" dirty="0" smtClean="0"/>
              <a:t>!</a:t>
            </a:r>
          </a:p>
          <a:p>
            <a:pPr marL="109728" indent="0">
              <a:buNone/>
            </a:pPr>
            <a:r>
              <a:rPr kumimoji="1" lang="ja-JP" altLang="en-US" dirty="0" smtClean="0"/>
              <a:t>   その際に、どのような情報を収集しようとするのだろうか、    </a:t>
            </a:r>
            <a:r>
              <a:rPr kumimoji="1" lang="en-US" altLang="ja-JP" dirty="0" smtClean="0"/>
              <a:t>							</a:t>
            </a:r>
            <a:r>
              <a:rPr kumimoji="1" lang="ja-JP" altLang="en-US" dirty="0" smtClean="0"/>
              <a:t>列挙しよう</a:t>
            </a:r>
            <a:r>
              <a:rPr kumimoji="1" lang="en-US" altLang="ja-JP" dirty="0" smtClean="0"/>
              <a:t>!</a:t>
            </a:r>
          </a:p>
          <a:p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２</a:t>
            </a:r>
            <a:r>
              <a:rPr lang="en-US" altLang="ja-JP" dirty="0" smtClean="0"/>
              <a:t>.</a:t>
            </a:r>
            <a:r>
              <a:rPr lang="ja-JP" altLang="en-US" dirty="0" smtClean="0"/>
              <a:t>そして、なぜ、自分は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その商品にこだわりを持つようになったのか考えてみよう</a:t>
            </a:r>
            <a:r>
              <a:rPr lang="en-US" altLang="ja-JP" dirty="0"/>
              <a:t>!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															</a:t>
            </a:r>
            <a:r>
              <a:rPr lang="ja-JP" altLang="en-US" dirty="0" smtClean="0"/>
              <a:t>また来週！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FBB1A20-799E-4FB2-B7C5-C014E91C062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972925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827584" y="-1035496"/>
            <a:ext cx="7772400" cy="1829761"/>
          </a:xfrm>
        </p:spPr>
        <p:txBody>
          <a:bodyPr>
            <a:normAutofit/>
          </a:bodyPr>
          <a:lstStyle/>
          <a:p>
            <a:r>
              <a:rPr kumimoji="1" lang="ja-JP" altLang="en-US" sz="4400" smtClean="0"/>
              <a:t>５月</a:t>
            </a:r>
            <a:r>
              <a:rPr lang="ja-JP" altLang="en-US" sz="4400" smtClean="0"/>
              <a:t>１８</a:t>
            </a:r>
            <a:r>
              <a:rPr kumimoji="1" lang="ja-JP" altLang="en-US" sz="4400" smtClean="0"/>
              <a:t>日のレビュー</a:t>
            </a:r>
            <a:endParaRPr kumimoji="1" lang="ja-JP" altLang="en-US" sz="44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-612576" y="404664"/>
            <a:ext cx="9396536" cy="7056784"/>
          </a:xfrm>
        </p:spPr>
        <p:txBody>
          <a:bodyPr>
            <a:noAutofit/>
          </a:bodyPr>
          <a:lstStyle/>
          <a:p>
            <a:endParaRPr lang="en-US" altLang="ja-JP" sz="1400" dirty="0" smtClean="0"/>
          </a:p>
          <a:p>
            <a:r>
              <a:rPr lang="ja-JP" altLang="en-US" sz="1800" dirty="0">
                <a:solidFill>
                  <a:srgbClr val="FF0000"/>
                </a:solidFill>
              </a:rPr>
              <a:t>○○に語句を入れよ</a:t>
            </a:r>
            <a:endParaRPr lang="en-US" altLang="ja-JP" sz="1800" dirty="0">
              <a:solidFill>
                <a:srgbClr val="FF0000"/>
              </a:solidFill>
            </a:endParaRPr>
          </a:p>
          <a:p>
            <a:endParaRPr lang="en-US" altLang="ja-JP" sz="1400" dirty="0"/>
          </a:p>
          <a:p>
            <a:r>
              <a:rPr lang="ja-JP" altLang="en-US" sz="1400" dirty="0" smtClean="0">
                <a:latin typeface="+mn-ea"/>
              </a:rPr>
              <a:t>１</a:t>
            </a:r>
            <a:r>
              <a:rPr lang="ja-JP" altLang="en-US" sz="1400" dirty="0">
                <a:latin typeface="+mn-ea"/>
              </a:rPr>
              <a:t>．行動の対象となる外的要因として</a:t>
            </a:r>
            <a:r>
              <a:rPr lang="ja-JP" altLang="en-US" sz="1400" dirty="0" smtClean="0">
                <a:latin typeface="+mn-ea"/>
              </a:rPr>
              <a:t>の○○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（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誘因）と</a:t>
            </a:r>
            <a:r>
              <a:rPr lang="ja-JP" altLang="en-US" sz="1400" dirty="0">
                <a:latin typeface="+mn-ea"/>
              </a:rPr>
              <a:t>内的要因としてのニーズを</a:t>
            </a:r>
            <a:r>
              <a:rPr lang="ja-JP" altLang="en-US" sz="1400" dirty="0" smtClean="0">
                <a:latin typeface="+mn-ea"/>
              </a:rPr>
              <a:t>結びつける○○の</a:t>
            </a:r>
            <a:r>
              <a:rPr lang="ja-JP" altLang="en-US" sz="1400" dirty="0">
                <a:latin typeface="+mn-ea"/>
              </a:rPr>
              <a:t>存在が必要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２．購買動機と購買行動に影響を与えるためには、○○に働きかける</a:t>
            </a:r>
            <a:endParaRPr lang="en-US" altLang="ja-JP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ja-JP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109728"/>
            <a:endParaRPr lang="en-US" altLang="ja-JP" sz="1400" dirty="0" smtClean="0">
              <a:latin typeface="+mn-ea"/>
            </a:endParaRPr>
          </a:p>
          <a:p>
            <a:pPr marL="109728"/>
            <a:r>
              <a:rPr lang="ja-JP" altLang="en-US" sz="1400" dirty="0" smtClean="0">
                <a:latin typeface="+mn-ea"/>
              </a:rPr>
              <a:t>３．○○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法は</a:t>
            </a:r>
            <a:r>
              <a:rPr lang="ja-JP" altLang="en-US" sz="1400" dirty="0" smtClean="0">
                <a:latin typeface="+mn-ea"/>
              </a:rPr>
              <a:t>消費者</a:t>
            </a:r>
            <a:r>
              <a:rPr lang="ja-JP" altLang="en-US" sz="1400" dirty="0">
                <a:latin typeface="+mn-ea"/>
              </a:rPr>
              <a:t>の深層にある考えや感情、あるいは、刺激に対する反応を引き出すため定性的な調査</a:t>
            </a:r>
            <a:r>
              <a:rPr lang="ja-JP" altLang="en-US" sz="1400" dirty="0" smtClean="0">
                <a:latin typeface="+mn-ea"/>
              </a:rPr>
              <a:t>技法</a:t>
            </a:r>
            <a:endParaRPr lang="en-US" altLang="ja-JP" sz="1400" dirty="0" smtClean="0">
              <a:latin typeface="+mn-ea"/>
            </a:endParaRPr>
          </a:p>
          <a:p>
            <a:pPr marL="109728"/>
            <a:endParaRPr lang="en-US" altLang="ja-JP" sz="1400" dirty="0">
              <a:latin typeface="+mn-ea"/>
            </a:endParaRPr>
          </a:p>
          <a:p>
            <a:pPr marL="109728"/>
            <a:endParaRPr lang="en-US" altLang="ja-JP" sz="1400" dirty="0" smtClean="0">
              <a:latin typeface="+mn-ea"/>
            </a:endParaRPr>
          </a:p>
          <a:p>
            <a:pPr marL="109728"/>
            <a:r>
              <a:rPr lang="ja-JP" altLang="en-US" sz="1400" dirty="0" smtClean="0">
                <a:latin typeface="+mn-ea"/>
              </a:rPr>
              <a:t>４．○○</a:t>
            </a:r>
            <a:r>
              <a:rPr lang="ja-JP" altLang="en-US" sz="1400" dirty="0" err="1" smtClean="0">
                <a:latin typeface="+mn-ea"/>
              </a:rPr>
              <a:t>ー</a:t>
            </a:r>
            <a:r>
              <a:rPr lang="ja-JP" altLang="en-US" sz="1400" dirty="0" smtClean="0">
                <a:latin typeface="+mn-ea"/>
              </a:rPr>
              <a:t>○○（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S-R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アプローチ</a:t>
            </a:r>
            <a:r>
              <a:rPr lang="ja-JP" altLang="en-US" sz="1400" dirty="0" smtClean="0">
                <a:latin typeface="+mn-ea"/>
              </a:rPr>
              <a:t>）は人間</a:t>
            </a:r>
            <a:r>
              <a:rPr lang="ja-JP" altLang="en-US" sz="1400" dirty="0">
                <a:latin typeface="+mn-ea"/>
              </a:rPr>
              <a:t>の行動</a:t>
            </a:r>
            <a:r>
              <a:rPr lang="ja-JP" altLang="en-US" sz="1400" dirty="0" smtClean="0">
                <a:latin typeface="+mn-ea"/>
              </a:rPr>
              <a:t>を○○と</a:t>
            </a:r>
            <a:r>
              <a:rPr lang="ja-JP" altLang="en-US" sz="1400" dirty="0">
                <a:latin typeface="+mn-ea"/>
              </a:rPr>
              <a:t>それに</a:t>
            </a:r>
            <a:r>
              <a:rPr lang="ja-JP" altLang="en-US" sz="1400" dirty="0" smtClean="0">
                <a:latin typeface="+mn-ea"/>
              </a:rPr>
              <a:t>対する○○という２つ</a:t>
            </a:r>
            <a:r>
              <a:rPr lang="ja-JP" altLang="en-US" sz="1400" dirty="0">
                <a:latin typeface="+mn-ea"/>
              </a:rPr>
              <a:t>の側面で捉えて</a:t>
            </a:r>
            <a:r>
              <a:rPr lang="ja-JP" altLang="en-US" sz="1400" dirty="0" smtClean="0">
                <a:latin typeface="+mn-ea"/>
              </a:rPr>
              <a:t>分析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109728"/>
            <a:endParaRPr lang="en-US" altLang="ja-JP" sz="1400" dirty="0" smtClean="0">
              <a:latin typeface="+mn-ea"/>
            </a:endParaRPr>
          </a:p>
          <a:p>
            <a:pPr marL="109728"/>
            <a:r>
              <a:rPr lang="ja-JP" altLang="en-US" sz="1400" dirty="0" smtClean="0">
                <a:latin typeface="+mn-ea"/>
              </a:rPr>
              <a:t>５</a:t>
            </a:r>
            <a:r>
              <a:rPr lang="ja-JP" altLang="en-US" sz="1400" dirty="0">
                <a:latin typeface="+mn-ea"/>
              </a:rPr>
              <a:t>．ブランドへの態度を変化させるために</a:t>
            </a:r>
            <a:r>
              <a:rPr lang="ja-JP" altLang="en-US" sz="1400" dirty="0" smtClean="0">
                <a:latin typeface="+mn-ea"/>
              </a:rPr>
              <a:t>は・・・①</a:t>
            </a:r>
            <a:r>
              <a:rPr lang="ja-JP" altLang="en-US" sz="1400" dirty="0">
                <a:latin typeface="+mn-ea"/>
              </a:rPr>
              <a:t>　ある属性</a:t>
            </a:r>
            <a:r>
              <a:rPr lang="ja-JP" altLang="en-US" sz="1400" dirty="0" smtClean="0">
                <a:latin typeface="+mn-ea"/>
              </a:rPr>
              <a:t>に関する○○</a:t>
            </a:r>
            <a:r>
              <a:rPr lang="ja-JP" altLang="en-US" sz="1400" dirty="0">
                <a:latin typeface="+mn-ea"/>
              </a:rPr>
              <a:t>を改善</a:t>
            </a:r>
            <a:r>
              <a:rPr lang="ja-JP" altLang="en-US" sz="1400" dirty="0" smtClean="0">
                <a:latin typeface="+mn-ea"/>
              </a:rPr>
              <a:t>する</a:t>
            </a:r>
            <a:endParaRPr lang="en-US" altLang="ja-JP" sz="1400" dirty="0" smtClean="0">
              <a:latin typeface="+mn-ea"/>
            </a:endParaRPr>
          </a:p>
          <a:p>
            <a:pPr marL="109728"/>
            <a:r>
              <a:rPr lang="ja-JP" altLang="en-US" sz="1400" dirty="0" smtClean="0">
                <a:latin typeface="+mn-ea"/>
              </a:rPr>
              <a:t>②</a:t>
            </a:r>
            <a:r>
              <a:rPr lang="ja-JP" altLang="en-US" sz="1400" dirty="0">
                <a:latin typeface="+mn-ea"/>
              </a:rPr>
              <a:t>　ある属性の○○性を変化</a:t>
            </a:r>
            <a:r>
              <a:rPr lang="ja-JP" altLang="en-US" sz="1400" dirty="0" smtClean="0">
                <a:latin typeface="+mn-ea"/>
              </a:rPr>
              <a:t>させる</a:t>
            </a:r>
            <a:endParaRPr lang="en-US" altLang="ja-JP" sz="1400" dirty="0" smtClean="0">
              <a:latin typeface="+mn-ea"/>
            </a:endParaRPr>
          </a:p>
          <a:p>
            <a:pPr marL="109728"/>
            <a:r>
              <a:rPr lang="ja-JP" altLang="en-US" sz="1400" dirty="0" smtClean="0">
                <a:latin typeface="+mn-ea"/>
              </a:rPr>
              <a:t>③</a:t>
            </a:r>
            <a:r>
              <a:rPr lang="ja-JP" altLang="en-US" sz="1400" dirty="0">
                <a:latin typeface="+mn-ea"/>
              </a:rPr>
              <a:t>　まったく○○○属性を付加</a:t>
            </a:r>
            <a:r>
              <a:rPr lang="ja-JP" altLang="en-US" sz="1400" dirty="0" smtClean="0">
                <a:latin typeface="+mn-ea"/>
              </a:rPr>
              <a:t>する</a:t>
            </a:r>
            <a:endParaRPr lang="en-US" altLang="ja-JP" sz="1400" dirty="0" smtClean="0">
              <a:latin typeface="+mn-ea"/>
            </a:endParaRPr>
          </a:p>
          <a:p>
            <a:pPr marL="109728"/>
            <a:endParaRPr lang="en-US" altLang="ja-JP" sz="1400" dirty="0" smtClean="0">
              <a:latin typeface="+mn-ea"/>
            </a:endParaRPr>
          </a:p>
          <a:p>
            <a:pPr marL="109728"/>
            <a:endParaRPr lang="en-US" altLang="ja-JP" sz="1400" dirty="0" smtClean="0">
              <a:latin typeface="+mn-ea"/>
            </a:endParaRPr>
          </a:p>
          <a:p>
            <a:pPr marL="109728"/>
            <a:r>
              <a:rPr lang="ja-JP" altLang="en-US" sz="1400" dirty="0" smtClean="0">
                <a:solidFill>
                  <a:schemeClr val="bg1"/>
                </a:solidFill>
                <a:latin typeface="+mn-ea"/>
              </a:rPr>
              <a:t>６．○○○○○○○理論は、情報</a:t>
            </a:r>
            <a:r>
              <a:rPr lang="ja-JP" altLang="en-US" sz="1400" dirty="0">
                <a:solidFill>
                  <a:schemeClr val="bg1"/>
                </a:solidFill>
                <a:latin typeface="+mn-ea"/>
              </a:rPr>
              <a:t>処理のプロセス自体に</a:t>
            </a:r>
            <a:r>
              <a:rPr lang="ja-JP" altLang="en-US" sz="1400" dirty="0" smtClean="0">
                <a:solidFill>
                  <a:schemeClr val="bg1"/>
                </a:solidFill>
                <a:latin typeface="+mn-ea"/>
              </a:rPr>
              <a:t>焦点を当て、</a:t>
            </a:r>
            <a:endParaRPr lang="en-US" altLang="ja-JP" sz="1400" dirty="0" smtClean="0">
              <a:solidFill>
                <a:schemeClr val="bg1"/>
              </a:solidFill>
              <a:latin typeface="+mn-ea"/>
            </a:endParaRPr>
          </a:p>
          <a:p>
            <a:pPr marL="109728"/>
            <a:r>
              <a:rPr lang="ja-JP" altLang="en-US" sz="1400" dirty="0" smtClean="0">
                <a:solidFill>
                  <a:schemeClr val="bg1"/>
                </a:solidFill>
                <a:latin typeface="+mn-ea"/>
              </a:rPr>
              <a:t>消費者</a:t>
            </a:r>
            <a:r>
              <a:rPr lang="ja-JP" altLang="en-US" sz="1400" dirty="0">
                <a:solidFill>
                  <a:schemeClr val="bg1"/>
                </a:solidFill>
                <a:latin typeface="+mn-ea"/>
              </a:rPr>
              <a:t>行動</a:t>
            </a:r>
            <a:r>
              <a:rPr lang="ja-JP" altLang="en-US" sz="1400" dirty="0" smtClean="0">
                <a:solidFill>
                  <a:schemeClr val="bg1"/>
                </a:solidFill>
                <a:latin typeface="+mn-ea"/>
              </a:rPr>
              <a:t>を能動的</a:t>
            </a:r>
            <a:r>
              <a:rPr lang="ja-JP" altLang="en-US" sz="1400" dirty="0">
                <a:solidFill>
                  <a:schemeClr val="bg1"/>
                </a:solidFill>
                <a:latin typeface="+mn-ea"/>
              </a:rPr>
              <a:t>な問題解決行動として捉え</a:t>
            </a:r>
            <a:r>
              <a:rPr lang="ja-JP" altLang="en-US" sz="1400" dirty="0" smtClean="0">
                <a:solidFill>
                  <a:schemeClr val="bg1"/>
                </a:solidFill>
                <a:latin typeface="+mn-ea"/>
              </a:rPr>
              <a:t>、</a:t>
            </a:r>
            <a:endParaRPr lang="en-US" altLang="ja-JP" sz="1400" dirty="0">
              <a:solidFill>
                <a:schemeClr val="bg1"/>
              </a:solidFill>
              <a:latin typeface="+mn-ea"/>
            </a:endParaRPr>
          </a:p>
          <a:p>
            <a:pPr marL="109728"/>
            <a:r>
              <a:rPr lang="ja-JP" altLang="en-US" sz="1400" dirty="0" smtClean="0">
                <a:solidFill>
                  <a:schemeClr val="bg1"/>
                </a:solidFill>
                <a:latin typeface="+mn-ea"/>
              </a:rPr>
              <a:t>消費者</a:t>
            </a:r>
            <a:r>
              <a:rPr lang="ja-JP" altLang="en-US" sz="1400" dirty="0">
                <a:solidFill>
                  <a:schemeClr val="bg1"/>
                </a:solidFill>
                <a:latin typeface="+mn-ea"/>
              </a:rPr>
              <a:t>が自ら進んで必要な情報を探索・取得・解釈・統合する内的プロセスに焦点</a:t>
            </a:r>
            <a:endParaRPr lang="en-US" altLang="ja-JP" sz="1400" dirty="0">
              <a:solidFill>
                <a:schemeClr val="bg1"/>
              </a:solidFill>
              <a:latin typeface="+mn-ea"/>
            </a:endParaRPr>
          </a:p>
          <a:p>
            <a:pPr marL="109728"/>
            <a:r>
              <a:rPr lang="ja-JP" altLang="en-US" sz="1400" dirty="0">
                <a:solidFill>
                  <a:schemeClr val="bg1"/>
                </a:solidFill>
              </a:rPr>
              <a:t>　</a:t>
            </a:r>
            <a:endParaRPr lang="en-US" altLang="ja-JP" sz="1400" dirty="0">
              <a:solidFill>
                <a:schemeClr val="bg1"/>
              </a:solidFill>
            </a:endParaRPr>
          </a:p>
          <a:p>
            <a:endParaRPr lang="en-US" altLang="ja-JP" sz="1400" dirty="0" smtClean="0"/>
          </a:p>
          <a:p>
            <a:endParaRPr kumimoji="1" lang="en-US" altLang="ja-JP" sz="1400" dirty="0" smtClean="0"/>
          </a:p>
          <a:p>
            <a:endParaRPr lang="en-US" altLang="ja-JP" sz="14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640763" y="6170613"/>
            <a:ext cx="503237" cy="503237"/>
          </a:xfrm>
        </p:spPr>
        <p:txBody>
          <a:bodyPr/>
          <a:lstStyle/>
          <a:p>
            <a:fld id="{DFBB1A20-799E-4FB2-B7C5-C014E91C0628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345361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7544" y="-12484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１．消費者行動研究の源流と系譜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539552" y="980728"/>
            <a:ext cx="9289032" cy="5544616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b="1" dirty="0" smtClean="0"/>
              <a:t>３つの系譜</a:t>
            </a:r>
            <a:endParaRPr kumimoji="1" lang="en-US" altLang="ja-JP" b="1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（１）購買動機の探究</a:t>
            </a:r>
            <a:r>
              <a:rPr lang="ja-JP" altLang="en-US" dirty="0" err="1" smtClean="0"/>
              <a:t>ー</a:t>
            </a:r>
            <a:r>
              <a:rPr lang="en-US" altLang="ja-JP" dirty="0" smtClean="0"/>
              <a:t>W</a:t>
            </a:r>
            <a:r>
              <a:rPr lang="ja-JP" altLang="en-US" dirty="0" smtClean="0"/>
              <a:t>ｈｙ（なぜ購買するのか）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精神分析的な手法を用い、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　　潜在意識や深層心理へ接近し、購買動機を分析・把握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（２</a:t>
            </a:r>
            <a:r>
              <a:rPr lang="ja-JP" altLang="en-US" dirty="0" smtClean="0"/>
              <a:t>）行動の測定と予測</a:t>
            </a:r>
            <a:r>
              <a:rPr lang="ja-JP" altLang="en-US" dirty="0" err="1" smtClean="0"/>
              <a:t>ー</a:t>
            </a:r>
            <a:r>
              <a:rPr lang="en-US" altLang="ja-JP" dirty="0" smtClean="0"/>
              <a:t>What</a:t>
            </a:r>
            <a:r>
              <a:rPr lang="ja-JP" altLang="en-US" dirty="0" smtClean="0"/>
              <a:t>（何を購買するのか）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観察可能な行動をモデル化し、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ブランド選択などの予測を行おうとする研究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</a:t>
            </a:r>
            <a:r>
              <a:rPr lang="ja-JP" altLang="en-US" dirty="0"/>
              <a:t>３</a:t>
            </a:r>
            <a:r>
              <a:rPr lang="ja-JP" altLang="en-US" dirty="0" smtClean="0"/>
              <a:t>）内的プロセスの解明</a:t>
            </a:r>
            <a:r>
              <a:rPr lang="ja-JP" altLang="en-US" dirty="0" err="1" smtClean="0"/>
              <a:t>ー</a:t>
            </a:r>
            <a:r>
              <a:rPr lang="en-US" altLang="ja-JP" dirty="0" smtClean="0"/>
              <a:t>How</a:t>
            </a:r>
            <a:r>
              <a:rPr lang="ja-JP" altLang="en-US" dirty="0" smtClean="0"/>
              <a:t>（どのようにして購買するのか）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→行動の前提となる態度や、意思決定に伴う情報処理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などの内的プロセスの解明に重きを置く研究　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641745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67544" y="-99392"/>
            <a:ext cx="7772400" cy="1829761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本日の確認事項１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lang="ja-JP" altLang="en-US" sz="3200" dirty="0">
                <a:solidFill>
                  <a:srgbClr val="00B050"/>
                </a:solidFill>
              </a:rPr>
              <a:t>各自で確認</a:t>
            </a:r>
            <a:r>
              <a:rPr lang="ja-JP" altLang="en-US" sz="3200" dirty="0" smtClean="0">
                <a:solidFill>
                  <a:srgbClr val="00B050"/>
                </a:solidFill>
              </a:rPr>
              <a:t>しよう</a:t>
            </a:r>
            <a:r>
              <a:rPr lang="ja-JP" altLang="en-US" sz="3200" dirty="0">
                <a:solidFill>
                  <a:srgbClr val="00B050"/>
                </a:solidFill>
              </a:rPr>
              <a:t>！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7504" y="2852936"/>
            <a:ext cx="8568951" cy="3096344"/>
          </a:xfrm>
        </p:spPr>
        <p:txBody>
          <a:bodyPr>
            <a:noAutofit/>
          </a:bodyPr>
          <a:lstStyle/>
          <a:p>
            <a:r>
              <a:rPr lang="ja-JP" altLang="en-US" sz="3200" dirty="0"/>
              <a:t>＊</a:t>
            </a:r>
            <a:r>
              <a:rPr lang="ja-JP" altLang="en-US" sz="3200" dirty="0" smtClean="0"/>
              <a:t>消費者行動研究の３つの系譜を列挙しよう</a:t>
            </a:r>
            <a:r>
              <a:rPr lang="en-US" altLang="ja-JP" sz="3200" dirty="0" smtClean="0"/>
              <a:t>!</a:t>
            </a:r>
          </a:p>
          <a:p>
            <a:endParaRPr lang="en-US" altLang="ja-JP" sz="3200" dirty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640763" y="6170613"/>
            <a:ext cx="503237" cy="503237"/>
          </a:xfrm>
        </p:spPr>
        <p:txBody>
          <a:bodyPr/>
          <a:lstStyle/>
          <a:p>
            <a:fld id="{DFBB1A20-799E-4FB2-B7C5-C014E91C062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670016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２</a:t>
            </a:r>
            <a:r>
              <a:rPr kumimoji="1" lang="ja-JP" altLang="en-US" dirty="0" smtClean="0"/>
              <a:t>．モチベーション・リサーチの系譜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1196752"/>
            <a:ext cx="9073008" cy="5184576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b="1" dirty="0" smtClean="0"/>
              <a:t>動機づけのメカニズム（図３－２）</a:t>
            </a:r>
            <a:endParaRPr kumimoji="1" lang="en-US" altLang="ja-JP" b="1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（１）動機づけとは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→　人を行動へと駆り立て、行動を方向づけ、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維持する心理的なメカニズムやプロセス全般のこと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（２</a:t>
            </a:r>
            <a:r>
              <a:rPr lang="ja-JP" altLang="en-US" dirty="0" smtClean="0"/>
              <a:t>）行動の生起の条件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→　行動の対象となる外的要因としての</a:t>
            </a:r>
            <a:r>
              <a:rPr lang="ja-JP" altLang="en-US" dirty="0" smtClean="0">
                <a:solidFill>
                  <a:srgbClr val="FF0000"/>
                </a:solidFill>
              </a:rPr>
              <a:t>目標（誘因）</a:t>
            </a:r>
            <a:r>
              <a:rPr lang="ja-JP" altLang="en-US" dirty="0" smtClean="0"/>
              <a:t>と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内的要因としてのニーズを結びつける</a:t>
            </a:r>
            <a:r>
              <a:rPr lang="ja-JP" altLang="en-US" dirty="0" smtClean="0">
                <a:solidFill>
                  <a:srgbClr val="FF0000"/>
                </a:solidFill>
              </a:rPr>
              <a:t>動機</a:t>
            </a:r>
            <a:r>
              <a:rPr lang="ja-JP" altLang="en-US" dirty="0" smtClean="0"/>
              <a:t>の存在が必要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</a:t>
            </a:r>
            <a:r>
              <a:rPr lang="ja-JP" altLang="en-US" dirty="0"/>
              <a:t>３</a:t>
            </a:r>
            <a:r>
              <a:rPr lang="ja-JP" altLang="en-US" dirty="0" smtClean="0"/>
              <a:t>）（購買）動機の形成のされ方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→　誘因（製品）がニーズの充足に有効であったという</a:t>
            </a:r>
            <a:r>
              <a:rPr lang="ja-JP" altLang="en-US" dirty="0" smtClean="0">
                <a:solidFill>
                  <a:srgbClr val="FF0000"/>
                </a:solidFill>
              </a:rPr>
              <a:t>経験</a:t>
            </a:r>
            <a:r>
              <a:rPr lang="ja-JP" altLang="en-US" dirty="0" smtClean="0"/>
              <a:t>、　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有効であろうという</a:t>
            </a:r>
            <a:r>
              <a:rPr lang="ja-JP" altLang="en-US" dirty="0" smtClean="0">
                <a:solidFill>
                  <a:srgbClr val="FF0000"/>
                </a:solidFill>
              </a:rPr>
              <a:t>期待</a:t>
            </a:r>
            <a:r>
              <a:rPr lang="ja-JP" altLang="en-US" dirty="0" smtClean="0"/>
              <a:t>を通して（製品の購買）動機が形成される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→　期待に働きかけることで、購買動機と購買行動に影響を与えられる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→　購買動機を把握することで、消費者理解と仮説の導出が可能　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700622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67544" y="-315416"/>
            <a:ext cx="7772400" cy="1829761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本日の確認事項２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kumimoji="1" lang="ja-JP" altLang="en-US" sz="3200" dirty="0" smtClean="0">
                <a:solidFill>
                  <a:srgbClr val="00B050"/>
                </a:solidFill>
              </a:rPr>
              <a:t>各自</a:t>
            </a:r>
            <a:r>
              <a:rPr lang="ja-JP" altLang="en-US" sz="3200" dirty="0" smtClean="0">
                <a:solidFill>
                  <a:srgbClr val="00B050"/>
                </a:solidFill>
              </a:rPr>
              <a:t>○○</a:t>
            </a:r>
            <a:r>
              <a:rPr lang="ja-JP" altLang="en-US" sz="3200" dirty="0">
                <a:solidFill>
                  <a:srgbClr val="00B050"/>
                </a:solidFill>
              </a:rPr>
              <a:t>に語句を</a:t>
            </a:r>
            <a:r>
              <a:rPr lang="ja-JP" altLang="en-US" sz="3200" dirty="0" smtClean="0">
                <a:solidFill>
                  <a:srgbClr val="00B050"/>
                </a:solidFill>
              </a:rPr>
              <a:t>入れよう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251520" y="1844824"/>
            <a:ext cx="8568951" cy="3096344"/>
          </a:xfrm>
        </p:spPr>
        <p:txBody>
          <a:bodyPr>
            <a:noAutofit/>
          </a:bodyPr>
          <a:lstStyle/>
          <a:p>
            <a:pPr marL="109728"/>
            <a:r>
              <a:rPr lang="ja-JP" altLang="en-US" sz="3200" dirty="0" smtClean="0"/>
              <a:t>１．</a:t>
            </a:r>
            <a:r>
              <a:rPr lang="ja-JP" altLang="en-US" sz="3200" dirty="0" smtClean="0">
                <a:solidFill>
                  <a:schemeClr val="tx1"/>
                </a:solidFill>
              </a:rPr>
              <a:t>購買</a:t>
            </a:r>
            <a:r>
              <a:rPr lang="ja-JP" altLang="en-US" sz="3200" dirty="0">
                <a:solidFill>
                  <a:schemeClr val="tx1"/>
                </a:solidFill>
              </a:rPr>
              <a:t>動機と購買行動に影響を</a:t>
            </a:r>
            <a:r>
              <a:rPr lang="ja-JP" altLang="en-US" sz="3200" dirty="0" smtClean="0">
                <a:solidFill>
                  <a:schemeClr val="tx1"/>
                </a:solidFill>
              </a:rPr>
              <a:t>与えられるためには、○○に働きかける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marL="109728"/>
            <a:endParaRPr lang="en-US" altLang="ja-JP" sz="3200" dirty="0">
              <a:solidFill>
                <a:schemeClr val="tx1"/>
              </a:solidFill>
            </a:endParaRPr>
          </a:p>
          <a:p>
            <a:pPr marL="109728"/>
            <a:r>
              <a:rPr lang="ja-JP" altLang="en-US" sz="3200" dirty="0">
                <a:solidFill>
                  <a:schemeClr val="tx1"/>
                </a:solidFill>
              </a:rPr>
              <a:t>２</a:t>
            </a:r>
            <a:r>
              <a:rPr lang="ja-JP" altLang="en-US" sz="3200" dirty="0" smtClean="0">
                <a:solidFill>
                  <a:schemeClr val="tx1"/>
                </a:solidFill>
              </a:rPr>
              <a:t>．消費者</a:t>
            </a:r>
            <a:r>
              <a:rPr lang="ja-JP" altLang="en-US" sz="3200" dirty="0">
                <a:solidFill>
                  <a:schemeClr val="tx1"/>
                </a:solidFill>
              </a:rPr>
              <a:t>理解と</a:t>
            </a:r>
            <a:r>
              <a:rPr lang="ja-JP" altLang="en-US" sz="3200" dirty="0" smtClean="0">
                <a:solidFill>
                  <a:schemeClr val="tx1"/>
                </a:solidFill>
              </a:rPr>
              <a:t>仮説を導出するためには、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marL="109728"/>
            <a:r>
              <a:rPr lang="ja-JP" altLang="en-US" sz="3200" dirty="0" smtClean="0">
                <a:solidFill>
                  <a:schemeClr val="tx1"/>
                </a:solidFill>
              </a:rPr>
              <a:t>購買○○を</a:t>
            </a:r>
            <a:r>
              <a:rPr lang="ja-JP" altLang="en-US" sz="3200" dirty="0">
                <a:solidFill>
                  <a:schemeClr val="tx1"/>
                </a:solidFill>
              </a:rPr>
              <a:t>把握する</a:t>
            </a:r>
            <a:r>
              <a:rPr lang="ja-JP" altLang="en-US" sz="3200" dirty="0" smtClean="0">
                <a:solidFill>
                  <a:schemeClr val="tx1"/>
                </a:solidFill>
              </a:rPr>
              <a:t>こと </a:t>
            </a:r>
            <a:r>
              <a:rPr lang="ja-JP" altLang="en-US" sz="3200" dirty="0">
                <a:solidFill>
                  <a:srgbClr val="FF0000"/>
                </a:solidFill>
              </a:rPr>
              <a:t>　</a:t>
            </a:r>
            <a:endParaRPr lang="en-US" altLang="ja-JP" sz="3200" dirty="0">
              <a:solidFill>
                <a:srgbClr val="FF0000"/>
              </a:solidFill>
            </a:endParaRPr>
          </a:p>
          <a:p>
            <a:pPr marL="109728"/>
            <a:endParaRPr lang="en-US" altLang="ja-JP" sz="3200" dirty="0"/>
          </a:p>
          <a:p>
            <a:endParaRPr lang="en-US" altLang="ja-JP" sz="3200" dirty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640763" y="6170613"/>
            <a:ext cx="503237" cy="503237"/>
          </a:xfrm>
        </p:spPr>
        <p:txBody>
          <a:bodyPr/>
          <a:lstStyle/>
          <a:p>
            <a:fld id="{DFBB1A20-799E-4FB2-B7C5-C014E91C062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35124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２</a:t>
            </a:r>
            <a:r>
              <a:rPr kumimoji="1" lang="ja-JP" altLang="en-US" dirty="0" smtClean="0"/>
              <a:t>．モチベーション・リサーチの系譜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539552" y="1196752"/>
            <a:ext cx="8784976" cy="5040560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b="1" dirty="0" smtClean="0"/>
              <a:t>モチベーション・リサーチの登場</a:t>
            </a:r>
            <a:endParaRPr kumimoji="1" lang="en-US" altLang="ja-JP" b="1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（１）隠された購買動機への着目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   →　潜在意識や無意識の世界に潜む一見非合理的な動機や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      情動的な動機も含め、</a:t>
            </a:r>
            <a:r>
              <a:rPr lang="ja-JP" altLang="en-US" dirty="0" smtClean="0">
                <a:solidFill>
                  <a:srgbClr val="FF0000"/>
                </a:solidFill>
              </a:rPr>
              <a:t>直接的に購買動機を探究</a:t>
            </a:r>
            <a:r>
              <a:rPr lang="ja-JP" altLang="en-US" dirty="0" smtClean="0"/>
              <a:t>、「</a:t>
            </a:r>
            <a:r>
              <a:rPr lang="en-US" altLang="ja-JP" dirty="0" smtClean="0"/>
              <a:t>Why research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（２</a:t>
            </a:r>
            <a:r>
              <a:rPr lang="ja-JP" altLang="en-US" dirty="0" smtClean="0"/>
              <a:t>）</a:t>
            </a:r>
            <a:r>
              <a:rPr lang="ja-JP" altLang="en-US" dirty="0" smtClean="0">
                <a:solidFill>
                  <a:srgbClr val="FF0000"/>
                </a:solidFill>
              </a:rPr>
              <a:t>シンボル</a:t>
            </a:r>
            <a:r>
              <a:rPr lang="ja-JP" altLang="en-US" dirty="0" smtClean="0"/>
              <a:t>としての消費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    →　ある事物がそのモノ自体以外の何ものかを指し示す機能のことで、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      その機能ゆえに非合理的ないし情動的な消費が生まれる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</a:t>
            </a:r>
            <a:r>
              <a:rPr lang="ja-JP" altLang="en-US" dirty="0"/>
              <a:t>３</a:t>
            </a:r>
            <a:r>
              <a:rPr lang="ja-JP" altLang="en-US" dirty="0" smtClean="0"/>
              <a:t>）質的調査技法の採用（</a:t>
            </a:r>
            <a:r>
              <a:rPr lang="ja-JP" altLang="en-US" dirty="0" smtClean="0">
                <a:solidFill>
                  <a:srgbClr val="FF0000"/>
                </a:solidFill>
              </a:rPr>
              <a:t>投影法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     →　消費者の深層にある考えや感情、あるいは、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      刺激に対する反応を引き出すため定性的な調査技法⇔定量的調査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→　その方法論上の問題はあるものの、現在では脳科学研究などと連携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→　動機づけのメカニズム自体は、その後も重要な概念として位置づけ</a:t>
            </a: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38139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541783" y="188640"/>
            <a:ext cx="7772400" cy="1829761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本日の確認事項３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lang="ja-JP" altLang="en-US" sz="3200" dirty="0" smtClean="0">
                <a:solidFill>
                  <a:srgbClr val="FF0000"/>
                </a:solidFill>
              </a:rPr>
              <a:t>各グループで議論し発表しよう</a:t>
            </a:r>
            <a:r>
              <a:rPr lang="ja-JP" altLang="en-US" sz="3200" dirty="0">
                <a:solidFill>
                  <a:srgbClr val="FF0000"/>
                </a:solidFill>
              </a:rPr>
              <a:t>！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07504" y="3140968"/>
            <a:ext cx="8640959" cy="3168352"/>
          </a:xfrm>
        </p:spPr>
        <p:txBody>
          <a:bodyPr>
            <a:noAutofit/>
          </a:bodyPr>
          <a:lstStyle/>
          <a:p>
            <a:r>
              <a:rPr lang="ja-JP" altLang="en-US" sz="3200" dirty="0" smtClean="0"/>
              <a:t>＊シンボルとしての消費の例を列挙しよう</a:t>
            </a:r>
            <a:r>
              <a:rPr lang="en-US" altLang="ja-JP" sz="3200" dirty="0" smtClean="0"/>
              <a:t>!</a:t>
            </a:r>
          </a:p>
          <a:p>
            <a:endParaRPr lang="en-US" altLang="ja-JP" sz="3200" dirty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640763" y="6170613"/>
            <a:ext cx="503237" cy="503237"/>
          </a:xfrm>
        </p:spPr>
        <p:txBody>
          <a:bodyPr/>
          <a:lstStyle/>
          <a:p>
            <a:fld id="{DFBB1A20-799E-4FB2-B7C5-C014E91C062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195245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３</a:t>
            </a:r>
            <a:r>
              <a:rPr kumimoji="1" lang="ja-JP" altLang="en-US" dirty="0" smtClean="0"/>
              <a:t>．ブランド選択モデルの系譜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8" y="1124744"/>
            <a:ext cx="9217024" cy="5112568"/>
          </a:xfrm>
        </p:spPr>
        <p:txBody>
          <a:bodyPr>
            <a:normAutofit fontScale="55000" lnSpcReduction="20000"/>
          </a:bodyPr>
          <a:lstStyle/>
          <a:p>
            <a:r>
              <a:rPr lang="ja-JP" altLang="en-US" b="1" dirty="0" smtClean="0"/>
              <a:t>行動</a:t>
            </a:r>
            <a:r>
              <a:rPr lang="ja-JP" altLang="en-US" b="1" dirty="0"/>
              <a:t>の測定</a:t>
            </a:r>
            <a:r>
              <a:rPr lang="ja-JP" altLang="en-US" b="1" dirty="0" smtClean="0"/>
              <a:t>と</a:t>
            </a:r>
            <a:r>
              <a:rPr lang="ja-JP" altLang="en-US" b="1" dirty="0"/>
              <a:t>予測</a:t>
            </a:r>
            <a:endParaRPr kumimoji="1" lang="en-US" altLang="ja-JP" b="1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（１）購買行動の「何を」（</a:t>
            </a:r>
            <a:r>
              <a:rPr lang="en-US" altLang="ja-JP" dirty="0" smtClean="0"/>
              <a:t>What)</a:t>
            </a:r>
            <a:r>
              <a:rPr lang="ja-JP" altLang="en-US" dirty="0" smtClean="0"/>
              <a:t>を問題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    →　</a:t>
            </a:r>
            <a:r>
              <a:rPr lang="ja-JP" altLang="en-US" dirty="0" smtClean="0">
                <a:solidFill>
                  <a:srgbClr val="FF0000"/>
                </a:solidFill>
              </a:rPr>
              <a:t>購買履歴データ</a:t>
            </a:r>
            <a:r>
              <a:rPr lang="ja-JP" altLang="en-US" dirty="0" smtClean="0"/>
              <a:t>を分析し、ブランド・ロイヤルティを測定、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       その後、確率モデルによって定式化し、市場シェアの予測へ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（２</a:t>
            </a:r>
            <a:r>
              <a:rPr lang="ja-JP" altLang="en-US" dirty="0" smtClean="0"/>
              <a:t>）刺激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反応（</a:t>
            </a:r>
            <a:r>
              <a:rPr lang="en-US" altLang="ja-JP" dirty="0" smtClean="0">
                <a:solidFill>
                  <a:srgbClr val="FF0000"/>
                </a:solidFill>
              </a:rPr>
              <a:t>S-R</a:t>
            </a:r>
            <a:r>
              <a:rPr lang="ja-JP" altLang="en-US" dirty="0" smtClean="0">
                <a:solidFill>
                  <a:srgbClr val="FF0000"/>
                </a:solidFill>
              </a:rPr>
              <a:t>アプローチ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    →　人間の行動を刺激とそれに対する反応という観察可能な２つの側面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       で捉えて分析、消費者の内的プロセスはブラックボックスのまま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</a:t>
            </a:r>
            <a:r>
              <a:rPr lang="ja-JP" altLang="en-US" dirty="0"/>
              <a:t>３</a:t>
            </a:r>
            <a:r>
              <a:rPr lang="ja-JP" altLang="en-US" dirty="0" smtClean="0"/>
              <a:t>）ハワード＝シェス・モデル（</a:t>
            </a:r>
            <a:r>
              <a:rPr lang="en-US" altLang="ja-JP" dirty="0" smtClean="0">
                <a:solidFill>
                  <a:srgbClr val="FF0000"/>
                </a:solidFill>
              </a:rPr>
              <a:t>S-O-R</a:t>
            </a:r>
            <a:r>
              <a:rPr lang="ja-JP" altLang="en-US" dirty="0" smtClean="0">
                <a:solidFill>
                  <a:srgbClr val="FF0000"/>
                </a:solidFill>
              </a:rPr>
              <a:t>アプローチ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    →　刺激と反応を結びつける媒介変数として「態度」を導入し、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          消費者の内的・心理的プロセスの解明を重視し、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          全体構造の明示化を目的とした包括モデルの代表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→　</a:t>
            </a:r>
            <a:r>
              <a:rPr lang="en-US" altLang="ja-JP" dirty="0"/>
              <a:t> S-R</a:t>
            </a:r>
            <a:r>
              <a:rPr lang="ja-JP" altLang="en-US" dirty="0" smtClean="0"/>
              <a:t>アプローチは、計量モデルを中心とするマーケティング・サイエンス系研究へ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→　</a:t>
            </a:r>
            <a:r>
              <a:rPr lang="en-US" altLang="ja-JP" dirty="0"/>
              <a:t> S-O-R</a:t>
            </a:r>
            <a:r>
              <a:rPr lang="ja-JP" altLang="en-US" dirty="0" smtClean="0"/>
              <a:t>アプローチは、消費者情報処理理論へ移行</a:t>
            </a: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800816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67544" y="-21751"/>
            <a:ext cx="7772400" cy="1829761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本日の確認事項４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lang="ja-JP" altLang="en-US" sz="3600" dirty="0" smtClean="0">
                <a:solidFill>
                  <a:srgbClr val="00B0F0"/>
                </a:solidFill>
              </a:rPr>
              <a:t>各自</a:t>
            </a:r>
            <a:r>
              <a:rPr lang="ja-JP" altLang="en-US" sz="3600" dirty="0">
                <a:solidFill>
                  <a:srgbClr val="00B0F0"/>
                </a:solidFill>
              </a:rPr>
              <a:t>で</a:t>
            </a:r>
            <a:r>
              <a:rPr lang="ja-JP" altLang="en-US" sz="3600" dirty="0" smtClean="0">
                <a:solidFill>
                  <a:srgbClr val="00B0F0"/>
                </a:solidFill>
              </a:rPr>
              <a:t>考え</a:t>
            </a:r>
            <a:r>
              <a:rPr lang="ja-JP" altLang="en-US" sz="3600" dirty="0">
                <a:solidFill>
                  <a:srgbClr val="00B0F0"/>
                </a:solidFill>
              </a:rPr>
              <a:t>、発表</a:t>
            </a:r>
            <a:r>
              <a:rPr lang="ja-JP" altLang="en-US" sz="3600" dirty="0" smtClean="0">
                <a:solidFill>
                  <a:srgbClr val="00B0F0"/>
                </a:solidFill>
              </a:rPr>
              <a:t>しよう</a:t>
            </a:r>
            <a:r>
              <a:rPr lang="ja-JP" altLang="en-US" sz="3600" dirty="0">
                <a:solidFill>
                  <a:srgbClr val="00B0F0"/>
                </a:solidFill>
              </a:rPr>
              <a:t>！</a:t>
            </a:r>
            <a:endParaRPr kumimoji="1" lang="ja-JP" altLang="en-US" sz="3600" dirty="0">
              <a:solidFill>
                <a:srgbClr val="00B0F0"/>
              </a:solidFill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79512" y="3212976"/>
            <a:ext cx="8568951" cy="3096344"/>
          </a:xfrm>
        </p:spPr>
        <p:txBody>
          <a:bodyPr>
            <a:noAutofit/>
          </a:bodyPr>
          <a:lstStyle/>
          <a:p>
            <a:r>
              <a:rPr lang="ja-JP" altLang="en-US" sz="3200" dirty="0"/>
              <a:t>＊</a:t>
            </a:r>
            <a:r>
              <a:rPr lang="en-US" altLang="ja-JP" sz="3200" dirty="0" smtClean="0"/>
              <a:t>S-R</a:t>
            </a:r>
            <a:r>
              <a:rPr lang="ja-JP" altLang="en-US" sz="3200" dirty="0" smtClean="0"/>
              <a:t>アプローチと</a:t>
            </a:r>
            <a:r>
              <a:rPr lang="en-US" altLang="ja-JP" sz="3200" dirty="0"/>
              <a:t>S-O-R</a:t>
            </a:r>
            <a:r>
              <a:rPr lang="ja-JP" altLang="en-US" sz="3200" dirty="0" smtClean="0"/>
              <a:t>アプローチの違い、</a:t>
            </a:r>
            <a:endParaRPr lang="en-US" altLang="ja-JP" sz="3200" dirty="0" smtClean="0"/>
          </a:p>
          <a:p>
            <a:r>
              <a:rPr lang="ja-JP" altLang="en-US" sz="3200" dirty="0"/>
              <a:t>について説明して</a:t>
            </a:r>
            <a:r>
              <a:rPr lang="ja-JP" altLang="en-US" sz="3200" dirty="0" smtClean="0"/>
              <a:t>みよう</a:t>
            </a:r>
            <a:r>
              <a:rPr lang="en-US" altLang="ja-JP" sz="3200" dirty="0" smtClean="0"/>
              <a:t>!</a:t>
            </a:r>
          </a:p>
          <a:p>
            <a:endParaRPr lang="en-US" altLang="ja-JP" sz="3200" dirty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640763" y="6170613"/>
            <a:ext cx="503237" cy="503237"/>
          </a:xfrm>
        </p:spPr>
        <p:txBody>
          <a:bodyPr/>
          <a:lstStyle/>
          <a:p>
            <a:fld id="{DFBB1A20-799E-4FB2-B7C5-C014E91C062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36438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554</Words>
  <Application>Microsoft Macintosh PowerPoint</Application>
  <PresentationFormat>画面に合わせる (4:3)</PresentationFormat>
  <Paragraphs>229</Paragraphs>
  <Slides>15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ホワイト</vt:lpstr>
      <vt:lpstr>第５回：５月１８日 第３章 消費者行動研究の系譜</vt:lpstr>
      <vt:lpstr>１．消費者行動研究の源流と系譜</vt:lpstr>
      <vt:lpstr>本日の確認事項１ 各自で確認しよう！</vt:lpstr>
      <vt:lpstr>２．モチベーション・リサーチの系譜</vt:lpstr>
      <vt:lpstr>本日の確認事項２ 各自○○に語句を入れよう</vt:lpstr>
      <vt:lpstr>２．モチベーション・リサーチの系譜</vt:lpstr>
      <vt:lpstr>本日の確認事項３ 各グループで議論し発表しよう！</vt:lpstr>
      <vt:lpstr>３．ブランド選択モデルの系譜</vt:lpstr>
      <vt:lpstr>本日の確認事項４ 各自で考え、発表しよう！</vt:lpstr>
      <vt:lpstr>４．消費者情報処理理論の系譜</vt:lpstr>
      <vt:lpstr>本日の確認事項５ 各自で○○に語句を入れよう！ </vt:lpstr>
      <vt:lpstr>４．消費者情報処理理論の系譜</vt:lpstr>
      <vt:lpstr>本日の確認事項６ 各自で考え、発表しよう！</vt:lpstr>
      <vt:lpstr>５月２５日までの宿題</vt:lpstr>
      <vt:lpstr>５月１８日のレビュー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nabechan</dc:creator>
  <cp:lastModifiedBy>志乃ノ眼</cp:lastModifiedBy>
  <cp:revision>19</cp:revision>
  <dcterms:created xsi:type="dcterms:W3CDTF">2014-05-11T07:23:21Z</dcterms:created>
  <dcterms:modified xsi:type="dcterms:W3CDTF">2017-05-25T07:34:06Z</dcterms:modified>
</cp:coreProperties>
</file>