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60"/>
  </p:normalViewPr>
  <p:slideViewPr>
    <p:cSldViewPr>
      <p:cViewPr varScale="1">
        <p:scale>
          <a:sx n="108" d="100"/>
          <a:sy n="108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394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93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2755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0017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4524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7812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68581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7736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2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10663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C944-0F8E-47C4-A53D-CE64F30A9B5B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4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６</a:t>
            </a:r>
            <a:r>
              <a:rPr kumimoji="1" lang="ja-JP" altLang="en-US" dirty="0" smtClean="0"/>
              <a:t>月１日までの宿題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100" dirty="0" smtClean="0">
                <a:solidFill>
                  <a:srgbClr val="FF0000"/>
                </a:solidFill>
              </a:rPr>
              <a:t>グループで各自のものを</a:t>
            </a:r>
            <a:r>
              <a:rPr lang="ja-JP" altLang="en-US" sz="3100" dirty="0">
                <a:solidFill>
                  <a:srgbClr val="FF0000"/>
                </a:solidFill>
              </a:rPr>
              <a:t>紹介</a:t>
            </a:r>
            <a:r>
              <a:rPr lang="ja-JP" altLang="en-US" sz="3100" dirty="0" smtClean="0">
                <a:solidFill>
                  <a:srgbClr val="FF0000"/>
                </a:solidFill>
              </a:rPr>
              <a:t>し発表してもらいます</a:t>
            </a:r>
            <a:r>
              <a:rPr lang="ja-JP" altLang="en-US" sz="3100" dirty="0">
                <a:solidFill>
                  <a:srgbClr val="FF0000"/>
                </a:solidFill>
              </a:rPr>
              <a:t>！</a:t>
            </a:r>
            <a:endParaRPr kumimoji="1" lang="ja-JP" altLang="en-US" sz="3100" dirty="0">
              <a:solidFill>
                <a:srgbClr val="FF0000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203" y="1988840"/>
            <a:ext cx="8435280" cy="504401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教科書８１ページの「演習問題３－３」の応用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１．あなたにとって、こだわりを持って購入する商品の一例を挙げてみよう、その際に、どのような情報を収集しようとするのだろうか、列挙しよう！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２．そして、なぜ、自分はその商品にこだわりを持つようになったのか考えてみよう！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														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12310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395536" y="-506892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本日の確認事項３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200" dirty="0">
                <a:solidFill>
                  <a:srgbClr val="00B0F0"/>
                </a:solidFill>
              </a:rPr>
              <a:t>各自で入れてみよう！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1947" y="1340768"/>
            <a:ext cx="8928991" cy="3096344"/>
          </a:xfrm>
        </p:spPr>
        <p:txBody>
          <a:bodyPr>
            <a:noAutofit/>
          </a:bodyPr>
          <a:lstStyle/>
          <a:p>
            <a:pPr marL="109728"/>
            <a:r>
              <a:rPr lang="ja-JP" altLang="en-US" sz="2200" dirty="0"/>
              <a:t>１．消費様式の選択プロセスに影響を与える</a:t>
            </a:r>
            <a:r>
              <a:rPr lang="ja-JP" altLang="en-US" sz="2200" dirty="0" smtClean="0"/>
              <a:t>要因に関して、</a:t>
            </a:r>
            <a:endParaRPr lang="en-US" altLang="ja-JP" sz="2200" dirty="0" smtClean="0"/>
          </a:p>
          <a:p>
            <a:pPr marL="109728"/>
            <a:r>
              <a:rPr lang="ja-JP" altLang="en-US" sz="2200" dirty="0" smtClean="0"/>
              <a:t>○○に語句を記入しよう</a:t>
            </a:r>
            <a:endParaRPr lang="en-US" altLang="ja-JP" sz="2200" dirty="0" smtClean="0"/>
          </a:p>
          <a:p>
            <a:pPr marL="109728"/>
            <a:endParaRPr lang="en-US" altLang="ja-JP" sz="2200" dirty="0"/>
          </a:p>
          <a:p>
            <a:pPr marL="109728"/>
            <a:r>
              <a:rPr lang="ja-JP" altLang="en-US" sz="2200" dirty="0"/>
              <a:t>　　①家計内要因（経済的要因）：時間コストの上昇→</a:t>
            </a:r>
            <a:r>
              <a:rPr lang="ja-JP" altLang="en-US" sz="2200" dirty="0" smtClean="0"/>
              <a:t>時間○○的</a:t>
            </a:r>
            <a:r>
              <a:rPr lang="ja-JP" altLang="en-US" sz="2200" dirty="0"/>
              <a:t>消費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　　　　　　　　　　　　　　　　　　：所得の上昇→</a:t>
            </a:r>
            <a:r>
              <a:rPr lang="ja-JP" altLang="en-US" sz="2200" dirty="0" smtClean="0"/>
              <a:t>時間○○的</a:t>
            </a:r>
            <a:r>
              <a:rPr lang="ja-JP" altLang="en-US" sz="2200" dirty="0"/>
              <a:t>消費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②家計内要因（非経済的要因）：家計規模が</a:t>
            </a:r>
            <a:r>
              <a:rPr lang="ja-JP" altLang="en-US" sz="2200" dirty="0" smtClean="0"/>
              <a:t>小さい</a:t>
            </a:r>
            <a:endParaRPr lang="en-US" altLang="ja-JP" sz="2200" dirty="0"/>
          </a:p>
          <a:p>
            <a:pPr marL="109728"/>
            <a:r>
              <a:rPr lang="ja-JP" altLang="en-US" sz="2200" dirty="0" smtClean="0"/>
              <a:t>→</a:t>
            </a:r>
            <a:r>
              <a:rPr lang="ja-JP" altLang="en-US" sz="2200" dirty="0"/>
              <a:t>家事活動</a:t>
            </a:r>
            <a:r>
              <a:rPr lang="ja-JP" altLang="en-US" sz="2200" dirty="0" smtClean="0"/>
              <a:t>の○○化</a:t>
            </a:r>
            <a:r>
              <a:rPr lang="ja-JP" altLang="en-US" sz="2200" dirty="0"/>
              <a:t>志向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　　　　　</a:t>
            </a:r>
            <a:r>
              <a:rPr lang="en-US" altLang="ja-JP" sz="2200" dirty="0"/>
              <a:t>		</a:t>
            </a:r>
            <a:r>
              <a:rPr lang="ja-JP" altLang="en-US" sz="2200" dirty="0"/>
              <a:t>　　　：</a:t>
            </a:r>
            <a:r>
              <a:rPr lang="ja-JP" altLang="en-US" sz="2200" dirty="0" smtClean="0"/>
              <a:t>消費○○が</a:t>
            </a:r>
            <a:r>
              <a:rPr lang="ja-JP" altLang="en-US" sz="2200" dirty="0"/>
              <a:t>高い→家事活動の内部化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　　　　　　　　　　　　　　　　　</a:t>
            </a:r>
            <a:r>
              <a:rPr lang="ja-JP" altLang="en-US" sz="2200" dirty="0" smtClean="0"/>
              <a:t>：○○意識</a:t>
            </a:r>
            <a:r>
              <a:rPr lang="ja-JP" altLang="en-US" sz="2200" dirty="0"/>
              <a:t>（ライフスタイル）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</a:t>
            </a:r>
            <a:r>
              <a:rPr lang="ja-JP" altLang="en-US" sz="2200" dirty="0" smtClean="0"/>
              <a:t>③○○要因</a:t>
            </a:r>
            <a:r>
              <a:rPr lang="ja-JP" altLang="en-US" sz="2200" dirty="0"/>
              <a:t>：財・サービス</a:t>
            </a:r>
            <a:r>
              <a:rPr lang="ja-JP" altLang="en-US" sz="2200" dirty="0" smtClean="0"/>
              <a:t>の○○価格</a:t>
            </a:r>
            <a:r>
              <a:rPr lang="ja-JP" altLang="en-US" sz="2200" dirty="0"/>
              <a:t>→財とサービスの代替</a:t>
            </a:r>
            <a:endParaRPr lang="en-US" altLang="ja-JP" sz="2200" dirty="0"/>
          </a:p>
          <a:p>
            <a:pPr marL="109728"/>
            <a:endParaRPr lang="en-US" altLang="ja-JP" sz="2400" dirty="0"/>
          </a:p>
          <a:p>
            <a:endParaRPr lang="en-US" altLang="ja-JP" sz="1600" dirty="0" smtClean="0"/>
          </a:p>
          <a:p>
            <a:endParaRPr kumimoji="1" lang="en-US" altLang="ja-JP" sz="1600" dirty="0" smtClean="0"/>
          </a:p>
          <a:p>
            <a:endParaRPr lang="en-US" altLang="ja-JP" sz="16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27831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747464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５月２１日・６月１日のレビュー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8856984" cy="6624736"/>
          </a:xfrm>
        </p:spPr>
        <p:txBody>
          <a:bodyPr>
            <a:noAutofit/>
          </a:bodyPr>
          <a:lstStyle/>
          <a:p>
            <a:endParaRPr lang="en-US" altLang="ja-JP" sz="1400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r>
              <a:rPr lang="ja-JP" altLang="en-US" sz="2400" dirty="0" smtClean="0"/>
              <a:t>１．消費行動分析の３つのアプローチ方法</a:t>
            </a:r>
            <a:endParaRPr lang="en-US" altLang="ja-JP" sz="2400" dirty="0" smtClean="0"/>
          </a:p>
          <a:p>
            <a:r>
              <a:rPr lang="ja-JP" altLang="en-US" sz="2400" dirty="0" smtClean="0"/>
              <a:t>を列挙し、概要を説明しよう！</a:t>
            </a:r>
            <a:endParaRPr lang="en-US" altLang="ja-JP" sz="2400" dirty="0" smtClean="0"/>
          </a:p>
          <a:p>
            <a:endParaRPr lang="en-US" altLang="ja-JP" sz="2400" dirty="0"/>
          </a:p>
          <a:p>
            <a:pPr marL="109728"/>
            <a:r>
              <a:rPr lang="ja-JP" altLang="en-US" sz="2400" dirty="0" smtClean="0"/>
              <a:t>２．</a:t>
            </a:r>
            <a:r>
              <a:rPr lang="ja-JP" altLang="en-US" sz="2400" dirty="0"/>
              <a:t>消費様式の選択プロセスに影響を与える要因に関して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pPr marL="109728"/>
            <a:r>
              <a:rPr lang="ja-JP" altLang="en-US" sz="2400" dirty="0"/>
              <a:t>①家計内</a:t>
            </a:r>
            <a:r>
              <a:rPr lang="ja-JP" altLang="en-US" sz="2400" dirty="0" smtClean="0"/>
              <a:t>要因（経済的要因）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②家計内要因（非経済的要因）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③市場要因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それぞれ</a:t>
            </a:r>
            <a:r>
              <a:rPr lang="ja-JP" altLang="en-US" sz="2400" dirty="0"/>
              <a:t>毎</a:t>
            </a:r>
            <a:r>
              <a:rPr lang="ja-JP" altLang="en-US" sz="2400" dirty="0" smtClean="0"/>
              <a:t>に</a:t>
            </a:r>
            <a:r>
              <a:rPr lang="ja-JP" altLang="en-US" sz="2400" dirty="0"/>
              <a:t>具体的にどのような</a:t>
            </a:r>
            <a:r>
              <a:rPr lang="ja-JP" altLang="en-US" sz="2400" dirty="0" smtClean="0"/>
              <a:t>要因が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消費様式にどの</a:t>
            </a:r>
            <a:r>
              <a:rPr lang="ja-JP" altLang="en-US" sz="2400" dirty="0"/>
              <a:t>ような影響を与えている</a:t>
            </a:r>
            <a:r>
              <a:rPr lang="ja-JP" altLang="en-US" sz="2400" dirty="0" smtClean="0"/>
              <a:t>か</a:t>
            </a:r>
            <a:r>
              <a:rPr lang="ja-JP" altLang="en-US" sz="2400" dirty="0"/>
              <a:t>説明</a:t>
            </a:r>
            <a:r>
              <a:rPr lang="ja-JP" altLang="en-US" sz="2400" dirty="0" smtClean="0"/>
              <a:t>しよう！</a:t>
            </a:r>
            <a:endParaRPr lang="en-US" altLang="ja-JP" sz="2400" dirty="0"/>
          </a:p>
          <a:p>
            <a:pPr marL="109728"/>
            <a:endParaRPr lang="en-US" altLang="ja-JP" sz="2400" dirty="0"/>
          </a:p>
          <a:p>
            <a:endParaRPr lang="en-US" altLang="ja-JP" sz="1400" dirty="0"/>
          </a:p>
          <a:p>
            <a:endParaRPr lang="en-US" altLang="ja-JP" sz="1400" dirty="0">
              <a:latin typeface="+mn-ea"/>
            </a:endParaRPr>
          </a:p>
          <a:p>
            <a:pPr marL="109728"/>
            <a:r>
              <a:rPr lang="ja-JP" altLang="en-US" sz="1400" dirty="0"/>
              <a:t>　</a:t>
            </a:r>
            <a:endParaRPr lang="en-US" altLang="ja-JP" sz="1400" dirty="0"/>
          </a:p>
          <a:p>
            <a:endParaRPr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7289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400" dirty="0" smtClean="0"/>
              <a:t>６</a:t>
            </a:r>
            <a:r>
              <a:rPr kumimoji="1" lang="ja-JP" altLang="en-US" sz="4400" dirty="0" smtClean="0"/>
              <a:t>月８日までの宿題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100" dirty="0">
                <a:solidFill>
                  <a:srgbClr val="FF0000"/>
                </a:solidFill>
              </a:rPr>
              <a:t>グループで各自のものを紹介し発表してもらいます！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988840"/>
            <a:ext cx="8435280" cy="504401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教科書１０９ページの「表４－３」をヒントにして、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１１０ページの「演習問題４－３」を考えてみよう！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（やや易しくして）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＊時間コストが増大する中、食の外部化が進んできたが、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近年では外食化は低下傾向にある、なぜだろうか？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具体的に考えてみよう！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また来週！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4654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827584" y="-1035496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５月</a:t>
            </a:r>
            <a:r>
              <a:rPr lang="ja-JP" altLang="en-US" sz="4400" dirty="0" smtClean="0"/>
              <a:t>１８～２５</a:t>
            </a:r>
            <a:r>
              <a:rPr kumimoji="1" lang="ja-JP" altLang="en-US" sz="4400" dirty="0" smtClean="0"/>
              <a:t>日</a:t>
            </a:r>
            <a:r>
              <a:rPr kumimoji="1" lang="ja-JP" altLang="en-US" sz="4400" smtClean="0"/>
              <a:t>のレビュー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352928" cy="5040559"/>
          </a:xfrm>
        </p:spPr>
        <p:txBody>
          <a:bodyPr>
            <a:noAutofit/>
          </a:bodyPr>
          <a:lstStyle/>
          <a:p>
            <a:endParaRPr lang="en-US" altLang="ja-JP" sz="1400" dirty="0" smtClean="0"/>
          </a:p>
          <a:p>
            <a:r>
              <a:rPr lang="ja-JP" altLang="en-US" sz="1800" dirty="0">
                <a:solidFill>
                  <a:srgbClr val="FF0000"/>
                </a:solidFill>
              </a:rPr>
              <a:t>○○に語句を入れよ</a:t>
            </a:r>
            <a:endParaRPr lang="en-US" altLang="ja-JP" sz="1800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pPr marL="109728"/>
            <a:r>
              <a:rPr lang="ja-JP" altLang="en-US" sz="1400" dirty="0">
                <a:latin typeface="+mn-ea"/>
              </a:rPr>
              <a:t>１</a:t>
            </a:r>
            <a:r>
              <a:rPr lang="ja-JP" altLang="en-US" sz="1400" dirty="0" smtClean="0">
                <a:latin typeface="+mn-ea"/>
              </a:rPr>
              <a:t>．○○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法は</a:t>
            </a:r>
            <a:r>
              <a:rPr lang="ja-JP" altLang="en-US" sz="1400" dirty="0" smtClean="0">
                <a:latin typeface="+mn-ea"/>
              </a:rPr>
              <a:t>消費者</a:t>
            </a:r>
            <a:r>
              <a:rPr lang="ja-JP" altLang="en-US" sz="1400" dirty="0">
                <a:latin typeface="+mn-ea"/>
              </a:rPr>
              <a:t>の深層にある考えや感情、あるいは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刺激</a:t>
            </a:r>
            <a:r>
              <a:rPr lang="ja-JP" altLang="en-US" sz="1400" dirty="0">
                <a:latin typeface="+mn-ea"/>
              </a:rPr>
              <a:t>に対する反応を引き出すため定性的な調査</a:t>
            </a:r>
            <a:r>
              <a:rPr lang="ja-JP" altLang="en-US" sz="1400" dirty="0" smtClean="0">
                <a:latin typeface="+mn-ea"/>
              </a:rPr>
              <a:t>技法</a:t>
            </a:r>
            <a:endParaRPr lang="en-US" altLang="ja-JP" sz="1400" dirty="0" smtClean="0">
              <a:latin typeface="+mn-ea"/>
            </a:endParaRPr>
          </a:p>
          <a:p>
            <a:pPr marL="109728"/>
            <a:endParaRPr lang="en-US" altLang="ja-JP" sz="1400" dirty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>
                <a:latin typeface="+mn-ea"/>
              </a:rPr>
              <a:t>２</a:t>
            </a:r>
            <a:r>
              <a:rPr lang="ja-JP" altLang="en-US" sz="1400" dirty="0" smtClean="0">
                <a:latin typeface="+mn-ea"/>
              </a:rPr>
              <a:t>．○○</a:t>
            </a:r>
            <a:r>
              <a:rPr lang="ja-JP" altLang="en-US" sz="1400" dirty="0" err="1" smtClean="0">
                <a:latin typeface="+mn-ea"/>
              </a:rPr>
              <a:t>ー</a:t>
            </a:r>
            <a:r>
              <a:rPr lang="ja-JP" altLang="en-US" sz="1400" dirty="0" smtClean="0">
                <a:latin typeface="+mn-ea"/>
              </a:rPr>
              <a:t>○○（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S-R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アプローチ</a:t>
            </a:r>
            <a:r>
              <a:rPr lang="ja-JP" altLang="en-US" sz="1400" dirty="0" smtClean="0">
                <a:latin typeface="+mn-ea"/>
              </a:rPr>
              <a:t>）は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人間</a:t>
            </a:r>
            <a:r>
              <a:rPr lang="ja-JP" altLang="en-US" sz="1400" dirty="0">
                <a:latin typeface="+mn-ea"/>
              </a:rPr>
              <a:t>の行動</a:t>
            </a:r>
            <a:r>
              <a:rPr lang="ja-JP" altLang="en-US" sz="1400" dirty="0" smtClean="0">
                <a:latin typeface="+mn-ea"/>
              </a:rPr>
              <a:t>を○○と</a:t>
            </a:r>
            <a:r>
              <a:rPr lang="ja-JP" altLang="en-US" sz="1400" dirty="0">
                <a:latin typeface="+mn-ea"/>
              </a:rPr>
              <a:t>それに</a:t>
            </a:r>
            <a:r>
              <a:rPr lang="ja-JP" altLang="en-US" sz="1400" dirty="0" smtClean="0">
                <a:latin typeface="+mn-ea"/>
              </a:rPr>
              <a:t>対する○○という２つ</a:t>
            </a:r>
            <a:r>
              <a:rPr lang="ja-JP" altLang="en-US" sz="1400" dirty="0">
                <a:latin typeface="+mn-ea"/>
              </a:rPr>
              <a:t>の側面で捉えて</a:t>
            </a:r>
            <a:r>
              <a:rPr lang="ja-JP" altLang="en-US" sz="1400" dirty="0" smtClean="0">
                <a:latin typeface="+mn-ea"/>
              </a:rPr>
              <a:t>分析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>
                <a:latin typeface="+mn-ea"/>
              </a:rPr>
              <a:t>３</a:t>
            </a:r>
            <a:r>
              <a:rPr lang="ja-JP" altLang="en-US" sz="1400" dirty="0" smtClean="0">
                <a:latin typeface="+mn-ea"/>
              </a:rPr>
              <a:t>．</a:t>
            </a:r>
            <a:r>
              <a:rPr lang="ja-JP" altLang="en-US" sz="1400" dirty="0">
                <a:latin typeface="+mn-ea"/>
              </a:rPr>
              <a:t>ブランドへの態度を変化させるために</a:t>
            </a:r>
            <a:r>
              <a:rPr lang="ja-JP" altLang="en-US" sz="1400" dirty="0" smtClean="0">
                <a:latin typeface="+mn-ea"/>
              </a:rPr>
              <a:t>は・・・①</a:t>
            </a:r>
            <a:r>
              <a:rPr lang="ja-JP" altLang="en-US" sz="1400" dirty="0">
                <a:latin typeface="+mn-ea"/>
              </a:rPr>
              <a:t>　ある属性</a:t>
            </a:r>
            <a:r>
              <a:rPr lang="ja-JP" altLang="en-US" sz="1400" dirty="0" smtClean="0">
                <a:latin typeface="+mn-ea"/>
              </a:rPr>
              <a:t>に関する○○</a:t>
            </a:r>
            <a:r>
              <a:rPr lang="ja-JP" altLang="en-US" sz="1400" dirty="0">
                <a:latin typeface="+mn-ea"/>
              </a:rPr>
              <a:t>を改善</a:t>
            </a:r>
            <a:r>
              <a:rPr lang="ja-JP" altLang="en-US" sz="1400" dirty="0" smtClean="0">
                <a:latin typeface="+mn-ea"/>
              </a:rPr>
              <a:t>する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②</a:t>
            </a:r>
            <a:r>
              <a:rPr lang="ja-JP" altLang="en-US" sz="1400" dirty="0">
                <a:latin typeface="+mn-ea"/>
              </a:rPr>
              <a:t>　ある属性の○○性を変化</a:t>
            </a:r>
            <a:r>
              <a:rPr lang="ja-JP" altLang="en-US" sz="1400" dirty="0" smtClean="0">
                <a:latin typeface="+mn-ea"/>
              </a:rPr>
              <a:t>させる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③</a:t>
            </a:r>
            <a:r>
              <a:rPr lang="ja-JP" altLang="en-US" sz="1400" dirty="0">
                <a:latin typeface="+mn-ea"/>
              </a:rPr>
              <a:t>　まったく○○○属性を付加</a:t>
            </a:r>
            <a:r>
              <a:rPr lang="ja-JP" altLang="en-US" sz="1400" dirty="0" smtClean="0">
                <a:latin typeface="+mn-ea"/>
              </a:rPr>
              <a:t>する</a:t>
            </a:r>
            <a:endParaRPr lang="en-US" altLang="ja-JP" sz="1400" dirty="0" smtClean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４．○○○○○○○理論は、情報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処理のプロセス自体に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焦点を当て、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marL="109728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消費者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行動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を能動的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な問題解決行動として捉え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、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marL="109728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消費者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が自ら進んで必要な情報を探索・取得・解釈・統合する内的プロセスに焦点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marL="109728"/>
            <a:r>
              <a:rPr lang="ja-JP" altLang="en-US" sz="1400" dirty="0">
                <a:solidFill>
                  <a:srgbClr val="FF0000"/>
                </a:solidFill>
              </a:rPr>
              <a:t>　</a:t>
            </a:r>
            <a:endParaRPr lang="en-US" altLang="ja-JP" sz="1400" dirty="0">
              <a:solidFill>
                <a:srgbClr val="FF0000"/>
              </a:solidFill>
            </a:endParaRPr>
          </a:p>
          <a:p>
            <a:endParaRPr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5581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7808" y="1484784"/>
            <a:ext cx="7772400" cy="182976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第６回：５月２５日・６月１日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第４章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消費行動と消費パターンの分析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8784976" cy="1401569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消費様式の選択と支出配分を規定するメカニズムを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生活資源の配分と関連付けて検討する！</a:t>
            </a:r>
            <a:endParaRPr kumimoji="1" lang="en-US" altLang="ja-JP" dirty="0" smtClean="0"/>
          </a:p>
          <a:p>
            <a:r>
              <a:rPr lang="ja-JP" altLang="en-US" dirty="0" smtClean="0"/>
              <a:t>消費</a:t>
            </a:r>
            <a:r>
              <a:rPr lang="ja-JP" altLang="en-US" dirty="0"/>
              <a:t>行動</a:t>
            </a:r>
            <a:r>
              <a:rPr lang="ja-JP" altLang="en-US" dirty="0" smtClean="0"/>
              <a:t>分析</a:t>
            </a:r>
            <a:r>
              <a:rPr lang="ja-JP" altLang="en-US" dirty="0"/>
              <a:t>の３つの</a:t>
            </a:r>
            <a:r>
              <a:rPr lang="ja-JP" altLang="en-US" dirty="0" smtClean="0"/>
              <a:t>アプローチ、「時間配分の理論」を理解しよう！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87184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１．生活資源配分と消費行動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340768"/>
            <a:ext cx="8676456" cy="4824536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b="1" dirty="0" smtClean="0"/>
              <a:t>分析単位としての家族と家計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（１）家族（</a:t>
            </a:r>
            <a:r>
              <a:rPr lang="en-US" altLang="ja-JP" dirty="0" smtClean="0"/>
              <a:t>family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血縁または姻縁によって結ばれている人々の集合体のうち、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共住・共食、同一生計のもの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）家計（</a:t>
            </a:r>
            <a:r>
              <a:rPr lang="en-US" altLang="ja-JP" dirty="0" smtClean="0"/>
              <a:t>household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経済システム</a:t>
            </a:r>
            <a:r>
              <a:rPr lang="ja-JP" altLang="en-US" dirty="0"/>
              <a:t>を構成</a:t>
            </a:r>
            <a:r>
              <a:rPr lang="ja-JP" altLang="en-US" dirty="0" smtClean="0"/>
              <a:t>する経済主体</a:t>
            </a:r>
            <a:r>
              <a:rPr lang="ja-JP" altLang="en-US" dirty="0"/>
              <a:t>の</a:t>
            </a:r>
            <a:r>
              <a:rPr lang="ja-JP" altLang="en-US" dirty="0" smtClean="0"/>
              <a:t>一つ</a:t>
            </a:r>
            <a:r>
              <a:rPr lang="ja-JP" altLang="en-US" dirty="0"/>
              <a:t>で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生計</a:t>
            </a:r>
            <a:r>
              <a:rPr lang="ja-JP" altLang="en-US" dirty="0"/>
              <a:t>を共にして</a:t>
            </a:r>
            <a:r>
              <a:rPr lang="ja-JP" altLang="en-US" dirty="0" smtClean="0"/>
              <a:t>経済</a:t>
            </a:r>
            <a:r>
              <a:rPr lang="ja-JP" altLang="en-US" dirty="0"/>
              <a:t>活動を</a:t>
            </a:r>
            <a:r>
              <a:rPr lang="ja-JP" altLang="en-US" dirty="0" smtClean="0"/>
              <a:t>行う</a:t>
            </a:r>
            <a:r>
              <a:rPr lang="ja-JP" altLang="en-US" dirty="0"/>
              <a:t>最小の単位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）世帯（血縁の有無にかかわらず共住・同一生計の者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国勢調査などの統計上の概念）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→　厳密には同じではないが、ほぼ同義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54009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2587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１．生活資源配分と消費行動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54461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b="1" dirty="0" smtClean="0"/>
              <a:t>消費行動の規定メカニズム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（１）生活行動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生活上の諸資源（時間・所得・空間）の配分行動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消費行動は：家計の支出配分、生活様式の選択など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）生活行動を規定する要因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生活環境：人口動態、経済動向、政治情勢、社会的風潮、社会制度、技術動向など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生活構造：世帯収入、家族構成、居住形態、資産の保有パターンなど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生活意識：価値意識、生活信条、生活目標、生活設計、帰属意識、態度、動機、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　　　　　　　　　　　　　　　　　　　　　　　パーソナリティなど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）生活様式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生活上の諸資源をどのように配分し利用していくかという様式、基本パターン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（４）消費パターン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消費様式：所得配分に焦点を当てた財・サービスの選択行動の様式（型）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特定の消費様式や消費行為と結びついた製品・サービスの組み合わせ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3277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577787" y="-459432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本日の確認事項１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200" dirty="0">
                <a:solidFill>
                  <a:srgbClr val="00B0F0"/>
                </a:solidFill>
              </a:rPr>
              <a:t>各自</a:t>
            </a:r>
            <a:r>
              <a:rPr lang="ja-JP" altLang="en-US" sz="3200" dirty="0" smtClean="0">
                <a:solidFill>
                  <a:srgbClr val="00B0F0"/>
                </a:solidFill>
              </a:rPr>
              <a:t>で</a:t>
            </a:r>
            <a:r>
              <a:rPr lang="ja-JP" altLang="en-US" sz="3200" dirty="0">
                <a:solidFill>
                  <a:srgbClr val="00B0F0"/>
                </a:solidFill>
              </a:rPr>
              <a:t>入</a:t>
            </a:r>
            <a:r>
              <a:rPr lang="ja-JP" altLang="en-US" sz="3200" dirty="0" smtClean="0">
                <a:solidFill>
                  <a:srgbClr val="00B0F0"/>
                </a:solidFill>
              </a:rPr>
              <a:t>れてみよう</a:t>
            </a:r>
            <a:r>
              <a:rPr lang="ja-JP" altLang="en-US" sz="3200" dirty="0">
                <a:solidFill>
                  <a:srgbClr val="00B0F0"/>
                </a:solidFill>
              </a:rPr>
              <a:t>！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79511" y="1556792"/>
            <a:ext cx="8568951" cy="3096344"/>
          </a:xfrm>
        </p:spPr>
        <p:txBody>
          <a:bodyPr>
            <a:noAutofit/>
          </a:bodyPr>
          <a:lstStyle/>
          <a:p>
            <a:pPr marL="109728"/>
            <a:r>
              <a:rPr lang="ja-JP" altLang="en-US" sz="2400" dirty="0"/>
              <a:t>１．生活行動を規定する</a:t>
            </a:r>
            <a:r>
              <a:rPr lang="ja-JP" altLang="en-US" sz="2400" dirty="0" smtClean="0"/>
              <a:t>要因について、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○○に語句を記入しよう</a:t>
            </a:r>
            <a:endParaRPr lang="en-US" altLang="ja-JP" sz="2400" dirty="0" smtClean="0"/>
          </a:p>
          <a:p>
            <a:pPr marL="109728"/>
            <a:endParaRPr lang="en-US" altLang="ja-JP" sz="2400" dirty="0"/>
          </a:p>
          <a:p>
            <a:pPr marL="109728"/>
            <a:r>
              <a:rPr lang="ja-JP" altLang="en-US" sz="2400" dirty="0"/>
              <a:t>→　</a:t>
            </a:r>
            <a:r>
              <a:rPr lang="ja-JP" altLang="en-US" sz="2400" dirty="0" smtClean="0"/>
              <a:t>生活○○：○○動態、○○動向、○○情勢、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○○的</a:t>
            </a:r>
            <a:r>
              <a:rPr lang="ja-JP" altLang="en-US" sz="2400" dirty="0"/>
              <a:t>風潮</a:t>
            </a:r>
            <a:r>
              <a:rPr lang="ja-JP" altLang="en-US" sz="2400" dirty="0" smtClean="0"/>
              <a:t>、○○制度、○○動向</a:t>
            </a:r>
            <a:r>
              <a:rPr lang="ja-JP" altLang="en-US" sz="2400" dirty="0"/>
              <a:t>など</a:t>
            </a:r>
            <a:endParaRPr lang="en-US" altLang="ja-JP" sz="2400" dirty="0"/>
          </a:p>
          <a:p>
            <a:pPr marL="109728"/>
            <a:r>
              <a:rPr lang="ja-JP" altLang="en-US" sz="2400" dirty="0"/>
              <a:t>→　</a:t>
            </a:r>
            <a:r>
              <a:rPr lang="ja-JP" altLang="en-US" sz="2400" dirty="0" smtClean="0"/>
              <a:t>生活○○：○○収入、○○構成、○○形態、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○○の</a:t>
            </a:r>
            <a:r>
              <a:rPr lang="ja-JP" altLang="en-US" sz="2400" dirty="0"/>
              <a:t>保有パターンなど</a:t>
            </a:r>
            <a:endParaRPr lang="en-US" altLang="ja-JP" sz="2400" dirty="0"/>
          </a:p>
          <a:p>
            <a:pPr marL="109728"/>
            <a:r>
              <a:rPr lang="ja-JP" altLang="en-US" sz="2400" dirty="0"/>
              <a:t>→　</a:t>
            </a:r>
            <a:r>
              <a:rPr lang="ja-JP" altLang="en-US" sz="2400" dirty="0" smtClean="0"/>
              <a:t>生活○○：○○意識、○○信条</a:t>
            </a:r>
            <a:r>
              <a:rPr lang="ja-JP" altLang="en-US" sz="2400" dirty="0"/>
              <a:t>、</a:t>
            </a:r>
            <a:r>
              <a:rPr lang="ja-JP" altLang="en-US" sz="2400" dirty="0" smtClean="0"/>
              <a:t>生活○○、生活○○、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○○意識</a:t>
            </a:r>
            <a:r>
              <a:rPr lang="ja-JP" altLang="en-US" sz="2400" dirty="0"/>
              <a:t>、態度、動機、パーソナリティ</a:t>
            </a:r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40167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．消費行動分析の３つのアプローチ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340768"/>
            <a:ext cx="8676456" cy="4968552"/>
          </a:xfrm>
        </p:spPr>
        <p:txBody>
          <a:bodyPr>
            <a:normAutofit fontScale="47500" lnSpcReduction="20000"/>
          </a:bodyPr>
          <a:lstStyle/>
          <a:p>
            <a:r>
              <a:rPr kumimoji="1" lang="ja-JP" altLang="en-US" b="1" dirty="0" smtClean="0"/>
              <a:t>家族の生活構造・生活意識の特徴と消費行動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（１）ライフサイクル・アプローチ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家族の形成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発展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衰退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消滅という規則的周期の各段階における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　　　　　　　　　　　　生活行動や消費行動を分析対象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）ライフスタイル・アプローチ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人々の生活の仕方、価値意識を反映したお金の使い方、選択する財やサービス、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行動の組み合わせの型（パターン）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代表的手法：①</a:t>
            </a:r>
            <a:r>
              <a:rPr lang="en-US" altLang="ja-JP" dirty="0" smtClean="0"/>
              <a:t>AIO</a:t>
            </a:r>
            <a:r>
              <a:rPr lang="ja-JP" altLang="en-US" dirty="0" smtClean="0"/>
              <a:t>アプローチ：</a:t>
            </a:r>
            <a:r>
              <a:rPr lang="en-US" altLang="ja-JP" dirty="0" smtClean="0"/>
              <a:t>Activities</a:t>
            </a:r>
            <a:r>
              <a:rPr lang="ja-JP" altLang="en-US" dirty="0" smtClean="0"/>
              <a:t>（活動）、</a:t>
            </a:r>
            <a:r>
              <a:rPr lang="en-US" altLang="ja-JP" dirty="0" smtClean="0"/>
              <a:t>Interests</a:t>
            </a:r>
            <a:r>
              <a:rPr lang="ja-JP" altLang="en-US" dirty="0" smtClean="0"/>
              <a:t>（関心）、</a:t>
            </a:r>
            <a:r>
              <a:rPr lang="en-US" altLang="ja-JP" dirty="0" smtClean="0"/>
              <a:t>Opinions</a:t>
            </a:r>
            <a:r>
              <a:rPr lang="ja-JP" altLang="en-US" dirty="0" smtClean="0"/>
              <a:t>（意見）</a:t>
            </a:r>
            <a:r>
              <a:rPr lang="en-US" altLang="ja-JP" dirty="0" smtClean="0"/>
              <a:t>		</a:t>
            </a:r>
            <a:r>
              <a:rPr lang="ja-JP" altLang="en-US" dirty="0" smtClean="0"/>
              <a:t>の３つの側面について質問することで測定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　　　②</a:t>
            </a:r>
            <a:r>
              <a:rPr lang="en-US" altLang="ja-JP" dirty="0" smtClean="0"/>
              <a:t>VALS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Values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and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Lifestyles</a:t>
            </a:r>
            <a:r>
              <a:rPr lang="ja-JP" altLang="en-US" dirty="0" smtClean="0"/>
              <a:t>）：約８００問の価値やライフスタイル、　　　　</a:t>
            </a:r>
            <a:r>
              <a:rPr lang="en-US" altLang="ja-JP" dirty="0" smtClean="0"/>
              <a:t>		</a:t>
            </a:r>
            <a:r>
              <a:rPr lang="ja-JP" altLang="en-US" dirty="0" smtClean="0"/>
              <a:t>消費行動に関する質問項目を用いた価値類型の抽出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③</a:t>
            </a:r>
            <a:r>
              <a:rPr lang="en-US" altLang="ja-JP" dirty="0" smtClean="0"/>
              <a:t>LOV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/>
              <a:t> </a:t>
            </a:r>
            <a:r>
              <a:rPr lang="en-US" altLang="ja-JP" dirty="0" smtClean="0"/>
              <a:t>of  Values</a:t>
            </a:r>
            <a:r>
              <a:rPr lang="ja-JP" altLang="en-US" dirty="0" smtClean="0"/>
              <a:t>）：９つの価値意識項目を提示し、価値意識を測定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）ライフコース・アプローチ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個人の生き方（人生）の選択と社会変動を結びつける分析視点、「家族の個人化」が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進む現代社会に適した分析視点　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836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947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>
                <a:solidFill>
                  <a:schemeClr val="tx1"/>
                </a:solidFill>
              </a:rPr>
              <a:t>本日の確認事項２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3600" dirty="0" smtClean="0">
                <a:solidFill>
                  <a:srgbClr val="00B050"/>
                </a:solidFill>
              </a:rPr>
              <a:t>グループで</a:t>
            </a:r>
            <a:r>
              <a:rPr lang="ja-JP" altLang="en-US" sz="3600" dirty="0">
                <a:solidFill>
                  <a:srgbClr val="00B050"/>
                </a:solidFill>
              </a:rPr>
              <a:t>確認</a:t>
            </a:r>
            <a:r>
              <a:rPr lang="ja-JP" altLang="en-US" sz="3600" dirty="0" smtClean="0">
                <a:solidFill>
                  <a:srgbClr val="00B050"/>
                </a:solidFill>
              </a:rPr>
              <a:t>し合おう</a:t>
            </a:r>
            <a:r>
              <a:rPr lang="ja-JP" altLang="en-US" sz="3600" dirty="0">
                <a:solidFill>
                  <a:srgbClr val="00B050"/>
                </a:solidFill>
              </a:rPr>
              <a:t>！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＊</a:t>
            </a:r>
            <a:r>
              <a:rPr lang="ja-JP" altLang="en-US" sz="3200" dirty="0" smtClean="0"/>
              <a:t>消費行動分析の３つのアプローチ方法</a:t>
            </a:r>
            <a:endParaRPr lang="en-US" altLang="ja-JP" sz="3200" dirty="0" smtClean="0"/>
          </a:p>
          <a:p>
            <a:r>
              <a:rPr lang="ja-JP" altLang="en-US" sz="3200" dirty="0" smtClean="0"/>
              <a:t>を列挙し、概要を説明しよう！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154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３</a:t>
            </a:r>
            <a:r>
              <a:rPr kumimoji="1" lang="ja-JP" altLang="en-US" dirty="0" smtClean="0"/>
              <a:t>．消費様式の選択メカニズム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0" y="1196752"/>
            <a:ext cx="9217024" cy="5112568"/>
          </a:xfrm>
        </p:spPr>
        <p:txBody>
          <a:bodyPr>
            <a:normAutofit fontScale="47500" lnSpcReduction="20000"/>
          </a:bodyPr>
          <a:lstStyle/>
          <a:p>
            <a:r>
              <a:rPr kumimoji="1" lang="ja-JP" altLang="en-US" b="1" dirty="0" smtClean="0"/>
              <a:t>所得と時間コストによって決まる時間配分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（１）時間コストの高低と家計活動の外部化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時間コストの低い家計は家庭内生産型消費、時間コストの高い家計は市場購入型消費を行う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所得稼得能力の高い家計の時間コストは高く、外部化を選択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）消費様式やパターンが購入する製品やサービスを規定する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）消費様式の選択プロセスに影響を与える要因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①家計内要因（経済的要因）：時間コストの上昇→時間節約的消費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</a:t>
            </a:r>
            <a:r>
              <a:rPr lang="ja-JP" altLang="en-US" dirty="0"/>
              <a:t>　</a:t>
            </a:r>
            <a:r>
              <a:rPr lang="ja-JP" altLang="en-US" dirty="0" smtClean="0"/>
              <a:t>：所得の上昇→時間節約的消費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②家計内要因（非経済的要因）：家計規模が小さい→家事活動の外部化志向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　　：消費技術が高い→家事活動の内部化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　　　</a:t>
            </a:r>
            <a:r>
              <a:rPr lang="ja-JP" altLang="en-US" dirty="0"/>
              <a:t>　</a:t>
            </a:r>
            <a:r>
              <a:rPr lang="ja-JP" altLang="en-US" dirty="0" smtClean="0"/>
              <a:t>　　　　　　：価値意識（ライフスタイル）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③市場要因：財・サービスの相対価格→財とサービスの代替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（４）外部化の進行と消費の多様化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「消費と生産の境界」は固定的なものではなく、消費様式の選択や消費パターンの変化　　</a:t>
            </a:r>
            <a:r>
              <a:rPr lang="en-US" altLang="ja-JP" dirty="0" smtClean="0"/>
              <a:t>		</a:t>
            </a:r>
            <a:r>
              <a:rPr lang="ja-JP" altLang="en-US" dirty="0" smtClean="0"/>
              <a:t>を関連付けて捉えることにより、消費構造の変化を把握しうる</a:t>
            </a:r>
            <a:r>
              <a:rPr lang="en-US" altLang="ja-JP" dirty="0" smtClean="0"/>
              <a:t>	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7040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538</Words>
  <Application>Microsoft Macintosh PowerPoint</Application>
  <PresentationFormat>画面に合わせる (4:3)</PresentationFormat>
  <Paragraphs>191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６月１日までの宿題 グループで各自のものを紹介し発表してもらいます！</vt:lpstr>
      <vt:lpstr>５月１８～２５日のレビュー</vt:lpstr>
      <vt:lpstr>第６回：５月２５日・６月１日 第４章 消費行動と消費パターンの分析</vt:lpstr>
      <vt:lpstr>１．生活資源配分と消費行動</vt:lpstr>
      <vt:lpstr>１．生活資源配分と消費行動</vt:lpstr>
      <vt:lpstr>本日の確認事項１ 各自で入れてみよう！</vt:lpstr>
      <vt:lpstr>２．消費行動分析の３つのアプローチ</vt:lpstr>
      <vt:lpstr>本日の確認事項２ グループで確認し合おう！</vt:lpstr>
      <vt:lpstr>３．消費様式の選択メカニズム</vt:lpstr>
      <vt:lpstr>本日の確認事項３ 各自で入れてみよう！</vt:lpstr>
      <vt:lpstr>５月２１日・６月１日のレビュー</vt:lpstr>
      <vt:lpstr>６月８日までの宿題 グループで各自のものを紹介し発表してもらいます！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渡邊 隆之</dc:creator>
  <cp:lastModifiedBy>志乃ノ眼</cp:lastModifiedBy>
  <cp:revision>16</cp:revision>
  <dcterms:created xsi:type="dcterms:W3CDTF">2014-05-19T07:40:55Z</dcterms:created>
  <dcterms:modified xsi:type="dcterms:W3CDTF">2017-05-25T05:40:13Z</dcterms:modified>
</cp:coreProperties>
</file>