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8" r:id="rId2"/>
    <p:sldId id="28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9" r:id="rId18"/>
    <p:sldId id="273"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85"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92C784-6DF4-47E2-9460-4998F3D5A62C}" type="datetimeFigureOut">
              <a:rPr kumimoji="1" lang="ja-JP" altLang="en-US" smtClean="0"/>
              <a:t>2017/6/15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A1D95-0568-4EC8-8F1B-CF9C344C39BF}" type="slidenum">
              <a:rPr kumimoji="1" lang="ja-JP" altLang="en-US" smtClean="0"/>
              <a:t>‹#›</a:t>
            </a:fld>
            <a:endParaRPr kumimoji="1" lang="ja-JP" altLang="en-US"/>
          </a:p>
        </p:txBody>
      </p:sp>
    </p:spTree>
    <p:extLst>
      <p:ext uri="{BB962C8B-B14F-4D97-AF65-F5344CB8AC3E}">
        <p14:creationId xmlns:p14="http://schemas.microsoft.com/office/powerpoint/2010/main" val="15051965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CCE7745C-4828-4581-95A5-74F30B47EA8C}" type="datetimeFigureOut">
              <a:rPr kumimoji="1" lang="ja-JP" altLang="en-US" smtClean="0"/>
              <a:t>2017/6/15</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5F4EE356-E046-499C-BC28-81AC1FDB3F6C}" type="slidenum">
              <a:rPr kumimoji="1" lang="ja-JP" altLang="en-US" smtClean="0"/>
              <a:t>‹#›</a:t>
            </a:fld>
            <a:endParaRPr kumimoji="1" lang="ja-JP"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CE7745C-4828-4581-95A5-74F30B47EA8C}" type="datetimeFigureOut">
              <a:rPr kumimoji="1" lang="ja-JP" altLang="en-US" smtClean="0"/>
              <a:t>2017/6/15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CCE7745C-4828-4581-95A5-74F30B47EA8C}" type="datetimeFigureOut">
              <a:rPr kumimoji="1" lang="ja-JP" altLang="en-US" smtClean="0"/>
              <a:t>2017/6/15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F4EE356-E046-499C-BC28-81AC1FDB3F6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CCE7745C-4828-4581-95A5-74F30B47EA8C}" type="datetimeFigureOut">
              <a:rPr kumimoji="1" lang="ja-JP" altLang="en-US" smtClean="0"/>
              <a:t>2017/6/15</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5F4EE356-E046-499C-BC28-81AC1FDB3F6C}"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E7745C-4828-4581-95A5-74F30B47EA8C}" type="datetimeFigureOut">
              <a:rPr kumimoji="1" lang="ja-JP" altLang="en-US" smtClean="0"/>
              <a:t>2017/6/15</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4EE356-E046-499C-BC28-81AC1FDB3F6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484784"/>
            <a:ext cx="9036496" cy="5044016"/>
          </a:xfrm>
        </p:spPr>
        <p:txBody>
          <a:bodyPr>
            <a:normAutofit/>
          </a:bodyPr>
          <a:lstStyle/>
          <a:p>
            <a:pPr marL="109728" indent="0">
              <a:buNone/>
            </a:pPr>
            <a:r>
              <a:rPr lang="ja-JP" altLang="en-US" sz="3000" dirty="0" smtClean="0"/>
              <a:t>＊演習問題６－２：</a:t>
            </a:r>
            <a:endParaRPr lang="en-US" altLang="ja-JP" sz="3000" dirty="0" smtClean="0"/>
          </a:p>
          <a:p>
            <a:pPr marL="109728" indent="0">
              <a:buNone/>
            </a:pPr>
            <a:endParaRPr lang="en-US" altLang="ja-JP" sz="3000" dirty="0" smtClean="0"/>
          </a:p>
          <a:p>
            <a:pPr marL="109728" indent="0">
              <a:buNone/>
            </a:pPr>
            <a:r>
              <a:rPr kumimoji="1" lang="ja-JP" altLang="en-US" sz="3000" dirty="0" smtClean="0"/>
              <a:t>あなたが思いつく複数の目標と</a:t>
            </a:r>
            <a:endParaRPr kumimoji="1" lang="en-US" altLang="ja-JP" sz="3000" dirty="0" smtClean="0"/>
          </a:p>
          <a:p>
            <a:pPr marL="109728" indent="0">
              <a:buNone/>
            </a:pPr>
            <a:r>
              <a:rPr kumimoji="1" lang="ja-JP" altLang="en-US" sz="3000" dirty="0" smtClean="0"/>
              <a:t>それらに関する下位目標を、</a:t>
            </a:r>
            <a:endParaRPr kumimoji="1" lang="en-US" altLang="ja-JP" sz="3000" dirty="0" smtClean="0"/>
          </a:p>
          <a:p>
            <a:pPr marL="109728" indent="0">
              <a:buNone/>
            </a:pPr>
            <a:r>
              <a:rPr kumimoji="1" lang="ja-JP" altLang="en-US" sz="3000" dirty="0" smtClean="0"/>
              <a:t>図６－２にある目標階層のように整理してみよう！</a:t>
            </a:r>
            <a:endParaRPr kumimoji="1" lang="en-US" altLang="ja-JP" sz="3000" dirty="0" smtClean="0"/>
          </a:p>
          <a:p>
            <a:pPr marL="109728" indent="0">
              <a:buNone/>
            </a:pPr>
            <a:endParaRPr lang="en-US" altLang="ja-JP" sz="3000" dirty="0" smtClean="0"/>
          </a:p>
          <a:p>
            <a:pPr marL="109728" indent="0">
              <a:buNone/>
            </a:pPr>
            <a:endParaRPr kumimoji="1" lang="en-US" altLang="ja-JP" sz="3000" dirty="0" smtClean="0"/>
          </a:p>
          <a:p>
            <a:pPr marL="109728" indent="0">
              <a:buNone/>
            </a:pPr>
            <a:endParaRPr kumimoji="1" lang="en-US" altLang="ja-JP" sz="3000" dirty="0"/>
          </a:p>
          <a:p>
            <a:pPr marL="109728" indent="0">
              <a:buNone/>
            </a:pPr>
            <a:r>
              <a:rPr lang="en-US" altLang="ja-JP" sz="3000" dirty="0" smtClean="0"/>
              <a:t>						</a:t>
            </a:r>
            <a:endParaRPr kumimoji="1" lang="en-US" altLang="ja-JP" sz="3000" dirty="0" smtClean="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a:t>
            </a:fld>
            <a:endParaRPr kumimoji="1" lang="ja-JP" altLang="en-US"/>
          </a:p>
        </p:txBody>
      </p:sp>
      <p:sp>
        <p:nvSpPr>
          <p:cNvPr id="3" name="タイトル 2"/>
          <p:cNvSpPr>
            <a:spLocks noGrp="1"/>
          </p:cNvSpPr>
          <p:nvPr>
            <p:ph type="title"/>
          </p:nvPr>
        </p:nvSpPr>
        <p:spPr/>
        <p:txBody>
          <a:bodyPr/>
          <a:lstStyle/>
          <a:p>
            <a:r>
              <a:rPr kumimoji="1" lang="ja-JP" altLang="en-US" dirty="0" smtClean="0"/>
              <a:t>６月２２日</a:t>
            </a:r>
            <a:r>
              <a:rPr kumimoji="1" lang="ja-JP" altLang="en-US" dirty="0" smtClean="0"/>
              <a:t>まで</a:t>
            </a:r>
            <a:r>
              <a:rPr kumimoji="1" lang="ja-JP" altLang="en-US" dirty="0" smtClean="0"/>
              <a:t>の宿題</a:t>
            </a:r>
            <a:endParaRPr kumimoji="1" lang="ja-JP" altLang="en-US" dirty="0"/>
          </a:p>
        </p:txBody>
      </p:sp>
    </p:spTree>
    <p:extLst>
      <p:ext uri="{BB962C8B-B14F-4D97-AF65-F5344CB8AC3E}">
        <p14:creationId xmlns:p14="http://schemas.microsoft.com/office/powerpoint/2010/main" val="15121309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down)">
                                      <p:cBhvr>
                                        <p:cTn id="43" dur="580">
                                          <p:stCondLst>
                                            <p:cond delay="0"/>
                                          </p:stCondLst>
                                        </p:cTn>
                                        <p:tgtEl>
                                          <p:spTgt spid="2">
                                            <p:txEl>
                                              <p:pRg st="3" end="3"/>
                                            </p:txEl>
                                          </p:spTgt>
                                        </p:tgtEl>
                                      </p:cBhvr>
                                    </p:animEffect>
                                    <p:anim calcmode="lin" valueType="num">
                                      <p:cBhvr>
                                        <p:cTn id="4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3" end="3"/>
                                            </p:txEl>
                                          </p:spTgt>
                                        </p:tgtEl>
                                      </p:cBhvr>
                                      <p:to x="100000" y="60000"/>
                                    </p:animScale>
                                    <p:animScale>
                                      <p:cBhvr>
                                        <p:cTn id="50" dur="166" decel="50000">
                                          <p:stCondLst>
                                            <p:cond delay="676"/>
                                          </p:stCondLst>
                                        </p:cTn>
                                        <p:tgtEl>
                                          <p:spTgt spid="2">
                                            <p:txEl>
                                              <p:pRg st="3" end="3"/>
                                            </p:txEl>
                                          </p:spTgt>
                                        </p:tgtEl>
                                      </p:cBhvr>
                                      <p:to x="100000" y="100000"/>
                                    </p:animScale>
                                    <p:animScale>
                                      <p:cBhvr>
                                        <p:cTn id="51" dur="26">
                                          <p:stCondLst>
                                            <p:cond delay="1312"/>
                                          </p:stCondLst>
                                        </p:cTn>
                                        <p:tgtEl>
                                          <p:spTgt spid="2">
                                            <p:txEl>
                                              <p:pRg st="3" end="3"/>
                                            </p:txEl>
                                          </p:spTgt>
                                        </p:tgtEl>
                                      </p:cBhvr>
                                      <p:to x="100000" y="80000"/>
                                    </p:animScale>
                                    <p:animScale>
                                      <p:cBhvr>
                                        <p:cTn id="52" dur="166" decel="50000">
                                          <p:stCondLst>
                                            <p:cond delay="1338"/>
                                          </p:stCondLst>
                                        </p:cTn>
                                        <p:tgtEl>
                                          <p:spTgt spid="2">
                                            <p:txEl>
                                              <p:pRg st="3" end="3"/>
                                            </p:txEl>
                                          </p:spTgt>
                                        </p:tgtEl>
                                      </p:cBhvr>
                                      <p:to x="100000" y="100000"/>
                                    </p:animScale>
                                    <p:animScale>
                                      <p:cBhvr>
                                        <p:cTn id="53" dur="26">
                                          <p:stCondLst>
                                            <p:cond delay="1642"/>
                                          </p:stCondLst>
                                        </p:cTn>
                                        <p:tgtEl>
                                          <p:spTgt spid="2">
                                            <p:txEl>
                                              <p:pRg st="3" end="3"/>
                                            </p:txEl>
                                          </p:spTgt>
                                        </p:tgtEl>
                                      </p:cBhvr>
                                      <p:to x="100000" y="90000"/>
                                    </p:animScale>
                                    <p:animScale>
                                      <p:cBhvr>
                                        <p:cTn id="54" dur="166" decel="50000">
                                          <p:stCondLst>
                                            <p:cond delay="1668"/>
                                          </p:stCondLst>
                                        </p:cTn>
                                        <p:tgtEl>
                                          <p:spTgt spid="2">
                                            <p:txEl>
                                              <p:pRg st="3" end="3"/>
                                            </p:txEl>
                                          </p:spTgt>
                                        </p:tgtEl>
                                      </p:cBhvr>
                                      <p:to x="100000" y="100000"/>
                                    </p:animScale>
                                    <p:animScale>
                                      <p:cBhvr>
                                        <p:cTn id="55" dur="26">
                                          <p:stCondLst>
                                            <p:cond delay="1808"/>
                                          </p:stCondLst>
                                        </p:cTn>
                                        <p:tgtEl>
                                          <p:spTgt spid="2">
                                            <p:txEl>
                                              <p:pRg st="3" end="3"/>
                                            </p:txEl>
                                          </p:spTgt>
                                        </p:tgtEl>
                                      </p:cBhvr>
                                      <p:to x="100000" y="95000"/>
                                    </p:animScale>
                                    <p:animScale>
                                      <p:cBhvr>
                                        <p:cTn id="56" dur="166" decel="50000">
                                          <p:stCondLst>
                                            <p:cond delay="1834"/>
                                          </p:stCondLst>
                                        </p:cTn>
                                        <p:tgtEl>
                                          <p:spTgt spid="2">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4" end="4"/>
                                            </p:txEl>
                                          </p:spTgt>
                                        </p:tgtEl>
                                        <p:attrNameLst>
                                          <p:attrName>style.visibility</p:attrName>
                                        </p:attrNameLst>
                                      </p:cBhvr>
                                      <p:to>
                                        <p:strVal val="visible"/>
                                      </p:to>
                                    </p:set>
                                    <p:animEffect transition="in" filter="wipe(down)">
                                      <p:cBhvr>
                                        <p:cTn id="61" dur="580">
                                          <p:stCondLst>
                                            <p:cond delay="0"/>
                                          </p:stCondLst>
                                        </p:cTn>
                                        <p:tgtEl>
                                          <p:spTgt spid="2">
                                            <p:txEl>
                                              <p:pRg st="4" end="4"/>
                                            </p:txEl>
                                          </p:spTgt>
                                        </p:tgtEl>
                                      </p:cBhvr>
                                    </p:animEffect>
                                    <p:anim calcmode="lin" valueType="num">
                                      <p:cBhvr>
                                        <p:cTn id="62"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4" end="4"/>
                                            </p:txEl>
                                          </p:spTgt>
                                        </p:tgtEl>
                                      </p:cBhvr>
                                      <p:to x="100000" y="60000"/>
                                    </p:animScale>
                                    <p:animScale>
                                      <p:cBhvr>
                                        <p:cTn id="68" dur="166" decel="50000">
                                          <p:stCondLst>
                                            <p:cond delay="676"/>
                                          </p:stCondLst>
                                        </p:cTn>
                                        <p:tgtEl>
                                          <p:spTgt spid="2">
                                            <p:txEl>
                                              <p:pRg st="4" end="4"/>
                                            </p:txEl>
                                          </p:spTgt>
                                        </p:tgtEl>
                                      </p:cBhvr>
                                      <p:to x="100000" y="100000"/>
                                    </p:animScale>
                                    <p:animScale>
                                      <p:cBhvr>
                                        <p:cTn id="69" dur="26">
                                          <p:stCondLst>
                                            <p:cond delay="1312"/>
                                          </p:stCondLst>
                                        </p:cTn>
                                        <p:tgtEl>
                                          <p:spTgt spid="2">
                                            <p:txEl>
                                              <p:pRg st="4" end="4"/>
                                            </p:txEl>
                                          </p:spTgt>
                                        </p:tgtEl>
                                      </p:cBhvr>
                                      <p:to x="100000" y="80000"/>
                                    </p:animScale>
                                    <p:animScale>
                                      <p:cBhvr>
                                        <p:cTn id="70" dur="166" decel="50000">
                                          <p:stCondLst>
                                            <p:cond delay="1338"/>
                                          </p:stCondLst>
                                        </p:cTn>
                                        <p:tgtEl>
                                          <p:spTgt spid="2">
                                            <p:txEl>
                                              <p:pRg st="4" end="4"/>
                                            </p:txEl>
                                          </p:spTgt>
                                        </p:tgtEl>
                                      </p:cBhvr>
                                      <p:to x="100000" y="100000"/>
                                    </p:animScale>
                                    <p:animScale>
                                      <p:cBhvr>
                                        <p:cTn id="71" dur="26">
                                          <p:stCondLst>
                                            <p:cond delay="1642"/>
                                          </p:stCondLst>
                                        </p:cTn>
                                        <p:tgtEl>
                                          <p:spTgt spid="2">
                                            <p:txEl>
                                              <p:pRg st="4" end="4"/>
                                            </p:txEl>
                                          </p:spTgt>
                                        </p:tgtEl>
                                      </p:cBhvr>
                                      <p:to x="100000" y="90000"/>
                                    </p:animScale>
                                    <p:animScale>
                                      <p:cBhvr>
                                        <p:cTn id="72" dur="166" decel="50000">
                                          <p:stCondLst>
                                            <p:cond delay="1668"/>
                                          </p:stCondLst>
                                        </p:cTn>
                                        <p:tgtEl>
                                          <p:spTgt spid="2">
                                            <p:txEl>
                                              <p:pRg st="4" end="4"/>
                                            </p:txEl>
                                          </p:spTgt>
                                        </p:tgtEl>
                                      </p:cBhvr>
                                      <p:to x="100000" y="100000"/>
                                    </p:animScale>
                                    <p:animScale>
                                      <p:cBhvr>
                                        <p:cTn id="73" dur="26">
                                          <p:stCondLst>
                                            <p:cond delay="1808"/>
                                          </p:stCondLst>
                                        </p:cTn>
                                        <p:tgtEl>
                                          <p:spTgt spid="2">
                                            <p:txEl>
                                              <p:pRg st="4" end="4"/>
                                            </p:txEl>
                                          </p:spTgt>
                                        </p:tgtEl>
                                      </p:cBhvr>
                                      <p:to x="100000" y="95000"/>
                                    </p:animScale>
                                    <p:animScale>
                                      <p:cBhvr>
                                        <p:cTn id="74" dur="166" decel="50000">
                                          <p:stCondLst>
                                            <p:cond delay="1834"/>
                                          </p:stCondLst>
                                        </p:cTn>
                                        <p:tgtEl>
                                          <p:spTgt spid="2">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animEffect transition="in" filter="wipe(down)">
                                      <p:cBhvr>
                                        <p:cTn id="79" dur="580">
                                          <p:stCondLst>
                                            <p:cond delay="0"/>
                                          </p:stCondLst>
                                        </p:cTn>
                                        <p:tgtEl>
                                          <p:spTgt spid="2">
                                            <p:txEl>
                                              <p:pRg st="8" end="8"/>
                                            </p:txEl>
                                          </p:spTgt>
                                        </p:tgtEl>
                                      </p:cBhvr>
                                    </p:animEffect>
                                    <p:anim calcmode="lin" valueType="num">
                                      <p:cBhvr>
                                        <p:cTn id="80"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8" end="8"/>
                                            </p:txEl>
                                          </p:spTgt>
                                        </p:tgtEl>
                                      </p:cBhvr>
                                      <p:to x="100000" y="60000"/>
                                    </p:animScale>
                                    <p:animScale>
                                      <p:cBhvr>
                                        <p:cTn id="86" dur="166" decel="50000">
                                          <p:stCondLst>
                                            <p:cond delay="676"/>
                                          </p:stCondLst>
                                        </p:cTn>
                                        <p:tgtEl>
                                          <p:spTgt spid="2">
                                            <p:txEl>
                                              <p:pRg st="8" end="8"/>
                                            </p:txEl>
                                          </p:spTgt>
                                        </p:tgtEl>
                                      </p:cBhvr>
                                      <p:to x="100000" y="100000"/>
                                    </p:animScale>
                                    <p:animScale>
                                      <p:cBhvr>
                                        <p:cTn id="87" dur="26">
                                          <p:stCondLst>
                                            <p:cond delay="1312"/>
                                          </p:stCondLst>
                                        </p:cTn>
                                        <p:tgtEl>
                                          <p:spTgt spid="2">
                                            <p:txEl>
                                              <p:pRg st="8" end="8"/>
                                            </p:txEl>
                                          </p:spTgt>
                                        </p:tgtEl>
                                      </p:cBhvr>
                                      <p:to x="100000" y="80000"/>
                                    </p:animScale>
                                    <p:animScale>
                                      <p:cBhvr>
                                        <p:cTn id="88" dur="166" decel="50000">
                                          <p:stCondLst>
                                            <p:cond delay="1338"/>
                                          </p:stCondLst>
                                        </p:cTn>
                                        <p:tgtEl>
                                          <p:spTgt spid="2">
                                            <p:txEl>
                                              <p:pRg st="8" end="8"/>
                                            </p:txEl>
                                          </p:spTgt>
                                        </p:tgtEl>
                                      </p:cBhvr>
                                      <p:to x="100000" y="100000"/>
                                    </p:animScale>
                                    <p:animScale>
                                      <p:cBhvr>
                                        <p:cTn id="89" dur="26">
                                          <p:stCondLst>
                                            <p:cond delay="1642"/>
                                          </p:stCondLst>
                                        </p:cTn>
                                        <p:tgtEl>
                                          <p:spTgt spid="2">
                                            <p:txEl>
                                              <p:pRg st="8" end="8"/>
                                            </p:txEl>
                                          </p:spTgt>
                                        </p:tgtEl>
                                      </p:cBhvr>
                                      <p:to x="100000" y="90000"/>
                                    </p:animScale>
                                    <p:animScale>
                                      <p:cBhvr>
                                        <p:cTn id="90" dur="166" decel="50000">
                                          <p:stCondLst>
                                            <p:cond delay="1668"/>
                                          </p:stCondLst>
                                        </p:cTn>
                                        <p:tgtEl>
                                          <p:spTgt spid="2">
                                            <p:txEl>
                                              <p:pRg st="8" end="8"/>
                                            </p:txEl>
                                          </p:spTgt>
                                        </p:tgtEl>
                                      </p:cBhvr>
                                      <p:to x="100000" y="100000"/>
                                    </p:animScale>
                                    <p:animScale>
                                      <p:cBhvr>
                                        <p:cTn id="91" dur="26">
                                          <p:stCondLst>
                                            <p:cond delay="1808"/>
                                          </p:stCondLst>
                                        </p:cTn>
                                        <p:tgtEl>
                                          <p:spTgt spid="2">
                                            <p:txEl>
                                              <p:pRg st="8" end="8"/>
                                            </p:txEl>
                                          </p:spTgt>
                                        </p:tgtEl>
                                      </p:cBhvr>
                                      <p:to x="100000" y="95000"/>
                                    </p:animScale>
                                    <p:animScale>
                                      <p:cBhvr>
                                        <p:cTn id="92" dur="166" decel="50000">
                                          <p:stCondLst>
                                            <p:cond delay="1834"/>
                                          </p:stCondLst>
                                        </p:cTn>
                                        <p:tgtEl>
                                          <p:spTgt spid="2">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7504" y="908720"/>
            <a:ext cx="9505056" cy="5616624"/>
          </a:xfrm>
        </p:spPr>
        <p:txBody>
          <a:bodyPr>
            <a:normAutofit fontScale="55000" lnSpcReduction="20000"/>
          </a:bodyPr>
          <a:lstStyle/>
          <a:p>
            <a:r>
              <a:rPr kumimoji="1" lang="ja-JP" altLang="en-US" sz="2900" b="1" dirty="0" smtClean="0"/>
              <a:t>関与概念と関与水準の規定要因</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endParaRPr kumimoji="1" lang="en-US" altLang="ja-JP" dirty="0" smtClean="0"/>
          </a:p>
          <a:p>
            <a:pPr marL="109728" indent="0">
              <a:buNone/>
            </a:pPr>
            <a:r>
              <a:rPr lang="ja-JP" altLang="en-US" sz="2900" dirty="0" smtClean="0"/>
              <a:t>（１）関与（</a:t>
            </a:r>
            <a:r>
              <a:rPr lang="en-US" altLang="ja-JP" sz="2900" dirty="0" smtClean="0"/>
              <a:t>involvement</a:t>
            </a:r>
            <a:r>
              <a:rPr lang="ja-JP" altLang="en-US" sz="2900" dirty="0" smtClean="0"/>
              <a:t>）</a:t>
            </a:r>
            <a:endParaRPr lang="en-US" altLang="ja-JP" sz="2900" dirty="0" smtClean="0"/>
          </a:p>
          <a:p>
            <a:pPr marL="109728" indent="0">
              <a:buNone/>
            </a:pPr>
            <a:r>
              <a:rPr lang="ja-JP" altLang="en-US" sz="2900" dirty="0" smtClean="0"/>
              <a:t>　→　動機づけられた結果として活性化した個人内の目的志向的な状態であり、</a:t>
            </a:r>
            <a:endParaRPr lang="en-US" altLang="ja-JP" sz="2900" dirty="0" smtClean="0"/>
          </a:p>
          <a:p>
            <a:pPr marL="109728" indent="0">
              <a:buNone/>
            </a:pPr>
            <a:r>
              <a:rPr lang="ja-JP" altLang="en-US" sz="2900" dirty="0" smtClean="0"/>
              <a:t>　→　個人の価値体系の支配を受け、情報処理や意思決定の水準やその内容を規定する状態</a:t>
            </a:r>
            <a:endParaRPr lang="en-US" altLang="ja-JP" sz="2900" dirty="0" smtClean="0"/>
          </a:p>
          <a:p>
            <a:pPr marL="109728" indent="0">
              <a:buNone/>
            </a:pPr>
            <a:r>
              <a:rPr lang="ja-JP" altLang="en-US" sz="2900" dirty="0" smtClean="0"/>
              <a:t>　①　自我関与：自己にとっての対象の重要性</a:t>
            </a:r>
            <a:endParaRPr lang="en-US" altLang="ja-JP" sz="2900" dirty="0" smtClean="0"/>
          </a:p>
          <a:p>
            <a:pPr marL="109728" indent="0">
              <a:buNone/>
            </a:pPr>
            <a:r>
              <a:rPr lang="ja-JP" altLang="en-US" sz="2900" dirty="0" smtClean="0"/>
              <a:t>　②　媒体関与：広告露出中の受け手の関与水準は媒体によって状況特定的なもの</a:t>
            </a:r>
            <a:endParaRPr lang="en-US" altLang="ja-JP" sz="2900" dirty="0" smtClean="0"/>
          </a:p>
          <a:p>
            <a:pPr marL="109728" indent="0">
              <a:buNone/>
            </a:pPr>
            <a:r>
              <a:rPr lang="ja-JP" altLang="en-US" sz="2900" dirty="0" smtClean="0"/>
              <a:t>　③　購買の重要性：動機の相対的強度を反映する製品間の相対的な強度で、状況特定的なもの</a:t>
            </a:r>
            <a:endParaRPr lang="en-US" altLang="ja-JP" sz="2900" dirty="0" smtClean="0"/>
          </a:p>
          <a:p>
            <a:pPr marL="109728" indent="0">
              <a:buNone/>
            </a:pPr>
            <a:r>
              <a:rPr lang="ja-JP" altLang="en-US" sz="2900" dirty="0" smtClean="0"/>
              <a:t>　</a:t>
            </a:r>
            <a:endParaRPr lang="en-US" altLang="ja-JP" sz="2900" dirty="0" smtClean="0"/>
          </a:p>
          <a:p>
            <a:pPr marL="109728" indent="0">
              <a:buNone/>
            </a:pPr>
            <a:endParaRPr lang="en-US" altLang="ja-JP" sz="2900" dirty="0" smtClean="0"/>
          </a:p>
          <a:p>
            <a:pPr marL="109728" indent="0">
              <a:buNone/>
            </a:pPr>
            <a:r>
              <a:rPr lang="ja-JP" altLang="en-US" sz="2900" dirty="0" smtClean="0"/>
              <a:t>（２）製品関与水準を決める２つの知識の関連性</a:t>
            </a:r>
            <a:endParaRPr lang="en-US" altLang="ja-JP" sz="2900" dirty="0" smtClean="0"/>
          </a:p>
          <a:p>
            <a:pPr marL="109728" indent="0">
              <a:buNone/>
            </a:pPr>
            <a:r>
              <a:rPr lang="ja-JP" altLang="en-US" sz="2900" dirty="0" smtClean="0"/>
              <a:t>　①　製品知識：具体的属性・抽象的属性・機能的結果、これらに関する知識</a:t>
            </a:r>
            <a:endParaRPr lang="en-US" altLang="ja-JP" sz="2900" dirty="0" smtClean="0"/>
          </a:p>
          <a:p>
            <a:pPr marL="109728" indent="0">
              <a:buNone/>
            </a:pPr>
            <a:r>
              <a:rPr lang="ja-JP" altLang="en-US" sz="2900" dirty="0" smtClean="0"/>
              <a:t>　②　自己知識：心理社会的結果・手段的価値・究極的価値、これらの個人的な価値を反映した知識</a:t>
            </a:r>
            <a:endParaRPr lang="en-US" altLang="ja-JP" sz="2900" dirty="0"/>
          </a:p>
          <a:p>
            <a:pPr marL="109728" indent="0">
              <a:buNone/>
            </a:pPr>
            <a:r>
              <a:rPr lang="ja-JP" altLang="en-US" sz="2900" dirty="0" smtClean="0"/>
              <a:t>　→　</a:t>
            </a:r>
            <a:r>
              <a:rPr lang="ja-JP" altLang="en-US" sz="2900" dirty="0"/>
              <a:t>自己知識に製品知識がどの程度関連付けられているか、そのレベルが高いほど</a:t>
            </a:r>
            <a:r>
              <a:rPr lang="ja-JP" altLang="en-US" sz="2900" dirty="0" smtClean="0"/>
              <a:t>関与水準が高い</a:t>
            </a:r>
            <a:endParaRPr lang="en-US" altLang="ja-JP" sz="2900" dirty="0" smtClean="0"/>
          </a:p>
          <a:p>
            <a:pPr marL="109728" indent="0">
              <a:buNone/>
            </a:pPr>
            <a:endParaRPr lang="en-US" altLang="ja-JP" sz="2900" dirty="0"/>
          </a:p>
          <a:p>
            <a:pPr marL="109728" indent="0">
              <a:buNone/>
            </a:pPr>
            <a:r>
              <a:rPr lang="ja-JP" altLang="en-US" sz="2900" dirty="0" smtClean="0"/>
              <a:t>（３）関与水準を規定する２つの要因</a:t>
            </a:r>
            <a:endParaRPr lang="en-US" altLang="ja-JP" sz="2900" dirty="0" smtClean="0"/>
          </a:p>
          <a:p>
            <a:pPr marL="109728" indent="0">
              <a:buNone/>
            </a:pPr>
            <a:r>
              <a:rPr lang="ja-JP" altLang="en-US" sz="2900" dirty="0" smtClean="0"/>
              <a:t>　①</a:t>
            </a:r>
            <a:r>
              <a:rPr lang="ja-JP" altLang="en-US" sz="2900" dirty="0"/>
              <a:t>　</a:t>
            </a:r>
            <a:r>
              <a:rPr lang="ja-JP" altLang="en-US" sz="2900" dirty="0" smtClean="0"/>
              <a:t>内因的自己関連性：記憶されている過去の経験におけるその製品と自己との関連性の程度</a:t>
            </a:r>
            <a:endParaRPr lang="en-US" altLang="ja-JP" sz="2900" dirty="0" smtClean="0"/>
          </a:p>
          <a:p>
            <a:pPr marL="109728" indent="0">
              <a:buNone/>
            </a:pPr>
            <a:r>
              <a:rPr lang="ja-JP" altLang="en-US" sz="2900" dirty="0" smtClean="0"/>
              <a:t>　→　消費者特性（自己概念・個人特性・専門知識力）と製品特性が規定</a:t>
            </a:r>
            <a:endParaRPr lang="en-US" altLang="ja-JP" sz="2900" dirty="0" smtClean="0"/>
          </a:p>
          <a:p>
            <a:pPr marL="109728" indent="0">
              <a:buNone/>
            </a:pPr>
            <a:r>
              <a:rPr lang="ja-JP" altLang="en-US" sz="2900" dirty="0" smtClean="0"/>
              <a:t>　②　状況的自己関連性：直接的な物理的・社会的側面において、その製品と自己との関連性の程度</a:t>
            </a:r>
            <a:endParaRPr lang="en-US" altLang="ja-JP" sz="2900" dirty="0" smtClean="0"/>
          </a:p>
          <a:p>
            <a:pPr marL="109728" indent="0">
              <a:buNone/>
            </a:pPr>
            <a:r>
              <a:rPr lang="ja-JP" altLang="en-US" sz="2900" dirty="0" smtClean="0"/>
              <a:t>　→　製品特性と状況特性（購買状況・使用状況）が規定</a:t>
            </a:r>
            <a:endParaRPr lang="en-US" altLang="ja-JP" sz="2900" dirty="0" smtClean="0"/>
          </a:p>
          <a:p>
            <a:pPr marL="109728" indent="0">
              <a:buNone/>
            </a:pPr>
            <a:r>
              <a:rPr lang="ja-JP" altLang="en-US" sz="2900" dirty="0" smtClean="0"/>
              <a:t>　＊　関与水準は、内因的自己関連性と状況的自己関連性のバランスによって決まる</a:t>
            </a: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10</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４</a:t>
            </a:r>
            <a:r>
              <a:rPr kumimoji="1" lang="ja-JP" altLang="en-US" sz="4000" dirty="0" smtClean="0"/>
              <a:t>．動機づけられた状態としての関与</a:t>
            </a:r>
            <a:endParaRPr kumimoji="1" lang="ja-JP" altLang="en-US" sz="4000" dirty="0"/>
          </a:p>
        </p:txBody>
      </p:sp>
    </p:spTree>
    <p:extLst>
      <p:ext uri="{BB962C8B-B14F-4D97-AF65-F5344CB8AC3E}">
        <p14:creationId xmlns:p14="http://schemas.microsoft.com/office/powerpoint/2010/main" val="28346229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1000"/>
                                        <p:tgtEl>
                                          <p:spTgt spid="2">
                                            <p:txEl>
                                              <p:pRg st="5" end="5"/>
                                            </p:txEl>
                                          </p:spTgt>
                                        </p:tgtEl>
                                      </p:cBhvr>
                                    </p:animEffect>
                                    <p:anim calcmode="lin" valueType="num">
                                      <p:cBhvr>
                                        <p:cTn id="2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1000"/>
                                        <p:tgtEl>
                                          <p:spTgt spid="2">
                                            <p:txEl>
                                              <p:pRg st="6" end="6"/>
                                            </p:txEl>
                                          </p:spTgt>
                                        </p:tgtEl>
                                      </p:cBhvr>
                                    </p:animEffect>
                                    <p:anim calcmode="lin" valueType="num">
                                      <p:cBhvr>
                                        <p:cTn id="3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anim calcmode="lin" valueType="num">
                                      <p:cBhvr>
                                        <p:cTn id="3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1000"/>
                                        <p:tgtEl>
                                          <p:spTgt spid="2">
                                            <p:txEl>
                                              <p:pRg st="10" end="10"/>
                                            </p:txEl>
                                          </p:spTgt>
                                        </p:tgtEl>
                                      </p:cBhvr>
                                    </p:animEffect>
                                    <p:anim calcmode="lin" valueType="num">
                                      <p:cBhvr>
                                        <p:cTn id="4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fade">
                                      <p:cBhvr>
                                        <p:cTn id="50" dur="1000"/>
                                        <p:tgtEl>
                                          <p:spTgt spid="2">
                                            <p:txEl>
                                              <p:pRg st="11" end="11"/>
                                            </p:txEl>
                                          </p:spTgt>
                                        </p:tgtEl>
                                      </p:cBhvr>
                                    </p:animEffect>
                                    <p:anim calcmode="lin" valueType="num">
                                      <p:cBhvr>
                                        <p:cTn id="51"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1000"/>
                                        <p:tgtEl>
                                          <p:spTgt spid="2">
                                            <p:txEl>
                                              <p:pRg st="12" end="12"/>
                                            </p:txEl>
                                          </p:spTgt>
                                        </p:tgtEl>
                                      </p:cBhvr>
                                    </p:animEffect>
                                    <p:anim calcmode="lin" valueType="num">
                                      <p:cBhvr>
                                        <p:cTn id="56"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
                                            <p:txEl>
                                              <p:pRg st="13" end="13"/>
                                            </p:txEl>
                                          </p:spTgt>
                                        </p:tgtEl>
                                        <p:attrNameLst>
                                          <p:attrName>style.visibility</p:attrName>
                                        </p:attrNameLst>
                                      </p:cBhvr>
                                      <p:to>
                                        <p:strVal val="visible"/>
                                      </p:to>
                                    </p:set>
                                    <p:animEffect transition="in" filter="fade">
                                      <p:cBhvr>
                                        <p:cTn id="60" dur="1000"/>
                                        <p:tgtEl>
                                          <p:spTgt spid="2">
                                            <p:txEl>
                                              <p:pRg st="13" end="13"/>
                                            </p:txEl>
                                          </p:spTgt>
                                        </p:tgtEl>
                                      </p:cBhvr>
                                    </p:animEffect>
                                    <p:anim calcmode="lin" valueType="num">
                                      <p:cBhvr>
                                        <p:cTn id="6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Effect transition="in" filter="fade">
                                      <p:cBhvr>
                                        <p:cTn id="67" dur="1000"/>
                                        <p:tgtEl>
                                          <p:spTgt spid="2">
                                            <p:txEl>
                                              <p:pRg st="15" end="15"/>
                                            </p:txEl>
                                          </p:spTgt>
                                        </p:tgtEl>
                                      </p:cBhvr>
                                    </p:animEffect>
                                    <p:anim calcmode="lin" valueType="num">
                                      <p:cBhvr>
                                        <p:cTn id="6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
                                            <p:txEl>
                                              <p:pRg st="16" end="16"/>
                                            </p:txEl>
                                          </p:spTgt>
                                        </p:tgtEl>
                                        <p:attrNameLst>
                                          <p:attrName>style.visibility</p:attrName>
                                        </p:attrNameLst>
                                      </p:cBhvr>
                                      <p:to>
                                        <p:strVal val="visible"/>
                                      </p:to>
                                    </p:set>
                                    <p:animEffect transition="in" filter="fade">
                                      <p:cBhvr>
                                        <p:cTn id="74" dur="1000"/>
                                        <p:tgtEl>
                                          <p:spTgt spid="2">
                                            <p:txEl>
                                              <p:pRg st="16" end="16"/>
                                            </p:txEl>
                                          </p:spTgt>
                                        </p:tgtEl>
                                      </p:cBhvr>
                                    </p:animEffect>
                                    <p:anim calcmode="lin" valueType="num">
                                      <p:cBhvr>
                                        <p:cTn id="7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76"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animEffect transition="in" filter="fade">
                                      <p:cBhvr>
                                        <p:cTn id="79" dur="1000"/>
                                        <p:tgtEl>
                                          <p:spTgt spid="2">
                                            <p:txEl>
                                              <p:pRg st="17" end="17"/>
                                            </p:txEl>
                                          </p:spTgt>
                                        </p:tgtEl>
                                      </p:cBhvr>
                                    </p:animEffect>
                                    <p:anim calcmode="lin" valueType="num">
                                      <p:cBhvr>
                                        <p:cTn id="80"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1"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
                                            <p:txEl>
                                              <p:pRg st="18" end="18"/>
                                            </p:txEl>
                                          </p:spTgt>
                                        </p:tgtEl>
                                        <p:attrNameLst>
                                          <p:attrName>style.visibility</p:attrName>
                                        </p:attrNameLst>
                                      </p:cBhvr>
                                      <p:to>
                                        <p:strVal val="visible"/>
                                      </p:to>
                                    </p:set>
                                    <p:animEffect transition="in" filter="fade">
                                      <p:cBhvr>
                                        <p:cTn id="86" dur="1000"/>
                                        <p:tgtEl>
                                          <p:spTgt spid="2">
                                            <p:txEl>
                                              <p:pRg st="18" end="18"/>
                                            </p:txEl>
                                          </p:spTgt>
                                        </p:tgtEl>
                                      </p:cBhvr>
                                    </p:animEffect>
                                    <p:anim calcmode="lin" valueType="num">
                                      <p:cBhvr>
                                        <p:cTn id="87"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88"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2">
                                            <p:txEl>
                                              <p:pRg st="19" end="19"/>
                                            </p:txEl>
                                          </p:spTgt>
                                        </p:tgtEl>
                                        <p:attrNameLst>
                                          <p:attrName>style.visibility</p:attrName>
                                        </p:attrNameLst>
                                      </p:cBhvr>
                                      <p:to>
                                        <p:strVal val="visible"/>
                                      </p:to>
                                    </p:set>
                                    <p:animEffect transition="in" filter="fade">
                                      <p:cBhvr>
                                        <p:cTn id="91" dur="1000"/>
                                        <p:tgtEl>
                                          <p:spTgt spid="2">
                                            <p:txEl>
                                              <p:pRg st="19" end="19"/>
                                            </p:txEl>
                                          </p:spTgt>
                                        </p:tgtEl>
                                      </p:cBhvr>
                                    </p:animEffect>
                                    <p:anim calcmode="lin" valueType="num">
                                      <p:cBhvr>
                                        <p:cTn id="92"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
                                            <p:txEl>
                                              <p:pRg st="20" end="20"/>
                                            </p:txEl>
                                          </p:spTgt>
                                        </p:tgtEl>
                                        <p:attrNameLst>
                                          <p:attrName>style.visibility</p:attrName>
                                        </p:attrNameLst>
                                      </p:cBhvr>
                                      <p:to>
                                        <p:strVal val="visible"/>
                                      </p:to>
                                    </p:set>
                                    <p:animEffect transition="in" filter="fade">
                                      <p:cBhvr>
                                        <p:cTn id="96" dur="1000"/>
                                        <p:tgtEl>
                                          <p:spTgt spid="2">
                                            <p:txEl>
                                              <p:pRg st="20" end="20"/>
                                            </p:txEl>
                                          </p:spTgt>
                                        </p:tgtEl>
                                      </p:cBhvr>
                                    </p:animEffect>
                                    <p:anim calcmode="lin" valueType="num">
                                      <p:cBhvr>
                                        <p:cTn id="97"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98"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7504" y="908720"/>
            <a:ext cx="9505056" cy="5616624"/>
          </a:xfrm>
        </p:spPr>
        <p:txBody>
          <a:bodyPr>
            <a:normAutofit fontScale="55000" lnSpcReduction="20000"/>
          </a:bodyPr>
          <a:lstStyle/>
          <a:p>
            <a:r>
              <a:rPr kumimoji="1" lang="ja-JP" altLang="en-US" sz="2900" b="1" dirty="0" smtClean="0"/>
              <a:t>関与概念と関与水準の規定要因</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endParaRPr kumimoji="1" lang="en-US" altLang="ja-JP" dirty="0" smtClean="0"/>
          </a:p>
          <a:p>
            <a:pPr marL="109728" indent="0">
              <a:buNone/>
            </a:pPr>
            <a:r>
              <a:rPr lang="ja-JP" altLang="en-US" sz="2900" dirty="0" smtClean="0"/>
              <a:t>（１）関与（</a:t>
            </a:r>
            <a:r>
              <a:rPr lang="en-US" altLang="ja-JP" sz="2900" dirty="0" smtClean="0"/>
              <a:t>involvement</a:t>
            </a:r>
            <a:r>
              <a:rPr lang="ja-JP" altLang="en-US" sz="2900" dirty="0" smtClean="0"/>
              <a:t>）</a:t>
            </a:r>
            <a:endParaRPr lang="en-US" altLang="ja-JP" sz="2900" dirty="0" smtClean="0"/>
          </a:p>
          <a:p>
            <a:pPr marL="109728" indent="0">
              <a:buNone/>
            </a:pPr>
            <a:r>
              <a:rPr lang="ja-JP" altLang="en-US" sz="2900" dirty="0" smtClean="0"/>
              <a:t>　→　動機づけられた結果として活性化した個人内の○○志向的な状態であり、</a:t>
            </a:r>
            <a:endParaRPr lang="en-US" altLang="ja-JP" sz="2900" dirty="0" smtClean="0"/>
          </a:p>
          <a:p>
            <a:pPr marL="109728" indent="0">
              <a:buNone/>
            </a:pPr>
            <a:r>
              <a:rPr lang="ja-JP" altLang="en-US" sz="2900" dirty="0" smtClean="0"/>
              <a:t>　→　個人の価値体系の支配を受け、情報処理や意思決定の水準やその内容を規定する状態</a:t>
            </a:r>
            <a:endParaRPr lang="en-US" altLang="ja-JP" sz="2900" dirty="0" smtClean="0"/>
          </a:p>
          <a:p>
            <a:pPr marL="109728" indent="0">
              <a:buNone/>
            </a:pPr>
            <a:r>
              <a:rPr lang="ja-JP" altLang="en-US" sz="2900" dirty="0" smtClean="0"/>
              <a:t>　①　○我関与：自己にとっての対象の重要性</a:t>
            </a:r>
            <a:endParaRPr lang="en-US" altLang="ja-JP" sz="2900" dirty="0" smtClean="0"/>
          </a:p>
          <a:p>
            <a:pPr marL="109728" indent="0">
              <a:buNone/>
            </a:pPr>
            <a:r>
              <a:rPr lang="ja-JP" altLang="en-US" sz="2900" dirty="0" smtClean="0"/>
              <a:t>　②　○体関与：広告露出中の受け手の関与水準は媒体によって状況特定的なもの</a:t>
            </a:r>
            <a:endParaRPr lang="en-US" altLang="ja-JP" sz="2900" dirty="0" smtClean="0"/>
          </a:p>
          <a:p>
            <a:pPr marL="109728" indent="0">
              <a:buNone/>
            </a:pPr>
            <a:r>
              <a:rPr lang="ja-JP" altLang="en-US" sz="2900" dirty="0" smtClean="0"/>
              <a:t>　③　購買の重要性：動機の相対的強度を反映する製品間の相対的な強度で、状況特定的なもの</a:t>
            </a:r>
            <a:endParaRPr lang="en-US" altLang="ja-JP" sz="2900" dirty="0" smtClean="0"/>
          </a:p>
          <a:p>
            <a:pPr marL="109728" indent="0">
              <a:buNone/>
            </a:pPr>
            <a:r>
              <a:rPr lang="ja-JP" altLang="en-US" sz="2900" dirty="0" smtClean="0"/>
              <a:t>　</a:t>
            </a:r>
            <a:endParaRPr lang="en-US" altLang="ja-JP" sz="2900" dirty="0" smtClean="0"/>
          </a:p>
          <a:p>
            <a:pPr marL="109728" indent="0">
              <a:buNone/>
            </a:pPr>
            <a:endParaRPr lang="en-US" altLang="ja-JP" sz="2900" dirty="0" smtClean="0"/>
          </a:p>
          <a:p>
            <a:pPr marL="109728" indent="0">
              <a:buNone/>
            </a:pPr>
            <a:r>
              <a:rPr lang="ja-JP" altLang="en-US" sz="2900" dirty="0" smtClean="0"/>
              <a:t>（２）製品関与水準を決める２つの知識の関連性</a:t>
            </a:r>
            <a:endParaRPr lang="en-US" altLang="ja-JP" sz="2900" dirty="0" smtClean="0"/>
          </a:p>
          <a:p>
            <a:pPr marL="109728" indent="0">
              <a:buNone/>
            </a:pPr>
            <a:r>
              <a:rPr lang="ja-JP" altLang="en-US" sz="2900" dirty="0" smtClean="0"/>
              <a:t>　①　製品○○：具体的属性・抽象的属性・機能的結果、これらに関する知識</a:t>
            </a:r>
            <a:endParaRPr lang="en-US" altLang="ja-JP" sz="2900" dirty="0" smtClean="0"/>
          </a:p>
          <a:p>
            <a:pPr marL="109728" indent="0">
              <a:buNone/>
            </a:pPr>
            <a:r>
              <a:rPr lang="ja-JP" altLang="en-US" sz="2900" dirty="0" smtClean="0"/>
              <a:t>　②　自己○○：心理社会的結果・手段的価値・究極的価値、これらの個人的な価値を反映した知識</a:t>
            </a:r>
            <a:endParaRPr lang="en-US" altLang="ja-JP" sz="2900" dirty="0"/>
          </a:p>
          <a:p>
            <a:pPr marL="109728" indent="0">
              <a:buNone/>
            </a:pPr>
            <a:r>
              <a:rPr lang="ja-JP" altLang="en-US" sz="2900" dirty="0" smtClean="0"/>
              <a:t>　→　自己○○に製品○○が</a:t>
            </a:r>
            <a:r>
              <a:rPr lang="ja-JP" altLang="en-US" sz="2900" dirty="0"/>
              <a:t>どの程度関連付けられているか、そのレベルが高いほど</a:t>
            </a:r>
            <a:r>
              <a:rPr lang="ja-JP" altLang="en-US" sz="2900" dirty="0" smtClean="0"/>
              <a:t>関与水準が高い</a:t>
            </a:r>
            <a:endParaRPr lang="en-US" altLang="ja-JP" sz="2900" dirty="0" smtClean="0"/>
          </a:p>
          <a:p>
            <a:pPr marL="109728" indent="0">
              <a:buNone/>
            </a:pPr>
            <a:endParaRPr lang="en-US" altLang="ja-JP" sz="2900" dirty="0"/>
          </a:p>
          <a:p>
            <a:pPr marL="109728" indent="0">
              <a:buNone/>
            </a:pPr>
            <a:r>
              <a:rPr lang="ja-JP" altLang="en-US" sz="2900" dirty="0" smtClean="0"/>
              <a:t>（３）関与水準を規定する２つの要因</a:t>
            </a:r>
            <a:endParaRPr lang="en-US" altLang="ja-JP" sz="2900" dirty="0" smtClean="0"/>
          </a:p>
          <a:p>
            <a:pPr marL="109728" indent="0">
              <a:buNone/>
            </a:pPr>
            <a:r>
              <a:rPr lang="ja-JP" altLang="en-US" sz="2900" dirty="0" smtClean="0"/>
              <a:t>　①</a:t>
            </a:r>
            <a:r>
              <a:rPr lang="ja-JP" altLang="en-US" sz="2900" dirty="0"/>
              <a:t>　</a:t>
            </a:r>
            <a:r>
              <a:rPr lang="ja-JP" altLang="en-US" sz="2900" dirty="0" smtClean="0"/>
              <a:t>○因的自己関連性：記憶されている過去の経験におけるその製品と自己との関連性の程度</a:t>
            </a:r>
            <a:endParaRPr lang="en-US" altLang="ja-JP" sz="2900" dirty="0" smtClean="0"/>
          </a:p>
          <a:p>
            <a:pPr marL="109728" indent="0">
              <a:buNone/>
            </a:pPr>
            <a:r>
              <a:rPr lang="ja-JP" altLang="en-US" sz="2900" dirty="0" smtClean="0"/>
              <a:t>　→　消費者特性（自己概念・個人特性・専門知識力）と製品特性が規定</a:t>
            </a:r>
            <a:endParaRPr lang="en-US" altLang="ja-JP" sz="2900" dirty="0" smtClean="0"/>
          </a:p>
          <a:p>
            <a:pPr marL="109728" indent="0">
              <a:buNone/>
            </a:pPr>
            <a:r>
              <a:rPr lang="ja-JP" altLang="en-US" sz="2900" dirty="0" smtClean="0"/>
              <a:t>　②　○況的自己関連性：直接的な物理的・社会的側面において、その製品と自己との関連性の程度</a:t>
            </a:r>
            <a:endParaRPr lang="en-US" altLang="ja-JP" sz="2900" dirty="0" smtClean="0"/>
          </a:p>
          <a:p>
            <a:pPr marL="109728" indent="0">
              <a:buNone/>
            </a:pPr>
            <a:r>
              <a:rPr lang="ja-JP" altLang="en-US" sz="2900" dirty="0" smtClean="0"/>
              <a:t>　→　製品特性と状況特性（購買状況・使用状況）が規定</a:t>
            </a:r>
            <a:endParaRPr lang="en-US" altLang="ja-JP" sz="2900" dirty="0" smtClean="0"/>
          </a:p>
          <a:p>
            <a:pPr marL="109728" indent="0">
              <a:buNone/>
            </a:pPr>
            <a:r>
              <a:rPr lang="ja-JP" altLang="en-US" sz="2900" dirty="0" smtClean="0"/>
              <a:t>　＊　関与水準は、内因的自己関連性と状況的自己関連性のバランスによって決まる</a:t>
            </a: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11</a:t>
            </a:fld>
            <a:endParaRPr kumimoji="1" lang="ja-JP" altLang="en-US"/>
          </a:p>
        </p:txBody>
      </p:sp>
      <p:sp>
        <p:nvSpPr>
          <p:cNvPr id="3" name="タイトル 2"/>
          <p:cNvSpPr>
            <a:spLocks noGrp="1"/>
          </p:cNvSpPr>
          <p:nvPr>
            <p:ph type="title"/>
          </p:nvPr>
        </p:nvSpPr>
        <p:spPr>
          <a:xfrm>
            <a:off x="0" y="0"/>
            <a:ext cx="8964488" cy="1143000"/>
          </a:xfrm>
        </p:spPr>
        <p:txBody>
          <a:bodyPr>
            <a:normAutofit fontScale="90000"/>
          </a:bodyPr>
          <a:lstStyle/>
          <a:p>
            <a:r>
              <a:rPr lang="ja-JP" altLang="en-US" sz="4000" dirty="0" smtClean="0"/>
              <a:t>　　　　　　　　　　　　　本日</a:t>
            </a:r>
            <a:r>
              <a:rPr lang="ja-JP" altLang="en-US" sz="4000" dirty="0" smtClean="0"/>
              <a:t>の確認事項４</a:t>
            </a:r>
            <a:r>
              <a:rPr lang="en-US" altLang="ja-JP" sz="4000" dirty="0"/>
              <a:t/>
            </a:r>
            <a:br>
              <a:rPr lang="en-US" altLang="ja-JP" sz="4000" dirty="0"/>
            </a:br>
            <a:r>
              <a:rPr lang="en-US" altLang="ja-JP" sz="4000" dirty="0"/>
              <a:t>				</a:t>
            </a:r>
            <a:r>
              <a:rPr lang="ja-JP" altLang="en-US" sz="4000" dirty="0"/>
              <a:t>　　</a:t>
            </a:r>
            <a:r>
              <a:rPr lang="ja-JP" altLang="en-US" sz="2200" dirty="0"/>
              <a:t>下記の○○に語句を入れて理解しよう！</a:t>
            </a:r>
            <a:endParaRPr kumimoji="1" lang="ja-JP" altLang="en-US" sz="4000" dirty="0"/>
          </a:p>
        </p:txBody>
      </p:sp>
    </p:spTree>
    <p:extLst>
      <p:ext uri="{BB962C8B-B14F-4D97-AF65-F5344CB8AC3E}">
        <p14:creationId xmlns:p14="http://schemas.microsoft.com/office/powerpoint/2010/main" val="427276003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764704"/>
            <a:ext cx="9505056" cy="5616624"/>
          </a:xfrm>
        </p:spPr>
        <p:txBody>
          <a:bodyPr>
            <a:normAutofit fontScale="55000" lnSpcReduction="20000"/>
          </a:bodyPr>
          <a:lstStyle/>
          <a:p>
            <a:r>
              <a:rPr kumimoji="1" lang="ja-JP" altLang="en-US" sz="2900" b="1" dirty="0" smtClean="0"/>
              <a:t>関与の対象は様々であり、その強度、特定性、持続性、動機的基盤は状況によって変化する</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endParaRPr kumimoji="1" lang="en-US" altLang="ja-JP" dirty="0" smtClean="0"/>
          </a:p>
          <a:p>
            <a:pPr marL="109728" indent="0">
              <a:buNone/>
            </a:pPr>
            <a:r>
              <a:rPr lang="ja-JP" altLang="en-US" sz="2900" dirty="0" smtClean="0"/>
              <a:t>（１）関与の対象</a:t>
            </a:r>
            <a:endParaRPr lang="en-US" altLang="ja-JP" sz="2900" dirty="0" smtClean="0"/>
          </a:p>
          <a:p>
            <a:pPr marL="109728" indent="0">
              <a:buNone/>
            </a:pPr>
            <a:r>
              <a:rPr lang="ja-JP" altLang="en-US" sz="2900" dirty="0" smtClean="0"/>
              <a:t>　→　製品関与、ブランド関与（店舗ブランドを含む）、広告関与（媒体関与）、反応関与、購買関与など</a:t>
            </a:r>
            <a:endParaRPr lang="en-US" altLang="ja-JP" sz="2900" dirty="0" smtClean="0"/>
          </a:p>
          <a:p>
            <a:pPr marL="109728" indent="0">
              <a:buNone/>
            </a:pPr>
            <a:endParaRPr lang="en-US" altLang="ja-JP" sz="2900" dirty="0" smtClean="0"/>
          </a:p>
          <a:p>
            <a:pPr marL="109728" indent="0">
              <a:buNone/>
            </a:pPr>
            <a:r>
              <a:rPr lang="ja-JP" altLang="en-US" sz="2900" dirty="0" smtClean="0"/>
              <a:t>（２）関与の程度</a:t>
            </a:r>
            <a:endParaRPr lang="en-US" altLang="ja-JP" sz="2900" dirty="0" smtClean="0"/>
          </a:p>
          <a:p>
            <a:pPr marL="109728" indent="0">
              <a:buNone/>
            </a:pPr>
            <a:r>
              <a:rPr lang="ja-JP" altLang="en-US" sz="2900" dirty="0" smtClean="0"/>
              <a:t>　→　高水準から低水準までの連続的変数としての取り扱い</a:t>
            </a:r>
            <a:endParaRPr lang="en-US" altLang="ja-JP" sz="2900" dirty="0" smtClean="0"/>
          </a:p>
          <a:p>
            <a:pPr marL="109728" indent="0">
              <a:buNone/>
            </a:pPr>
            <a:endParaRPr lang="en-US" altLang="ja-JP" sz="2900" dirty="0" smtClean="0"/>
          </a:p>
          <a:p>
            <a:pPr marL="109728" indent="0">
              <a:buNone/>
            </a:pPr>
            <a:r>
              <a:rPr lang="ja-JP" altLang="en-US" sz="2900" dirty="0" smtClean="0"/>
              <a:t>（３）関与の特定性</a:t>
            </a:r>
            <a:endParaRPr lang="en-US" altLang="ja-JP" sz="2900" dirty="0" smtClean="0"/>
          </a:p>
          <a:p>
            <a:pPr marL="109728" indent="0">
              <a:buNone/>
            </a:pPr>
            <a:r>
              <a:rPr lang="ja-JP" altLang="en-US" sz="2900" dirty="0" smtClean="0"/>
              <a:t>　①</a:t>
            </a:r>
            <a:r>
              <a:rPr lang="ja-JP" altLang="en-US" sz="2900" dirty="0"/>
              <a:t>　</a:t>
            </a:r>
            <a:r>
              <a:rPr lang="ja-JP" altLang="en-US" sz="2900" dirty="0" smtClean="0"/>
              <a:t>対象特定的関与</a:t>
            </a:r>
            <a:endParaRPr lang="en-US" altLang="ja-JP" sz="2900" dirty="0" smtClean="0"/>
          </a:p>
          <a:p>
            <a:pPr marL="109728" indent="0">
              <a:buNone/>
            </a:pPr>
            <a:r>
              <a:rPr lang="ja-JP" altLang="en-US" sz="2900" dirty="0" smtClean="0"/>
              <a:t>　→　製品関与など、特定の対象に向けられる関与、個人の価値体系とのかかわりの程度に基づく関与</a:t>
            </a:r>
            <a:endParaRPr lang="en-US" altLang="ja-JP" sz="2900" dirty="0" smtClean="0"/>
          </a:p>
          <a:p>
            <a:pPr marL="109728" indent="0">
              <a:buNone/>
            </a:pPr>
            <a:r>
              <a:rPr lang="ja-JP" altLang="en-US" sz="2900" dirty="0" smtClean="0"/>
              <a:t>　②　状況特定的関与</a:t>
            </a:r>
            <a:endParaRPr lang="en-US" altLang="ja-JP" sz="2900" dirty="0" smtClean="0"/>
          </a:p>
          <a:p>
            <a:pPr marL="109728" indent="0">
              <a:buNone/>
            </a:pPr>
            <a:r>
              <a:rPr lang="ja-JP" altLang="en-US" sz="2900" dirty="0" smtClean="0"/>
              <a:t>　→　特定の状況における課題達成に向けて喚起される関与</a:t>
            </a:r>
            <a:endParaRPr lang="en-US" altLang="ja-JP" sz="2900" dirty="0" smtClean="0"/>
          </a:p>
          <a:p>
            <a:pPr marL="109728" indent="0">
              <a:buNone/>
            </a:pPr>
            <a:endParaRPr lang="en-US" altLang="ja-JP" sz="2900" dirty="0"/>
          </a:p>
          <a:p>
            <a:pPr marL="109728" indent="0">
              <a:buNone/>
            </a:pPr>
            <a:r>
              <a:rPr lang="ja-JP" altLang="en-US" sz="2900" dirty="0" smtClean="0"/>
              <a:t>（４）関与の持続性</a:t>
            </a:r>
            <a:endParaRPr lang="en-US" altLang="ja-JP" sz="2900" dirty="0" smtClean="0"/>
          </a:p>
          <a:p>
            <a:pPr marL="109728" indent="0">
              <a:buNone/>
            </a:pPr>
            <a:r>
              <a:rPr lang="ja-JP" altLang="en-US" sz="2900" dirty="0" smtClean="0"/>
              <a:t>　→　個人の価値体系における対象の位置づけが変化しなければ「永続的関与」、</a:t>
            </a:r>
            <a:endParaRPr lang="en-US" altLang="ja-JP" sz="2900" dirty="0" smtClean="0"/>
          </a:p>
          <a:p>
            <a:pPr marL="109728" indent="0">
              <a:buNone/>
            </a:pPr>
            <a:r>
              <a:rPr lang="ja-JP" altLang="en-US" sz="2900" dirty="0"/>
              <a:t>　</a:t>
            </a:r>
            <a:r>
              <a:rPr lang="ja-JP" altLang="en-US" sz="2900" dirty="0" smtClean="0"/>
              <a:t>　課題達成や状況との関連で活性化された関与は「状況的関与」あるいは「一時的関与」とよぶ</a:t>
            </a:r>
            <a:endParaRPr lang="en-US" altLang="ja-JP" sz="2900" dirty="0" smtClean="0"/>
          </a:p>
          <a:p>
            <a:pPr marL="109728" indent="0">
              <a:buNone/>
            </a:pPr>
            <a:endParaRPr lang="en-US" altLang="ja-JP" sz="2900" dirty="0"/>
          </a:p>
          <a:p>
            <a:pPr marL="109728" indent="0">
              <a:buNone/>
            </a:pPr>
            <a:r>
              <a:rPr lang="ja-JP" altLang="en-US" sz="2900" dirty="0" smtClean="0"/>
              <a:t>（５）関与の動機的基盤</a:t>
            </a:r>
            <a:endParaRPr lang="en-US" altLang="ja-JP" sz="2900" dirty="0" smtClean="0"/>
          </a:p>
          <a:p>
            <a:pPr marL="109728" indent="0">
              <a:buNone/>
            </a:pPr>
            <a:r>
              <a:rPr lang="ja-JP" altLang="en-US" sz="2900" dirty="0" smtClean="0"/>
              <a:t>　①　認知的関与：結果志向の目標に動機づけられた関与、関与対象についての学習が促進される</a:t>
            </a:r>
            <a:endParaRPr lang="en-US" altLang="ja-JP" sz="2900" dirty="0" smtClean="0"/>
          </a:p>
          <a:p>
            <a:pPr marL="109728" indent="0">
              <a:buNone/>
            </a:pPr>
            <a:r>
              <a:rPr lang="ja-JP" altLang="en-US" sz="2900" dirty="0" smtClean="0"/>
              <a:t>　②　感情的関与：プロセス志向の目標に動機づけられた関与、感情と関与対象が関係づけられる</a:t>
            </a: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12</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smtClean="0"/>
              <a:t>５</a:t>
            </a:r>
            <a:r>
              <a:rPr kumimoji="1" lang="ja-JP" altLang="en-US" sz="4000" dirty="0" smtClean="0"/>
              <a:t>．関与の対象と状態</a:t>
            </a:r>
            <a:endParaRPr kumimoji="1" lang="ja-JP" altLang="en-US" sz="4000" dirty="0"/>
          </a:p>
        </p:txBody>
      </p:sp>
    </p:spTree>
    <p:extLst>
      <p:ext uri="{BB962C8B-B14F-4D97-AF65-F5344CB8AC3E}">
        <p14:creationId xmlns:p14="http://schemas.microsoft.com/office/powerpoint/2010/main" val="20036287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1000"/>
                                        <p:tgtEl>
                                          <p:spTgt spid="2">
                                            <p:txEl>
                                              <p:pRg st="8" end="8"/>
                                            </p:txEl>
                                          </p:spTgt>
                                        </p:tgtEl>
                                      </p:cBhvr>
                                    </p:animEffect>
                                    <p:anim calcmode="lin" valueType="num">
                                      <p:cBhvr>
                                        <p:cTn id="3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1000"/>
                                        <p:tgtEl>
                                          <p:spTgt spid="2">
                                            <p:txEl>
                                              <p:pRg st="9" end="9"/>
                                            </p:txEl>
                                          </p:spTgt>
                                        </p:tgtEl>
                                      </p:cBhvr>
                                    </p:animEffect>
                                    <p:anim calcmode="lin" valueType="num">
                                      <p:cBhvr>
                                        <p:cTn id="3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1000"/>
                                        <p:tgtEl>
                                          <p:spTgt spid="2">
                                            <p:txEl>
                                              <p:pRg st="10" end="10"/>
                                            </p:txEl>
                                          </p:spTgt>
                                        </p:tgtEl>
                                      </p:cBhvr>
                                    </p:animEffect>
                                    <p:anim calcmode="lin" valueType="num">
                                      <p:cBhvr>
                                        <p:cTn id="4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1000"/>
                                        <p:tgtEl>
                                          <p:spTgt spid="2">
                                            <p:txEl>
                                              <p:pRg st="11" end="11"/>
                                            </p:txEl>
                                          </p:spTgt>
                                        </p:tgtEl>
                                      </p:cBhvr>
                                    </p:animEffect>
                                    <p:anim calcmode="lin" valueType="num">
                                      <p:cBhvr>
                                        <p:cTn id="4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fade">
                                      <p:cBhvr>
                                        <p:cTn id="51" dur="1000"/>
                                        <p:tgtEl>
                                          <p:spTgt spid="2">
                                            <p:txEl>
                                              <p:pRg st="12" end="12"/>
                                            </p:txEl>
                                          </p:spTgt>
                                        </p:tgtEl>
                                      </p:cBhvr>
                                    </p:animEffect>
                                    <p:anim calcmode="lin" valueType="num">
                                      <p:cBhvr>
                                        <p:cTn id="52"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fade">
                                      <p:cBhvr>
                                        <p:cTn id="58" dur="1000"/>
                                        <p:tgtEl>
                                          <p:spTgt spid="2">
                                            <p:txEl>
                                              <p:pRg st="14" end="14"/>
                                            </p:txEl>
                                          </p:spTgt>
                                        </p:tgtEl>
                                      </p:cBhvr>
                                    </p:animEffect>
                                    <p:anim calcmode="lin" valueType="num">
                                      <p:cBhvr>
                                        <p:cTn id="59"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animEffect transition="in" filter="fade">
                                      <p:cBhvr>
                                        <p:cTn id="63" dur="1000"/>
                                        <p:tgtEl>
                                          <p:spTgt spid="2">
                                            <p:txEl>
                                              <p:pRg st="15" end="15"/>
                                            </p:txEl>
                                          </p:spTgt>
                                        </p:tgtEl>
                                      </p:cBhvr>
                                    </p:animEffect>
                                    <p:anim calcmode="lin" valueType="num">
                                      <p:cBhvr>
                                        <p:cTn id="64"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16" end="16"/>
                                            </p:txEl>
                                          </p:spTgt>
                                        </p:tgtEl>
                                        <p:attrNameLst>
                                          <p:attrName>style.visibility</p:attrName>
                                        </p:attrNameLst>
                                      </p:cBhvr>
                                      <p:to>
                                        <p:strVal val="visible"/>
                                      </p:to>
                                    </p:set>
                                    <p:animEffect transition="in" filter="fade">
                                      <p:cBhvr>
                                        <p:cTn id="68" dur="1000"/>
                                        <p:tgtEl>
                                          <p:spTgt spid="2">
                                            <p:txEl>
                                              <p:pRg st="16" end="16"/>
                                            </p:txEl>
                                          </p:spTgt>
                                        </p:tgtEl>
                                      </p:cBhvr>
                                    </p:animEffect>
                                    <p:anim calcmode="lin" valueType="num">
                                      <p:cBhvr>
                                        <p:cTn id="69"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18" end="18"/>
                                            </p:txEl>
                                          </p:spTgt>
                                        </p:tgtEl>
                                        <p:attrNameLst>
                                          <p:attrName>style.visibility</p:attrName>
                                        </p:attrNameLst>
                                      </p:cBhvr>
                                      <p:to>
                                        <p:strVal val="visible"/>
                                      </p:to>
                                    </p:set>
                                    <p:animEffect transition="in" filter="fade">
                                      <p:cBhvr>
                                        <p:cTn id="75" dur="1000"/>
                                        <p:tgtEl>
                                          <p:spTgt spid="2">
                                            <p:txEl>
                                              <p:pRg st="18" end="18"/>
                                            </p:txEl>
                                          </p:spTgt>
                                        </p:tgtEl>
                                      </p:cBhvr>
                                    </p:animEffect>
                                    <p:anim calcmode="lin" valueType="num">
                                      <p:cBhvr>
                                        <p:cTn id="76"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
                                            <p:txEl>
                                              <p:pRg st="19" end="19"/>
                                            </p:txEl>
                                          </p:spTgt>
                                        </p:tgtEl>
                                        <p:attrNameLst>
                                          <p:attrName>style.visibility</p:attrName>
                                        </p:attrNameLst>
                                      </p:cBhvr>
                                      <p:to>
                                        <p:strVal val="visible"/>
                                      </p:to>
                                    </p:set>
                                    <p:animEffect transition="in" filter="fade">
                                      <p:cBhvr>
                                        <p:cTn id="80" dur="1000"/>
                                        <p:tgtEl>
                                          <p:spTgt spid="2">
                                            <p:txEl>
                                              <p:pRg st="19" end="19"/>
                                            </p:txEl>
                                          </p:spTgt>
                                        </p:tgtEl>
                                      </p:cBhvr>
                                    </p:animEffect>
                                    <p:anim calcmode="lin" valueType="num">
                                      <p:cBhvr>
                                        <p:cTn id="81"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82"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
                                            <p:txEl>
                                              <p:pRg st="20" end="20"/>
                                            </p:txEl>
                                          </p:spTgt>
                                        </p:tgtEl>
                                        <p:attrNameLst>
                                          <p:attrName>style.visibility</p:attrName>
                                        </p:attrNameLst>
                                      </p:cBhvr>
                                      <p:to>
                                        <p:strVal val="visible"/>
                                      </p:to>
                                    </p:set>
                                    <p:animEffect transition="in" filter="fade">
                                      <p:cBhvr>
                                        <p:cTn id="85" dur="1000"/>
                                        <p:tgtEl>
                                          <p:spTgt spid="2">
                                            <p:txEl>
                                              <p:pRg st="20" end="20"/>
                                            </p:txEl>
                                          </p:spTgt>
                                        </p:tgtEl>
                                      </p:cBhvr>
                                    </p:animEffect>
                                    <p:anim calcmode="lin" valueType="num">
                                      <p:cBhvr>
                                        <p:cTn id="86"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87"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1226637"/>
            <a:ext cx="9505056" cy="5616624"/>
          </a:xfrm>
        </p:spPr>
        <p:txBody>
          <a:bodyPr>
            <a:normAutofit fontScale="55000" lnSpcReduction="20000"/>
          </a:bodyPr>
          <a:lstStyle/>
          <a:p>
            <a:r>
              <a:rPr kumimoji="1" lang="ja-JP" altLang="en-US" sz="2900" b="1" dirty="0" smtClean="0"/>
              <a:t>関与の対象は様々であり、その強度、特定性、持続性、動機的基盤は状況によって変化する</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endParaRPr kumimoji="1" lang="en-US" altLang="ja-JP" dirty="0" smtClean="0"/>
          </a:p>
          <a:p>
            <a:pPr marL="109728" indent="0">
              <a:buNone/>
            </a:pPr>
            <a:r>
              <a:rPr lang="ja-JP" altLang="en-US" sz="2900" dirty="0" smtClean="0"/>
              <a:t>（１）関与の対象</a:t>
            </a:r>
            <a:endParaRPr lang="en-US" altLang="ja-JP" sz="2900" dirty="0" smtClean="0"/>
          </a:p>
          <a:p>
            <a:pPr marL="109728" indent="0">
              <a:buNone/>
            </a:pPr>
            <a:r>
              <a:rPr lang="ja-JP" altLang="en-US" sz="2900" dirty="0" smtClean="0"/>
              <a:t>　→　製品関与、ブランド関与（店舗ブランドを含む）、広告関与（媒体関与）、反応関与、購買関与など</a:t>
            </a:r>
            <a:endParaRPr lang="en-US" altLang="ja-JP" sz="2900" dirty="0" smtClean="0"/>
          </a:p>
          <a:p>
            <a:pPr marL="109728" indent="0">
              <a:buNone/>
            </a:pPr>
            <a:endParaRPr lang="en-US" altLang="ja-JP" sz="2900" dirty="0" smtClean="0"/>
          </a:p>
          <a:p>
            <a:pPr marL="109728" indent="0">
              <a:buNone/>
            </a:pPr>
            <a:r>
              <a:rPr lang="ja-JP" altLang="en-US" sz="2900" dirty="0" smtClean="0"/>
              <a:t>（２）関与の程度</a:t>
            </a:r>
            <a:endParaRPr lang="en-US" altLang="ja-JP" sz="2900" dirty="0" smtClean="0"/>
          </a:p>
          <a:p>
            <a:pPr marL="109728" indent="0">
              <a:buNone/>
            </a:pPr>
            <a:r>
              <a:rPr lang="ja-JP" altLang="en-US" sz="2900" dirty="0" smtClean="0"/>
              <a:t>　→　高水準から低水準までの○続的変数としての取り扱い</a:t>
            </a:r>
            <a:endParaRPr lang="en-US" altLang="ja-JP" sz="2900" dirty="0" smtClean="0"/>
          </a:p>
          <a:p>
            <a:pPr marL="109728" indent="0">
              <a:buNone/>
            </a:pPr>
            <a:endParaRPr lang="en-US" altLang="ja-JP" sz="2900" dirty="0" smtClean="0"/>
          </a:p>
          <a:p>
            <a:pPr marL="109728" indent="0">
              <a:buNone/>
            </a:pPr>
            <a:r>
              <a:rPr lang="ja-JP" altLang="en-US" sz="2900" dirty="0" smtClean="0"/>
              <a:t>（３）関与の特定性</a:t>
            </a:r>
            <a:endParaRPr lang="en-US" altLang="ja-JP" sz="2900" dirty="0" smtClean="0"/>
          </a:p>
          <a:p>
            <a:pPr marL="109728" indent="0">
              <a:buNone/>
            </a:pPr>
            <a:r>
              <a:rPr lang="ja-JP" altLang="en-US" sz="2900" dirty="0" smtClean="0"/>
              <a:t>　①</a:t>
            </a:r>
            <a:r>
              <a:rPr lang="ja-JP" altLang="en-US" sz="2900" dirty="0"/>
              <a:t>　</a:t>
            </a:r>
            <a:r>
              <a:rPr lang="ja-JP" altLang="en-US" sz="2900" dirty="0" smtClean="0"/>
              <a:t>○象特定的関与</a:t>
            </a:r>
            <a:endParaRPr lang="en-US" altLang="ja-JP" sz="2900" dirty="0" smtClean="0"/>
          </a:p>
          <a:p>
            <a:pPr marL="109728" indent="0">
              <a:buNone/>
            </a:pPr>
            <a:r>
              <a:rPr lang="ja-JP" altLang="en-US" sz="2900" dirty="0" smtClean="0"/>
              <a:t>　→　製品関与など、特定の対象に向けられる関与、個人の価値体系とのかかわりの程度に基づく関与</a:t>
            </a:r>
            <a:endParaRPr lang="en-US" altLang="ja-JP" sz="2900" dirty="0" smtClean="0"/>
          </a:p>
          <a:p>
            <a:pPr marL="109728" indent="0">
              <a:buNone/>
            </a:pPr>
            <a:r>
              <a:rPr lang="ja-JP" altLang="en-US" sz="2900" dirty="0" smtClean="0"/>
              <a:t>　②　○況特定的関与</a:t>
            </a:r>
            <a:endParaRPr lang="en-US" altLang="ja-JP" sz="2900" dirty="0" smtClean="0"/>
          </a:p>
          <a:p>
            <a:pPr marL="109728" indent="0">
              <a:buNone/>
            </a:pPr>
            <a:r>
              <a:rPr lang="ja-JP" altLang="en-US" sz="2900" dirty="0" smtClean="0"/>
              <a:t>　→　特定の状況における課題達成に向けて喚起される関与</a:t>
            </a:r>
            <a:endParaRPr lang="en-US" altLang="ja-JP" sz="2900" dirty="0" smtClean="0"/>
          </a:p>
          <a:p>
            <a:pPr marL="109728" indent="0">
              <a:buNone/>
            </a:pPr>
            <a:endParaRPr lang="en-US" altLang="ja-JP" sz="2900" dirty="0"/>
          </a:p>
          <a:p>
            <a:pPr marL="109728" indent="0">
              <a:buNone/>
            </a:pPr>
            <a:r>
              <a:rPr lang="ja-JP" altLang="en-US" sz="2900" dirty="0" smtClean="0"/>
              <a:t>（４）関与の持続性</a:t>
            </a:r>
            <a:endParaRPr lang="en-US" altLang="ja-JP" sz="2900" dirty="0" smtClean="0"/>
          </a:p>
          <a:p>
            <a:pPr marL="109728" indent="0">
              <a:buNone/>
            </a:pPr>
            <a:r>
              <a:rPr lang="ja-JP" altLang="en-US" sz="2900" dirty="0" smtClean="0"/>
              <a:t>　→　個人の価値体系における対象の位置づけが変化しなければ「○続的関与」、</a:t>
            </a:r>
            <a:endParaRPr lang="en-US" altLang="ja-JP" sz="2900" dirty="0" smtClean="0"/>
          </a:p>
          <a:p>
            <a:pPr marL="109728" indent="0">
              <a:buNone/>
            </a:pPr>
            <a:r>
              <a:rPr lang="ja-JP" altLang="en-US" sz="2900" dirty="0"/>
              <a:t>　</a:t>
            </a:r>
            <a:r>
              <a:rPr lang="ja-JP" altLang="en-US" sz="2900" dirty="0" smtClean="0"/>
              <a:t>　課題達成や状況との関連で活性化された関与は「○況的関与」あるいは「○時的関与」とよぶ</a:t>
            </a:r>
            <a:endParaRPr lang="en-US" altLang="ja-JP" sz="2900" dirty="0" smtClean="0"/>
          </a:p>
          <a:p>
            <a:pPr marL="109728" indent="0">
              <a:buNone/>
            </a:pPr>
            <a:endParaRPr lang="en-US" altLang="ja-JP" sz="2900" dirty="0"/>
          </a:p>
          <a:p>
            <a:pPr marL="109728" indent="0">
              <a:buNone/>
            </a:pPr>
            <a:r>
              <a:rPr lang="ja-JP" altLang="en-US" sz="2900" dirty="0" smtClean="0"/>
              <a:t>（５）関与の動機的基盤</a:t>
            </a:r>
            <a:endParaRPr lang="en-US" altLang="ja-JP" sz="2900" dirty="0" smtClean="0"/>
          </a:p>
          <a:p>
            <a:pPr marL="109728" indent="0">
              <a:buNone/>
            </a:pPr>
            <a:r>
              <a:rPr lang="ja-JP" altLang="en-US" sz="2900" dirty="0" smtClean="0"/>
              <a:t>　①　○知的関与：結果志向の目標に動機づけられた関与、関与対象についての学習が促進される</a:t>
            </a:r>
            <a:endParaRPr lang="en-US" altLang="ja-JP" sz="2900" dirty="0" smtClean="0"/>
          </a:p>
          <a:p>
            <a:pPr marL="109728" indent="0">
              <a:buNone/>
            </a:pPr>
            <a:r>
              <a:rPr lang="ja-JP" altLang="en-US" sz="2900" dirty="0" smtClean="0"/>
              <a:t>　②　</a:t>
            </a:r>
            <a:r>
              <a:rPr lang="ja-JP" altLang="en-US" sz="2900" dirty="0" smtClean="0">
                <a:solidFill>
                  <a:schemeClr val="bg1"/>
                </a:solidFill>
              </a:rPr>
              <a:t>○情的関与</a:t>
            </a:r>
            <a:r>
              <a:rPr lang="ja-JP" altLang="en-US" sz="2900" dirty="0" smtClean="0"/>
              <a:t>：プロセス志向の目標に動機づけられた関与、感情と関与対象が関係づけられる</a:t>
            </a: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13</a:t>
            </a:fld>
            <a:endParaRPr kumimoji="1" lang="ja-JP" altLang="en-US"/>
          </a:p>
        </p:txBody>
      </p:sp>
      <p:sp>
        <p:nvSpPr>
          <p:cNvPr id="3" name="タイトル 2"/>
          <p:cNvSpPr>
            <a:spLocks noGrp="1"/>
          </p:cNvSpPr>
          <p:nvPr>
            <p:ph type="title"/>
          </p:nvPr>
        </p:nvSpPr>
        <p:spPr>
          <a:xfrm>
            <a:off x="179512" y="0"/>
            <a:ext cx="8964488" cy="1143000"/>
          </a:xfrm>
        </p:spPr>
        <p:txBody>
          <a:bodyPr>
            <a:normAutofit fontScale="90000"/>
          </a:bodyPr>
          <a:lstStyle/>
          <a:p>
            <a:r>
              <a:rPr lang="ja-JP" altLang="en-US" sz="4000" dirty="0" smtClean="0"/>
              <a:t>　　　　　　　　　　　　　本日</a:t>
            </a:r>
            <a:r>
              <a:rPr lang="ja-JP" altLang="en-US" sz="4000" dirty="0" smtClean="0"/>
              <a:t>の確認事項５</a:t>
            </a:r>
            <a:r>
              <a:rPr lang="en-US" altLang="ja-JP" sz="4000" dirty="0"/>
              <a:t/>
            </a:r>
            <a:br>
              <a:rPr lang="en-US" altLang="ja-JP" sz="4000" dirty="0"/>
            </a:br>
            <a:r>
              <a:rPr lang="en-US" altLang="ja-JP" sz="4000" dirty="0"/>
              <a:t>				</a:t>
            </a:r>
            <a:r>
              <a:rPr lang="ja-JP" altLang="en-US" sz="4000" dirty="0"/>
              <a:t>　　</a:t>
            </a:r>
            <a:r>
              <a:rPr lang="ja-JP" altLang="en-US" sz="2200" dirty="0"/>
              <a:t>下記の○○に語句を入れて理解しよう！</a:t>
            </a:r>
            <a:endParaRPr kumimoji="1" lang="ja-JP" altLang="en-US" sz="4000" dirty="0"/>
          </a:p>
        </p:txBody>
      </p:sp>
    </p:spTree>
    <p:extLst>
      <p:ext uri="{BB962C8B-B14F-4D97-AF65-F5344CB8AC3E}">
        <p14:creationId xmlns:p14="http://schemas.microsoft.com/office/powerpoint/2010/main" val="722375678"/>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4000" dirty="0"/>
              <a:t>６</a:t>
            </a:r>
            <a:r>
              <a:rPr kumimoji="1" lang="ja-JP" altLang="en-US" sz="4000" dirty="0" smtClean="0"/>
              <a:t>．関与の状態（高低）と情報処理</a:t>
            </a:r>
            <a:endParaRPr kumimoji="1" lang="ja-JP" altLang="en-US" sz="4000" dirty="0"/>
          </a:p>
        </p:txBody>
      </p:sp>
      <p:sp>
        <p:nvSpPr>
          <p:cNvPr id="5" name="テキスト プレースホルダー 4"/>
          <p:cNvSpPr>
            <a:spLocks noGrp="1"/>
          </p:cNvSpPr>
          <p:nvPr>
            <p:ph type="body" idx="1"/>
          </p:nvPr>
        </p:nvSpPr>
        <p:spPr>
          <a:xfrm>
            <a:off x="2195736" y="1319808"/>
            <a:ext cx="3096344" cy="762000"/>
          </a:xfrm>
        </p:spPr>
        <p:txBody>
          <a:bodyPr>
            <a:normAutofit fontScale="55000" lnSpcReduction="20000"/>
          </a:bodyPr>
          <a:lstStyle/>
          <a:p>
            <a:endParaRPr lang="en-US" altLang="ja-JP" sz="3200" dirty="0" smtClean="0"/>
          </a:p>
          <a:p>
            <a:r>
              <a:rPr lang="ja-JP" altLang="en-US" sz="5800" dirty="0" smtClean="0"/>
              <a:t>　　　高関与</a:t>
            </a:r>
            <a:endParaRPr lang="en-US" altLang="ja-JP" sz="5800" dirty="0" smtClean="0"/>
          </a:p>
          <a:p>
            <a:endParaRPr kumimoji="1" lang="ja-JP" altLang="en-US" dirty="0"/>
          </a:p>
        </p:txBody>
      </p:sp>
      <p:sp>
        <p:nvSpPr>
          <p:cNvPr id="6" name="テキスト プレースホルダー 5"/>
          <p:cNvSpPr>
            <a:spLocks noGrp="1"/>
          </p:cNvSpPr>
          <p:nvPr>
            <p:ph type="body" sz="half" idx="3"/>
          </p:nvPr>
        </p:nvSpPr>
        <p:spPr>
          <a:xfrm>
            <a:off x="5508104" y="1340768"/>
            <a:ext cx="3321695" cy="762000"/>
          </a:xfrm>
        </p:spPr>
        <p:txBody>
          <a:bodyPr/>
          <a:lstStyle/>
          <a:p>
            <a:r>
              <a:rPr kumimoji="1" lang="ja-JP" altLang="en-US" sz="3200" dirty="0" smtClean="0"/>
              <a:t>　　　低関与</a:t>
            </a:r>
            <a:endParaRPr kumimoji="1" lang="ja-JP" altLang="en-US" sz="3200" dirty="0"/>
          </a:p>
        </p:txBody>
      </p:sp>
      <p:sp>
        <p:nvSpPr>
          <p:cNvPr id="2" name="コンテンツ プレースホルダー 1"/>
          <p:cNvSpPr>
            <a:spLocks noGrp="1"/>
          </p:cNvSpPr>
          <p:nvPr>
            <p:ph sz="quarter" idx="2"/>
          </p:nvPr>
        </p:nvSpPr>
        <p:spPr>
          <a:xfrm>
            <a:off x="2267744" y="2348880"/>
            <a:ext cx="3240360" cy="4248472"/>
          </a:xfrm>
        </p:spPr>
        <p:txBody>
          <a:bodyPr>
            <a:normAutofit fontScale="85000" lnSpcReduction="20000"/>
          </a:bodyPr>
          <a:lstStyle/>
          <a:p>
            <a:pPr marL="109728" indent="0">
              <a:buNone/>
            </a:pPr>
            <a:r>
              <a:rPr lang="ja-JP" altLang="en-US" sz="3200" dirty="0" smtClean="0"/>
              <a:t>深層</a:t>
            </a:r>
            <a:endParaRPr lang="en-US" altLang="ja-JP" sz="3200" dirty="0" smtClean="0"/>
          </a:p>
          <a:p>
            <a:pPr marL="109728" indent="0">
              <a:buNone/>
            </a:pPr>
            <a:endParaRPr lang="en-US" altLang="ja-JP" sz="3200" dirty="0"/>
          </a:p>
          <a:p>
            <a:pPr marL="109728" indent="0">
              <a:buNone/>
            </a:pPr>
            <a:endParaRPr kumimoji="1" lang="en-US" altLang="ja-JP" sz="2000" dirty="0" smtClean="0"/>
          </a:p>
          <a:p>
            <a:pPr marL="109728" indent="0">
              <a:buNone/>
            </a:pPr>
            <a:r>
              <a:rPr kumimoji="1" lang="ja-JP" altLang="en-US" sz="2800" dirty="0" smtClean="0"/>
              <a:t>量の増大・範囲の拡大</a:t>
            </a:r>
            <a:endParaRPr kumimoji="1" lang="en-US" altLang="ja-JP" sz="2800" dirty="0" smtClean="0"/>
          </a:p>
          <a:p>
            <a:pPr marL="109728" indent="0">
              <a:buNone/>
            </a:pPr>
            <a:endParaRPr kumimoji="1" lang="en-US" altLang="ja-JP" sz="2000" dirty="0" smtClean="0"/>
          </a:p>
          <a:p>
            <a:pPr marL="109728" indent="0">
              <a:buNone/>
            </a:pPr>
            <a:endParaRPr lang="en-US" altLang="ja-JP" sz="2000" dirty="0"/>
          </a:p>
          <a:p>
            <a:pPr marL="109728" indent="0">
              <a:buNone/>
            </a:pPr>
            <a:r>
              <a:rPr lang="ja-JP" altLang="en-US" sz="3500" dirty="0" smtClean="0"/>
              <a:t>中心的情報</a:t>
            </a:r>
            <a:endParaRPr lang="en-US" altLang="ja-JP" sz="3500" dirty="0" smtClean="0"/>
          </a:p>
          <a:p>
            <a:pPr marL="109728" indent="0">
              <a:buNone/>
            </a:pPr>
            <a:endParaRPr kumimoji="1" lang="en-US" altLang="ja-JP" sz="3200" dirty="0"/>
          </a:p>
          <a:p>
            <a:pPr marL="109728" indent="0">
              <a:buNone/>
            </a:pPr>
            <a:r>
              <a:rPr lang="ja-JP" altLang="en-US" sz="3500" dirty="0" smtClean="0"/>
              <a:t>包括的知識</a:t>
            </a:r>
            <a:endParaRPr lang="en-US" altLang="ja-JP" sz="3500" dirty="0" smtClean="0"/>
          </a:p>
          <a:p>
            <a:pPr marL="109728" indent="0">
              <a:buNone/>
            </a:pPr>
            <a:endParaRPr kumimoji="1" lang="en-US" altLang="ja-JP" sz="3200" dirty="0"/>
          </a:p>
          <a:p>
            <a:pPr marL="109728" indent="0">
              <a:buNone/>
            </a:pPr>
            <a:r>
              <a:rPr lang="ja-JP" altLang="en-US" sz="3500" dirty="0" smtClean="0"/>
              <a:t>情報処理型</a:t>
            </a:r>
            <a:endParaRPr kumimoji="1" lang="en-US" altLang="ja-JP" sz="3500" dirty="0" smtClean="0"/>
          </a:p>
        </p:txBody>
      </p:sp>
      <p:sp>
        <p:nvSpPr>
          <p:cNvPr id="7" name="コンテンツ プレースホルダー 6"/>
          <p:cNvSpPr>
            <a:spLocks noGrp="1"/>
          </p:cNvSpPr>
          <p:nvPr>
            <p:ph sz="quarter" idx="4"/>
          </p:nvPr>
        </p:nvSpPr>
        <p:spPr>
          <a:xfrm>
            <a:off x="5580112" y="2204864"/>
            <a:ext cx="3312368" cy="4197511"/>
          </a:xfrm>
        </p:spPr>
        <p:txBody>
          <a:bodyPr>
            <a:normAutofit fontScale="92500" lnSpcReduction="10000"/>
          </a:bodyPr>
          <a:lstStyle/>
          <a:p>
            <a:pPr marL="109728" indent="0">
              <a:buNone/>
            </a:pPr>
            <a:r>
              <a:rPr lang="ja-JP" altLang="en-US" sz="3200" dirty="0" smtClean="0"/>
              <a:t>表層</a:t>
            </a:r>
            <a:endParaRPr lang="en-US" altLang="ja-JP" sz="3200" dirty="0" smtClean="0"/>
          </a:p>
          <a:p>
            <a:pPr marL="109728" indent="0">
              <a:buNone/>
            </a:pPr>
            <a:endParaRPr lang="en-US" altLang="ja-JP" sz="3200" dirty="0" smtClean="0"/>
          </a:p>
          <a:p>
            <a:pPr marL="109728" indent="0">
              <a:buNone/>
            </a:pPr>
            <a:endParaRPr lang="en-US" altLang="ja-JP" sz="2000" dirty="0" smtClean="0"/>
          </a:p>
          <a:p>
            <a:pPr marL="109728" indent="0">
              <a:buNone/>
            </a:pPr>
            <a:r>
              <a:rPr lang="ja-JP" altLang="en-US" sz="2600" dirty="0" smtClean="0"/>
              <a:t>量の減少・範囲の縮小</a:t>
            </a:r>
            <a:endParaRPr lang="en-US" altLang="ja-JP" sz="2600" dirty="0" smtClean="0"/>
          </a:p>
          <a:p>
            <a:pPr marL="109728" indent="0">
              <a:buNone/>
            </a:pPr>
            <a:endParaRPr lang="en-US" altLang="ja-JP" sz="2000" dirty="0" smtClean="0"/>
          </a:p>
          <a:p>
            <a:pPr marL="109728" indent="0">
              <a:buNone/>
            </a:pPr>
            <a:endParaRPr lang="en-US" altLang="ja-JP" sz="2000" dirty="0"/>
          </a:p>
          <a:p>
            <a:pPr marL="109728" indent="0">
              <a:buNone/>
            </a:pPr>
            <a:r>
              <a:rPr kumimoji="1" lang="ja-JP" altLang="en-US" sz="3500" dirty="0" smtClean="0"/>
              <a:t>周辺的情報</a:t>
            </a:r>
            <a:endParaRPr kumimoji="1" lang="en-US" altLang="ja-JP" sz="3500" dirty="0" smtClean="0"/>
          </a:p>
          <a:p>
            <a:pPr marL="109728" indent="0">
              <a:buNone/>
            </a:pPr>
            <a:endParaRPr lang="en-US" altLang="ja-JP" sz="2800" dirty="0"/>
          </a:p>
          <a:p>
            <a:pPr marL="109728" indent="0">
              <a:buNone/>
            </a:pPr>
            <a:r>
              <a:rPr kumimoji="1" lang="ja-JP" altLang="en-US" sz="3500" dirty="0" smtClean="0"/>
              <a:t>部分的知識</a:t>
            </a:r>
            <a:endParaRPr kumimoji="1" lang="en-US" altLang="ja-JP" sz="3500" dirty="0" smtClean="0"/>
          </a:p>
          <a:p>
            <a:pPr marL="109728" indent="0">
              <a:buNone/>
            </a:pPr>
            <a:endParaRPr lang="en-US" altLang="ja-JP" sz="3200" dirty="0"/>
          </a:p>
          <a:p>
            <a:pPr marL="109728" indent="0">
              <a:buNone/>
            </a:pPr>
            <a:r>
              <a:rPr kumimoji="1" lang="ja-JP" altLang="en-US" sz="3500" dirty="0" smtClean="0"/>
              <a:t>簡略型</a:t>
            </a:r>
            <a:endParaRPr kumimoji="1" lang="ja-JP" altLang="en-US" sz="3500"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14</a:t>
            </a:fld>
            <a:endParaRPr kumimoji="1" lang="ja-JP" altLang="en-US"/>
          </a:p>
        </p:txBody>
      </p:sp>
      <p:sp>
        <p:nvSpPr>
          <p:cNvPr id="9" name="テキスト プレースホルダー 4"/>
          <p:cNvSpPr txBox="1">
            <a:spLocks/>
          </p:cNvSpPr>
          <p:nvPr/>
        </p:nvSpPr>
        <p:spPr>
          <a:xfrm>
            <a:off x="179512" y="2204864"/>
            <a:ext cx="1800200" cy="720080"/>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800" dirty="0" smtClean="0"/>
              <a:t>処理水準</a:t>
            </a:r>
            <a:endParaRPr lang="en-US" altLang="ja-JP" sz="2800" dirty="0" smtClean="0"/>
          </a:p>
        </p:txBody>
      </p:sp>
      <p:sp>
        <p:nvSpPr>
          <p:cNvPr id="10" name="テキスト プレースホルダー 4"/>
          <p:cNvSpPr txBox="1">
            <a:spLocks/>
          </p:cNvSpPr>
          <p:nvPr/>
        </p:nvSpPr>
        <p:spPr>
          <a:xfrm>
            <a:off x="206166" y="3012510"/>
            <a:ext cx="1800200" cy="848538"/>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800" dirty="0" smtClean="0"/>
              <a:t>情報探索</a:t>
            </a:r>
            <a:endParaRPr lang="en-US" altLang="ja-JP" sz="2800" dirty="0" smtClean="0"/>
          </a:p>
        </p:txBody>
      </p:sp>
      <p:sp>
        <p:nvSpPr>
          <p:cNvPr id="11" name="テキスト プレースホルダー 4"/>
          <p:cNvSpPr txBox="1">
            <a:spLocks/>
          </p:cNvSpPr>
          <p:nvPr/>
        </p:nvSpPr>
        <p:spPr>
          <a:xfrm>
            <a:off x="217824" y="3954103"/>
            <a:ext cx="1800200" cy="792088"/>
          </a:xfrm>
          <a:prstGeom prst="rect">
            <a:avLst/>
          </a:prstGeom>
          <a:solidFill>
            <a:schemeClr val="accent1"/>
          </a:solidFill>
          <a:ln w="9652">
            <a:solidFill>
              <a:schemeClr val="accent1"/>
            </a:solidFill>
            <a:miter lim="800000"/>
          </a:ln>
        </p:spPr>
        <p:txBody>
          <a:bodyPr vert="horz" lIns="182880" anchor="ctr">
            <a:normAutofit fontScale="925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態度形成</a:t>
            </a:r>
            <a:endParaRPr lang="ja-JP" altLang="en-US" sz="3000" dirty="0" smtClean="0"/>
          </a:p>
          <a:p>
            <a:endParaRPr lang="ja-JP" altLang="en-US" dirty="0"/>
          </a:p>
        </p:txBody>
      </p:sp>
      <p:sp>
        <p:nvSpPr>
          <p:cNvPr id="12" name="テキスト プレースホルダー 4"/>
          <p:cNvSpPr txBox="1">
            <a:spLocks/>
          </p:cNvSpPr>
          <p:nvPr/>
        </p:nvSpPr>
        <p:spPr>
          <a:xfrm>
            <a:off x="217824" y="4863305"/>
            <a:ext cx="1800200" cy="792088"/>
          </a:xfrm>
          <a:prstGeom prst="rect">
            <a:avLst/>
          </a:prstGeom>
          <a:solidFill>
            <a:schemeClr val="accent1"/>
          </a:solidFill>
          <a:ln w="9652">
            <a:solidFill>
              <a:schemeClr val="accent1"/>
            </a:solidFill>
            <a:miter lim="800000"/>
          </a:ln>
        </p:spPr>
        <p:txBody>
          <a:bodyPr vert="horz" lIns="182880" anchor="ctr">
            <a:normAutofit fontScale="925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知識形成</a:t>
            </a:r>
            <a:endParaRPr lang="ja-JP" altLang="en-US" sz="3000" dirty="0" smtClean="0"/>
          </a:p>
          <a:p>
            <a:endParaRPr lang="ja-JP" altLang="en-US" dirty="0"/>
          </a:p>
        </p:txBody>
      </p:sp>
      <p:sp>
        <p:nvSpPr>
          <p:cNvPr id="13" name="テキスト プレースホルダー 4"/>
          <p:cNvSpPr txBox="1">
            <a:spLocks/>
          </p:cNvSpPr>
          <p:nvPr/>
        </p:nvSpPr>
        <p:spPr>
          <a:xfrm>
            <a:off x="218753" y="5752648"/>
            <a:ext cx="1800200" cy="720080"/>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意思決定方略</a:t>
            </a:r>
            <a:endParaRPr lang="en-US" altLang="ja-JP" sz="2000" dirty="0" smtClean="0"/>
          </a:p>
        </p:txBody>
      </p:sp>
      <p:sp>
        <p:nvSpPr>
          <p:cNvPr id="14" name="テキスト プレースホルダー 4"/>
          <p:cNvSpPr txBox="1">
            <a:spLocks/>
          </p:cNvSpPr>
          <p:nvPr/>
        </p:nvSpPr>
        <p:spPr>
          <a:xfrm>
            <a:off x="206166" y="1340768"/>
            <a:ext cx="1800200" cy="720080"/>
          </a:xfrm>
          <a:prstGeom prst="rect">
            <a:avLst/>
          </a:prstGeom>
          <a:solidFill>
            <a:schemeClr val="accent1"/>
          </a:solidFill>
          <a:ln w="9652">
            <a:solidFill>
              <a:schemeClr val="accent1"/>
            </a:solidFill>
            <a:miter lim="800000"/>
          </a:ln>
        </p:spPr>
        <p:txBody>
          <a:bodyPr vert="horz" lIns="182880" anchor="ctr">
            <a:normAutofit fontScale="850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情報処理</a:t>
            </a:r>
            <a:endParaRPr lang="ja-JP" altLang="en-US" sz="3000" dirty="0" smtClean="0"/>
          </a:p>
          <a:p>
            <a:endParaRPr lang="ja-JP" altLang="en-US" dirty="0"/>
          </a:p>
        </p:txBody>
      </p:sp>
    </p:spTree>
    <p:extLst>
      <p:ext uri="{BB962C8B-B14F-4D97-AF65-F5344CB8AC3E}">
        <p14:creationId xmlns:p14="http://schemas.microsoft.com/office/powerpoint/2010/main" val="1086273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animEffect transition="in" filter="fade">
                                      <p:cBhvr>
                                        <p:cTn id="56" dur="1000"/>
                                        <p:tgtEl>
                                          <p:spTgt spid="7">
                                            <p:txEl>
                                              <p:pRg st="8" end="8"/>
                                            </p:txEl>
                                          </p:spTgt>
                                        </p:tgtEl>
                                      </p:cBhvr>
                                    </p:animEffect>
                                    <p:anim calcmode="lin" valueType="num">
                                      <p:cBhvr>
                                        <p:cTn id="5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1000"/>
                                        <p:tgtEl>
                                          <p:spTgt spid="2">
                                            <p:txEl>
                                              <p:pRg st="10" end="10"/>
                                            </p:txEl>
                                          </p:spTgt>
                                        </p:tgtEl>
                                      </p:cBhvr>
                                    </p:animEffect>
                                    <p:anim calcmode="lin" valueType="num">
                                      <p:cBhvr>
                                        <p:cTn id="6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10" end="10"/>
                                            </p:txEl>
                                          </p:spTgt>
                                        </p:tgtEl>
                                        <p:attrNameLst>
                                          <p:attrName>style.visibility</p:attrName>
                                        </p:attrNameLst>
                                      </p:cBhvr>
                                      <p:to>
                                        <p:strVal val="visible"/>
                                      </p:to>
                                    </p:set>
                                    <p:animEffect transition="in" filter="fade">
                                      <p:cBhvr>
                                        <p:cTn id="70" dur="1000"/>
                                        <p:tgtEl>
                                          <p:spTgt spid="7">
                                            <p:txEl>
                                              <p:pRg st="10" end="10"/>
                                            </p:txEl>
                                          </p:spTgt>
                                        </p:tgtEl>
                                      </p:cBhvr>
                                    </p:animEffect>
                                    <p:anim calcmode="lin" valueType="num">
                                      <p:cBhvr>
                                        <p:cTn id="71"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24325" y="176546"/>
            <a:ext cx="8784976" cy="1143000"/>
          </a:xfrm>
        </p:spPr>
        <p:txBody>
          <a:bodyPr>
            <a:normAutofit fontScale="90000"/>
          </a:bodyPr>
          <a:lstStyle/>
          <a:p>
            <a:r>
              <a:rPr lang="ja-JP" altLang="en-US" sz="4000" dirty="0" smtClean="0"/>
              <a:t>　　　　　　　　　　　本日</a:t>
            </a:r>
            <a:r>
              <a:rPr lang="ja-JP" altLang="en-US" sz="4000" dirty="0" smtClean="0"/>
              <a:t>の確認事項６</a:t>
            </a:r>
            <a:r>
              <a:rPr lang="en-US" altLang="ja-JP" sz="4000" dirty="0"/>
              <a:t/>
            </a:r>
            <a:br>
              <a:rPr lang="en-US" altLang="ja-JP" sz="4000" dirty="0"/>
            </a:br>
            <a:r>
              <a:rPr lang="ja-JP" altLang="en-US" sz="2700" dirty="0" smtClean="0"/>
              <a:t>高関与な事例・低関与な事例、それぞれ具体的に考えてみよう</a:t>
            </a:r>
            <a:r>
              <a:rPr lang="ja-JP" altLang="en-US" sz="3100" dirty="0" smtClean="0"/>
              <a:t>！</a:t>
            </a:r>
            <a:endParaRPr kumimoji="1" lang="ja-JP" altLang="en-US" sz="3100" dirty="0"/>
          </a:p>
        </p:txBody>
      </p:sp>
      <p:sp>
        <p:nvSpPr>
          <p:cNvPr id="5" name="テキスト プレースホルダー 4"/>
          <p:cNvSpPr>
            <a:spLocks noGrp="1"/>
          </p:cNvSpPr>
          <p:nvPr>
            <p:ph type="body" idx="1"/>
          </p:nvPr>
        </p:nvSpPr>
        <p:spPr>
          <a:xfrm>
            <a:off x="2195736" y="1319808"/>
            <a:ext cx="3096344" cy="762000"/>
          </a:xfrm>
        </p:spPr>
        <p:txBody>
          <a:bodyPr>
            <a:normAutofit fontScale="55000" lnSpcReduction="20000"/>
          </a:bodyPr>
          <a:lstStyle/>
          <a:p>
            <a:endParaRPr lang="en-US" altLang="ja-JP" sz="3200" dirty="0" smtClean="0"/>
          </a:p>
          <a:p>
            <a:r>
              <a:rPr lang="ja-JP" altLang="en-US" sz="5800" dirty="0" smtClean="0"/>
              <a:t>　　　高関与</a:t>
            </a:r>
            <a:endParaRPr lang="en-US" altLang="ja-JP" sz="5800" dirty="0" smtClean="0"/>
          </a:p>
          <a:p>
            <a:endParaRPr kumimoji="1" lang="ja-JP" altLang="en-US" dirty="0"/>
          </a:p>
        </p:txBody>
      </p:sp>
      <p:sp>
        <p:nvSpPr>
          <p:cNvPr id="6" name="テキスト プレースホルダー 5"/>
          <p:cNvSpPr>
            <a:spLocks noGrp="1"/>
          </p:cNvSpPr>
          <p:nvPr>
            <p:ph type="body" sz="half" idx="3"/>
          </p:nvPr>
        </p:nvSpPr>
        <p:spPr>
          <a:xfrm>
            <a:off x="5508104" y="1340768"/>
            <a:ext cx="3321695" cy="762000"/>
          </a:xfrm>
        </p:spPr>
        <p:txBody>
          <a:bodyPr/>
          <a:lstStyle/>
          <a:p>
            <a:r>
              <a:rPr kumimoji="1" lang="ja-JP" altLang="en-US" sz="3200" dirty="0" smtClean="0"/>
              <a:t>　　　低関与</a:t>
            </a:r>
            <a:endParaRPr kumimoji="1" lang="ja-JP" altLang="en-US" sz="3200" dirty="0"/>
          </a:p>
        </p:txBody>
      </p:sp>
      <p:sp>
        <p:nvSpPr>
          <p:cNvPr id="2" name="コンテンツ プレースホルダー 1"/>
          <p:cNvSpPr>
            <a:spLocks noGrp="1"/>
          </p:cNvSpPr>
          <p:nvPr>
            <p:ph sz="quarter" idx="2"/>
          </p:nvPr>
        </p:nvSpPr>
        <p:spPr>
          <a:xfrm>
            <a:off x="2339752" y="2216215"/>
            <a:ext cx="3024336" cy="4453145"/>
          </a:xfrm>
        </p:spPr>
        <p:txBody>
          <a:bodyPr>
            <a:normAutofit/>
          </a:bodyPr>
          <a:lstStyle/>
          <a:p>
            <a:pPr marL="109728" indent="0">
              <a:buNone/>
            </a:pPr>
            <a:r>
              <a:rPr lang="ja-JP" altLang="en-US" sz="2000" dirty="0" smtClean="0"/>
              <a:t>（深層）</a:t>
            </a:r>
            <a:endParaRPr lang="en-US" altLang="ja-JP" sz="2000" dirty="0" smtClean="0"/>
          </a:p>
          <a:p>
            <a:pPr marL="109728" indent="0">
              <a:buNone/>
            </a:pPr>
            <a:endParaRPr lang="en-US" altLang="ja-JP" sz="3200" dirty="0"/>
          </a:p>
          <a:p>
            <a:pPr marL="109728" indent="0">
              <a:buNone/>
            </a:pPr>
            <a:r>
              <a:rPr kumimoji="1" lang="ja-JP" altLang="en-US" sz="2000" dirty="0" smtClean="0"/>
              <a:t>（量の増大・範囲の拡大）</a:t>
            </a:r>
            <a:endParaRPr kumimoji="1" lang="en-US" altLang="ja-JP" sz="2000" dirty="0" smtClean="0"/>
          </a:p>
          <a:p>
            <a:pPr marL="109728" indent="0">
              <a:buNone/>
            </a:pPr>
            <a:endParaRPr kumimoji="1" lang="en-US" altLang="ja-JP" sz="2000" dirty="0" smtClean="0"/>
          </a:p>
          <a:p>
            <a:pPr marL="109728" indent="0">
              <a:buNone/>
            </a:pPr>
            <a:endParaRPr lang="en-US" altLang="ja-JP" sz="2000" dirty="0" smtClean="0"/>
          </a:p>
          <a:p>
            <a:pPr marL="109728" indent="0">
              <a:buNone/>
            </a:pPr>
            <a:r>
              <a:rPr lang="ja-JP" altLang="en-US" sz="2000" dirty="0" smtClean="0"/>
              <a:t>（中心的情報）</a:t>
            </a:r>
            <a:endParaRPr lang="en-US" altLang="ja-JP" sz="2000" dirty="0" smtClean="0"/>
          </a:p>
          <a:p>
            <a:pPr marL="109728" indent="0">
              <a:buNone/>
            </a:pPr>
            <a:endParaRPr lang="en-US" altLang="ja-JP" sz="3200" dirty="0"/>
          </a:p>
          <a:p>
            <a:pPr marL="109728" indent="0">
              <a:buNone/>
            </a:pPr>
            <a:r>
              <a:rPr lang="ja-JP" altLang="en-US" sz="2000" dirty="0" smtClean="0"/>
              <a:t>（包括的知識）</a:t>
            </a:r>
            <a:endParaRPr lang="en-US" altLang="ja-JP" sz="2000" dirty="0" smtClean="0"/>
          </a:p>
          <a:p>
            <a:pPr marL="109728" indent="0">
              <a:buNone/>
            </a:pPr>
            <a:endParaRPr lang="en-US" altLang="ja-JP" sz="2000" dirty="0" smtClean="0"/>
          </a:p>
          <a:p>
            <a:pPr marL="109728" indent="0">
              <a:buNone/>
            </a:pPr>
            <a:endParaRPr lang="en-US" altLang="ja-JP" sz="2000" dirty="0" smtClean="0"/>
          </a:p>
          <a:p>
            <a:pPr marL="109728" indent="0">
              <a:buNone/>
            </a:pPr>
            <a:r>
              <a:rPr lang="ja-JP" altLang="en-US" sz="2000" dirty="0" smtClean="0"/>
              <a:t>（情報処理型）</a:t>
            </a:r>
            <a:endParaRPr kumimoji="1" lang="en-US" altLang="ja-JP" sz="2000" dirty="0" smtClean="0"/>
          </a:p>
        </p:txBody>
      </p:sp>
      <p:sp>
        <p:nvSpPr>
          <p:cNvPr id="7" name="コンテンツ プレースホルダー 6"/>
          <p:cNvSpPr>
            <a:spLocks noGrp="1"/>
          </p:cNvSpPr>
          <p:nvPr>
            <p:ph sz="quarter" idx="4"/>
          </p:nvPr>
        </p:nvSpPr>
        <p:spPr>
          <a:xfrm>
            <a:off x="5580112" y="2204864"/>
            <a:ext cx="3384376" cy="4415488"/>
          </a:xfrm>
        </p:spPr>
        <p:txBody>
          <a:bodyPr>
            <a:normAutofit lnSpcReduction="10000"/>
          </a:bodyPr>
          <a:lstStyle/>
          <a:p>
            <a:pPr marL="109728" indent="0">
              <a:buNone/>
            </a:pPr>
            <a:r>
              <a:rPr lang="ja-JP" altLang="en-US" sz="2000" dirty="0" smtClean="0"/>
              <a:t>（表層）</a:t>
            </a:r>
            <a:endParaRPr lang="en-US" altLang="ja-JP" sz="2000" dirty="0" smtClean="0"/>
          </a:p>
          <a:p>
            <a:pPr marL="109728" indent="0">
              <a:buNone/>
            </a:pPr>
            <a:endParaRPr lang="en-US" altLang="ja-JP" sz="3200" dirty="0" smtClean="0"/>
          </a:p>
          <a:p>
            <a:pPr marL="109728" indent="0">
              <a:buNone/>
            </a:pPr>
            <a:endParaRPr lang="en-US" altLang="ja-JP" sz="2000" dirty="0" smtClean="0"/>
          </a:p>
          <a:p>
            <a:pPr marL="109728" indent="0">
              <a:buNone/>
            </a:pPr>
            <a:r>
              <a:rPr lang="ja-JP" altLang="en-US" sz="2000" dirty="0" smtClean="0"/>
              <a:t>（量の減少・範囲の縮小）</a:t>
            </a:r>
            <a:endParaRPr lang="en-US" altLang="ja-JP" sz="2000" dirty="0" smtClean="0"/>
          </a:p>
          <a:p>
            <a:pPr marL="109728" indent="0">
              <a:buNone/>
            </a:pPr>
            <a:endParaRPr lang="en-US" altLang="ja-JP" sz="2000" dirty="0" smtClean="0"/>
          </a:p>
          <a:p>
            <a:pPr marL="109728" indent="0">
              <a:buNone/>
            </a:pPr>
            <a:endParaRPr kumimoji="1" lang="en-US" altLang="ja-JP" sz="2200" dirty="0" smtClean="0"/>
          </a:p>
          <a:p>
            <a:pPr marL="109728" indent="0">
              <a:buNone/>
            </a:pPr>
            <a:endParaRPr kumimoji="1" lang="en-US" altLang="ja-JP" sz="2000" dirty="0" smtClean="0"/>
          </a:p>
          <a:p>
            <a:pPr marL="109728" indent="0">
              <a:buNone/>
            </a:pPr>
            <a:r>
              <a:rPr kumimoji="1" lang="ja-JP" altLang="en-US" sz="2000" dirty="0" smtClean="0"/>
              <a:t>（周辺的情報）</a:t>
            </a:r>
            <a:endParaRPr kumimoji="1" lang="en-US" altLang="ja-JP" sz="2000" dirty="0" smtClean="0"/>
          </a:p>
          <a:p>
            <a:pPr marL="109728" indent="0">
              <a:buNone/>
            </a:pPr>
            <a:endParaRPr lang="en-US" altLang="ja-JP" sz="2800" dirty="0"/>
          </a:p>
          <a:p>
            <a:pPr marL="109728" indent="0">
              <a:buNone/>
            </a:pPr>
            <a:endParaRPr kumimoji="1" lang="en-US" altLang="ja-JP" sz="2000" dirty="0" smtClean="0"/>
          </a:p>
          <a:p>
            <a:pPr marL="109728" indent="0">
              <a:buNone/>
            </a:pPr>
            <a:r>
              <a:rPr kumimoji="1" lang="ja-JP" altLang="en-US" sz="2000" dirty="0" smtClean="0"/>
              <a:t>（部分的知識）</a:t>
            </a:r>
            <a:endParaRPr kumimoji="1" lang="en-US" altLang="ja-JP" sz="2000" dirty="0" smtClean="0"/>
          </a:p>
          <a:p>
            <a:pPr marL="109728" indent="0">
              <a:buNone/>
            </a:pPr>
            <a:endParaRPr lang="en-US" altLang="ja-JP" sz="3200" dirty="0"/>
          </a:p>
          <a:p>
            <a:pPr marL="109728" indent="0">
              <a:buNone/>
            </a:pPr>
            <a:endParaRPr kumimoji="1" lang="en-US" altLang="ja-JP" sz="2000" dirty="0" smtClean="0"/>
          </a:p>
          <a:p>
            <a:pPr marL="109728" indent="0">
              <a:buNone/>
            </a:pPr>
            <a:r>
              <a:rPr kumimoji="1" lang="ja-JP" altLang="en-US" sz="2000" dirty="0" smtClean="0"/>
              <a:t>（簡略型）</a:t>
            </a:r>
            <a:endParaRPr kumimoji="1" lang="ja-JP" altLang="en-US" sz="2000"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15</a:t>
            </a:fld>
            <a:endParaRPr kumimoji="1" lang="ja-JP" altLang="en-US"/>
          </a:p>
        </p:txBody>
      </p:sp>
      <p:sp>
        <p:nvSpPr>
          <p:cNvPr id="9" name="テキスト プレースホルダー 4"/>
          <p:cNvSpPr txBox="1">
            <a:spLocks/>
          </p:cNvSpPr>
          <p:nvPr/>
        </p:nvSpPr>
        <p:spPr>
          <a:xfrm>
            <a:off x="179512" y="2204864"/>
            <a:ext cx="1800200" cy="720080"/>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800" dirty="0" smtClean="0"/>
              <a:t>処理水準</a:t>
            </a:r>
            <a:endParaRPr lang="en-US" altLang="ja-JP" sz="2800" dirty="0" smtClean="0"/>
          </a:p>
        </p:txBody>
      </p:sp>
      <p:sp>
        <p:nvSpPr>
          <p:cNvPr id="10" name="テキスト プレースホルダー 4"/>
          <p:cNvSpPr txBox="1">
            <a:spLocks/>
          </p:cNvSpPr>
          <p:nvPr/>
        </p:nvSpPr>
        <p:spPr>
          <a:xfrm>
            <a:off x="206166" y="3012510"/>
            <a:ext cx="1800200" cy="848538"/>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800" dirty="0" smtClean="0"/>
              <a:t>情報探索</a:t>
            </a:r>
            <a:endParaRPr lang="en-US" altLang="ja-JP" sz="2800" dirty="0" smtClean="0"/>
          </a:p>
        </p:txBody>
      </p:sp>
      <p:sp>
        <p:nvSpPr>
          <p:cNvPr id="11" name="テキスト プレースホルダー 4"/>
          <p:cNvSpPr txBox="1">
            <a:spLocks/>
          </p:cNvSpPr>
          <p:nvPr/>
        </p:nvSpPr>
        <p:spPr>
          <a:xfrm>
            <a:off x="217824" y="3954103"/>
            <a:ext cx="1800200" cy="792088"/>
          </a:xfrm>
          <a:prstGeom prst="rect">
            <a:avLst/>
          </a:prstGeom>
          <a:solidFill>
            <a:schemeClr val="accent1"/>
          </a:solidFill>
          <a:ln w="9652">
            <a:solidFill>
              <a:schemeClr val="accent1"/>
            </a:solidFill>
            <a:miter lim="800000"/>
          </a:ln>
        </p:spPr>
        <p:txBody>
          <a:bodyPr vert="horz" lIns="182880" anchor="ctr">
            <a:normAutofit fontScale="925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態度形成</a:t>
            </a:r>
            <a:endParaRPr lang="ja-JP" altLang="en-US" sz="3000" dirty="0" smtClean="0"/>
          </a:p>
          <a:p>
            <a:endParaRPr lang="ja-JP" altLang="en-US" dirty="0"/>
          </a:p>
        </p:txBody>
      </p:sp>
      <p:sp>
        <p:nvSpPr>
          <p:cNvPr id="12" name="テキスト プレースホルダー 4"/>
          <p:cNvSpPr txBox="1">
            <a:spLocks/>
          </p:cNvSpPr>
          <p:nvPr/>
        </p:nvSpPr>
        <p:spPr>
          <a:xfrm>
            <a:off x="217824" y="4863305"/>
            <a:ext cx="1800200" cy="792088"/>
          </a:xfrm>
          <a:prstGeom prst="rect">
            <a:avLst/>
          </a:prstGeom>
          <a:solidFill>
            <a:schemeClr val="accent1"/>
          </a:solidFill>
          <a:ln w="9652">
            <a:solidFill>
              <a:schemeClr val="accent1"/>
            </a:solidFill>
            <a:miter lim="800000"/>
          </a:ln>
        </p:spPr>
        <p:txBody>
          <a:bodyPr vert="horz" lIns="182880" anchor="ctr">
            <a:normAutofit fontScale="925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知識形成</a:t>
            </a:r>
            <a:endParaRPr lang="ja-JP" altLang="en-US" sz="3000" dirty="0" smtClean="0"/>
          </a:p>
          <a:p>
            <a:endParaRPr lang="ja-JP" altLang="en-US" dirty="0"/>
          </a:p>
        </p:txBody>
      </p:sp>
      <p:sp>
        <p:nvSpPr>
          <p:cNvPr id="13" name="テキスト プレースホルダー 4"/>
          <p:cNvSpPr txBox="1">
            <a:spLocks/>
          </p:cNvSpPr>
          <p:nvPr/>
        </p:nvSpPr>
        <p:spPr>
          <a:xfrm>
            <a:off x="218753" y="5752648"/>
            <a:ext cx="1800200" cy="720080"/>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意思決定方略</a:t>
            </a:r>
            <a:endParaRPr lang="en-US" altLang="ja-JP" sz="2000" dirty="0" smtClean="0"/>
          </a:p>
        </p:txBody>
      </p:sp>
      <p:sp>
        <p:nvSpPr>
          <p:cNvPr id="14" name="テキスト プレースホルダー 4"/>
          <p:cNvSpPr txBox="1">
            <a:spLocks/>
          </p:cNvSpPr>
          <p:nvPr/>
        </p:nvSpPr>
        <p:spPr>
          <a:xfrm>
            <a:off x="206166" y="1340768"/>
            <a:ext cx="1800200" cy="720080"/>
          </a:xfrm>
          <a:prstGeom prst="rect">
            <a:avLst/>
          </a:prstGeom>
          <a:solidFill>
            <a:schemeClr val="accent1"/>
          </a:solidFill>
          <a:ln w="9652">
            <a:solidFill>
              <a:schemeClr val="accent1"/>
            </a:solidFill>
            <a:miter lim="800000"/>
          </a:ln>
        </p:spPr>
        <p:txBody>
          <a:bodyPr vert="horz" lIns="182880" anchor="ctr">
            <a:normAutofit fontScale="85000" lnSpcReduction="20000"/>
          </a:bodyPr>
          <a:lstStyle>
            <a:lvl1pPr marL="0" indent="0" algn="l" rtl="0" eaLnBrk="1" latinLnBrk="0" hangingPunct="1">
              <a:spcBef>
                <a:spcPts val="400"/>
              </a:spcBef>
              <a:spcAft>
                <a:spcPts val="0"/>
              </a:spcAft>
              <a:buClr>
                <a:schemeClr val="accent1"/>
              </a:buClr>
              <a:buSzPct val="68000"/>
              <a:buFont typeface="Wingdings 3"/>
              <a:buNone/>
              <a:defRPr kumimoji="1"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1"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1"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1"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endParaRPr lang="en-US" altLang="ja-JP" dirty="0" smtClean="0"/>
          </a:p>
          <a:p>
            <a:r>
              <a:rPr lang="ja-JP" altLang="en-US" sz="3000" dirty="0"/>
              <a:t>情報処理</a:t>
            </a:r>
            <a:endParaRPr lang="ja-JP" altLang="en-US" sz="3000" dirty="0" smtClean="0"/>
          </a:p>
          <a:p>
            <a:endParaRPr lang="ja-JP" altLang="en-US" dirty="0"/>
          </a:p>
        </p:txBody>
      </p:sp>
    </p:spTree>
    <p:extLst>
      <p:ext uri="{BB962C8B-B14F-4D97-AF65-F5344CB8AC3E}">
        <p14:creationId xmlns:p14="http://schemas.microsoft.com/office/powerpoint/2010/main" val="1258817476"/>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484784"/>
            <a:ext cx="9145016" cy="5256584"/>
          </a:xfrm>
        </p:spPr>
        <p:txBody>
          <a:bodyPr>
            <a:normAutofit fontScale="55000" lnSpcReduction="20000"/>
          </a:bodyPr>
          <a:lstStyle/>
          <a:p>
            <a:pPr marL="109728" indent="0">
              <a:buNone/>
            </a:pPr>
            <a:r>
              <a:rPr lang="ja-JP" altLang="en-US" sz="4300" dirty="0" smtClean="0"/>
              <a:t>＊演習問題７－１：</a:t>
            </a:r>
            <a:endParaRPr lang="en-US" altLang="ja-JP" sz="4300" dirty="0" smtClean="0"/>
          </a:p>
          <a:p>
            <a:pPr marL="109728" indent="0">
              <a:buNone/>
            </a:pPr>
            <a:endParaRPr lang="en-US" altLang="ja-JP" sz="4300" dirty="0" smtClean="0"/>
          </a:p>
          <a:p>
            <a:pPr marL="109728" indent="0">
              <a:buNone/>
            </a:pPr>
            <a:r>
              <a:rPr kumimoji="1" lang="ja-JP" altLang="en-US" sz="4300" dirty="0" smtClean="0"/>
              <a:t>自分の身につけている（あるいは身の回りにある）製品について、</a:t>
            </a:r>
            <a:endParaRPr kumimoji="1" lang="en-US" altLang="ja-JP" sz="4300" dirty="0" smtClean="0"/>
          </a:p>
          <a:p>
            <a:pPr marL="109728" indent="0">
              <a:buNone/>
            </a:pPr>
            <a:r>
              <a:rPr kumimoji="1" lang="ja-JP" altLang="en-US" sz="4300" dirty="0" smtClean="0"/>
              <a:t>図７－２の「車購入の例」を参照しながら、</a:t>
            </a:r>
            <a:endParaRPr kumimoji="1" lang="en-US" altLang="ja-JP" sz="4300" dirty="0" smtClean="0"/>
          </a:p>
          <a:p>
            <a:pPr marL="109728" indent="0">
              <a:buNone/>
            </a:pPr>
            <a:endParaRPr kumimoji="1" lang="en-US" altLang="ja-JP" sz="4300" dirty="0" smtClean="0"/>
          </a:p>
          <a:p>
            <a:pPr marL="109728" indent="0">
              <a:buNone/>
            </a:pPr>
            <a:r>
              <a:rPr kumimoji="1" lang="ja-JP" altLang="en-US" sz="4300" dirty="0" smtClean="0"/>
              <a:t>手段</a:t>
            </a:r>
            <a:r>
              <a:rPr lang="ja-JP" altLang="en-US" sz="4300" dirty="0" smtClean="0"/>
              <a:t>－</a:t>
            </a:r>
            <a:r>
              <a:rPr kumimoji="1" lang="ja-JP" altLang="en-US" sz="4300" dirty="0" smtClean="0"/>
              <a:t>目標連鎖を書き出してみよう！</a:t>
            </a:r>
            <a:endParaRPr kumimoji="1" lang="en-US" altLang="ja-JP" sz="4300" dirty="0" smtClean="0"/>
          </a:p>
          <a:p>
            <a:pPr marL="109728" indent="0">
              <a:buNone/>
            </a:pPr>
            <a:endParaRPr lang="en-US" altLang="ja-JP" sz="4300" dirty="0"/>
          </a:p>
          <a:p>
            <a:pPr marL="109728" indent="0">
              <a:buNone/>
            </a:pPr>
            <a:endParaRPr kumimoji="1" lang="en-US" altLang="ja-JP" sz="4300" dirty="0" smtClean="0"/>
          </a:p>
          <a:p>
            <a:pPr marL="109728" indent="0">
              <a:buNone/>
            </a:pPr>
            <a:r>
              <a:rPr kumimoji="1" lang="ja-JP" altLang="en-US" sz="4300" dirty="0" smtClean="0"/>
              <a:t>→　各自、ノートに書いてくること！</a:t>
            </a:r>
            <a:endParaRPr kumimoji="1" lang="en-US" altLang="ja-JP" sz="4300" dirty="0" smtClean="0"/>
          </a:p>
          <a:p>
            <a:pPr marL="109728" indent="0">
              <a:buNone/>
            </a:pPr>
            <a:endParaRPr lang="en-US" altLang="ja-JP" sz="5000" dirty="0" smtClean="0"/>
          </a:p>
          <a:p>
            <a:pPr marL="109728" indent="0">
              <a:buNone/>
            </a:pPr>
            <a:endParaRPr kumimoji="1" lang="en-US" altLang="ja-JP" sz="5000" dirty="0" smtClean="0"/>
          </a:p>
          <a:p>
            <a:pPr marL="109728" indent="0">
              <a:buNone/>
            </a:pPr>
            <a:endParaRPr kumimoji="1" lang="en-US" altLang="ja-JP" sz="4200" dirty="0"/>
          </a:p>
          <a:p>
            <a:pPr marL="109728" indent="0">
              <a:buNone/>
            </a:pPr>
            <a:r>
              <a:rPr lang="en-US" altLang="ja-JP" sz="4200" dirty="0" smtClean="0"/>
              <a:t>						</a:t>
            </a:r>
            <a:r>
              <a:rPr lang="ja-JP" altLang="en-US" sz="5000" dirty="0" smtClean="0"/>
              <a:t>また来週！</a:t>
            </a:r>
            <a:endParaRPr kumimoji="1" lang="en-US" altLang="ja-JP" sz="5000" dirty="0" smtClean="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16</a:t>
            </a:fld>
            <a:endParaRPr kumimoji="1" lang="ja-JP" altLang="en-US"/>
          </a:p>
        </p:txBody>
      </p:sp>
      <p:sp>
        <p:nvSpPr>
          <p:cNvPr id="3" name="タイトル 2"/>
          <p:cNvSpPr>
            <a:spLocks noGrp="1"/>
          </p:cNvSpPr>
          <p:nvPr>
            <p:ph type="title"/>
          </p:nvPr>
        </p:nvSpPr>
        <p:spPr/>
        <p:txBody>
          <a:bodyPr/>
          <a:lstStyle/>
          <a:p>
            <a:r>
              <a:rPr lang="ja-JP" altLang="en-US" dirty="0" smtClean="0"/>
              <a:t>６</a:t>
            </a:r>
            <a:r>
              <a:rPr kumimoji="1" lang="ja-JP" altLang="en-US" dirty="0" smtClean="0"/>
              <a:t>月２９日</a:t>
            </a:r>
            <a:r>
              <a:rPr kumimoji="1" lang="ja-JP" altLang="en-US" dirty="0" smtClean="0"/>
              <a:t>までの宿題</a:t>
            </a:r>
            <a:endParaRPr kumimoji="1" lang="ja-JP" altLang="en-US" dirty="0"/>
          </a:p>
        </p:txBody>
      </p:sp>
    </p:spTree>
    <p:extLst>
      <p:ext uri="{BB962C8B-B14F-4D97-AF65-F5344CB8AC3E}">
        <p14:creationId xmlns:p14="http://schemas.microsoft.com/office/powerpoint/2010/main" val="3826027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down)">
                                      <p:cBhvr>
                                        <p:cTn id="43" dur="580">
                                          <p:stCondLst>
                                            <p:cond delay="0"/>
                                          </p:stCondLst>
                                        </p:cTn>
                                        <p:tgtEl>
                                          <p:spTgt spid="2">
                                            <p:txEl>
                                              <p:pRg st="3" end="3"/>
                                            </p:txEl>
                                          </p:spTgt>
                                        </p:tgtEl>
                                      </p:cBhvr>
                                    </p:animEffect>
                                    <p:anim calcmode="lin" valueType="num">
                                      <p:cBhvr>
                                        <p:cTn id="4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3" end="3"/>
                                            </p:txEl>
                                          </p:spTgt>
                                        </p:tgtEl>
                                      </p:cBhvr>
                                      <p:to x="100000" y="60000"/>
                                    </p:animScale>
                                    <p:animScale>
                                      <p:cBhvr>
                                        <p:cTn id="50" dur="166" decel="50000">
                                          <p:stCondLst>
                                            <p:cond delay="676"/>
                                          </p:stCondLst>
                                        </p:cTn>
                                        <p:tgtEl>
                                          <p:spTgt spid="2">
                                            <p:txEl>
                                              <p:pRg st="3" end="3"/>
                                            </p:txEl>
                                          </p:spTgt>
                                        </p:tgtEl>
                                      </p:cBhvr>
                                      <p:to x="100000" y="100000"/>
                                    </p:animScale>
                                    <p:animScale>
                                      <p:cBhvr>
                                        <p:cTn id="51" dur="26">
                                          <p:stCondLst>
                                            <p:cond delay="1312"/>
                                          </p:stCondLst>
                                        </p:cTn>
                                        <p:tgtEl>
                                          <p:spTgt spid="2">
                                            <p:txEl>
                                              <p:pRg st="3" end="3"/>
                                            </p:txEl>
                                          </p:spTgt>
                                        </p:tgtEl>
                                      </p:cBhvr>
                                      <p:to x="100000" y="80000"/>
                                    </p:animScale>
                                    <p:animScale>
                                      <p:cBhvr>
                                        <p:cTn id="52" dur="166" decel="50000">
                                          <p:stCondLst>
                                            <p:cond delay="1338"/>
                                          </p:stCondLst>
                                        </p:cTn>
                                        <p:tgtEl>
                                          <p:spTgt spid="2">
                                            <p:txEl>
                                              <p:pRg st="3" end="3"/>
                                            </p:txEl>
                                          </p:spTgt>
                                        </p:tgtEl>
                                      </p:cBhvr>
                                      <p:to x="100000" y="100000"/>
                                    </p:animScale>
                                    <p:animScale>
                                      <p:cBhvr>
                                        <p:cTn id="53" dur="26">
                                          <p:stCondLst>
                                            <p:cond delay="1642"/>
                                          </p:stCondLst>
                                        </p:cTn>
                                        <p:tgtEl>
                                          <p:spTgt spid="2">
                                            <p:txEl>
                                              <p:pRg st="3" end="3"/>
                                            </p:txEl>
                                          </p:spTgt>
                                        </p:tgtEl>
                                      </p:cBhvr>
                                      <p:to x="100000" y="90000"/>
                                    </p:animScale>
                                    <p:animScale>
                                      <p:cBhvr>
                                        <p:cTn id="54" dur="166" decel="50000">
                                          <p:stCondLst>
                                            <p:cond delay="1668"/>
                                          </p:stCondLst>
                                        </p:cTn>
                                        <p:tgtEl>
                                          <p:spTgt spid="2">
                                            <p:txEl>
                                              <p:pRg st="3" end="3"/>
                                            </p:txEl>
                                          </p:spTgt>
                                        </p:tgtEl>
                                      </p:cBhvr>
                                      <p:to x="100000" y="100000"/>
                                    </p:animScale>
                                    <p:animScale>
                                      <p:cBhvr>
                                        <p:cTn id="55" dur="26">
                                          <p:stCondLst>
                                            <p:cond delay="1808"/>
                                          </p:stCondLst>
                                        </p:cTn>
                                        <p:tgtEl>
                                          <p:spTgt spid="2">
                                            <p:txEl>
                                              <p:pRg st="3" end="3"/>
                                            </p:txEl>
                                          </p:spTgt>
                                        </p:tgtEl>
                                      </p:cBhvr>
                                      <p:to x="100000" y="95000"/>
                                    </p:animScale>
                                    <p:animScale>
                                      <p:cBhvr>
                                        <p:cTn id="56" dur="166" decel="50000">
                                          <p:stCondLst>
                                            <p:cond delay="1834"/>
                                          </p:stCondLst>
                                        </p:cTn>
                                        <p:tgtEl>
                                          <p:spTgt spid="2">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Effect transition="in" filter="wipe(down)">
                                      <p:cBhvr>
                                        <p:cTn id="61" dur="580">
                                          <p:stCondLst>
                                            <p:cond delay="0"/>
                                          </p:stCondLst>
                                        </p:cTn>
                                        <p:tgtEl>
                                          <p:spTgt spid="2">
                                            <p:txEl>
                                              <p:pRg st="5" end="5"/>
                                            </p:txEl>
                                          </p:spTgt>
                                        </p:tgtEl>
                                      </p:cBhvr>
                                    </p:animEffect>
                                    <p:anim calcmode="lin" valueType="num">
                                      <p:cBhvr>
                                        <p:cTn id="62"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5" end="5"/>
                                            </p:txEl>
                                          </p:spTgt>
                                        </p:tgtEl>
                                      </p:cBhvr>
                                      <p:to x="100000" y="60000"/>
                                    </p:animScale>
                                    <p:animScale>
                                      <p:cBhvr>
                                        <p:cTn id="68" dur="166" decel="50000">
                                          <p:stCondLst>
                                            <p:cond delay="676"/>
                                          </p:stCondLst>
                                        </p:cTn>
                                        <p:tgtEl>
                                          <p:spTgt spid="2">
                                            <p:txEl>
                                              <p:pRg st="5" end="5"/>
                                            </p:txEl>
                                          </p:spTgt>
                                        </p:tgtEl>
                                      </p:cBhvr>
                                      <p:to x="100000" y="100000"/>
                                    </p:animScale>
                                    <p:animScale>
                                      <p:cBhvr>
                                        <p:cTn id="69" dur="26">
                                          <p:stCondLst>
                                            <p:cond delay="1312"/>
                                          </p:stCondLst>
                                        </p:cTn>
                                        <p:tgtEl>
                                          <p:spTgt spid="2">
                                            <p:txEl>
                                              <p:pRg st="5" end="5"/>
                                            </p:txEl>
                                          </p:spTgt>
                                        </p:tgtEl>
                                      </p:cBhvr>
                                      <p:to x="100000" y="80000"/>
                                    </p:animScale>
                                    <p:animScale>
                                      <p:cBhvr>
                                        <p:cTn id="70" dur="166" decel="50000">
                                          <p:stCondLst>
                                            <p:cond delay="1338"/>
                                          </p:stCondLst>
                                        </p:cTn>
                                        <p:tgtEl>
                                          <p:spTgt spid="2">
                                            <p:txEl>
                                              <p:pRg st="5" end="5"/>
                                            </p:txEl>
                                          </p:spTgt>
                                        </p:tgtEl>
                                      </p:cBhvr>
                                      <p:to x="100000" y="100000"/>
                                    </p:animScale>
                                    <p:animScale>
                                      <p:cBhvr>
                                        <p:cTn id="71" dur="26">
                                          <p:stCondLst>
                                            <p:cond delay="1642"/>
                                          </p:stCondLst>
                                        </p:cTn>
                                        <p:tgtEl>
                                          <p:spTgt spid="2">
                                            <p:txEl>
                                              <p:pRg st="5" end="5"/>
                                            </p:txEl>
                                          </p:spTgt>
                                        </p:tgtEl>
                                      </p:cBhvr>
                                      <p:to x="100000" y="90000"/>
                                    </p:animScale>
                                    <p:animScale>
                                      <p:cBhvr>
                                        <p:cTn id="72" dur="166" decel="50000">
                                          <p:stCondLst>
                                            <p:cond delay="1668"/>
                                          </p:stCondLst>
                                        </p:cTn>
                                        <p:tgtEl>
                                          <p:spTgt spid="2">
                                            <p:txEl>
                                              <p:pRg st="5" end="5"/>
                                            </p:txEl>
                                          </p:spTgt>
                                        </p:tgtEl>
                                      </p:cBhvr>
                                      <p:to x="100000" y="100000"/>
                                    </p:animScale>
                                    <p:animScale>
                                      <p:cBhvr>
                                        <p:cTn id="73" dur="26">
                                          <p:stCondLst>
                                            <p:cond delay="1808"/>
                                          </p:stCondLst>
                                        </p:cTn>
                                        <p:tgtEl>
                                          <p:spTgt spid="2">
                                            <p:txEl>
                                              <p:pRg st="5" end="5"/>
                                            </p:txEl>
                                          </p:spTgt>
                                        </p:tgtEl>
                                      </p:cBhvr>
                                      <p:to x="100000" y="95000"/>
                                    </p:animScale>
                                    <p:animScale>
                                      <p:cBhvr>
                                        <p:cTn id="74" dur="166" decel="50000">
                                          <p:stCondLst>
                                            <p:cond delay="1834"/>
                                          </p:stCondLst>
                                        </p:cTn>
                                        <p:tgtEl>
                                          <p:spTgt spid="2">
                                            <p:txEl>
                                              <p:pRg st="5" end="5"/>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animEffect transition="in" filter="wipe(down)">
                                      <p:cBhvr>
                                        <p:cTn id="79" dur="580">
                                          <p:stCondLst>
                                            <p:cond delay="0"/>
                                          </p:stCondLst>
                                        </p:cTn>
                                        <p:tgtEl>
                                          <p:spTgt spid="2">
                                            <p:txEl>
                                              <p:pRg st="8" end="8"/>
                                            </p:txEl>
                                          </p:spTgt>
                                        </p:tgtEl>
                                      </p:cBhvr>
                                    </p:animEffect>
                                    <p:anim calcmode="lin" valueType="num">
                                      <p:cBhvr>
                                        <p:cTn id="80"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8" end="8"/>
                                            </p:txEl>
                                          </p:spTgt>
                                        </p:tgtEl>
                                      </p:cBhvr>
                                      <p:to x="100000" y="60000"/>
                                    </p:animScale>
                                    <p:animScale>
                                      <p:cBhvr>
                                        <p:cTn id="86" dur="166" decel="50000">
                                          <p:stCondLst>
                                            <p:cond delay="676"/>
                                          </p:stCondLst>
                                        </p:cTn>
                                        <p:tgtEl>
                                          <p:spTgt spid="2">
                                            <p:txEl>
                                              <p:pRg st="8" end="8"/>
                                            </p:txEl>
                                          </p:spTgt>
                                        </p:tgtEl>
                                      </p:cBhvr>
                                      <p:to x="100000" y="100000"/>
                                    </p:animScale>
                                    <p:animScale>
                                      <p:cBhvr>
                                        <p:cTn id="87" dur="26">
                                          <p:stCondLst>
                                            <p:cond delay="1312"/>
                                          </p:stCondLst>
                                        </p:cTn>
                                        <p:tgtEl>
                                          <p:spTgt spid="2">
                                            <p:txEl>
                                              <p:pRg st="8" end="8"/>
                                            </p:txEl>
                                          </p:spTgt>
                                        </p:tgtEl>
                                      </p:cBhvr>
                                      <p:to x="100000" y="80000"/>
                                    </p:animScale>
                                    <p:animScale>
                                      <p:cBhvr>
                                        <p:cTn id="88" dur="166" decel="50000">
                                          <p:stCondLst>
                                            <p:cond delay="1338"/>
                                          </p:stCondLst>
                                        </p:cTn>
                                        <p:tgtEl>
                                          <p:spTgt spid="2">
                                            <p:txEl>
                                              <p:pRg st="8" end="8"/>
                                            </p:txEl>
                                          </p:spTgt>
                                        </p:tgtEl>
                                      </p:cBhvr>
                                      <p:to x="100000" y="100000"/>
                                    </p:animScale>
                                    <p:animScale>
                                      <p:cBhvr>
                                        <p:cTn id="89" dur="26">
                                          <p:stCondLst>
                                            <p:cond delay="1642"/>
                                          </p:stCondLst>
                                        </p:cTn>
                                        <p:tgtEl>
                                          <p:spTgt spid="2">
                                            <p:txEl>
                                              <p:pRg st="8" end="8"/>
                                            </p:txEl>
                                          </p:spTgt>
                                        </p:tgtEl>
                                      </p:cBhvr>
                                      <p:to x="100000" y="90000"/>
                                    </p:animScale>
                                    <p:animScale>
                                      <p:cBhvr>
                                        <p:cTn id="90" dur="166" decel="50000">
                                          <p:stCondLst>
                                            <p:cond delay="1668"/>
                                          </p:stCondLst>
                                        </p:cTn>
                                        <p:tgtEl>
                                          <p:spTgt spid="2">
                                            <p:txEl>
                                              <p:pRg st="8" end="8"/>
                                            </p:txEl>
                                          </p:spTgt>
                                        </p:tgtEl>
                                      </p:cBhvr>
                                      <p:to x="100000" y="100000"/>
                                    </p:animScale>
                                    <p:animScale>
                                      <p:cBhvr>
                                        <p:cTn id="91" dur="26">
                                          <p:stCondLst>
                                            <p:cond delay="1808"/>
                                          </p:stCondLst>
                                        </p:cTn>
                                        <p:tgtEl>
                                          <p:spTgt spid="2">
                                            <p:txEl>
                                              <p:pRg st="8" end="8"/>
                                            </p:txEl>
                                          </p:spTgt>
                                        </p:tgtEl>
                                      </p:cBhvr>
                                      <p:to x="100000" y="95000"/>
                                    </p:animScale>
                                    <p:animScale>
                                      <p:cBhvr>
                                        <p:cTn id="92" dur="166" decel="50000">
                                          <p:stCondLst>
                                            <p:cond delay="1834"/>
                                          </p:stCondLst>
                                        </p:cTn>
                                        <p:tgtEl>
                                          <p:spTgt spid="2">
                                            <p:txEl>
                                              <p:pRg st="8" end="8"/>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2">
                                            <p:txEl>
                                              <p:pRg st="12" end="12"/>
                                            </p:txEl>
                                          </p:spTgt>
                                        </p:tgtEl>
                                        <p:attrNameLst>
                                          <p:attrName>style.visibility</p:attrName>
                                        </p:attrNameLst>
                                      </p:cBhvr>
                                      <p:to>
                                        <p:strVal val="visible"/>
                                      </p:to>
                                    </p:set>
                                    <p:animEffect transition="in" filter="wipe(down)">
                                      <p:cBhvr>
                                        <p:cTn id="97" dur="580">
                                          <p:stCondLst>
                                            <p:cond delay="0"/>
                                          </p:stCondLst>
                                        </p:cTn>
                                        <p:tgtEl>
                                          <p:spTgt spid="2">
                                            <p:txEl>
                                              <p:pRg st="12" end="12"/>
                                            </p:txEl>
                                          </p:spTgt>
                                        </p:tgtEl>
                                      </p:cBhvr>
                                    </p:animEffect>
                                    <p:anim calcmode="lin" valueType="num">
                                      <p:cBhvr>
                                        <p:cTn id="98" dur="1822" tmFilter="0,0; 0.14,0.36; 0.43,0.73; 0.71,0.91; 1.0,1.0">
                                          <p:stCondLst>
                                            <p:cond delay="0"/>
                                          </p:stCondLst>
                                        </p:cTn>
                                        <p:tgtEl>
                                          <p:spTgt spid="2">
                                            <p:txEl>
                                              <p:pRg st="12" end="12"/>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
                                            <p:txEl>
                                              <p:pRg st="12" end="12"/>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
                                            <p:txEl>
                                              <p:pRg st="12" end="12"/>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
                                            <p:txEl>
                                              <p:pRg st="12" end="12"/>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
                                            <p:txEl>
                                              <p:pRg st="12" end="12"/>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
                                            <p:txEl>
                                              <p:pRg st="12" end="12"/>
                                            </p:txEl>
                                          </p:spTgt>
                                        </p:tgtEl>
                                      </p:cBhvr>
                                      <p:to x="100000" y="60000"/>
                                    </p:animScale>
                                    <p:animScale>
                                      <p:cBhvr>
                                        <p:cTn id="104" dur="166" decel="50000">
                                          <p:stCondLst>
                                            <p:cond delay="676"/>
                                          </p:stCondLst>
                                        </p:cTn>
                                        <p:tgtEl>
                                          <p:spTgt spid="2">
                                            <p:txEl>
                                              <p:pRg st="12" end="12"/>
                                            </p:txEl>
                                          </p:spTgt>
                                        </p:tgtEl>
                                      </p:cBhvr>
                                      <p:to x="100000" y="100000"/>
                                    </p:animScale>
                                    <p:animScale>
                                      <p:cBhvr>
                                        <p:cTn id="105" dur="26">
                                          <p:stCondLst>
                                            <p:cond delay="1312"/>
                                          </p:stCondLst>
                                        </p:cTn>
                                        <p:tgtEl>
                                          <p:spTgt spid="2">
                                            <p:txEl>
                                              <p:pRg st="12" end="12"/>
                                            </p:txEl>
                                          </p:spTgt>
                                        </p:tgtEl>
                                      </p:cBhvr>
                                      <p:to x="100000" y="80000"/>
                                    </p:animScale>
                                    <p:animScale>
                                      <p:cBhvr>
                                        <p:cTn id="106" dur="166" decel="50000">
                                          <p:stCondLst>
                                            <p:cond delay="1338"/>
                                          </p:stCondLst>
                                        </p:cTn>
                                        <p:tgtEl>
                                          <p:spTgt spid="2">
                                            <p:txEl>
                                              <p:pRg st="12" end="12"/>
                                            </p:txEl>
                                          </p:spTgt>
                                        </p:tgtEl>
                                      </p:cBhvr>
                                      <p:to x="100000" y="100000"/>
                                    </p:animScale>
                                    <p:animScale>
                                      <p:cBhvr>
                                        <p:cTn id="107" dur="26">
                                          <p:stCondLst>
                                            <p:cond delay="1642"/>
                                          </p:stCondLst>
                                        </p:cTn>
                                        <p:tgtEl>
                                          <p:spTgt spid="2">
                                            <p:txEl>
                                              <p:pRg st="12" end="12"/>
                                            </p:txEl>
                                          </p:spTgt>
                                        </p:tgtEl>
                                      </p:cBhvr>
                                      <p:to x="100000" y="90000"/>
                                    </p:animScale>
                                    <p:animScale>
                                      <p:cBhvr>
                                        <p:cTn id="108" dur="166" decel="50000">
                                          <p:stCondLst>
                                            <p:cond delay="1668"/>
                                          </p:stCondLst>
                                        </p:cTn>
                                        <p:tgtEl>
                                          <p:spTgt spid="2">
                                            <p:txEl>
                                              <p:pRg st="12" end="12"/>
                                            </p:txEl>
                                          </p:spTgt>
                                        </p:tgtEl>
                                      </p:cBhvr>
                                      <p:to x="100000" y="100000"/>
                                    </p:animScale>
                                    <p:animScale>
                                      <p:cBhvr>
                                        <p:cTn id="109" dur="26">
                                          <p:stCondLst>
                                            <p:cond delay="1808"/>
                                          </p:stCondLst>
                                        </p:cTn>
                                        <p:tgtEl>
                                          <p:spTgt spid="2">
                                            <p:txEl>
                                              <p:pRg st="12" end="12"/>
                                            </p:txEl>
                                          </p:spTgt>
                                        </p:tgtEl>
                                      </p:cBhvr>
                                      <p:to x="100000" y="95000"/>
                                    </p:animScale>
                                    <p:animScale>
                                      <p:cBhvr>
                                        <p:cTn id="110" dur="166" decel="50000">
                                          <p:stCondLst>
                                            <p:cond delay="1834"/>
                                          </p:stCondLst>
                                        </p:cTn>
                                        <p:tgtEl>
                                          <p:spTgt spid="2">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smtClean="0"/>
              <a:t>６月１５・２３日</a:t>
            </a:r>
            <a:r>
              <a:rPr kumimoji="1" lang="ja-JP" altLang="en-US" sz="4400" dirty="0" smtClean="0"/>
              <a:t>の</a:t>
            </a:r>
            <a:r>
              <a:rPr kumimoji="1" lang="ja-JP" altLang="en-US" sz="4400" dirty="0" smtClean="0"/>
              <a:t>レビュー</a:t>
            </a:r>
            <a:endParaRPr kumimoji="1" lang="ja-JP" altLang="en-US" sz="4400" dirty="0"/>
          </a:p>
        </p:txBody>
      </p:sp>
      <p:sp>
        <p:nvSpPr>
          <p:cNvPr id="5" name="サブタイトル 4"/>
          <p:cNvSpPr>
            <a:spLocks noGrp="1"/>
          </p:cNvSpPr>
          <p:nvPr>
            <p:ph type="subTitle" idx="1"/>
          </p:nvPr>
        </p:nvSpPr>
        <p:spPr>
          <a:xfrm>
            <a:off x="179512" y="233264"/>
            <a:ext cx="8856984" cy="6624736"/>
          </a:xfrm>
        </p:spPr>
        <p:txBody>
          <a:bodyPr>
            <a:noAutofit/>
          </a:bodyPr>
          <a:lstStyle/>
          <a:p>
            <a:endParaRPr lang="en-US" altLang="ja-JP" sz="1400" dirty="0" smtClean="0"/>
          </a:p>
          <a:p>
            <a:endParaRPr lang="en-US" altLang="ja-JP" sz="1400" dirty="0">
              <a:solidFill>
                <a:srgbClr val="FF0000"/>
              </a:solidFill>
            </a:endParaRPr>
          </a:p>
          <a:p>
            <a:endParaRPr lang="en-US" altLang="ja-JP" sz="1400" dirty="0"/>
          </a:p>
          <a:p>
            <a:r>
              <a:rPr lang="ja-JP" altLang="en-US" sz="2400" dirty="0" smtClean="0"/>
              <a:t>１．いわゆる「作業記憶」ではどのような情報処理が</a:t>
            </a:r>
            <a:endParaRPr lang="en-US" altLang="ja-JP" sz="2400" dirty="0" smtClean="0"/>
          </a:p>
          <a:p>
            <a:r>
              <a:rPr lang="ja-JP" altLang="en-US" sz="2400" dirty="0" smtClean="0"/>
              <a:t>行われているのだろうか？</a:t>
            </a:r>
            <a:endParaRPr lang="en-US" altLang="ja-JP" sz="2400" dirty="0"/>
          </a:p>
          <a:p>
            <a:endParaRPr lang="en-US" altLang="ja-JP" sz="2400" dirty="0"/>
          </a:p>
          <a:p>
            <a:pPr marL="109728"/>
            <a:r>
              <a:rPr lang="ja-JP" altLang="en-US" sz="2400" dirty="0" smtClean="0"/>
              <a:t>２．「目標階層」って何だっけ？この意味について説明してみよう！</a:t>
            </a:r>
            <a:endParaRPr lang="en-US" altLang="ja-JP" sz="2400" dirty="0" smtClean="0"/>
          </a:p>
          <a:p>
            <a:pPr marL="109728"/>
            <a:endParaRPr lang="en-US" altLang="ja-JP" sz="2400" dirty="0"/>
          </a:p>
          <a:p>
            <a:pPr marL="109728"/>
            <a:r>
              <a:rPr lang="ja-JP" altLang="en-US" sz="2400" dirty="0" smtClean="0"/>
              <a:t>３．経験的な学習によって</a:t>
            </a:r>
            <a:endParaRPr lang="en-US" altLang="ja-JP" sz="2400" dirty="0" smtClean="0"/>
          </a:p>
          <a:p>
            <a:pPr marL="109728"/>
            <a:r>
              <a:rPr lang="ja-JP" altLang="en-US" sz="2400" dirty="0" smtClean="0"/>
              <a:t>新たな選択ルールが生まれる事例を考えてみよう！</a:t>
            </a:r>
            <a:endParaRPr lang="en-US" altLang="ja-JP" sz="2400" dirty="0"/>
          </a:p>
          <a:p>
            <a:pPr marL="109728"/>
            <a:endParaRPr lang="en-US" altLang="ja-JP" sz="2400" dirty="0" smtClean="0"/>
          </a:p>
          <a:p>
            <a:pPr marL="109728"/>
            <a:r>
              <a:rPr lang="ja-JP" altLang="en-US" sz="2400" dirty="0"/>
              <a:t>４</a:t>
            </a:r>
            <a:r>
              <a:rPr lang="ja-JP" altLang="en-US" sz="2400" dirty="0" smtClean="0"/>
              <a:t>．状況によって意思決定のルールが異なる事例を考えてみよう！</a:t>
            </a:r>
            <a:endParaRPr lang="en-US" altLang="ja-JP" sz="2400" dirty="0" smtClean="0"/>
          </a:p>
          <a:p>
            <a:pPr marL="109728"/>
            <a:endParaRPr lang="en-US" altLang="ja-JP" sz="2400" dirty="0"/>
          </a:p>
          <a:p>
            <a:pPr marL="109728"/>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17</a:t>
            </a:fld>
            <a:endParaRPr kumimoji="1" lang="ja-JP" altLang="en-US"/>
          </a:p>
        </p:txBody>
      </p:sp>
    </p:spTree>
    <p:extLst>
      <p:ext uri="{BB962C8B-B14F-4D97-AF65-F5344CB8AC3E}">
        <p14:creationId xmlns:p14="http://schemas.microsoft.com/office/powerpoint/2010/main" val="25406989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80">
                                          <p:stCondLst>
                                            <p:cond delay="0"/>
                                          </p:stCondLst>
                                        </p:cTn>
                                        <p:tgtEl>
                                          <p:spTgt spid="5">
                                            <p:txEl>
                                              <p:pRg st="3" end="3"/>
                                            </p:txEl>
                                          </p:spTgt>
                                        </p:tgtEl>
                                      </p:cBhvr>
                                    </p:animEffect>
                                    <p:anim calcmode="lin" valueType="num">
                                      <p:cBhvr>
                                        <p:cTn id="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3" end="3"/>
                                            </p:txEl>
                                          </p:spTgt>
                                        </p:tgtEl>
                                      </p:cBhvr>
                                      <p:to x="100000" y="60000"/>
                                    </p:animScale>
                                    <p:animScale>
                                      <p:cBhvr>
                                        <p:cTn id="14" dur="166" decel="50000">
                                          <p:stCondLst>
                                            <p:cond delay="676"/>
                                          </p:stCondLst>
                                        </p:cTn>
                                        <p:tgtEl>
                                          <p:spTgt spid="5">
                                            <p:txEl>
                                              <p:pRg st="3" end="3"/>
                                            </p:txEl>
                                          </p:spTgt>
                                        </p:tgtEl>
                                      </p:cBhvr>
                                      <p:to x="100000" y="100000"/>
                                    </p:animScale>
                                    <p:animScale>
                                      <p:cBhvr>
                                        <p:cTn id="15" dur="26">
                                          <p:stCondLst>
                                            <p:cond delay="1312"/>
                                          </p:stCondLst>
                                        </p:cTn>
                                        <p:tgtEl>
                                          <p:spTgt spid="5">
                                            <p:txEl>
                                              <p:pRg st="3" end="3"/>
                                            </p:txEl>
                                          </p:spTgt>
                                        </p:tgtEl>
                                      </p:cBhvr>
                                      <p:to x="100000" y="80000"/>
                                    </p:animScale>
                                    <p:animScale>
                                      <p:cBhvr>
                                        <p:cTn id="16" dur="166" decel="50000">
                                          <p:stCondLst>
                                            <p:cond delay="1338"/>
                                          </p:stCondLst>
                                        </p:cTn>
                                        <p:tgtEl>
                                          <p:spTgt spid="5">
                                            <p:txEl>
                                              <p:pRg st="3" end="3"/>
                                            </p:txEl>
                                          </p:spTgt>
                                        </p:tgtEl>
                                      </p:cBhvr>
                                      <p:to x="100000" y="100000"/>
                                    </p:animScale>
                                    <p:animScale>
                                      <p:cBhvr>
                                        <p:cTn id="17" dur="26">
                                          <p:stCondLst>
                                            <p:cond delay="1642"/>
                                          </p:stCondLst>
                                        </p:cTn>
                                        <p:tgtEl>
                                          <p:spTgt spid="5">
                                            <p:txEl>
                                              <p:pRg st="3" end="3"/>
                                            </p:txEl>
                                          </p:spTgt>
                                        </p:tgtEl>
                                      </p:cBhvr>
                                      <p:to x="100000" y="90000"/>
                                    </p:animScale>
                                    <p:animScale>
                                      <p:cBhvr>
                                        <p:cTn id="18" dur="166" decel="50000">
                                          <p:stCondLst>
                                            <p:cond delay="1668"/>
                                          </p:stCondLst>
                                        </p:cTn>
                                        <p:tgtEl>
                                          <p:spTgt spid="5">
                                            <p:txEl>
                                              <p:pRg st="3" end="3"/>
                                            </p:txEl>
                                          </p:spTgt>
                                        </p:tgtEl>
                                      </p:cBhvr>
                                      <p:to x="100000" y="100000"/>
                                    </p:animScale>
                                    <p:animScale>
                                      <p:cBhvr>
                                        <p:cTn id="19" dur="26">
                                          <p:stCondLst>
                                            <p:cond delay="1808"/>
                                          </p:stCondLst>
                                        </p:cTn>
                                        <p:tgtEl>
                                          <p:spTgt spid="5">
                                            <p:txEl>
                                              <p:pRg st="3" end="3"/>
                                            </p:txEl>
                                          </p:spTgt>
                                        </p:tgtEl>
                                      </p:cBhvr>
                                      <p:to x="100000" y="95000"/>
                                    </p:animScale>
                                    <p:animScale>
                                      <p:cBhvr>
                                        <p:cTn id="20" dur="166" decel="50000">
                                          <p:stCondLst>
                                            <p:cond delay="1834"/>
                                          </p:stCondLst>
                                        </p:cTn>
                                        <p:tgtEl>
                                          <p:spTgt spid="5">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80">
                                          <p:stCondLst>
                                            <p:cond delay="0"/>
                                          </p:stCondLst>
                                        </p:cTn>
                                        <p:tgtEl>
                                          <p:spTgt spid="5">
                                            <p:txEl>
                                              <p:pRg st="4" end="4"/>
                                            </p:txEl>
                                          </p:spTgt>
                                        </p:tgtEl>
                                      </p:cBhvr>
                                    </p:animEffect>
                                    <p:anim calcmode="lin" valueType="num">
                                      <p:cBhvr>
                                        <p:cTn id="24"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4" end="4"/>
                                            </p:txEl>
                                          </p:spTgt>
                                        </p:tgtEl>
                                      </p:cBhvr>
                                      <p:to x="100000" y="60000"/>
                                    </p:animScale>
                                    <p:animScale>
                                      <p:cBhvr>
                                        <p:cTn id="30" dur="166" decel="50000">
                                          <p:stCondLst>
                                            <p:cond delay="676"/>
                                          </p:stCondLst>
                                        </p:cTn>
                                        <p:tgtEl>
                                          <p:spTgt spid="5">
                                            <p:txEl>
                                              <p:pRg st="4" end="4"/>
                                            </p:txEl>
                                          </p:spTgt>
                                        </p:tgtEl>
                                      </p:cBhvr>
                                      <p:to x="100000" y="100000"/>
                                    </p:animScale>
                                    <p:animScale>
                                      <p:cBhvr>
                                        <p:cTn id="31" dur="26">
                                          <p:stCondLst>
                                            <p:cond delay="1312"/>
                                          </p:stCondLst>
                                        </p:cTn>
                                        <p:tgtEl>
                                          <p:spTgt spid="5">
                                            <p:txEl>
                                              <p:pRg st="4" end="4"/>
                                            </p:txEl>
                                          </p:spTgt>
                                        </p:tgtEl>
                                      </p:cBhvr>
                                      <p:to x="100000" y="80000"/>
                                    </p:animScale>
                                    <p:animScale>
                                      <p:cBhvr>
                                        <p:cTn id="32" dur="166" decel="50000">
                                          <p:stCondLst>
                                            <p:cond delay="1338"/>
                                          </p:stCondLst>
                                        </p:cTn>
                                        <p:tgtEl>
                                          <p:spTgt spid="5">
                                            <p:txEl>
                                              <p:pRg st="4" end="4"/>
                                            </p:txEl>
                                          </p:spTgt>
                                        </p:tgtEl>
                                      </p:cBhvr>
                                      <p:to x="100000" y="100000"/>
                                    </p:animScale>
                                    <p:animScale>
                                      <p:cBhvr>
                                        <p:cTn id="33" dur="26">
                                          <p:stCondLst>
                                            <p:cond delay="1642"/>
                                          </p:stCondLst>
                                        </p:cTn>
                                        <p:tgtEl>
                                          <p:spTgt spid="5">
                                            <p:txEl>
                                              <p:pRg st="4" end="4"/>
                                            </p:txEl>
                                          </p:spTgt>
                                        </p:tgtEl>
                                      </p:cBhvr>
                                      <p:to x="100000" y="90000"/>
                                    </p:animScale>
                                    <p:animScale>
                                      <p:cBhvr>
                                        <p:cTn id="34" dur="166" decel="50000">
                                          <p:stCondLst>
                                            <p:cond delay="1668"/>
                                          </p:stCondLst>
                                        </p:cTn>
                                        <p:tgtEl>
                                          <p:spTgt spid="5">
                                            <p:txEl>
                                              <p:pRg st="4" end="4"/>
                                            </p:txEl>
                                          </p:spTgt>
                                        </p:tgtEl>
                                      </p:cBhvr>
                                      <p:to x="100000" y="100000"/>
                                    </p:animScale>
                                    <p:animScale>
                                      <p:cBhvr>
                                        <p:cTn id="35" dur="26">
                                          <p:stCondLst>
                                            <p:cond delay="1808"/>
                                          </p:stCondLst>
                                        </p:cTn>
                                        <p:tgtEl>
                                          <p:spTgt spid="5">
                                            <p:txEl>
                                              <p:pRg st="4" end="4"/>
                                            </p:txEl>
                                          </p:spTgt>
                                        </p:tgtEl>
                                      </p:cBhvr>
                                      <p:to x="100000" y="95000"/>
                                    </p:animScale>
                                    <p:animScale>
                                      <p:cBhvr>
                                        <p:cTn id="36" dur="166" decel="50000">
                                          <p:stCondLst>
                                            <p:cond delay="1834"/>
                                          </p:stCondLst>
                                        </p:cTn>
                                        <p:tgtEl>
                                          <p:spTgt spid="5">
                                            <p:txEl>
                                              <p:pRg st="4" end="4"/>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down)">
                                      <p:cBhvr>
                                        <p:cTn id="41" dur="580">
                                          <p:stCondLst>
                                            <p:cond delay="0"/>
                                          </p:stCondLst>
                                        </p:cTn>
                                        <p:tgtEl>
                                          <p:spTgt spid="5">
                                            <p:txEl>
                                              <p:pRg st="6" end="6"/>
                                            </p:txEl>
                                          </p:spTgt>
                                        </p:tgtEl>
                                      </p:cBhvr>
                                    </p:animEffect>
                                    <p:anim calcmode="lin" valueType="num">
                                      <p:cBhvr>
                                        <p:cTn id="42"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6" end="6"/>
                                            </p:txEl>
                                          </p:spTgt>
                                        </p:tgtEl>
                                      </p:cBhvr>
                                      <p:to x="100000" y="60000"/>
                                    </p:animScale>
                                    <p:animScale>
                                      <p:cBhvr>
                                        <p:cTn id="48" dur="166" decel="50000">
                                          <p:stCondLst>
                                            <p:cond delay="676"/>
                                          </p:stCondLst>
                                        </p:cTn>
                                        <p:tgtEl>
                                          <p:spTgt spid="5">
                                            <p:txEl>
                                              <p:pRg st="6" end="6"/>
                                            </p:txEl>
                                          </p:spTgt>
                                        </p:tgtEl>
                                      </p:cBhvr>
                                      <p:to x="100000" y="100000"/>
                                    </p:animScale>
                                    <p:animScale>
                                      <p:cBhvr>
                                        <p:cTn id="49" dur="26">
                                          <p:stCondLst>
                                            <p:cond delay="1312"/>
                                          </p:stCondLst>
                                        </p:cTn>
                                        <p:tgtEl>
                                          <p:spTgt spid="5">
                                            <p:txEl>
                                              <p:pRg st="6" end="6"/>
                                            </p:txEl>
                                          </p:spTgt>
                                        </p:tgtEl>
                                      </p:cBhvr>
                                      <p:to x="100000" y="80000"/>
                                    </p:animScale>
                                    <p:animScale>
                                      <p:cBhvr>
                                        <p:cTn id="50" dur="166" decel="50000">
                                          <p:stCondLst>
                                            <p:cond delay="1338"/>
                                          </p:stCondLst>
                                        </p:cTn>
                                        <p:tgtEl>
                                          <p:spTgt spid="5">
                                            <p:txEl>
                                              <p:pRg st="6" end="6"/>
                                            </p:txEl>
                                          </p:spTgt>
                                        </p:tgtEl>
                                      </p:cBhvr>
                                      <p:to x="100000" y="100000"/>
                                    </p:animScale>
                                    <p:animScale>
                                      <p:cBhvr>
                                        <p:cTn id="51" dur="26">
                                          <p:stCondLst>
                                            <p:cond delay="1642"/>
                                          </p:stCondLst>
                                        </p:cTn>
                                        <p:tgtEl>
                                          <p:spTgt spid="5">
                                            <p:txEl>
                                              <p:pRg st="6" end="6"/>
                                            </p:txEl>
                                          </p:spTgt>
                                        </p:tgtEl>
                                      </p:cBhvr>
                                      <p:to x="100000" y="90000"/>
                                    </p:animScale>
                                    <p:animScale>
                                      <p:cBhvr>
                                        <p:cTn id="52" dur="166" decel="50000">
                                          <p:stCondLst>
                                            <p:cond delay="1668"/>
                                          </p:stCondLst>
                                        </p:cTn>
                                        <p:tgtEl>
                                          <p:spTgt spid="5">
                                            <p:txEl>
                                              <p:pRg st="6" end="6"/>
                                            </p:txEl>
                                          </p:spTgt>
                                        </p:tgtEl>
                                      </p:cBhvr>
                                      <p:to x="100000" y="100000"/>
                                    </p:animScale>
                                    <p:animScale>
                                      <p:cBhvr>
                                        <p:cTn id="53" dur="26">
                                          <p:stCondLst>
                                            <p:cond delay="1808"/>
                                          </p:stCondLst>
                                        </p:cTn>
                                        <p:tgtEl>
                                          <p:spTgt spid="5">
                                            <p:txEl>
                                              <p:pRg st="6" end="6"/>
                                            </p:txEl>
                                          </p:spTgt>
                                        </p:tgtEl>
                                      </p:cBhvr>
                                      <p:to x="100000" y="95000"/>
                                    </p:animScale>
                                    <p:animScale>
                                      <p:cBhvr>
                                        <p:cTn id="54" dur="166" decel="50000">
                                          <p:stCondLst>
                                            <p:cond delay="1834"/>
                                          </p:stCondLst>
                                        </p:cTn>
                                        <p:tgtEl>
                                          <p:spTgt spid="5">
                                            <p:txEl>
                                              <p:pRg st="6" end="6"/>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down)">
                                      <p:cBhvr>
                                        <p:cTn id="59" dur="580">
                                          <p:stCondLst>
                                            <p:cond delay="0"/>
                                          </p:stCondLst>
                                        </p:cTn>
                                        <p:tgtEl>
                                          <p:spTgt spid="5">
                                            <p:txEl>
                                              <p:pRg st="8" end="8"/>
                                            </p:txEl>
                                          </p:spTgt>
                                        </p:tgtEl>
                                      </p:cBhvr>
                                    </p:animEffect>
                                    <p:anim calcmode="lin" valueType="num">
                                      <p:cBhvr>
                                        <p:cTn id="60"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5">
                                            <p:txEl>
                                              <p:pRg st="8" end="8"/>
                                            </p:txEl>
                                          </p:spTgt>
                                        </p:tgtEl>
                                      </p:cBhvr>
                                      <p:to x="100000" y="60000"/>
                                    </p:animScale>
                                    <p:animScale>
                                      <p:cBhvr>
                                        <p:cTn id="66" dur="166" decel="50000">
                                          <p:stCondLst>
                                            <p:cond delay="676"/>
                                          </p:stCondLst>
                                        </p:cTn>
                                        <p:tgtEl>
                                          <p:spTgt spid="5">
                                            <p:txEl>
                                              <p:pRg st="8" end="8"/>
                                            </p:txEl>
                                          </p:spTgt>
                                        </p:tgtEl>
                                      </p:cBhvr>
                                      <p:to x="100000" y="100000"/>
                                    </p:animScale>
                                    <p:animScale>
                                      <p:cBhvr>
                                        <p:cTn id="67" dur="26">
                                          <p:stCondLst>
                                            <p:cond delay="1312"/>
                                          </p:stCondLst>
                                        </p:cTn>
                                        <p:tgtEl>
                                          <p:spTgt spid="5">
                                            <p:txEl>
                                              <p:pRg st="8" end="8"/>
                                            </p:txEl>
                                          </p:spTgt>
                                        </p:tgtEl>
                                      </p:cBhvr>
                                      <p:to x="100000" y="80000"/>
                                    </p:animScale>
                                    <p:animScale>
                                      <p:cBhvr>
                                        <p:cTn id="68" dur="166" decel="50000">
                                          <p:stCondLst>
                                            <p:cond delay="1338"/>
                                          </p:stCondLst>
                                        </p:cTn>
                                        <p:tgtEl>
                                          <p:spTgt spid="5">
                                            <p:txEl>
                                              <p:pRg st="8" end="8"/>
                                            </p:txEl>
                                          </p:spTgt>
                                        </p:tgtEl>
                                      </p:cBhvr>
                                      <p:to x="100000" y="100000"/>
                                    </p:animScale>
                                    <p:animScale>
                                      <p:cBhvr>
                                        <p:cTn id="69" dur="26">
                                          <p:stCondLst>
                                            <p:cond delay="1642"/>
                                          </p:stCondLst>
                                        </p:cTn>
                                        <p:tgtEl>
                                          <p:spTgt spid="5">
                                            <p:txEl>
                                              <p:pRg st="8" end="8"/>
                                            </p:txEl>
                                          </p:spTgt>
                                        </p:tgtEl>
                                      </p:cBhvr>
                                      <p:to x="100000" y="90000"/>
                                    </p:animScale>
                                    <p:animScale>
                                      <p:cBhvr>
                                        <p:cTn id="70" dur="166" decel="50000">
                                          <p:stCondLst>
                                            <p:cond delay="1668"/>
                                          </p:stCondLst>
                                        </p:cTn>
                                        <p:tgtEl>
                                          <p:spTgt spid="5">
                                            <p:txEl>
                                              <p:pRg st="8" end="8"/>
                                            </p:txEl>
                                          </p:spTgt>
                                        </p:tgtEl>
                                      </p:cBhvr>
                                      <p:to x="100000" y="100000"/>
                                    </p:animScale>
                                    <p:animScale>
                                      <p:cBhvr>
                                        <p:cTn id="71" dur="26">
                                          <p:stCondLst>
                                            <p:cond delay="1808"/>
                                          </p:stCondLst>
                                        </p:cTn>
                                        <p:tgtEl>
                                          <p:spTgt spid="5">
                                            <p:txEl>
                                              <p:pRg st="8" end="8"/>
                                            </p:txEl>
                                          </p:spTgt>
                                        </p:tgtEl>
                                      </p:cBhvr>
                                      <p:to x="100000" y="95000"/>
                                    </p:animScale>
                                    <p:animScale>
                                      <p:cBhvr>
                                        <p:cTn id="72" dur="166" decel="50000">
                                          <p:stCondLst>
                                            <p:cond delay="1834"/>
                                          </p:stCondLst>
                                        </p:cTn>
                                        <p:tgtEl>
                                          <p:spTgt spid="5">
                                            <p:txEl>
                                              <p:pRg st="8" end="8"/>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animEffect transition="in" filter="wipe(down)">
                                      <p:cBhvr>
                                        <p:cTn id="75" dur="580">
                                          <p:stCondLst>
                                            <p:cond delay="0"/>
                                          </p:stCondLst>
                                        </p:cTn>
                                        <p:tgtEl>
                                          <p:spTgt spid="5">
                                            <p:txEl>
                                              <p:pRg st="9" end="9"/>
                                            </p:txEl>
                                          </p:spTgt>
                                        </p:tgtEl>
                                      </p:cBhvr>
                                    </p:animEffect>
                                    <p:anim calcmode="lin" valueType="num">
                                      <p:cBhvr>
                                        <p:cTn id="76"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txEl>
                                              <p:pRg st="9" end="9"/>
                                            </p:txEl>
                                          </p:spTgt>
                                        </p:tgtEl>
                                      </p:cBhvr>
                                      <p:to x="100000" y="60000"/>
                                    </p:animScale>
                                    <p:animScale>
                                      <p:cBhvr>
                                        <p:cTn id="82" dur="166" decel="50000">
                                          <p:stCondLst>
                                            <p:cond delay="676"/>
                                          </p:stCondLst>
                                        </p:cTn>
                                        <p:tgtEl>
                                          <p:spTgt spid="5">
                                            <p:txEl>
                                              <p:pRg st="9" end="9"/>
                                            </p:txEl>
                                          </p:spTgt>
                                        </p:tgtEl>
                                      </p:cBhvr>
                                      <p:to x="100000" y="100000"/>
                                    </p:animScale>
                                    <p:animScale>
                                      <p:cBhvr>
                                        <p:cTn id="83" dur="26">
                                          <p:stCondLst>
                                            <p:cond delay="1312"/>
                                          </p:stCondLst>
                                        </p:cTn>
                                        <p:tgtEl>
                                          <p:spTgt spid="5">
                                            <p:txEl>
                                              <p:pRg st="9" end="9"/>
                                            </p:txEl>
                                          </p:spTgt>
                                        </p:tgtEl>
                                      </p:cBhvr>
                                      <p:to x="100000" y="80000"/>
                                    </p:animScale>
                                    <p:animScale>
                                      <p:cBhvr>
                                        <p:cTn id="84" dur="166" decel="50000">
                                          <p:stCondLst>
                                            <p:cond delay="1338"/>
                                          </p:stCondLst>
                                        </p:cTn>
                                        <p:tgtEl>
                                          <p:spTgt spid="5">
                                            <p:txEl>
                                              <p:pRg st="9" end="9"/>
                                            </p:txEl>
                                          </p:spTgt>
                                        </p:tgtEl>
                                      </p:cBhvr>
                                      <p:to x="100000" y="100000"/>
                                    </p:animScale>
                                    <p:animScale>
                                      <p:cBhvr>
                                        <p:cTn id="85" dur="26">
                                          <p:stCondLst>
                                            <p:cond delay="1642"/>
                                          </p:stCondLst>
                                        </p:cTn>
                                        <p:tgtEl>
                                          <p:spTgt spid="5">
                                            <p:txEl>
                                              <p:pRg st="9" end="9"/>
                                            </p:txEl>
                                          </p:spTgt>
                                        </p:tgtEl>
                                      </p:cBhvr>
                                      <p:to x="100000" y="90000"/>
                                    </p:animScale>
                                    <p:animScale>
                                      <p:cBhvr>
                                        <p:cTn id="86" dur="166" decel="50000">
                                          <p:stCondLst>
                                            <p:cond delay="1668"/>
                                          </p:stCondLst>
                                        </p:cTn>
                                        <p:tgtEl>
                                          <p:spTgt spid="5">
                                            <p:txEl>
                                              <p:pRg st="9" end="9"/>
                                            </p:txEl>
                                          </p:spTgt>
                                        </p:tgtEl>
                                      </p:cBhvr>
                                      <p:to x="100000" y="100000"/>
                                    </p:animScale>
                                    <p:animScale>
                                      <p:cBhvr>
                                        <p:cTn id="87" dur="26">
                                          <p:stCondLst>
                                            <p:cond delay="1808"/>
                                          </p:stCondLst>
                                        </p:cTn>
                                        <p:tgtEl>
                                          <p:spTgt spid="5">
                                            <p:txEl>
                                              <p:pRg st="9" end="9"/>
                                            </p:txEl>
                                          </p:spTgt>
                                        </p:tgtEl>
                                      </p:cBhvr>
                                      <p:to x="100000" y="95000"/>
                                    </p:animScale>
                                    <p:animScale>
                                      <p:cBhvr>
                                        <p:cTn id="88" dur="166" decel="50000">
                                          <p:stCondLst>
                                            <p:cond delay="1834"/>
                                          </p:stCondLst>
                                        </p:cTn>
                                        <p:tgtEl>
                                          <p:spTgt spid="5">
                                            <p:txEl>
                                              <p:pRg st="9" end="9"/>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wipe(down)">
                                      <p:cBhvr>
                                        <p:cTn id="93" dur="580">
                                          <p:stCondLst>
                                            <p:cond delay="0"/>
                                          </p:stCondLst>
                                        </p:cTn>
                                        <p:tgtEl>
                                          <p:spTgt spid="5">
                                            <p:txEl>
                                              <p:pRg st="11" end="11"/>
                                            </p:txEl>
                                          </p:spTgt>
                                        </p:tgtEl>
                                      </p:cBhvr>
                                    </p:animEffect>
                                    <p:anim calcmode="lin" valueType="num">
                                      <p:cBhvr>
                                        <p:cTn id="94"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5">
                                            <p:txEl>
                                              <p:pRg st="11" end="11"/>
                                            </p:txEl>
                                          </p:spTgt>
                                        </p:tgtEl>
                                      </p:cBhvr>
                                      <p:to x="100000" y="60000"/>
                                    </p:animScale>
                                    <p:animScale>
                                      <p:cBhvr>
                                        <p:cTn id="100" dur="166" decel="50000">
                                          <p:stCondLst>
                                            <p:cond delay="676"/>
                                          </p:stCondLst>
                                        </p:cTn>
                                        <p:tgtEl>
                                          <p:spTgt spid="5">
                                            <p:txEl>
                                              <p:pRg st="11" end="11"/>
                                            </p:txEl>
                                          </p:spTgt>
                                        </p:tgtEl>
                                      </p:cBhvr>
                                      <p:to x="100000" y="100000"/>
                                    </p:animScale>
                                    <p:animScale>
                                      <p:cBhvr>
                                        <p:cTn id="101" dur="26">
                                          <p:stCondLst>
                                            <p:cond delay="1312"/>
                                          </p:stCondLst>
                                        </p:cTn>
                                        <p:tgtEl>
                                          <p:spTgt spid="5">
                                            <p:txEl>
                                              <p:pRg st="11" end="11"/>
                                            </p:txEl>
                                          </p:spTgt>
                                        </p:tgtEl>
                                      </p:cBhvr>
                                      <p:to x="100000" y="80000"/>
                                    </p:animScale>
                                    <p:animScale>
                                      <p:cBhvr>
                                        <p:cTn id="102" dur="166" decel="50000">
                                          <p:stCondLst>
                                            <p:cond delay="1338"/>
                                          </p:stCondLst>
                                        </p:cTn>
                                        <p:tgtEl>
                                          <p:spTgt spid="5">
                                            <p:txEl>
                                              <p:pRg st="11" end="11"/>
                                            </p:txEl>
                                          </p:spTgt>
                                        </p:tgtEl>
                                      </p:cBhvr>
                                      <p:to x="100000" y="100000"/>
                                    </p:animScale>
                                    <p:animScale>
                                      <p:cBhvr>
                                        <p:cTn id="103" dur="26">
                                          <p:stCondLst>
                                            <p:cond delay="1642"/>
                                          </p:stCondLst>
                                        </p:cTn>
                                        <p:tgtEl>
                                          <p:spTgt spid="5">
                                            <p:txEl>
                                              <p:pRg st="11" end="11"/>
                                            </p:txEl>
                                          </p:spTgt>
                                        </p:tgtEl>
                                      </p:cBhvr>
                                      <p:to x="100000" y="90000"/>
                                    </p:animScale>
                                    <p:animScale>
                                      <p:cBhvr>
                                        <p:cTn id="104" dur="166" decel="50000">
                                          <p:stCondLst>
                                            <p:cond delay="1668"/>
                                          </p:stCondLst>
                                        </p:cTn>
                                        <p:tgtEl>
                                          <p:spTgt spid="5">
                                            <p:txEl>
                                              <p:pRg st="11" end="11"/>
                                            </p:txEl>
                                          </p:spTgt>
                                        </p:tgtEl>
                                      </p:cBhvr>
                                      <p:to x="100000" y="100000"/>
                                    </p:animScale>
                                    <p:animScale>
                                      <p:cBhvr>
                                        <p:cTn id="105" dur="26">
                                          <p:stCondLst>
                                            <p:cond delay="1808"/>
                                          </p:stCondLst>
                                        </p:cTn>
                                        <p:tgtEl>
                                          <p:spTgt spid="5">
                                            <p:txEl>
                                              <p:pRg st="11" end="11"/>
                                            </p:txEl>
                                          </p:spTgt>
                                        </p:tgtEl>
                                      </p:cBhvr>
                                      <p:to x="100000" y="95000"/>
                                    </p:animScale>
                                    <p:animScale>
                                      <p:cBhvr>
                                        <p:cTn id="106" dur="166" decel="50000">
                                          <p:stCondLst>
                                            <p:cond delay="1834"/>
                                          </p:stCondLst>
                                        </p:cTn>
                                        <p:tgtEl>
                                          <p:spTgt spid="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smtClean="0"/>
              <a:t>６月２２・２９日</a:t>
            </a:r>
            <a:r>
              <a:rPr kumimoji="1" lang="ja-JP" altLang="en-US" sz="4400" dirty="0" smtClean="0"/>
              <a:t>の</a:t>
            </a:r>
            <a:r>
              <a:rPr kumimoji="1" lang="ja-JP" altLang="en-US" sz="4400" dirty="0" smtClean="0"/>
              <a:t>レビュー</a:t>
            </a:r>
            <a:endParaRPr kumimoji="1" lang="ja-JP" altLang="en-US" sz="4400" dirty="0"/>
          </a:p>
        </p:txBody>
      </p:sp>
      <p:sp>
        <p:nvSpPr>
          <p:cNvPr id="5" name="サブタイトル 4"/>
          <p:cNvSpPr>
            <a:spLocks noGrp="1"/>
          </p:cNvSpPr>
          <p:nvPr>
            <p:ph type="subTitle" idx="1"/>
          </p:nvPr>
        </p:nvSpPr>
        <p:spPr>
          <a:xfrm>
            <a:off x="179512" y="260231"/>
            <a:ext cx="8856984" cy="6624736"/>
          </a:xfrm>
        </p:spPr>
        <p:txBody>
          <a:bodyPr>
            <a:noAutofit/>
          </a:bodyPr>
          <a:lstStyle/>
          <a:p>
            <a:endParaRPr lang="en-US" altLang="ja-JP" sz="1400" b="1" dirty="0"/>
          </a:p>
          <a:p>
            <a:endParaRPr lang="en-US" altLang="ja-JP" sz="1400" dirty="0">
              <a:solidFill>
                <a:srgbClr val="FF0000"/>
              </a:solidFill>
            </a:endParaRPr>
          </a:p>
          <a:p>
            <a:endParaRPr lang="en-US" altLang="ja-JP" sz="1400" dirty="0"/>
          </a:p>
          <a:p>
            <a:r>
              <a:rPr lang="ja-JP" altLang="en-US" sz="2400" dirty="0" smtClean="0"/>
              <a:t>１．情報処理が動機づけられる</a:t>
            </a:r>
            <a:endParaRPr lang="en-US" altLang="ja-JP" sz="2400" dirty="0" smtClean="0"/>
          </a:p>
          <a:p>
            <a:r>
              <a:rPr lang="ja-JP" altLang="en-US" sz="2400" dirty="0" smtClean="0"/>
              <a:t>２つのタイプの「動機」について説明してみよう！</a:t>
            </a:r>
            <a:endParaRPr lang="en-US" altLang="ja-JP" sz="2400" dirty="0"/>
          </a:p>
          <a:p>
            <a:endParaRPr lang="en-US" altLang="ja-JP" sz="2400" dirty="0"/>
          </a:p>
          <a:p>
            <a:pPr marL="109728"/>
            <a:r>
              <a:rPr lang="ja-JP" altLang="en-US" sz="2400" dirty="0" smtClean="0"/>
              <a:t>２．情報処理システム全体を駆動する動機づけの役割を果たす</a:t>
            </a:r>
            <a:endParaRPr lang="en-US" altLang="ja-JP" sz="2400" dirty="0" smtClean="0"/>
          </a:p>
          <a:p>
            <a:pPr marL="109728"/>
            <a:r>
              <a:rPr lang="ja-JP" altLang="en-US" sz="2400" dirty="0" smtClean="0"/>
              <a:t>２つのタイプの「目標」について説明しよう！</a:t>
            </a:r>
            <a:endParaRPr lang="en-US" altLang="ja-JP" sz="2400" dirty="0" smtClean="0"/>
          </a:p>
          <a:p>
            <a:pPr marL="109728"/>
            <a:endParaRPr lang="en-US" altLang="ja-JP" sz="2400" dirty="0"/>
          </a:p>
          <a:p>
            <a:pPr marL="109728"/>
            <a:r>
              <a:rPr lang="ja-JP" altLang="en-US" sz="2400" dirty="0" smtClean="0"/>
              <a:t>３．抽象化水準の低い順に３つの「知識」を挙げて説明してみよう！</a:t>
            </a:r>
            <a:endParaRPr lang="en-US" altLang="ja-JP" sz="2400" dirty="0"/>
          </a:p>
          <a:p>
            <a:pPr marL="109728"/>
            <a:endParaRPr lang="en-US" altLang="ja-JP" sz="2400" dirty="0" smtClean="0"/>
          </a:p>
          <a:p>
            <a:pPr marL="109728"/>
            <a:r>
              <a:rPr lang="ja-JP" altLang="en-US" sz="2400" dirty="0"/>
              <a:t>４</a:t>
            </a:r>
            <a:r>
              <a:rPr lang="ja-JP" altLang="en-US" sz="2400" dirty="0" smtClean="0"/>
              <a:t>．製品関与水準を決める２つの知識のうちの一つ</a:t>
            </a:r>
            <a:endParaRPr lang="en-US" altLang="ja-JP" sz="2400" dirty="0" smtClean="0"/>
          </a:p>
          <a:p>
            <a:pPr marL="109728"/>
            <a:r>
              <a:rPr lang="ja-JP" altLang="en-US" sz="2400" dirty="0" smtClean="0"/>
              <a:t>「自己知識」とは何か、説明してみよう！</a:t>
            </a:r>
            <a:endParaRPr lang="en-US" altLang="ja-JP" sz="2400" dirty="0" smtClean="0"/>
          </a:p>
          <a:p>
            <a:pPr marL="109728"/>
            <a:endParaRPr lang="en-US" altLang="ja-JP" sz="2400" dirty="0"/>
          </a:p>
          <a:p>
            <a:pPr marL="109728"/>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18</a:t>
            </a:fld>
            <a:endParaRPr kumimoji="1" lang="ja-JP" altLang="en-US"/>
          </a:p>
        </p:txBody>
      </p:sp>
    </p:spTree>
    <p:extLst>
      <p:ext uri="{BB962C8B-B14F-4D97-AF65-F5344CB8AC3E}">
        <p14:creationId xmlns:p14="http://schemas.microsoft.com/office/powerpoint/2010/main" val="12489350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80">
                                          <p:stCondLst>
                                            <p:cond delay="0"/>
                                          </p:stCondLst>
                                        </p:cTn>
                                        <p:tgtEl>
                                          <p:spTgt spid="5">
                                            <p:txEl>
                                              <p:pRg st="3" end="3"/>
                                            </p:txEl>
                                          </p:spTgt>
                                        </p:tgtEl>
                                      </p:cBhvr>
                                    </p:animEffect>
                                    <p:anim calcmode="lin" valueType="num">
                                      <p:cBhvr>
                                        <p:cTn id="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3" end="3"/>
                                            </p:txEl>
                                          </p:spTgt>
                                        </p:tgtEl>
                                      </p:cBhvr>
                                      <p:to x="100000" y="60000"/>
                                    </p:animScale>
                                    <p:animScale>
                                      <p:cBhvr>
                                        <p:cTn id="14" dur="166" decel="50000">
                                          <p:stCondLst>
                                            <p:cond delay="676"/>
                                          </p:stCondLst>
                                        </p:cTn>
                                        <p:tgtEl>
                                          <p:spTgt spid="5">
                                            <p:txEl>
                                              <p:pRg st="3" end="3"/>
                                            </p:txEl>
                                          </p:spTgt>
                                        </p:tgtEl>
                                      </p:cBhvr>
                                      <p:to x="100000" y="100000"/>
                                    </p:animScale>
                                    <p:animScale>
                                      <p:cBhvr>
                                        <p:cTn id="15" dur="26">
                                          <p:stCondLst>
                                            <p:cond delay="1312"/>
                                          </p:stCondLst>
                                        </p:cTn>
                                        <p:tgtEl>
                                          <p:spTgt spid="5">
                                            <p:txEl>
                                              <p:pRg st="3" end="3"/>
                                            </p:txEl>
                                          </p:spTgt>
                                        </p:tgtEl>
                                      </p:cBhvr>
                                      <p:to x="100000" y="80000"/>
                                    </p:animScale>
                                    <p:animScale>
                                      <p:cBhvr>
                                        <p:cTn id="16" dur="166" decel="50000">
                                          <p:stCondLst>
                                            <p:cond delay="1338"/>
                                          </p:stCondLst>
                                        </p:cTn>
                                        <p:tgtEl>
                                          <p:spTgt spid="5">
                                            <p:txEl>
                                              <p:pRg st="3" end="3"/>
                                            </p:txEl>
                                          </p:spTgt>
                                        </p:tgtEl>
                                      </p:cBhvr>
                                      <p:to x="100000" y="100000"/>
                                    </p:animScale>
                                    <p:animScale>
                                      <p:cBhvr>
                                        <p:cTn id="17" dur="26">
                                          <p:stCondLst>
                                            <p:cond delay="1642"/>
                                          </p:stCondLst>
                                        </p:cTn>
                                        <p:tgtEl>
                                          <p:spTgt spid="5">
                                            <p:txEl>
                                              <p:pRg st="3" end="3"/>
                                            </p:txEl>
                                          </p:spTgt>
                                        </p:tgtEl>
                                      </p:cBhvr>
                                      <p:to x="100000" y="90000"/>
                                    </p:animScale>
                                    <p:animScale>
                                      <p:cBhvr>
                                        <p:cTn id="18" dur="166" decel="50000">
                                          <p:stCondLst>
                                            <p:cond delay="1668"/>
                                          </p:stCondLst>
                                        </p:cTn>
                                        <p:tgtEl>
                                          <p:spTgt spid="5">
                                            <p:txEl>
                                              <p:pRg st="3" end="3"/>
                                            </p:txEl>
                                          </p:spTgt>
                                        </p:tgtEl>
                                      </p:cBhvr>
                                      <p:to x="100000" y="100000"/>
                                    </p:animScale>
                                    <p:animScale>
                                      <p:cBhvr>
                                        <p:cTn id="19" dur="26">
                                          <p:stCondLst>
                                            <p:cond delay="1808"/>
                                          </p:stCondLst>
                                        </p:cTn>
                                        <p:tgtEl>
                                          <p:spTgt spid="5">
                                            <p:txEl>
                                              <p:pRg st="3" end="3"/>
                                            </p:txEl>
                                          </p:spTgt>
                                        </p:tgtEl>
                                      </p:cBhvr>
                                      <p:to x="100000" y="95000"/>
                                    </p:animScale>
                                    <p:animScale>
                                      <p:cBhvr>
                                        <p:cTn id="20" dur="166" decel="50000">
                                          <p:stCondLst>
                                            <p:cond delay="1834"/>
                                          </p:stCondLst>
                                        </p:cTn>
                                        <p:tgtEl>
                                          <p:spTgt spid="5">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80">
                                          <p:stCondLst>
                                            <p:cond delay="0"/>
                                          </p:stCondLst>
                                        </p:cTn>
                                        <p:tgtEl>
                                          <p:spTgt spid="5">
                                            <p:txEl>
                                              <p:pRg st="4" end="4"/>
                                            </p:txEl>
                                          </p:spTgt>
                                        </p:tgtEl>
                                      </p:cBhvr>
                                    </p:animEffect>
                                    <p:anim calcmode="lin" valueType="num">
                                      <p:cBhvr>
                                        <p:cTn id="24"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4" end="4"/>
                                            </p:txEl>
                                          </p:spTgt>
                                        </p:tgtEl>
                                      </p:cBhvr>
                                      <p:to x="100000" y="60000"/>
                                    </p:animScale>
                                    <p:animScale>
                                      <p:cBhvr>
                                        <p:cTn id="30" dur="166" decel="50000">
                                          <p:stCondLst>
                                            <p:cond delay="676"/>
                                          </p:stCondLst>
                                        </p:cTn>
                                        <p:tgtEl>
                                          <p:spTgt spid="5">
                                            <p:txEl>
                                              <p:pRg st="4" end="4"/>
                                            </p:txEl>
                                          </p:spTgt>
                                        </p:tgtEl>
                                      </p:cBhvr>
                                      <p:to x="100000" y="100000"/>
                                    </p:animScale>
                                    <p:animScale>
                                      <p:cBhvr>
                                        <p:cTn id="31" dur="26">
                                          <p:stCondLst>
                                            <p:cond delay="1312"/>
                                          </p:stCondLst>
                                        </p:cTn>
                                        <p:tgtEl>
                                          <p:spTgt spid="5">
                                            <p:txEl>
                                              <p:pRg st="4" end="4"/>
                                            </p:txEl>
                                          </p:spTgt>
                                        </p:tgtEl>
                                      </p:cBhvr>
                                      <p:to x="100000" y="80000"/>
                                    </p:animScale>
                                    <p:animScale>
                                      <p:cBhvr>
                                        <p:cTn id="32" dur="166" decel="50000">
                                          <p:stCondLst>
                                            <p:cond delay="1338"/>
                                          </p:stCondLst>
                                        </p:cTn>
                                        <p:tgtEl>
                                          <p:spTgt spid="5">
                                            <p:txEl>
                                              <p:pRg st="4" end="4"/>
                                            </p:txEl>
                                          </p:spTgt>
                                        </p:tgtEl>
                                      </p:cBhvr>
                                      <p:to x="100000" y="100000"/>
                                    </p:animScale>
                                    <p:animScale>
                                      <p:cBhvr>
                                        <p:cTn id="33" dur="26">
                                          <p:stCondLst>
                                            <p:cond delay="1642"/>
                                          </p:stCondLst>
                                        </p:cTn>
                                        <p:tgtEl>
                                          <p:spTgt spid="5">
                                            <p:txEl>
                                              <p:pRg st="4" end="4"/>
                                            </p:txEl>
                                          </p:spTgt>
                                        </p:tgtEl>
                                      </p:cBhvr>
                                      <p:to x="100000" y="90000"/>
                                    </p:animScale>
                                    <p:animScale>
                                      <p:cBhvr>
                                        <p:cTn id="34" dur="166" decel="50000">
                                          <p:stCondLst>
                                            <p:cond delay="1668"/>
                                          </p:stCondLst>
                                        </p:cTn>
                                        <p:tgtEl>
                                          <p:spTgt spid="5">
                                            <p:txEl>
                                              <p:pRg st="4" end="4"/>
                                            </p:txEl>
                                          </p:spTgt>
                                        </p:tgtEl>
                                      </p:cBhvr>
                                      <p:to x="100000" y="100000"/>
                                    </p:animScale>
                                    <p:animScale>
                                      <p:cBhvr>
                                        <p:cTn id="35" dur="26">
                                          <p:stCondLst>
                                            <p:cond delay="1808"/>
                                          </p:stCondLst>
                                        </p:cTn>
                                        <p:tgtEl>
                                          <p:spTgt spid="5">
                                            <p:txEl>
                                              <p:pRg st="4" end="4"/>
                                            </p:txEl>
                                          </p:spTgt>
                                        </p:tgtEl>
                                      </p:cBhvr>
                                      <p:to x="100000" y="95000"/>
                                    </p:animScale>
                                    <p:animScale>
                                      <p:cBhvr>
                                        <p:cTn id="36" dur="166" decel="50000">
                                          <p:stCondLst>
                                            <p:cond delay="1834"/>
                                          </p:stCondLst>
                                        </p:cTn>
                                        <p:tgtEl>
                                          <p:spTgt spid="5">
                                            <p:txEl>
                                              <p:pRg st="4" end="4"/>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down)">
                                      <p:cBhvr>
                                        <p:cTn id="41" dur="580">
                                          <p:stCondLst>
                                            <p:cond delay="0"/>
                                          </p:stCondLst>
                                        </p:cTn>
                                        <p:tgtEl>
                                          <p:spTgt spid="5">
                                            <p:txEl>
                                              <p:pRg st="6" end="6"/>
                                            </p:txEl>
                                          </p:spTgt>
                                        </p:tgtEl>
                                      </p:cBhvr>
                                    </p:animEffect>
                                    <p:anim calcmode="lin" valueType="num">
                                      <p:cBhvr>
                                        <p:cTn id="42"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6" end="6"/>
                                            </p:txEl>
                                          </p:spTgt>
                                        </p:tgtEl>
                                      </p:cBhvr>
                                      <p:to x="100000" y="60000"/>
                                    </p:animScale>
                                    <p:animScale>
                                      <p:cBhvr>
                                        <p:cTn id="48" dur="166" decel="50000">
                                          <p:stCondLst>
                                            <p:cond delay="676"/>
                                          </p:stCondLst>
                                        </p:cTn>
                                        <p:tgtEl>
                                          <p:spTgt spid="5">
                                            <p:txEl>
                                              <p:pRg st="6" end="6"/>
                                            </p:txEl>
                                          </p:spTgt>
                                        </p:tgtEl>
                                      </p:cBhvr>
                                      <p:to x="100000" y="100000"/>
                                    </p:animScale>
                                    <p:animScale>
                                      <p:cBhvr>
                                        <p:cTn id="49" dur="26">
                                          <p:stCondLst>
                                            <p:cond delay="1312"/>
                                          </p:stCondLst>
                                        </p:cTn>
                                        <p:tgtEl>
                                          <p:spTgt spid="5">
                                            <p:txEl>
                                              <p:pRg st="6" end="6"/>
                                            </p:txEl>
                                          </p:spTgt>
                                        </p:tgtEl>
                                      </p:cBhvr>
                                      <p:to x="100000" y="80000"/>
                                    </p:animScale>
                                    <p:animScale>
                                      <p:cBhvr>
                                        <p:cTn id="50" dur="166" decel="50000">
                                          <p:stCondLst>
                                            <p:cond delay="1338"/>
                                          </p:stCondLst>
                                        </p:cTn>
                                        <p:tgtEl>
                                          <p:spTgt spid="5">
                                            <p:txEl>
                                              <p:pRg st="6" end="6"/>
                                            </p:txEl>
                                          </p:spTgt>
                                        </p:tgtEl>
                                      </p:cBhvr>
                                      <p:to x="100000" y="100000"/>
                                    </p:animScale>
                                    <p:animScale>
                                      <p:cBhvr>
                                        <p:cTn id="51" dur="26">
                                          <p:stCondLst>
                                            <p:cond delay="1642"/>
                                          </p:stCondLst>
                                        </p:cTn>
                                        <p:tgtEl>
                                          <p:spTgt spid="5">
                                            <p:txEl>
                                              <p:pRg st="6" end="6"/>
                                            </p:txEl>
                                          </p:spTgt>
                                        </p:tgtEl>
                                      </p:cBhvr>
                                      <p:to x="100000" y="90000"/>
                                    </p:animScale>
                                    <p:animScale>
                                      <p:cBhvr>
                                        <p:cTn id="52" dur="166" decel="50000">
                                          <p:stCondLst>
                                            <p:cond delay="1668"/>
                                          </p:stCondLst>
                                        </p:cTn>
                                        <p:tgtEl>
                                          <p:spTgt spid="5">
                                            <p:txEl>
                                              <p:pRg st="6" end="6"/>
                                            </p:txEl>
                                          </p:spTgt>
                                        </p:tgtEl>
                                      </p:cBhvr>
                                      <p:to x="100000" y="100000"/>
                                    </p:animScale>
                                    <p:animScale>
                                      <p:cBhvr>
                                        <p:cTn id="53" dur="26">
                                          <p:stCondLst>
                                            <p:cond delay="1808"/>
                                          </p:stCondLst>
                                        </p:cTn>
                                        <p:tgtEl>
                                          <p:spTgt spid="5">
                                            <p:txEl>
                                              <p:pRg st="6" end="6"/>
                                            </p:txEl>
                                          </p:spTgt>
                                        </p:tgtEl>
                                      </p:cBhvr>
                                      <p:to x="100000" y="95000"/>
                                    </p:animScale>
                                    <p:animScale>
                                      <p:cBhvr>
                                        <p:cTn id="54" dur="166" decel="50000">
                                          <p:stCondLst>
                                            <p:cond delay="1834"/>
                                          </p:stCondLst>
                                        </p:cTn>
                                        <p:tgtEl>
                                          <p:spTgt spid="5">
                                            <p:txEl>
                                              <p:pRg st="6" end="6"/>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wipe(down)">
                                      <p:cBhvr>
                                        <p:cTn id="57" dur="580">
                                          <p:stCondLst>
                                            <p:cond delay="0"/>
                                          </p:stCondLst>
                                        </p:cTn>
                                        <p:tgtEl>
                                          <p:spTgt spid="5">
                                            <p:txEl>
                                              <p:pRg st="7" end="7"/>
                                            </p:txEl>
                                          </p:spTgt>
                                        </p:tgtEl>
                                      </p:cBhvr>
                                    </p:animEffect>
                                    <p:anim calcmode="lin" valueType="num">
                                      <p:cBhvr>
                                        <p:cTn id="58"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7" end="7"/>
                                            </p:txEl>
                                          </p:spTgt>
                                        </p:tgtEl>
                                      </p:cBhvr>
                                      <p:to x="100000" y="60000"/>
                                    </p:animScale>
                                    <p:animScale>
                                      <p:cBhvr>
                                        <p:cTn id="64" dur="166" decel="50000">
                                          <p:stCondLst>
                                            <p:cond delay="676"/>
                                          </p:stCondLst>
                                        </p:cTn>
                                        <p:tgtEl>
                                          <p:spTgt spid="5">
                                            <p:txEl>
                                              <p:pRg st="7" end="7"/>
                                            </p:txEl>
                                          </p:spTgt>
                                        </p:tgtEl>
                                      </p:cBhvr>
                                      <p:to x="100000" y="100000"/>
                                    </p:animScale>
                                    <p:animScale>
                                      <p:cBhvr>
                                        <p:cTn id="65" dur="26">
                                          <p:stCondLst>
                                            <p:cond delay="1312"/>
                                          </p:stCondLst>
                                        </p:cTn>
                                        <p:tgtEl>
                                          <p:spTgt spid="5">
                                            <p:txEl>
                                              <p:pRg st="7" end="7"/>
                                            </p:txEl>
                                          </p:spTgt>
                                        </p:tgtEl>
                                      </p:cBhvr>
                                      <p:to x="100000" y="80000"/>
                                    </p:animScale>
                                    <p:animScale>
                                      <p:cBhvr>
                                        <p:cTn id="66" dur="166" decel="50000">
                                          <p:stCondLst>
                                            <p:cond delay="1338"/>
                                          </p:stCondLst>
                                        </p:cTn>
                                        <p:tgtEl>
                                          <p:spTgt spid="5">
                                            <p:txEl>
                                              <p:pRg st="7" end="7"/>
                                            </p:txEl>
                                          </p:spTgt>
                                        </p:tgtEl>
                                      </p:cBhvr>
                                      <p:to x="100000" y="100000"/>
                                    </p:animScale>
                                    <p:animScale>
                                      <p:cBhvr>
                                        <p:cTn id="67" dur="26">
                                          <p:stCondLst>
                                            <p:cond delay="1642"/>
                                          </p:stCondLst>
                                        </p:cTn>
                                        <p:tgtEl>
                                          <p:spTgt spid="5">
                                            <p:txEl>
                                              <p:pRg st="7" end="7"/>
                                            </p:txEl>
                                          </p:spTgt>
                                        </p:tgtEl>
                                      </p:cBhvr>
                                      <p:to x="100000" y="90000"/>
                                    </p:animScale>
                                    <p:animScale>
                                      <p:cBhvr>
                                        <p:cTn id="68" dur="166" decel="50000">
                                          <p:stCondLst>
                                            <p:cond delay="1668"/>
                                          </p:stCondLst>
                                        </p:cTn>
                                        <p:tgtEl>
                                          <p:spTgt spid="5">
                                            <p:txEl>
                                              <p:pRg st="7" end="7"/>
                                            </p:txEl>
                                          </p:spTgt>
                                        </p:tgtEl>
                                      </p:cBhvr>
                                      <p:to x="100000" y="100000"/>
                                    </p:animScale>
                                    <p:animScale>
                                      <p:cBhvr>
                                        <p:cTn id="69" dur="26">
                                          <p:stCondLst>
                                            <p:cond delay="1808"/>
                                          </p:stCondLst>
                                        </p:cTn>
                                        <p:tgtEl>
                                          <p:spTgt spid="5">
                                            <p:txEl>
                                              <p:pRg st="7" end="7"/>
                                            </p:txEl>
                                          </p:spTgt>
                                        </p:tgtEl>
                                      </p:cBhvr>
                                      <p:to x="100000" y="95000"/>
                                    </p:animScale>
                                    <p:animScale>
                                      <p:cBhvr>
                                        <p:cTn id="70" dur="166" decel="50000">
                                          <p:stCondLst>
                                            <p:cond delay="1834"/>
                                          </p:stCondLst>
                                        </p:cTn>
                                        <p:tgtEl>
                                          <p:spTgt spid="5">
                                            <p:txEl>
                                              <p:pRg st="7" end="7"/>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animEffect transition="in" filter="wipe(down)">
                                      <p:cBhvr>
                                        <p:cTn id="75" dur="580">
                                          <p:stCondLst>
                                            <p:cond delay="0"/>
                                          </p:stCondLst>
                                        </p:cTn>
                                        <p:tgtEl>
                                          <p:spTgt spid="5">
                                            <p:txEl>
                                              <p:pRg st="9" end="9"/>
                                            </p:txEl>
                                          </p:spTgt>
                                        </p:tgtEl>
                                      </p:cBhvr>
                                    </p:animEffect>
                                    <p:anim calcmode="lin" valueType="num">
                                      <p:cBhvr>
                                        <p:cTn id="76"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txEl>
                                              <p:pRg st="9" end="9"/>
                                            </p:txEl>
                                          </p:spTgt>
                                        </p:tgtEl>
                                      </p:cBhvr>
                                      <p:to x="100000" y="60000"/>
                                    </p:animScale>
                                    <p:animScale>
                                      <p:cBhvr>
                                        <p:cTn id="82" dur="166" decel="50000">
                                          <p:stCondLst>
                                            <p:cond delay="676"/>
                                          </p:stCondLst>
                                        </p:cTn>
                                        <p:tgtEl>
                                          <p:spTgt spid="5">
                                            <p:txEl>
                                              <p:pRg st="9" end="9"/>
                                            </p:txEl>
                                          </p:spTgt>
                                        </p:tgtEl>
                                      </p:cBhvr>
                                      <p:to x="100000" y="100000"/>
                                    </p:animScale>
                                    <p:animScale>
                                      <p:cBhvr>
                                        <p:cTn id="83" dur="26">
                                          <p:stCondLst>
                                            <p:cond delay="1312"/>
                                          </p:stCondLst>
                                        </p:cTn>
                                        <p:tgtEl>
                                          <p:spTgt spid="5">
                                            <p:txEl>
                                              <p:pRg st="9" end="9"/>
                                            </p:txEl>
                                          </p:spTgt>
                                        </p:tgtEl>
                                      </p:cBhvr>
                                      <p:to x="100000" y="80000"/>
                                    </p:animScale>
                                    <p:animScale>
                                      <p:cBhvr>
                                        <p:cTn id="84" dur="166" decel="50000">
                                          <p:stCondLst>
                                            <p:cond delay="1338"/>
                                          </p:stCondLst>
                                        </p:cTn>
                                        <p:tgtEl>
                                          <p:spTgt spid="5">
                                            <p:txEl>
                                              <p:pRg st="9" end="9"/>
                                            </p:txEl>
                                          </p:spTgt>
                                        </p:tgtEl>
                                      </p:cBhvr>
                                      <p:to x="100000" y="100000"/>
                                    </p:animScale>
                                    <p:animScale>
                                      <p:cBhvr>
                                        <p:cTn id="85" dur="26">
                                          <p:stCondLst>
                                            <p:cond delay="1642"/>
                                          </p:stCondLst>
                                        </p:cTn>
                                        <p:tgtEl>
                                          <p:spTgt spid="5">
                                            <p:txEl>
                                              <p:pRg st="9" end="9"/>
                                            </p:txEl>
                                          </p:spTgt>
                                        </p:tgtEl>
                                      </p:cBhvr>
                                      <p:to x="100000" y="90000"/>
                                    </p:animScale>
                                    <p:animScale>
                                      <p:cBhvr>
                                        <p:cTn id="86" dur="166" decel="50000">
                                          <p:stCondLst>
                                            <p:cond delay="1668"/>
                                          </p:stCondLst>
                                        </p:cTn>
                                        <p:tgtEl>
                                          <p:spTgt spid="5">
                                            <p:txEl>
                                              <p:pRg st="9" end="9"/>
                                            </p:txEl>
                                          </p:spTgt>
                                        </p:tgtEl>
                                      </p:cBhvr>
                                      <p:to x="100000" y="100000"/>
                                    </p:animScale>
                                    <p:animScale>
                                      <p:cBhvr>
                                        <p:cTn id="87" dur="26">
                                          <p:stCondLst>
                                            <p:cond delay="1808"/>
                                          </p:stCondLst>
                                        </p:cTn>
                                        <p:tgtEl>
                                          <p:spTgt spid="5">
                                            <p:txEl>
                                              <p:pRg st="9" end="9"/>
                                            </p:txEl>
                                          </p:spTgt>
                                        </p:tgtEl>
                                      </p:cBhvr>
                                      <p:to x="100000" y="95000"/>
                                    </p:animScale>
                                    <p:animScale>
                                      <p:cBhvr>
                                        <p:cTn id="88" dur="166" decel="50000">
                                          <p:stCondLst>
                                            <p:cond delay="1834"/>
                                          </p:stCondLst>
                                        </p:cTn>
                                        <p:tgtEl>
                                          <p:spTgt spid="5">
                                            <p:txEl>
                                              <p:pRg st="9" end="9"/>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wipe(down)">
                                      <p:cBhvr>
                                        <p:cTn id="93" dur="580">
                                          <p:stCondLst>
                                            <p:cond delay="0"/>
                                          </p:stCondLst>
                                        </p:cTn>
                                        <p:tgtEl>
                                          <p:spTgt spid="5">
                                            <p:txEl>
                                              <p:pRg st="11" end="11"/>
                                            </p:txEl>
                                          </p:spTgt>
                                        </p:tgtEl>
                                      </p:cBhvr>
                                    </p:animEffect>
                                    <p:anim calcmode="lin" valueType="num">
                                      <p:cBhvr>
                                        <p:cTn id="94"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5">
                                            <p:txEl>
                                              <p:pRg st="11" end="11"/>
                                            </p:txEl>
                                          </p:spTgt>
                                        </p:tgtEl>
                                      </p:cBhvr>
                                      <p:to x="100000" y="60000"/>
                                    </p:animScale>
                                    <p:animScale>
                                      <p:cBhvr>
                                        <p:cTn id="100" dur="166" decel="50000">
                                          <p:stCondLst>
                                            <p:cond delay="676"/>
                                          </p:stCondLst>
                                        </p:cTn>
                                        <p:tgtEl>
                                          <p:spTgt spid="5">
                                            <p:txEl>
                                              <p:pRg st="11" end="11"/>
                                            </p:txEl>
                                          </p:spTgt>
                                        </p:tgtEl>
                                      </p:cBhvr>
                                      <p:to x="100000" y="100000"/>
                                    </p:animScale>
                                    <p:animScale>
                                      <p:cBhvr>
                                        <p:cTn id="101" dur="26">
                                          <p:stCondLst>
                                            <p:cond delay="1312"/>
                                          </p:stCondLst>
                                        </p:cTn>
                                        <p:tgtEl>
                                          <p:spTgt spid="5">
                                            <p:txEl>
                                              <p:pRg st="11" end="11"/>
                                            </p:txEl>
                                          </p:spTgt>
                                        </p:tgtEl>
                                      </p:cBhvr>
                                      <p:to x="100000" y="80000"/>
                                    </p:animScale>
                                    <p:animScale>
                                      <p:cBhvr>
                                        <p:cTn id="102" dur="166" decel="50000">
                                          <p:stCondLst>
                                            <p:cond delay="1338"/>
                                          </p:stCondLst>
                                        </p:cTn>
                                        <p:tgtEl>
                                          <p:spTgt spid="5">
                                            <p:txEl>
                                              <p:pRg st="11" end="11"/>
                                            </p:txEl>
                                          </p:spTgt>
                                        </p:tgtEl>
                                      </p:cBhvr>
                                      <p:to x="100000" y="100000"/>
                                    </p:animScale>
                                    <p:animScale>
                                      <p:cBhvr>
                                        <p:cTn id="103" dur="26">
                                          <p:stCondLst>
                                            <p:cond delay="1642"/>
                                          </p:stCondLst>
                                        </p:cTn>
                                        <p:tgtEl>
                                          <p:spTgt spid="5">
                                            <p:txEl>
                                              <p:pRg st="11" end="11"/>
                                            </p:txEl>
                                          </p:spTgt>
                                        </p:tgtEl>
                                      </p:cBhvr>
                                      <p:to x="100000" y="90000"/>
                                    </p:animScale>
                                    <p:animScale>
                                      <p:cBhvr>
                                        <p:cTn id="104" dur="166" decel="50000">
                                          <p:stCondLst>
                                            <p:cond delay="1668"/>
                                          </p:stCondLst>
                                        </p:cTn>
                                        <p:tgtEl>
                                          <p:spTgt spid="5">
                                            <p:txEl>
                                              <p:pRg st="11" end="11"/>
                                            </p:txEl>
                                          </p:spTgt>
                                        </p:tgtEl>
                                      </p:cBhvr>
                                      <p:to x="100000" y="100000"/>
                                    </p:animScale>
                                    <p:animScale>
                                      <p:cBhvr>
                                        <p:cTn id="105" dur="26">
                                          <p:stCondLst>
                                            <p:cond delay="1808"/>
                                          </p:stCondLst>
                                        </p:cTn>
                                        <p:tgtEl>
                                          <p:spTgt spid="5">
                                            <p:txEl>
                                              <p:pRg st="11" end="11"/>
                                            </p:txEl>
                                          </p:spTgt>
                                        </p:tgtEl>
                                      </p:cBhvr>
                                      <p:to x="100000" y="95000"/>
                                    </p:animScale>
                                    <p:animScale>
                                      <p:cBhvr>
                                        <p:cTn id="106" dur="166" decel="50000">
                                          <p:stCondLst>
                                            <p:cond delay="1834"/>
                                          </p:stCondLst>
                                        </p:cTn>
                                        <p:tgtEl>
                                          <p:spTgt spid="5">
                                            <p:txEl>
                                              <p:pRg st="11" end="11"/>
                                            </p:txEl>
                                          </p:spTgt>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5">
                                            <p:txEl>
                                              <p:pRg st="12" end="12"/>
                                            </p:txEl>
                                          </p:spTgt>
                                        </p:tgtEl>
                                        <p:attrNameLst>
                                          <p:attrName>style.visibility</p:attrName>
                                        </p:attrNameLst>
                                      </p:cBhvr>
                                      <p:to>
                                        <p:strVal val="visible"/>
                                      </p:to>
                                    </p:set>
                                    <p:animEffect transition="in" filter="wipe(down)">
                                      <p:cBhvr>
                                        <p:cTn id="109" dur="580">
                                          <p:stCondLst>
                                            <p:cond delay="0"/>
                                          </p:stCondLst>
                                        </p:cTn>
                                        <p:tgtEl>
                                          <p:spTgt spid="5">
                                            <p:txEl>
                                              <p:pRg st="12" end="12"/>
                                            </p:txEl>
                                          </p:spTgt>
                                        </p:tgtEl>
                                      </p:cBhvr>
                                    </p:animEffect>
                                    <p:anim calcmode="lin" valueType="num">
                                      <p:cBhvr>
                                        <p:cTn id="110" dur="1822" tmFilter="0,0; 0.14,0.36; 0.43,0.73; 0.71,0.91; 1.0,1.0">
                                          <p:stCondLst>
                                            <p:cond delay="0"/>
                                          </p:stCondLst>
                                        </p:cTn>
                                        <p:tgtEl>
                                          <p:spTgt spid="5">
                                            <p:txEl>
                                              <p:pRg st="12" end="12"/>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5">
                                            <p:txEl>
                                              <p:pRg st="12" end="12"/>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5">
                                            <p:txEl>
                                              <p:pRg st="12" end="12"/>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5">
                                            <p:txEl>
                                              <p:pRg st="12" end="12"/>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5">
                                            <p:txEl>
                                              <p:pRg st="12" end="12"/>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5">
                                            <p:txEl>
                                              <p:pRg st="12" end="12"/>
                                            </p:txEl>
                                          </p:spTgt>
                                        </p:tgtEl>
                                      </p:cBhvr>
                                      <p:to x="100000" y="60000"/>
                                    </p:animScale>
                                    <p:animScale>
                                      <p:cBhvr>
                                        <p:cTn id="116" dur="166" decel="50000">
                                          <p:stCondLst>
                                            <p:cond delay="676"/>
                                          </p:stCondLst>
                                        </p:cTn>
                                        <p:tgtEl>
                                          <p:spTgt spid="5">
                                            <p:txEl>
                                              <p:pRg st="12" end="12"/>
                                            </p:txEl>
                                          </p:spTgt>
                                        </p:tgtEl>
                                      </p:cBhvr>
                                      <p:to x="100000" y="100000"/>
                                    </p:animScale>
                                    <p:animScale>
                                      <p:cBhvr>
                                        <p:cTn id="117" dur="26">
                                          <p:stCondLst>
                                            <p:cond delay="1312"/>
                                          </p:stCondLst>
                                        </p:cTn>
                                        <p:tgtEl>
                                          <p:spTgt spid="5">
                                            <p:txEl>
                                              <p:pRg st="12" end="12"/>
                                            </p:txEl>
                                          </p:spTgt>
                                        </p:tgtEl>
                                      </p:cBhvr>
                                      <p:to x="100000" y="80000"/>
                                    </p:animScale>
                                    <p:animScale>
                                      <p:cBhvr>
                                        <p:cTn id="118" dur="166" decel="50000">
                                          <p:stCondLst>
                                            <p:cond delay="1338"/>
                                          </p:stCondLst>
                                        </p:cTn>
                                        <p:tgtEl>
                                          <p:spTgt spid="5">
                                            <p:txEl>
                                              <p:pRg st="12" end="12"/>
                                            </p:txEl>
                                          </p:spTgt>
                                        </p:tgtEl>
                                      </p:cBhvr>
                                      <p:to x="100000" y="100000"/>
                                    </p:animScale>
                                    <p:animScale>
                                      <p:cBhvr>
                                        <p:cTn id="119" dur="26">
                                          <p:stCondLst>
                                            <p:cond delay="1642"/>
                                          </p:stCondLst>
                                        </p:cTn>
                                        <p:tgtEl>
                                          <p:spTgt spid="5">
                                            <p:txEl>
                                              <p:pRg st="12" end="12"/>
                                            </p:txEl>
                                          </p:spTgt>
                                        </p:tgtEl>
                                      </p:cBhvr>
                                      <p:to x="100000" y="90000"/>
                                    </p:animScale>
                                    <p:animScale>
                                      <p:cBhvr>
                                        <p:cTn id="120" dur="166" decel="50000">
                                          <p:stCondLst>
                                            <p:cond delay="1668"/>
                                          </p:stCondLst>
                                        </p:cTn>
                                        <p:tgtEl>
                                          <p:spTgt spid="5">
                                            <p:txEl>
                                              <p:pRg st="12" end="12"/>
                                            </p:txEl>
                                          </p:spTgt>
                                        </p:tgtEl>
                                      </p:cBhvr>
                                      <p:to x="100000" y="100000"/>
                                    </p:animScale>
                                    <p:animScale>
                                      <p:cBhvr>
                                        <p:cTn id="121" dur="26">
                                          <p:stCondLst>
                                            <p:cond delay="1808"/>
                                          </p:stCondLst>
                                        </p:cTn>
                                        <p:tgtEl>
                                          <p:spTgt spid="5">
                                            <p:txEl>
                                              <p:pRg st="12" end="12"/>
                                            </p:txEl>
                                          </p:spTgt>
                                        </p:tgtEl>
                                      </p:cBhvr>
                                      <p:to x="100000" y="95000"/>
                                    </p:animScale>
                                    <p:animScale>
                                      <p:cBhvr>
                                        <p:cTn id="122" dur="166" decel="50000">
                                          <p:stCondLst>
                                            <p:cond delay="1834"/>
                                          </p:stCondLst>
                                        </p:cTn>
                                        <p:tgtEl>
                                          <p:spTgt spid="5">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smtClean="0"/>
              <a:t>６月１５日</a:t>
            </a:r>
            <a:r>
              <a:rPr kumimoji="1" lang="ja-JP" altLang="en-US" sz="4400" dirty="0" smtClean="0"/>
              <a:t>の</a:t>
            </a:r>
            <a:r>
              <a:rPr kumimoji="1" lang="ja-JP" altLang="en-US" sz="4400" dirty="0" smtClean="0"/>
              <a:t>レビュー</a:t>
            </a:r>
            <a:endParaRPr kumimoji="1" lang="ja-JP" altLang="en-US" sz="4400" dirty="0"/>
          </a:p>
        </p:txBody>
      </p:sp>
      <p:sp>
        <p:nvSpPr>
          <p:cNvPr id="5" name="サブタイトル 4"/>
          <p:cNvSpPr>
            <a:spLocks noGrp="1"/>
          </p:cNvSpPr>
          <p:nvPr>
            <p:ph type="subTitle" idx="1"/>
          </p:nvPr>
        </p:nvSpPr>
        <p:spPr>
          <a:xfrm>
            <a:off x="120846" y="1340768"/>
            <a:ext cx="8856984" cy="6624736"/>
          </a:xfrm>
        </p:spPr>
        <p:txBody>
          <a:bodyPr>
            <a:noAutofit/>
          </a:bodyPr>
          <a:lstStyle/>
          <a:p>
            <a:endParaRPr lang="en-US" altLang="ja-JP" sz="1400" dirty="0" smtClean="0"/>
          </a:p>
          <a:p>
            <a:endParaRPr lang="en-US" altLang="ja-JP" sz="1400" dirty="0">
              <a:solidFill>
                <a:srgbClr val="FF0000"/>
              </a:solidFill>
            </a:endParaRPr>
          </a:p>
          <a:p>
            <a:endParaRPr lang="en-US" altLang="ja-JP" sz="1400" dirty="0"/>
          </a:p>
          <a:p>
            <a:r>
              <a:rPr lang="ja-JP" altLang="en-US" sz="2400" dirty="0" smtClean="0"/>
              <a:t>１．いわゆる「作業記憶」ではどのような情報処理が</a:t>
            </a:r>
            <a:endParaRPr lang="en-US" altLang="ja-JP" sz="2400" dirty="0" smtClean="0"/>
          </a:p>
          <a:p>
            <a:r>
              <a:rPr lang="ja-JP" altLang="en-US" sz="2400" dirty="0" smtClean="0"/>
              <a:t>行われているのだろうか？</a:t>
            </a:r>
            <a:endParaRPr lang="en-US" altLang="ja-JP" sz="2400" dirty="0"/>
          </a:p>
          <a:p>
            <a:endParaRPr lang="en-US" altLang="ja-JP" sz="2400" dirty="0"/>
          </a:p>
          <a:p>
            <a:pPr marL="109728"/>
            <a:r>
              <a:rPr lang="ja-JP" altLang="en-US" sz="2400" dirty="0" smtClean="0"/>
              <a:t>２．「目標階層」って何だっけ？この意味について説明してみよう！</a:t>
            </a:r>
            <a:endParaRPr lang="en-US" altLang="ja-JP" sz="2400" dirty="0" smtClean="0"/>
          </a:p>
          <a:p>
            <a:pPr marL="109728"/>
            <a:endParaRPr lang="en-US" altLang="ja-JP" sz="2400" dirty="0"/>
          </a:p>
          <a:p>
            <a:pPr marL="109728"/>
            <a:endParaRPr lang="en-US" altLang="ja-JP" sz="2400" dirty="0" smtClean="0"/>
          </a:p>
          <a:p>
            <a:pPr marL="109728"/>
            <a:endParaRPr lang="en-US" altLang="ja-JP" sz="2400" dirty="0"/>
          </a:p>
          <a:p>
            <a:pPr marL="109728"/>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2</a:t>
            </a:fld>
            <a:endParaRPr kumimoji="1" lang="ja-JP" altLang="en-US"/>
          </a:p>
        </p:txBody>
      </p:sp>
    </p:spTree>
    <p:extLst>
      <p:ext uri="{BB962C8B-B14F-4D97-AF65-F5344CB8AC3E}">
        <p14:creationId xmlns:p14="http://schemas.microsoft.com/office/powerpoint/2010/main" val="3787120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80">
                                          <p:stCondLst>
                                            <p:cond delay="0"/>
                                          </p:stCondLst>
                                        </p:cTn>
                                        <p:tgtEl>
                                          <p:spTgt spid="5">
                                            <p:txEl>
                                              <p:pRg st="3" end="3"/>
                                            </p:txEl>
                                          </p:spTgt>
                                        </p:tgtEl>
                                      </p:cBhvr>
                                    </p:animEffect>
                                    <p:anim calcmode="lin" valueType="num">
                                      <p:cBhvr>
                                        <p:cTn id="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3" end="3"/>
                                            </p:txEl>
                                          </p:spTgt>
                                        </p:tgtEl>
                                      </p:cBhvr>
                                      <p:to x="100000" y="60000"/>
                                    </p:animScale>
                                    <p:animScale>
                                      <p:cBhvr>
                                        <p:cTn id="14" dur="166" decel="50000">
                                          <p:stCondLst>
                                            <p:cond delay="676"/>
                                          </p:stCondLst>
                                        </p:cTn>
                                        <p:tgtEl>
                                          <p:spTgt spid="5">
                                            <p:txEl>
                                              <p:pRg st="3" end="3"/>
                                            </p:txEl>
                                          </p:spTgt>
                                        </p:tgtEl>
                                      </p:cBhvr>
                                      <p:to x="100000" y="100000"/>
                                    </p:animScale>
                                    <p:animScale>
                                      <p:cBhvr>
                                        <p:cTn id="15" dur="26">
                                          <p:stCondLst>
                                            <p:cond delay="1312"/>
                                          </p:stCondLst>
                                        </p:cTn>
                                        <p:tgtEl>
                                          <p:spTgt spid="5">
                                            <p:txEl>
                                              <p:pRg st="3" end="3"/>
                                            </p:txEl>
                                          </p:spTgt>
                                        </p:tgtEl>
                                      </p:cBhvr>
                                      <p:to x="100000" y="80000"/>
                                    </p:animScale>
                                    <p:animScale>
                                      <p:cBhvr>
                                        <p:cTn id="16" dur="166" decel="50000">
                                          <p:stCondLst>
                                            <p:cond delay="1338"/>
                                          </p:stCondLst>
                                        </p:cTn>
                                        <p:tgtEl>
                                          <p:spTgt spid="5">
                                            <p:txEl>
                                              <p:pRg st="3" end="3"/>
                                            </p:txEl>
                                          </p:spTgt>
                                        </p:tgtEl>
                                      </p:cBhvr>
                                      <p:to x="100000" y="100000"/>
                                    </p:animScale>
                                    <p:animScale>
                                      <p:cBhvr>
                                        <p:cTn id="17" dur="26">
                                          <p:stCondLst>
                                            <p:cond delay="1642"/>
                                          </p:stCondLst>
                                        </p:cTn>
                                        <p:tgtEl>
                                          <p:spTgt spid="5">
                                            <p:txEl>
                                              <p:pRg st="3" end="3"/>
                                            </p:txEl>
                                          </p:spTgt>
                                        </p:tgtEl>
                                      </p:cBhvr>
                                      <p:to x="100000" y="90000"/>
                                    </p:animScale>
                                    <p:animScale>
                                      <p:cBhvr>
                                        <p:cTn id="18" dur="166" decel="50000">
                                          <p:stCondLst>
                                            <p:cond delay="1668"/>
                                          </p:stCondLst>
                                        </p:cTn>
                                        <p:tgtEl>
                                          <p:spTgt spid="5">
                                            <p:txEl>
                                              <p:pRg st="3" end="3"/>
                                            </p:txEl>
                                          </p:spTgt>
                                        </p:tgtEl>
                                      </p:cBhvr>
                                      <p:to x="100000" y="100000"/>
                                    </p:animScale>
                                    <p:animScale>
                                      <p:cBhvr>
                                        <p:cTn id="19" dur="26">
                                          <p:stCondLst>
                                            <p:cond delay="1808"/>
                                          </p:stCondLst>
                                        </p:cTn>
                                        <p:tgtEl>
                                          <p:spTgt spid="5">
                                            <p:txEl>
                                              <p:pRg st="3" end="3"/>
                                            </p:txEl>
                                          </p:spTgt>
                                        </p:tgtEl>
                                      </p:cBhvr>
                                      <p:to x="100000" y="95000"/>
                                    </p:animScale>
                                    <p:animScale>
                                      <p:cBhvr>
                                        <p:cTn id="20" dur="166" decel="50000">
                                          <p:stCondLst>
                                            <p:cond delay="1834"/>
                                          </p:stCondLst>
                                        </p:cTn>
                                        <p:tgtEl>
                                          <p:spTgt spid="5">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80">
                                          <p:stCondLst>
                                            <p:cond delay="0"/>
                                          </p:stCondLst>
                                        </p:cTn>
                                        <p:tgtEl>
                                          <p:spTgt spid="5">
                                            <p:txEl>
                                              <p:pRg st="4" end="4"/>
                                            </p:txEl>
                                          </p:spTgt>
                                        </p:tgtEl>
                                      </p:cBhvr>
                                    </p:animEffect>
                                    <p:anim calcmode="lin" valueType="num">
                                      <p:cBhvr>
                                        <p:cTn id="24"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4" end="4"/>
                                            </p:txEl>
                                          </p:spTgt>
                                        </p:tgtEl>
                                      </p:cBhvr>
                                      <p:to x="100000" y="60000"/>
                                    </p:animScale>
                                    <p:animScale>
                                      <p:cBhvr>
                                        <p:cTn id="30" dur="166" decel="50000">
                                          <p:stCondLst>
                                            <p:cond delay="676"/>
                                          </p:stCondLst>
                                        </p:cTn>
                                        <p:tgtEl>
                                          <p:spTgt spid="5">
                                            <p:txEl>
                                              <p:pRg st="4" end="4"/>
                                            </p:txEl>
                                          </p:spTgt>
                                        </p:tgtEl>
                                      </p:cBhvr>
                                      <p:to x="100000" y="100000"/>
                                    </p:animScale>
                                    <p:animScale>
                                      <p:cBhvr>
                                        <p:cTn id="31" dur="26">
                                          <p:stCondLst>
                                            <p:cond delay="1312"/>
                                          </p:stCondLst>
                                        </p:cTn>
                                        <p:tgtEl>
                                          <p:spTgt spid="5">
                                            <p:txEl>
                                              <p:pRg st="4" end="4"/>
                                            </p:txEl>
                                          </p:spTgt>
                                        </p:tgtEl>
                                      </p:cBhvr>
                                      <p:to x="100000" y="80000"/>
                                    </p:animScale>
                                    <p:animScale>
                                      <p:cBhvr>
                                        <p:cTn id="32" dur="166" decel="50000">
                                          <p:stCondLst>
                                            <p:cond delay="1338"/>
                                          </p:stCondLst>
                                        </p:cTn>
                                        <p:tgtEl>
                                          <p:spTgt spid="5">
                                            <p:txEl>
                                              <p:pRg st="4" end="4"/>
                                            </p:txEl>
                                          </p:spTgt>
                                        </p:tgtEl>
                                      </p:cBhvr>
                                      <p:to x="100000" y="100000"/>
                                    </p:animScale>
                                    <p:animScale>
                                      <p:cBhvr>
                                        <p:cTn id="33" dur="26">
                                          <p:stCondLst>
                                            <p:cond delay="1642"/>
                                          </p:stCondLst>
                                        </p:cTn>
                                        <p:tgtEl>
                                          <p:spTgt spid="5">
                                            <p:txEl>
                                              <p:pRg st="4" end="4"/>
                                            </p:txEl>
                                          </p:spTgt>
                                        </p:tgtEl>
                                      </p:cBhvr>
                                      <p:to x="100000" y="90000"/>
                                    </p:animScale>
                                    <p:animScale>
                                      <p:cBhvr>
                                        <p:cTn id="34" dur="166" decel="50000">
                                          <p:stCondLst>
                                            <p:cond delay="1668"/>
                                          </p:stCondLst>
                                        </p:cTn>
                                        <p:tgtEl>
                                          <p:spTgt spid="5">
                                            <p:txEl>
                                              <p:pRg st="4" end="4"/>
                                            </p:txEl>
                                          </p:spTgt>
                                        </p:tgtEl>
                                      </p:cBhvr>
                                      <p:to x="100000" y="100000"/>
                                    </p:animScale>
                                    <p:animScale>
                                      <p:cBhvr>
                                        <p:cTn id="35" dur="26">
                                          <p:stCondLst>
                                            <p:cond delay="1808"/>
                                          </p:stCondLst>
                                        </p:cTn>
                                        <p:tgtEl>
                                          <p:spTgt spid="5">
                                            <p:txEl>
                                              <p:pRg st="4" end="4"/>
                                            </p:txEl>
                                          </p:spTgt>
                                        </p:tgtEl>
                                      </p:cBhvr>
                                      <p:to x="100000" y="95000"/>
                                    </p:animScale>
                                    <p:animScale>
                                      <p:cBhvr>
                                        <p:cTn id="36" dur="166" decel="50000">
                                          <p:stCondLst>
                                            <p:cond delay="1834"/>
                                          </p:stCondLst>
                                        </p:cTn>
                                        <p:tgtEl>
                                          <p:spTgt spid="5">
                                            <p:txEl>
                                              <p:pRg st="4" end="4"/>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down)">
                                      <p:cBhvr>
                                        <p:cTn id="41" dur="580">
                                          <p:stCondLst>
                                            <p:cond delay="0"/>
                                          </p:stCondLst>
                                        </p:cTn>
                                        <p:tgtEl>
                                          <p:spTgt spid="5">
                                            <p:txEl>
                                              <p:pRg st="6" end="6"/>
                                            </p:txEl>
                                          </p:spTgt>
                                        </p:tgtEl>
                                      </p:cBhvr>
                                    </p:animEffect>
                                    <p:anim calcmode="lin" valueType="num">
                                      <p:cBhvr>
                                        <p:cTn id="42"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6" end="6"/>
                                            </p:txEl>
                                          </p:spTgt>
                                        </p:tgtEl>
                                      </p:cBhvr>
                                      <p:to x="100000" y="60000"/>
                                    </p:animScale>
                                    <p:animScale>
                                      <p:cBhvr>
                                        <p:cTn id="48" dur="166" decel="50000">
                                          <p:stCondLst>
                                            <p:cond delay="676"/>
                                          </p:stCondLst>
                                        </p:cTn>
                                        <p:tgtEl>
                                          <p:spTgt spid="5">
                                            <p:txEl>
                                              <p:pRg st="6" end="6"/>
                                            </p:txEl>
                                          </p:spTgt>
                                        </p:tgtEl>
                                      </p:cBhvr>
                                      <p:to x="100000" y="100000"/>
                                    </p:animScale>
                                    <p:animScale>
                                      <p:cBhvr>
                                        <p:cTn id="49" dur="26">
                                          <p:stCondLst>
                                            <p:cond delay="1312"/>
                                          </p:stCondLst>
                                        </p:cTn>
                                        <p:tgtEl>
                                          <p:spTgt spid="5">
                                            <p:txEl>
                                              <p:pRg st="6" end="6"/>
                                            </p:txEl>
                                          </p:spTgt>
                                        </p:tgtEl>
                                      </p:cBhvr>
                                      <p:to x="100000" y="80000"/>
                                    </p:animScale>
                                    <p:animScale>
                                      <p:cBhvr>
                                        <p:cTn id="50" dur="166" decel="50000">
                                          <p:stCondLst>
                                            <p:cond delay="1338"/>
                                          </p:stCondLst>
                                        </p:cTn>
                                        <p:tgtEl>
                                          <p:spTgt spid="5">
                                            <p:txEl>
                                              <p:pRg st="6" end="6"/>
                                            </p:txEl>
                                          </p:spTgt>
                                        </p:tgtEl>
                                      </p:cBhvr>
                                      <p:to x="100000" y="100000"/>
                                    </p:animScale>
                                    <p:animScale>
                                      <p:cBhvr>
                                        <p:cTn id="51" dur="26">
                                          <p:stCondLst>
                                            <p:cond delay="1642"/>
                                          </p:stCondLst>
                                        </p:cTn>
                                        <p:tgtEl>
                                          <p:spTgt spid="5">
                                            <p:txEl>
                                              <p:pRg st="6" end="6"/>
                                            </p:txEl>
                                          </p:spTgt>
                                        </p:tgtEl>
                                      </p:cBhvr>
                                      <p:to x="100000" y="90000"/>
                                    </p:animScale>
                                    <p:animScale>
                                      <p:cBhvr>
                                        <p:cTn id="52" dur="166" decel="50000">
                                          <p:stCondLst>
                                            <p:cond delay="1668"/>
                                          </p:stCondLst>
                                        </p:cTn>
                                        <p:tgtEl>
                                          <p:spTgt spid="5">
                                            <p:txEl>
                                              <p:pRg st="6" end="6"/>
                                            </p:txEl>
                                          </p:spTgt>
                                        </p:tgtEl>
                                      </p:cBhvr>
                                      <p:to x="100000" y="100000"/>
                                    </p:animScale>
                                    <p:animScale>
                                      <p:cBhvr>
                                        <p:cTn id="53" dur="26">
                                          <p:stCondLst>
                                            <p:cond delay="1808"/>
                                          </p:stCondLst>
                                        </p:cTn>
                                        <p:tgtEl>
                                          <p:spTgt spid="5">
                                            <p:txEl>
                                              <p:pRg st="6" end="6"/>
                                            </p:txEl>
                                          </p:spTgt>
                                        </p:tgtEl>
                                      </p:cBhvr>
                                      <p:to x="100000" y="95000"/>
                                    </p:animScale>
                                    <p:animScale>
                                      <p:cBhvr>
                                        <p:cTn id="54" dur="166" decel="50000">
                                          <p:stCondLst>
                                            <p:cond delay="1834"/>
                                          </p:stCondLst>
                                        </p:cTn>
                                        <p:tgtEl>
                                          <p:spTgt spid="5">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556792"/>
            <a:ext cx="7772400" cy="1829761"/>
          </a:xfrm>
        </p:spPr>
        <p:txBody>
          <a:bodyPr>
            <a:normAutofit fontScale="90000"/>
          </a:bodyPr>
          <a:lstStyle/>
          <a:p>
            <a:r>
              <a:rPr kumimoji="1" lang="ja-JP" altLang="en-US" dirty="0" smtClean="0"/>
              <a:t>第１０・１１回</a:t>
            </a:r>
            <a:r>
              <a:rPr kumimoji="1" lang="ja-JP" altLang="en-US" dirty="0" smtClean="0"/>
              <a:t>：</a:t>
            </a:r>
            <a:r>
              <a:rPr kumimoji="1" lang="ja-JP" altLang="en-US" dirty="0" smtClean="0"/>
              <a:t>６月２２・２９日</a:t>
            </a:r>
            <a:r>
              <a:rPr kumimoji="1" lang="en-US" altLang="ja-JP" dirty="0" smtClean="0"/>
              <a:t/>
            </a:r>
            <a:br>
              <a:rPr kumimoji="1" lang="en-US" altLang="ja-JP" dirty="0" smtClean="0"/>
            </a:br>
            <a:r>
              <a:rPr kumimoji="1" lang="ja-JP" altLang="en-US" dirty="0" smtClean="0"/>
              <a:t>第７章</a:t>
            </a:r>
            <a:r>
              <a:rPr kumimoji="1" lang="en-US" altLang="ja-JP" dirty="0" smtClean="0"/>
              <a:t/>
            </a:r>
            <a:br>
              <a:rPr kumimoji="1" lang="en-US" altLang="ja-JP" dirty="0" smtClean="0"/>
            </a:br>
            <a:r>
              <a:rPr kumimoji="1" lang="ja-JP" altLang="en-US" dirty="0" smtClean="0"/>
              <a:t>情報処理の動機づけ</a:t>
            </a:r>
            <a:endParaRPr kumimoji="1" lang="ja-JP" altLang="en-US" dirty="0"/>
          </a:p>
        </p:txBody>
      </p:sp>
      <p:sp>
        <p:nvSpPr>
          <p:cNvPr id="3" name="サブタイトル 2"/>
          <p:cNvSpPr>
            <a:spLocks noGrp="1"/>
          </p:cNvSpPr>
          <p:nvPr>
            <p:ph type="subTitle" idx="1"/>
          </p:nvPr>
        </p:nvSpPr>
        <p:spPr>
          <a:xfrm>
            <a:off x="827584" y="3645024"/>
            <a:ext cx="7772400" cy="1199704"/>
          </a:xfrm>
        </p:spPr>
        <p:txBody>
          <a:bodyPr>
            <a:noAutofit/>
          </a:bodyPr>
          <a:lstStyle/>
          <a:p>
            <a:r>
              <a:rPr kumimoji="1" lang="ja-JP" altLang="en-US" sz="2800" dirty="0" smtClean="0"/>
              <a:t>理想とする目標と現実のギャップを問題認識し、</a:t>
            </a:r>
            <a:endParaRPr kumimoji="1" lang="en-US" altLang="ja-JP" sz="2800" dirty="0" smtClean="0"/>
          </a:p>
          <a:p>
            <a:r>
              <a:rPr kumimoji="1" lang="ja-JP" altLang="en-US" sz="2800" dirty="0" smtClean="0"/>
              <a:t>そのギャップを埋めるべく動機づけられる！</a:t>
            </a:r>
            <a:endParaRPr kumimoji="1" lang="en-US" altLang="ja-JP" sz="2800" dirty="0" smtClean="0"/>
          </a:p>
          <a:p>
            <a:r>
              <a:rPr lang="ja-JP" altLang="en-US" sz="2800" dirty="0" smtClean="0"/>
              <a:t>動機づけとは何か、キチンと理解しよう！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3</a:t>
            </a:fld>
            <a:endParaRPr kumimoji="1" lang="ja-JP" altLang="en-US"/>
          </a:p>
        </p:txBody>
      </p:sp>
    </p:spTree>
    <p:extLst>
      <p:ext uri="{BB962C8B-B14F-4D97-AF65-F5344CB8AC3E}">
        <p14:creationId xmlns:p14="http://schemas.microsoft.com/office/powerpoint/2010/main" val="19376122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908720"/>
            <a:ext cx="9505056" cy="5184576"/>
          </a:xfrm>
        </p:spPr>
        <p:txBody>
          <a:bodyPr>
            <a:normAutofit fontScale="62500" lnSpcReduction="20000"/>
          </a:bodyPr>
          <a:lstStyle/>
          <a:p>
            <a:r>
              <a:rPr kumimoji="1" lang="ja-JP" altLang="en-US" sz="2900" b="1" dirty="0" smtClean="0"/>
              <a:t>目標と現実の２つのギャップを解消するために情報処理が動機づけられる</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（１）解消型動機（情報型動機）</a:t>
            </a:r>
            <a:endParaRPr lang="en-US" altLang="ja-JP" sz="2900" dirty="0" smtClean="0"/>
          </a:p>
          <a:p>
            <a:pPr marL="109728" indent="0">
              <a:buNone/>
            </a:pPr>
            <a:r>
              <a:rPr lang="ja-JP" altLang="en-US" sz="2900" dirty="0" smtClean="0"/>
              <a:t>　→　過去の経験に基づいて形成するある特定の状態に対する期待</a:t>
            </a:r>
            <a:endParaRPr lang="en-US" altLang="ja-JP" sz="2900" dirty="0" smtClean="0"/>
          </a:p>
          <a:p>
            <a:pPr marL="109728" indent="0">
              <a:buNone/>
            </a:pPr>
            <a:r>
              <a:rPr lang="ja-JP" altLang="en-US" sz="2900" dirty="0" smtClean="0"/>
              <a:t>　→　マイナスの状態からの解消</a:t>
            </a:r>
            <a:endParaRPr lang="en-US" altLang="ja-JP" sz="2900" dirty="0" smtClean="0"/>
          </a:p>
          <a:p>
            <a:pPr marL="109728" indent="0">
              <a:buNone/>
            </a:pPr>
            <a:r>
              <a:rPr lang="ja-JP" altLang="en-US" sz="2900" dirty="0" smtClean="0"/>
              <a:t>　→　問題除去、問題回避、不完全な満足、接近・回避の混同、通常の消耗など</a:t>
            </a:r>
            <a:endParaRPr lang="en-US" altLang="ja-JP" sz="2900" dirty="0" smtClean="0"/>
          </a:p>
          <a:p>
            <a:pPr marL="109728" indent="0">
              <a:buNone/>
            </a:pPr>
            <a:endParaRPr lang="en-US" altLang="ja-JP" sz="2900" dirty="0" smtClean="0"/>
          </a:p>
          <a:p>
            <a:pPr marL="109728" indent="0">
              <a:buNone/>
            </a:pPr>
            <a:r>
              <a:rPr lang="ja-JP" altLang="en-US" sz="2900" dirty="0" smtClean="0"/>
              <a:t>（２）報酬型動機（変換型動機）</a:t>
            </a:r>
            <a:endParaRPr lang="en-US" altLang="ja-JP" sz="2900" dirty="0" smtClean="0"/>
          </a:p>
          <a:p>
            <a:pPr marL="109728" indent="0">
              <a:buNone/>
            </a:pPr>
            <a:r>
              <a:rPr lang="ja-JP" altLang="en-US" sz="2900" dirty="0" smtClean="0"/>
              <a:t>　→　将来の目標や到達すべき目標</a:t>
            </a:r>
            <a:endParaRPr lang="en-US" altLang="ja-JP" sz="2900" dirty="0" smtClean="0"/>
          </a:p>
          <a:p>
            <a:pPr marL="109728" indent="0">
              <a:buNone/>
            </a:pPr>
            <a:r>
              <a:rPr lang="ja-JP" altLang="en-US" sz="2900" dirty="0" smtClean="0"/>
              <a:t>　→　プラスの状態への報酬</a:t>
            </a:r>
            <a:endParaRPr lang="en-US" altLang="ja-JP" sz="2900" dirty="0"/>
          </a:p>
          <a:p>
            <a:pPr marL="109728" indent="0">
              <a:buNone/>
            </a:pPr>
            <a:r>
              <a:rPr lang="ja-JP" altLang="en-US" sz="2900" dirty="0" smtClean="0"/>
              <a:t>　→　感覚的満足、知的刺激または習熟、社会的承認など</a:t>
            </a:r>
            <a:endParaRPr lang="en-US" altLang="ja-JP" sz="2900" dirty="0" smtClean="0"/>
          </a:p>
          <a:p>
            <a:pPr marL="109728" indent="0">
              <a:buNone/>
            </a:pPr>
            <a:endParaRPr lang="en-US" altLang="ja-JP" sz="2900" dirty="0"/>
          </a:p>
          <a:p>
            <a:pPr marL="109728" indent="0">
              <a:buNone/>
            </a:pPr>
            <a:r>
              <a:rPr lang="ja-JP" altLang="en-US" sz="2900" dirty="0" smtClean="0"/>
              <a:t>（３）動機を誘発する３つの要素</a:t>
            </a:r>
            <a:endParaRPr lang="en-US" altLang="ja-JP" sz="2900" dirty="0" smtClean="0"/>
          </a:p>
          <a:p>
            <a:pPr marL="109728" indent="0">
              <a:buNone/>
            </a:pPr>
            <a:r>
              <a:rPr lang="ja-JP" altLang="en-US" sz="2900" dirty="0" smtClean="0"/>
              <a:t>　→　</a:t>
            </a:r>
            <a:r>
              <a:rPr lang="ja-JP" altLang="en-US" sz="2900" dirty="0"/>
              <a:t>現実の</a:t>
            </a:r>
            <a:r>
              <a:rPr lang="ja-JP" altLang="en-US" sz="2900" dirty="0" smtClean="0"/>
              <a:t>状態</a:t>
            </a:r>
            <a:r>
              <a:rPr lang="ja-JP" altLang="en-US" sz="2900" dirty="0"/>
              <a:t>を意識することに</a:t>
            </a:r>
            <a:r>
              <a:rPr lang="ja-JP" altLang="en-US" sz="2900" dirty="0" smtClean="0"/>
              <a:t>よって動機</a:t>
            </a:r>
            <a:r>
              <a:rPr lang="ja-JP" altLang="en-US" sz="2900" dirty="0"/>
              <a:t>が生まれる</a:t>
            </a:r>
            <a:endParaRPr lang="en-US" altLang="ja-JP" sz="2900" dirty="0" smtClean="0"/>
          </a:p>
          <a:p>
            <a:pPr marL="109728" indent="0">
              <a:buNone/>
            </a:pPr>
            <a:r>
              <a:rPr lang="ja-JP" altLang="en-US" sz="2900" dirty="0" smtClean="0"/>
              <a:t>　→　現実</a:t>
            </a:r>
            <a:r>
              <a:rPr lang="ja-JP" altLang="en-US" sz="2900" dirty="0"/>
              <a:t>を</a:t>
            </a:r>
            <a:r>
              <a:rPr lang="ja-JP" altLang="en-US" sz="2900" dirty="0" smtClean="0"/>
              <a:t>知るきっかけ＝動機を誘発するきっかけ</a:t>
            </a:r>
            <a:endParaRPr lang="en-US" altLang="ja-JP" sz="2900" dirty="0" smtClean="0"/>
          </a:p>
          <a:p>
            <a:pPr marL="109728" indent="0">
              <a:buNone/>
            </a:pPr>
            <a:r>
              <a:rPr lang="ja-JP" altLang="en-US" sz="2900" dirty="0"/>
              <a:t>　</a:t>
            </a:r>
            <a:r>
              <a:rPr lang="ja-JP" altLang="en-US" sz="2900" dirty="0" smtClean="0"/>
              <a:t>　①　物理的要因（「壊れた」などの客観的な物理的要因</a:t>
            </a:r>
            <a:endParaRPr lang="en-US" altLang="ja-JP" sz="2900" dirty="0" smtClean="0"/>
          </a:p>
          <a:p>
            <a:pPr marL="109728" indent="0">
              <a:buNone/>
            </a:pPr>
            <a:r>
              <a:rPr lang="ja-JP" altLang="en-US" sz="2900" dirty="0" smtClean="0"/>
              <a:t>　　②　消費者の欲求（「喉が渇いた」などの生理的欲求、</a:t>
            </a:r>
            <a:endParaRPr lang="en-US" altLang="ja-JP" sz="2900" dirty="0" smtClean="0"/>
          </a:p>
          <a:p>
            <a:pPr marL="109728" indent="0">
              <a:buNone/>
            </a:pPr>
            <a:r>
              <a:rPr lang="ja-JP" altLang="en-US" sz="2900" dirty="0"/>
              <a:t>　</a:t>
            </a:r>
            <a:r>
              <a:rPr lang="ja-JP" altLang="en-US" sz="2900" dirty="0" smtClean="0"/>
              <a:t>　　　　　　　　　　　　　　　　　　　　　「人に笑われる」などの心理社会的要因）</a:t>
            </a:r>
            <a:endParaRPr lang="en-US" altLang="ja-JP" sz="2900" dirty="0" smtClean="0"/>
          </a:p>
          <a:p>
            <a:pPr marL="109728" indent="0">
              <a:buNone/>
            </a:pPr>
            <a:r>
              <a:rPr lang="ja-JP" altLang="en-US" sz="2900" dirty="0" smtClean="0"/>
              <a:t>　　③　外部刺激・外的誘因（</a:t>
            </a:r>
            <a:r>
              <a:rPr lang="en-US" altLang="ja-JP" sz="2900" dirty="0" smtClean="0"/>
              <a:t>incentive</a:t>
            </a:r>
            <a:r>
              <a:rPr lang="ja-JP" altLang="en-US" sz="2900" dirty="0" smtClean="0"/>
              <a:t>）（店頭の陳列、広告、友人や知人からの情報など）</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4</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１</a:t>
            </a:r>
            <a:r>
              <a:rPr kumimoji="1" lang="ja-JP" altLang="en-US" sz="4000" dirty="0" smtClean="0"/>
              <a:t>．動機としての問題認識</a:t>
            </a:r>
            <a:endParaRPr kumimoji="1" lang="ja-JP" altLang="en-US" sz="4000" dirty="0"/>
          </a:p>
        </p:txBody>
      </p:sp>
    </p:spTree>
    <p:extLst>
      <p:ext uri="{BB962C8B-B14F-4D97-AF65-F5344CB8AC3E}">
        <p14:creationId xmlns:p14="http://schemas.microsoft.com/office/powerpoint/2010/main" val="2038849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1000"/>
                                        <p:tgtEl>
                                          <p:spTgt spid="2">
                                            <p:txEl>
                                              <p:pRg st="7" end="7"/>
                                            </p:txEl>
                                          </p:spTgt>
                                        </p:tgtEl>
                                      </p:cBhvr>
                                    </p:animEffect>
                                    <p:anim calcmode="lin" valueType="num">
                                      <p:cBhvr>
                                        <p:cTn id="3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1000"/>
                                        <p:tgtEl>
                                          <p:spTgt spid="2">
                                            <p:txEl>
                                              <p:pRg st="8" end="8"/>
                                            </p:txEl>
                                          </p:spTgt>
                                        </p:tgtEl>
                                      </p:cBhvr>
                                    </p:animEffect>
                                    <p:anim calcmode="lin" valueType="num">
                                      <p:cBhvr>
                                        <p:cTn id="3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fade">
                                      <p:cBhvr>
                                        <p:cTn id="43" dur="1000"/>
                                        <p:tgtEl>
                                          <p:spTgt spid="2">
                                            <p:txEl>
                                              <p:pRg st="9" end="9"/>
                                            </p:txEl>
                                          </p:spTgt>
                                        </p:tgtEl>
                                      </p:cBhvr>
                                    </p:animEffect>
                                    <p:anim calcmode="lin" valueType="num">
                                      <p:cBhvr>
                                        <p:cTn id="4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fade">
                                      <p:cBhvr>
                                        <p:cTn id="48" dur="1000"/>
                                        <p:tgtEl>
                                          <p:spTgt spid="2">
                                            <p:txEl>
                                              <p:pRg st="10" end="10"/>
                                            </p:txEl>
                                          </p:spTgt>
                                        </p:tgtEl>
                                      </p:cBhvr>
                                    </p:animEffect>
                                    <p:anim calcmode="lin" valueType="num">
                                      <p:cBhvr>
                                        <p:cTn id="4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1000"/>
                                        <p:tgtEl>
                                          <p:spTgt spid="2">
                                            <p:txEl>
                                              <p:pRg st="12" end="12"/>
                                            </p:txEl>
                                          </p:spTgt>
                                        </p:tgtEl>
                                      </p:cBhvr>
                                    </p:animEffect>
                                    <p:anim calcmode="lin" valueType="num">
                                      <p:cBhvr>
                                        <p:cTn id="56"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fade">
                                      <p:cBhvr>
                                        <p:cTn id="62" dur="1000"/>
                                        <p:tgtEl>
                                          <p:spTgt spid="2">
                                            <p:txEl>
                                              <p:pRg st="13" end="13"/>
                                            </p:txEl>
                                          </p:spTgt>
                                        </p:tgtEl>
                                      </p:cBhvr>
                                    </p:animEffect>
                                    <p:anim calcmode="lin" valueType="num">
                                      <p:cBhvr>
                                        <p:cTn id="63"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fade">
                                      <p:cBhvr>
                                        <p:cTn id="67" dur="1000"/>
                                        <p:tgtEl>
                                          <p:spTgt spid="2">
                                            <p:txEl>
                                              <p:pRg st="14" end="14"/>
                                            </p:txEl>
                                          </p:spTgt>
                                        </p:tgtEl>
                                      </p:cBhvr>
                                    </p:animEffect>
                                    <p:anim calcmode="lin" valueType="num">
                                      <p:cBhvr>
                                        <p:cTn id="68"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
                                            <p:txEl>
                                              <p:pRg st="15" end="15"/>
                                            </p:txEl>
                                          </p:spTgt>
                                        </p:tgtEl>
                                        <p:attrNameLst>
                                          <p:attrName>style.visibility</p:attrName>
                                        </p:attrNameLst>
                                      </p:cBhvr>
                                      <p:to>
                                        <p:strVal val="visible"/>
                                      </p:to>
                                    </p:set>
                                    <p:animEffect transition="in" filter="fade">
                                      <p:cBhvr>
                                        <p:cTn id="74" dur="1000"/>
                                        <p:tgtEl>
                                          <p:spTgt spid="2">
                                            <p:txEl>
                                              <p:pRg st="15" end="15"/>
                                            </p:txEl>
                                          </p:spTgt>
                                        </p:tgtEl>
                                      </p:cBhvr>
                                    </p:animEffect>
                                    <p:anim calcmode="lin" valueType="num">
                                      <p:cBhvr>
                                        <p:cTn id="75"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6"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
                                            <p:txEl>
                                              <p:pRg st="16" end="16"/>
                                            </p:txEl>
                                          </p:spTgt>
                                        </p:tgtEl>
                                        <p:attrNameLst>
                                          <p:attrName>style.visibility</p:attrName>
                                        </p:attrNameLst>
                                      </p:cBhvr>
                                      <p:to>
                                        <p:strVal val="visible"/>
                                      </p:to>
                                    </p:set>
                                    <p:animEffect transition="in" filter="fade">
                                      <p:cBhvr>
                                        <p:cTn id="79" dur="1000"/>
                                        <p:tgtEl>
                                          <p:spTgt spid="2">
                                            <p:txEl>
                                              <p:pRg st="16" end="16"/>
                                            </p:txEl>
                                          </p:spTgt>
                                        </p:tgtEl>
                                      </p:cBhvr>
                                    </p:animEffect>
                                    <p:anim calcmode="lin" valueType="num">
                                      <p:cBhvr>
                                        <p:cTn id="80"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1"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
                                            <p:txEl>
                                              <p:pRg st="17" end="17"/>
                                            </p:txEl>
                                          </p:spTgt>
                                        </p:tgtEl>
                                        <p:attrNameLst>
                                          <p:attrName>style.visibility</p:attrName>
                                        </p:attrNameLst>
                                      </p:cBhvr>
                                      <p:to>
                                        <p:strVal val="visible"/>
                                      </p:to>
                                    </p:set>
                                    <p:animEffect transition="in" filter="fade">
                                      <p:cBhvr>
                                        <p:cTn id="84" dur="1000"/>
                                        <p:tgtEl>
                                          <p:spTgt spid="2">
                                            <p:txEl>
                                              <p:pRg st="17" end="17"/>
                                            </p:txEl>
                                          </p:spTgt>
                                        </p:tgtEl>
                                      </p:cBhvr>
                                    </p:animEffect>
                                    <p:anim calcmode="lin" valueType="num">
                                      <p:cBhvr>
                                        <p:cTn id="8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7" end="17"/>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
                                            <p:txEl>
                                              <p:pRg st="18" end="18"/>
                                            </p:txEl>
                                          </p:spTgt>
                                        </p:tgtEl>
                                        <p:attrNameLst>
                                          <p:attrName>style.visibility</p:attrName>
                                        </p:attrNameLst>
                                      </p:cBhvr>
                                      <p:to>
                                        <p:strVal val="visible"/>
                                      </p:to>
                                    </p:set>
                                    <p:animEffect transition="in" filter="fade">
                                      <p:cBhvr>
                                        <p:cTn id="89" dur="1000"/>
                                        <p:tgtEl>
                                          <p:spTgt spid="2">
                                            <p:txEl>
                                              <p:pRg st="18" end="18"/>
                                            </p:txEl>
                                          </p:spTgt>
                                        </p:tgtEl>
                                      </p:cBhvr>
                                    </p:animEffect>
                                    <p:anim calcmode="lin" valueType="num">
                                      <p:cBhvr>
                                        <p:cTn id="90"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51520" y="1196752"/>
            <a:ext cx="9505056" cy="5184576"/>
          </a:xfrm>
        </p:spPr>
        <p:txBody>
          <a:bodyPr>
            <a:normAutofit fontScale="62500" lnSpcReduction="20000"/>
          </a:bodyPr>
          <a:lstStyle/>
          <a:p>
            <a:r>
              <a:rPr kumimoji="1" lang="ja-JP" altLang="en-US" sz="2900" b="1" dirty="0" smtClean="0"/>
              <a:t>目標と現実の２つのギャップを解消するために情報処理が動機づけられる</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（１）解消型動機（情報型動機）</a:t>
            </a:r>
            <a:endParaRPr lang="en-US" altLang="ja-JP" sz="2900" dirty="0" smtClean="0"/>
          </a:p>
          <a:p>
            <a:pPr marL="109728" indent="0">
              <a:buNone/>
            </a:pPr>
            <a:r>
              <a:rPr lang="ja-JP" altLang="en-US" sz="2900" dirty="0" smtClean="0"/>
              <a:t>　→　過去の○○に基づいて形成するある特定の状態に対する○○</a:t>
            </a:r>
            <a:endParaRPr lang="en-US" altLang="ja-JP" sz="2900" dirty="0" smtClean="0"/>
          </a:p>
          <a:p>
            <a:pPr marL="109728" indent="0">
              <a:buNone/>
            </a:pPr>
            <a:r>
              <a:rPr lang="ja-JP" altLang="en-US" sz="2900" dirty="0" smtClean="0"/>
              <a:t>　→　○○○○の状態からの解消</a:t>
            </a:r>
            <a:endParaRPr lang="en-US" altLang="ja-JP" sz="2900" dirty="0" smtClean="0"/>
          </a:p>
          <a:p>
            <a:pPr marL="109728" indent="0">
              <a:buNone/>
            </a:pPr>
            <a:r>
              <a:rPr lang="ja-JP" altLang="en-US" sz="2900" dirty="0" smtClean="0"/>
              <a:t>　→　問題除去、問題回避、不完全な満足、接近・回避の混同、通常の消耗など</a:t>
            </a:r>
            <a:endParaRPr lang="en-US" altLang="ja-JP" sz="2900" dirty="0" smtClean="0"/>
          </a:p>
          <a:p>
            <a:pPr marL="109728" indent="0">
              <a:buNone/>
            </a:pPr>
            <a:endParaRPr lang="en-US" altLang="ja-JP" sz="2900" dirty="0" smtClean="0"/>
          </a:p>
          <a:p>
            <a:pPr marL="109728" indent="0">
              <a:buNone/>
            </a:pPr>
            <a:r>
              <a:rPr lang="ja-JP" altLang="en-US" sz="2900" dirty="0" smtClean="0"/>
              <a:t>（２）報酬型動機（変換型動機）</a:t>
            </a:r>
            <a:endParaRPr lang="en-US" altLang="ja-JP" sz="2900" dirty="0" smtClean="0"/>
          </a:p>
          <a:p>
            <a:pPr marL="109728" indent="0">
              <a:buNone/>
            </a:pPr>
            <a:r>
              <a:rPr lang="ja-JP" altLang="en-US" sz="2900" dirty="0" smtClean="0"/>
              <a:t>　→　○○の目標や到達すべき目標</a:t>
            </a:r>
            <a:endParaRPr lang="en-US" altLang="ja-JP" sz="2900" dirty="0" smtClean="0"/>
          </a:p>
          <a:p>
            <a:pPr marL="109728" indent="0">
              <a:buNone/>
            </a:pPr>
            <a:r>
              <a:rPr lang="ja-JP" altLang="en-US" sz="2900" dirty="0" smtClean="0"/>
              <a:t>　→　○○○の状態への報酬</a:t>
            </a:r>
            <a:endParaRPr lang="en-US" altLang="ja-JP" sz="2900" dirty="0"/>
          </a:p>
          <a:p>
            <a:pPr marL="109728" indent="0">
              <a:buNone/>
            </a:pPr>
            <a:r>
              <a:rPr lang="ja-JP" altLang="en-US" sz="2900" dirty="0" smtClean="0"/>
              <a:t>　→　感覚的満足、知的刺激または習熟、社会的承認など</a:t>
            </a:r>
            <a:endParaRPr lang="en-US" altLang="ja-JP" sz="2900" dirty="0" smtClean="0"/>
          </a:p>
          <a:p>
            <a:pPr marL="109728" indent="0">
              <a:buNone/>
            </a:pPr>
            <a:endParaRPr lang="en-US" altLang="ja-JP" sz="2900" dirty="0"/>
          </a:p>
          <a:p>
            <a:pPr marL="109728" indent="0">
              <a:buNone/>
            </a:pPr>
            <a:r>
              <a:rPr lang="ja-JP" altLang="en-US" sz="2900" dirty="0" smtClean="0"/>
              <a:t>（３）動機を誘発する３つの要素</a:t>
            </a:r>
            <a:endParaRPr lang="en-US" altLang="ja-JP" sz="2900" dirty="0" smtClean="0"/>
          </a:p>
          <a:p>
            <a:pPr marL="109728" indent="0">
              <a:buNone/>
            </a:pPr>
            <a:r>
              <a:rPr lang="ja-JP" altLang="en-US" sz="2900" dirty="0" smtClean="0"/>
              <a:t>　→　</a:t>
            </a:r>
            <a:r>
              <a:rPr lang="ja-JP" altLang="en-US" sz="2900" dirty="0"/>
              <a:t>現実</a:t>
            </a:r>
            <a:r>
              <a:rPr lang="ja-JP" altLang="en-US" sz="2900" dirty="0" smtClean="0"/>
              <a:t>の○○を</a:t>
            </a:r>
            <a:r>
              <a:rPr lang="ja-JP" altLang="en-US" sz="2900" dirty="0"/>
              <a:t>意識することに</a:t>
            </a:r>
            <a:r>
              <a:rPr lang="ja-JP" altLang="en-US" sz="2900" dirty="0" smtClean="0"/>
              <a:t>よって動機</a:t>
            </a:r>
            <a:r>
              <a:rPr lang="ja-JP" altLang="en-US" sz="2900" dirty="0"/>
              <a:t>が生まれる</a:t>
            </a:r>
            <a:endParaRPr lang="en-US" altLang="ja-JP" sz="2900" dirty="0" smtClean="0"/>
          </a:p>
          <a:p>
            <a:pPr marL="109728" indent="0">
              <a:buNone/>
            </a:pPr>
            <a:r>
              <a:rPr lang="ja-JP" altLang="en-US" sz="2900" dirty="0" smtClean="0"/>
              <a:t>　→　現実</a:t>
            </a:r>
            <a:r>
              <a:rPr lang="ja-JP" altLang="en-US" sz="2900" dirty="0"/>
              <a:t>を</a:t>
            </a:r>
            <a:r>
              <a:rPr lang="ja-JP" altLang="en-US" sz="2900" dirty="0" smtClean="0"/>
              <a:t>知るきっかけ＝○○を誘発するきっかけ</a:t>
            </a:r>
            <a:endParaRPr lang="en-US" altLang="ja-JP" sz="2900" dirty="0" smtClean="0"/>
          </a:p>
          <a:p>
            <a:pPr marL="109728" indent="0">
              <a:buNone/>
            </a:pPr>
            <a:r>
              <a:rPr lang="ja-JP" altLang="en-US" sz="2900" dirty="0"/>
              <a:t>　</a:t>
            </a:r>
            <a:r>
              <a:rPr lang="ja-JP" altLang="en-US" sz="2900" dirty="0" smtClean="0"/>
              <a:t>　①　○理的要因（「壊れた」などの客観的な物理的要因</a:t>
            </a:r>
            <a:endParaRPr lang="en-US" altLang="ja-JP" sz="2900" dirty="0" smtClean="0"/>
          </a:p>
          <a:p>
            <a:pPr marL="109728" indent="0">
              <a:buNone/>
            </a:pPr>
            <a:r>
              <a:rPr lang="ja-JP" altLang="en-US" sz="2900" dirty="0" smtClean="0"/>
              <a:t>　　②　消費者の○○（「喉が渇いた」などの生理的欲求、</a:t>
            </a:r>
            <a:endParaRPr lang="en-US" altLang="ja-JP" sz="2900" dirty="0" smtClean="0"/>
          </a:p>
          <a:p>
            <a:pPr marL="109728" indent="0">
              <a:buNone/>
            </a:pPr>
            <a:r>
              <a:rPr lang="ja-JP" altLang="en-US" sz="2900" dirty="0"/>
              <a:t>　</a:t>
            </a:r>
            <a:r>
              <a:rPr lang="ja-JP" altLang="en-US" sz="2900" dirty="0" smtClean="0"/>
              <a:t>　　　　　　　　　　　　　　　　　　　　　「人に笑われる」などの心理社会的要因）</a:t>
            </a:r>
            <a:endParaRPr lang="en-US" altLang="ja-JP" sz="2900" dirty="0" smtClean="0"/>
          </a:p>
          <a:p>
            <a:pPr marL="109728" indent="0">
              <a:buNone/>
            </a:pPr>
            <a:r>
              <a:rPr lang="ja-JP" altLang="en-US" sz="2900" dirty="0" smtClean="0"/>
              <a:t>　　③　○部刺激・○的誘因（</a:t>
            </a:r>
            <a:r>
              <a:rPr lang="en-US" altLang="ja-JP" sz="2900" dirty="0" smtClean="0"/>
              <a:t>incentive</a:t>
            </a:r>
            <a:r>
              <a:rPr lang="ja-JP" altLang="en-US" sz="2900" dirty="0" smtClean="0"/>
              <a:t>）（店頭の陳列、広告、友人や知人からの情報など）</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5</a:t>
            </a:fld>
            <a:endParaRPr kumimoji="1" lang="ja-JP" altLang="en-US"/>
          </a:p>
        </p:txBody>
      </p:sp>
      <p:sp>
        <p:nvSpPr>
          <p:cNvPr id="3" name="タイトル 2"/>
          <p:cNvSpPr>
            <a:spLocks noGrp="1"/>
          </p:cNvSpPr>
          <p:nvPr>
            <p:ph type="title"/>
          </p:nvPr>
        </p:nvSpPr>
        <p:spPr>
          <a:xfrm>
            <a:off x="151909" y="0"/>
            <a:ext cx="8964488" cy="1143000"/>
          </a:xfrm>
        </p:spPr>
        <p:txBody>
          <a:bodyPr>
            <a:normAutofit fontScale="90000"/>
          </a:bodyPr>
          <a:lstStyle/>
          <a:p>
            <a:r>
              <a:rPr lang="ja-JP" altLang="en-US" sz="4000" dirty="0"/>
              <a:t>　</a:t>
            </a:r>
            <a:r>
              <a:rPr lang="ja-JP" altLang="en-US" sz="4000" dirty="0" smtClean="0"/>
              <a:t>　　　　　　　　　　　　</a:t>
            </a:r>
            <a:r>
              <a:rPr kumimoji="1" lang="ja-JP" altLang="en-US" sz="4000" dirty="0" smtClean="0"/>
              <a:t>本日</a:t>
            </a:r>
            <a:r>
              <a:rPr kumimoji="1" lang="ja-JP" altLang="en-US" sz="4000" dirty="0" smtClean="0"/>
              <a:t>の確認事項１</a:t>
            </a:r>
            <a:r>
              <a:rPr lang="en-US" altLang="ja-JP" sz="4000" dirty="0"/>
              <a:t/>
            </a:r>
            <a:br>
              <a:rPr lang="en-US" altLang="ja-JP" sz="4000" dirty="0"/>
            </a:br>
            <a:r>
              <a:rPr lang="ja-JP" altLang="en-US" sz="4000" dirty="0" smtClean="0"/>
              <a:t>　　　　　　　　　　　　　　</a:t>
            </a:r>
            <a:r>
              <a:rPr kumimoji="1" lang="ja-JP" altLang="en-US" sz="2200" dirty="0" smtClean="0"/>
              <a:t>下記の○○に語句を入れて理解しよう！</a:t>
            </a:r>
            <a:endParaRPr kumimoji="1" lang="ja-JP" altLang="en-US" sz="2200" dirty="0"/>
          </a:p>
        </p:txBody>
      </p:sp>
    </p:spTree>
    <p:extLst>
      <p:ext uri="{BB962C8B-B14F-4D97-AF65-F5344CB8AC3E}">
        <p14:creationId xmlns:p14="http://schemas.microsoft.com/office/powerpoint/2010/main" val="2131929524"/>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427" y="980728"/>
            <a:ext cx="9505056" cy="5616624"/>
          </a:xfrm>
        </p:spPr>
        <p:txBody>
          <a:bodyPr>
            <a:normAutofit fontScale="55000" lnSpcReduction="20000"/>
          </a:bodyPr>
          <a:lstStyle/>
          <a:p>
            <a:r>
              <a:rPr kumimoji="1" lang="ja-JP" altLang="en-US" sz="2900" b="1" dirty="0" smtClean="0"/>
              <a:t>目標を持ち、目標階層を形成することが</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r>
              <a:rPr kumimoji="1" lang="ja-JP" altLang="en-US" sz="2900" b="1" dirty="0" smtClean="0"/>
              <a:t>情報処理システム全体を駆動する動機づけの役割を果たす</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（１）目標（</a:t>
            </a:r>
            <a:r>
              <a:rPr lang="en-US" altLang="ja-JP" sz="2900" dirty="0" smtClean="0"/>
              <a:t>goal</a:t>
            </a:r>
            <a:r>
              <a:rPr lang="ja-JP" altLang="en-US" sz="2900" dirty="0" smtClean="0"/>
              <a:t>）＝動機づけ（</a:t>
            </a:r>
            <a:r>
              <a:rPr lang="en-US" altLang="ja-JP" sz="2900" dirty="0" smtClean="0"/>
              <a:t>motivation</a:t>
            </a:r>
            <a:r>
              <a:rPr lang="ja-JP" altLang="en-US" sz="2900" dirty="0" smtClean="0"/>
              <a:t>）</a:t>
            </a:r>
            <a:endParaRPr lang="en-US" altLang="ja-JP" sz="2900" dirty="0" smtClean="0"/>
          </a:p>
          <a:p>
            <a:pPr marL="109728" indent="0">
              <a:buNone/>
            </a:pPr>
            <a:r>
              <a:rPr lang="ja-JP" altLang="en-US" sz="2900" dirty="0" smtClean="0"/>
              <a:t>　→　動機づけの強さによって、それぞれ</a:t>
            </a:r>
            <a:r>
              <a:rPr lang="ja-JP" altLang="en-US" sz="2900" dirty="0"/>
              <a:t>の</a:t>
            </a:r>
            <a:r>
              <a:rPr lang="ja-JP" altLang="en-US" sz="2900" dirty="0" smtClean="0"/>
              <a:t>目標</a:t>
            </a:r>
            <a:r>
              <a:rPr lang="ja-JP" altLang="en-US" sz="2900" dirty="0"/>
              <a:t>に優先</a:t>
            </a:r>
            <a:r>
              <a:rPr lang="ja-JP" altLang="en-US" sz="2900" dirty="0" smtClean="0"/>
              <a:t>順位</a:t>
            </a:r>
            <a:r>
              <a:rPr lang="ja-JP" altLang="en-US" sz="2900" dirty="0"/>
              <a:t>を付け</a:t>
            </a:r>
            <a:r>
              <a:rPr lang="ja-JP" altLang="en-US" sz="2900" dirty="0" smtClean="0"/>
              <a:t>、処理資源</a:t>
            </a:r>
            <a:r>
              <a:rPr lang="ja-JP" altLang="en-US" sz="2900" dirty="0"/>
              <a:t>をそれぞれ</a:t>
            </a:r>
            <a:r>
              <a:rPr lang="ja-JP" altLang="en-US" sz="2900" dirty="0" smtClean="0"/>
              <a:t>に配分する</a:t>
            </a:r>
            <a:endParaRPr lang="en-US" altLang="ja-JP" sz="2900" dirty="0" smtClean="0"/>
          </a:p>
          <a:p>
            <a:pPr marL="109728" indent="0">
              <a:buNone/>
            </a:pPr>
            <a:r>
              <a:rPr lang="ja-JP" altLang="en-US" sz="2900" dirty="0" smtClean="0"/>
              <a:t>　→　「目標－手段＝下位目標」、目標を達成する手段が下位目標となる階層構造を形成</a:t>
            </a:r>
            <a:endParaRPr lang="en-US" altLang="ja-JP" sz="2900" dirty="0" smtClean="0"/>
          </a:p>
          <a:p>
            <a:pPr marL="109728" indent="0">
              <a:buNone/>
            </a:pPr>
            <a:r>
              <a:rPr lang="ja-JP" altLang="en-US" sz="2900" dirty="0" smtClean="0"/>
              <a:t>　→　この階層構造が、情報処理システムを駆動する動機づけとして機能する</a:t>
            </a:r>
            <a:endParaRPr lang="en-US" altLang="ja-JP" sz="2900" dirty="0" smtClean="0"/>
          </a:p>
          <a:p>
            <a:pPr marL="109728" indent="0">
              <a:buNone/>
            </a:pPr>
            <a:endParaRPr lang="en-US" altLang="ja-JP" sz="2900" dirty="0" smtClean="0"/>
          </a:p>
          <a:p>
            <a:pPr marL="109728" indent="0">
              <a:buNone/>
            </a:pPr>
            <a:endParaRPr lang="en-US" altLang="ja-JP" sz="2900" dirty="0" smtClean="0"/>
          </a:p>
          <a:p>
            <a:pPr marL="109728" indent="0">
              <a:buNone/>
            </a:pPr>
            <a:r>
              <a:rPr lang="ja-JP" altLang="en-US" sz="2900" dirty="0" smtClean="0"/>
              <a:t>（２）結果志向の目標（２つのタイプの目標のうちの一つ）</a:t>
            </a:r>
            <a:endParaRPr lang="en-US" altLang="ja-JP" sz="2900" dirty="0" smtClean="0"/>
          </a:p>
          <a:p>
            <a:pPr marL="109728" indent="0">
              <a:buNone/>
            </a:pPr>
            <a:r>
              <a:rPr lang="ja-JP" altLang="en-US" sz="2900" dirty="0" smtClean="0"/>
              <a:t>　→　ある特定の状態の実現やモノの獲得をめざすものであり、実現や獲得といった結果が目標となる</a:t>
            </a:r>
            <a:endParaRPr lang="en-US" altLang="ja-JP" sz="2900" dirty="0" smtClean="0"/>
          </a:p>
          <a:p>
            <a:pPr marL="109728" indent="0">
              <a:buNone/>
            </a:pPr>
            <a:r>
              <a:rPr lang="ja-JP" altLang="en-US" sz="2900" dirty="0" smtClean="0"/>
              <a:t>　→　実現・獲得される利得を最大化しようとする功利的で利潤追求型の「認知的動機」</a:t>
            </a:r>
            <a:endParaRPr lang="en-US" altLang="ja-JP" sz="2900" dirty="0"/>
          </a:p>
          <a:p>
            <a:pPr marL="109728" indent="0">
              <a:buNone/>
            </a:pPr>
            <a:r>
              <a:rPr lang="ja-JP" altLang="en-US" sz="2900" dirty="0" smtClean="0"/>
              <a:t>　→　認知的動機に基づいて、状態の実現やモノの獲得に必要な手段が活性化される</a:t>
            </a:r>
            <a:endParaRPr lang="en-US" altLang="ja-JP" sz="2900" dirty="0" smtClean="0"/>
          </a:p>
          <a:p>
            <a:pPr marL="109728" indent="0">
              <a:buNone/>
            </a:pPr>
            <a:r>
              <a:rPr lang="ja-JP" altLang="en-US" sz="2900" dirty="0" smtClean="0"/>
              <a:t>　→　目標階層に従って、それらの手段が下位目標となり、順次活性化していく</a:t>
            </a:r>
            <a:endParaRPr lang="en-US" altLang="ja-JP" sz="2900" dirty="0" smtClean="0"/>
          </a:p>
          <a:p>
            <a:pPr marL="109728" indent="0">
              <a:buNone/>
            </a:pPr>
            <a:endParaRPr lang="en-US" altLang="ja-JP" sz="2900" dirty="0"/>
          </a:p>
          <a:p>
            <a:pPr marL="109728" indent="0">
              <a:buNone/>
            </a:pPr>
            <a:r>
              <a:rPr lang="ja-JP" altLang="en-US" sz="2900" dirty="0" smtClean="0"/>
              <a:t>（３）プロセス志向</a:t>
            </a:r>
            <a:r>
              <a:rPr lang="ja-JP" altLang="en-US" sz="2900" dirty="0"/>
              <a:t>の目標（２つのタイプの目標のうちの一つ</a:t>
            </a:r>
            <a:r>
              <a:rPr lang="ja-JP" altLang="en-US" sz="2900" dirty="0" smtClean="0"/>
              <a:t>）</a:t>
            </a:r>
            <a:endParaRPr lang="en-US" altLang="ja-JP" sz="2900" dirty="0" smtClean="0"/>
          </a:p>
          <a:p>
            <a:pPr marL="109728" indent="0">
              <a:buNone/>
            </a:pPr>
            <a:r>
              <a:rPr lang="ja-JP" altLang="en-US" sz="2900" dirty="0" smtClean="0"/>
              <a:t>　→　ある経験や体験というプロセスの消費を目標とするもの</a:t>
            </a:r>
            <a:endParaRPr lang="en-US" altLang="ja-JP" sz="2900" dirty="0" smtClean="0"/>
          </a:p>
          <a:p>
            <a:pPr marL="109728" indent="0">
              <a:buNone/>
            </a:pPr>
            <a:r>
              <a:rPr lang="ja-JP" altLang="en-US" sz="2900" dirty="0" smtClean="0"/>
              <a:t>　→　ある感情や雰囲気を満たす経験や体験によって、特定の感情的状態の実現をめざす「感情的動機」</a:t>
            </a:r>
            <a:endParaRPr lang="en-US" altLang="ja-JP" sz="2900" dirty="0" smtClean="0"/>
          </a:p>
          <a:p>
            <a:pPr marL="109728" indent="0">
              <a:buNone/>
            </a:pPr>
            <a:r>
              <a:rPr lang="ja-JP" altLang="en-US" sz="2900" dirty="0" smtClean="0"/>
              <a:t>　→　純粋にプロセスそのものを目標とする場合と、結果志向の目標に付随して生じる場合がある</a:t>
            </a:r>
            <a:endParaRPr lang="en-US" altLang="ja-JP" sz="2900" dirty="0" smtClean="0"/>
          </a:p>
          <a:p>
            <a:pPr marL="109728" indent="0">
              <a:buNone/>
            </a:pPr>
            <a:r>
              <a:rPr lang="ja-JP" altLang="en-US" sz="2900" dirty="0" smtClean="0"/>
              <a:t>　→　プロセス志向の目標でも目標階層は形成される</a:t>
            </a: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6</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２</a:t>
            </a:r>
            <a:r>
              <a:rPr kumimoji="1" lang="ja-JP" altLang="en-US" sz="4000" dirty="0" smtClean="0"/>
              <a:t>．動機づけとしての目標と目標階層</a:t>
            </a:r>
            <a:endParaRPr kumimoji="1" lang="ja-JP" altLang="en-US" sz="4000" dirty="0"/>
          </a:p>
        </p:txBody>
      </p:sp>
    </p:spTree>
    <p:extLst>
      <p:ext uri="{BB962C8B-B14F-4D97-AF65-F5344CB8AC3E}">
        <p14:creationId xmlns:p14="http://schemas.microsoft.com/office/powerpoint/2010/main" val="25415301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1000"/>
                                        <p:tgtEl>
                                          <p:spTgt spid="2">
                                            <p:txEl>
                                              <p:pRg st="9" end="9"/>
                                            </p:txEl>
                                          </p:spTgt>
                                        </p:tgtEl>
                                      </p:cBhvr>
                                    </p:animEffect>
                                    <p:anim calcmode="lin" valueType="num">
                                      <p:cBhvr>
                                        <p:cTn id="3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fade">
                                      <p:cBhvr>
                                        <p:cTn id="38" dur="1000"/>
                                        <p:tgtEl>
                                          <p:spTgt spid="2">
                                            <p:txEl>
                                              <p:pRg st="10" end="10"/>
                                            </p:txEl>
                                          </p:spTgt>
                                        </p:tgtEl>
                                      </p:cBhvr>
                                    </p:animEffect>
                                    <p:anim calcmode="lin" valueType="num">
                                      <p:cBhvr>
                                        <p:cTn id="3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fade">
                                      <p:cBhvr>
                                        <p:cTn id="43" dur="1000"/>
                                        <p:tgtEl>
                                          <p:spTgt spid="2">
                                            <p:txEl>
                                              <p:pRg st="11" end="11"/>
                                            </p:txEl>
                                          </p:spTgt>
                                        </p:tgtEl>
                                      </p:cBhvr>
                                    </p:animEffect>
                                    <p:anim calcmode="lin" valueType="num">
                                      <p:cBhvr>
                                        <p:cTn id="4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fade">
                                      <p:cBhvr>
                                        <p:cTn id="48" dur="1000"/>
                                        <p:tgtEl>
                                          <p:spTgt spid="2">
                                            <p:txEl>
                                              <p:pRg st="12" end="12"/>
                                            </p:txEl>
                                          </p:spTgt>
                                        </p:tgtEl>
                                      </p:cBhvr>
                                    </p:animEffect>
                                    <p:anim calcmode="lin" valueType="num">
                                      <p:cBhvr>
                                        <p:cTn id="4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Effect transition="in" filter="fade">
                                      <p:cBhvr>
                                        <p:cTn id="53" dur="1000"/>
                                        <p:tgtEl>
                                          <p:spTgt spid="2">
                                            <p:txEl>
                                              <p:pRg st="13" end="13"/>
                                            </p:txEl>
                                          </p:spTgt>
                                        </p:tgtEl>
                                      </p:cBhvr>
                                    </p:animEffect>
                                    <p:anim calcmode="lin" valueType="num">
                                      <p:cBhvr>
                                        <p:cTn id="5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
                                            <p:txEl>
                                              <p:pRg st="15" end="15"/>
                                            </p:txEl>
                                          </p:spTgt>
                                        </p:tgtEl>
                                        <p:attrNameLst>
                                          <p:attrName>style.visibility</p:attrName>
                                        </p:attrNameLst>
                                      </p:cBhvr>
                                      <p:to>
                                        <p:strVal val="visible"/>
                                      </p:to>
                                    </p:set>
                                    <p:animEffect transition="in" filter="fade">
                                      <p:cBhvr>
                                        <p:cTn id="60" dur="1000"/>
                                        <p:tgtEl>
                                          <p:spTgt spid="2">
                                            <p:txEl>
                                              <p:pRg st="15" end="15"/>
                                            </p:txEl>
                                          </p:spTgt>
                                        </p:tgtEl>
                                      </p:cBhvr>
                                    </p:animEffect>
                                    <p:anim calcmode="lin" valueType="num">
                                      <p:cBhvr>
                                        <p:cTn id="61"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fade">
                                      <p:cBhvr>
                                        <p:cTn id="67" dur="1000"/>
                                        <p:tgtEl>
                                          <p:spTgt spid="2">
                                            <p:txEl>
                                              <p:pRg st="16" end="16"/>
                                            </p:txEl>
                                          </p:spTgt>
                                        </p:tgtEl>
                                      </p:cBhvr>
                                    </p:animEffect>
                                    <p:anim calcmode="lin" valueType="num">
                                      <p:cBhvr>
                                        <p:cTn id="68"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
                                            <p:txEl>
                                              <p:pRg st="17" end="17"/>
                                            </p:txEl>
                                          </p:spTgt>
                                        </p:tgtEl>
                                        <p:attrNameLst>
                                          <p:attrName>style.visibility</p:attrName>
                                        </p:attrNameLst>
                                      </p:cBhvr>
                                      <p:to>
                                        <p:strVal val="visible"/>
                                      </p:to>
                                    </p:set>
                                    <p:animEffect transition="in" filter="fade">
                                      <p:cBhvr>
                                        <p:cTn id="72" dur="1000"/>
                                        <p:tgtEl>
                                          <p:spTgt spid="2">
                                            <p:txEl>
                                              <p:pRg st="17" end="17"/>
                                            </p:txEl>
                                          </p:spTgt>
                                        </p:tgtEl>
                                      </p:cBhvr>
                                    </p:animEffect>
                                    <p:anim calcmode="lin" valueType="num">
                                      <p:cBhvr>
                                        <p:cTn id="73"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2">
                                            <p:txEl>
                                              <p:pRg st="17" end="17"/>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
                                            <p:txEl>
                                              <p:pRg st="18" end="18"/>
                                            </p:txEl>
                                          </p:spTgt>
                                        </p:tgtEl>
                                        <p:attrNameLst>
                                          <p:attrName>style.visibility</p:attrName>
                                        </p:attrNameLst>
                                      </p:cBhvr>
                                      <p:to>
                                        <p:strVal val="visible"/>
                                      </p:to>
                                    </p:set>
                                    <p:animEffect transition="in" filter="fade">
                                      <p:cBhvr>
                                        <p:cTn id="77" dur="1000"/>
                                        <p:tgtEl>
                                          <p:spTgt spid="2">
                                            <p:txEl>
                                              <p:pRg st="18" end="18"/>
                                            </p:txEl>
                                          </p:spTgt>
                                        </p:tgtEl>
                                      </p:cBhvr>
                                    </p:animEffect>
                                    <p:anim calcmode="lin" valueType="num">
                                      <p:cBhvr>
                                        <p:cTn id="78"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
                                            <p:txEl>
                                              <p:pRg st="19" end="19"/>
                                            </p:txEl>
                                          </p:spTgt>
                                        </p:tgtEl>
                                        <p:attrNameLst>
                                          <p:attrName>style.visibility</p:attrName>
                                        </p:attrNameLst>
                                      </p:cBhvr>
                                      <p:to>
                                        <p:strVal val="visible"/>
                                      </p:to>
                                    </p:set>
                                    <p:animEffect transition="in" filter="fade">
                                      <p:cBhvr>
                                        <p:cTn id="82" dur="1000"/>
                                        <p:tgtEl>
                                          <p:spTgt spid="2">
                                            <p:txEl>
                                              <p:pRg st="19" end="19"/>
                                            </p:txEl>
                                          </p:spTgt>
                                        </p:tgtEl>
                                      </p:cBhvr>
                                    </p:animEffect>
                                    <p:anim calcmode="lin" valueType="num">
                                      <p:cBhvr>
                                        <p:cTn id="83"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84" dur="1000" fill="hold"/>
                                        <p:tgtEl>
                                          <p:spTgt spid="2">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7504" y="1052736"/>
            <a:ext cx="9505056" cy="5616624"/>
          </a:xfrm>
        </p:spPr>
        <p:txBody>
          <a:bodyPr>
            <a:normAutofit fontScale="55000" lnSpcReduction="20000"/>
          </a:bodyPr>
          <a:lstStyle/>
          <a:p>
            <a:r>
              <a:rPr kumimoji="1" lang="ja-JP" altLang="en-US" sz="2900" b="1" dirty="0" smtClean="0"/>
              <a:t>目標を持ち、目標階層を形成することが</a:t>
            </a:r>
            <a:endParaRPr kumimoji="1" lang="en-US" altLang="ja-JP" sz="2900" b="1" dirty="0" smtClean="0"/>
          </a:p>
          <a:p>
            <a:pPr marL="109728" indent="0">
              <a:buNone/>
            </a:pPr>
            <a:r>
              <a:rPr lang="ja-JP" altLang="en-US" sz="2900" b="1" dirty="0"/>
              <a:t>　</a:t>
            </a:r>
            <a:r>
              <a:rPr lang="ja-JP" altLang="en-US" sz="2900" b="1" dirty="0" smtClean="0"/>
              <a:t>　　　</a:t>
            </a:r>
            <a:r>
              <a:rPr lang="en-US" altLang="ja-JP" sz="2900" b="1" dirty="0" smtClean="0"/>
              <a:t>			</a:t>
            </a:r>
            <a:r>
              <a:rPr kumimoji="1" lang="ja-JP" altLang="en-US" sz="2900" b="1" dirty="0" smtClean="0"/>
              <a:t>情報処理システム全体を駆動する動機づけの役割を果たす</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a:t>
            </a:r>
            <a:r>
              <a:rPr lang="en-US" altLang="ja-JP" sz="2900" dirty="0" smtClean="0"/>
              <a:t>goal</a:t>
            </a:r>
            <a:r>
              <a:rPr lang="ja-JP" altLang="en-US" sz="2900" dirty="0" smtClean="0"/>
              <a:t>）＝動機づけ（</a:t>
            </a:r>
            <a:r>
              <a:rPr lang="en-US" altLang="ja-JP" sz="2900" dirty="0" smtClean="0"/>
              <a:t>motivation</a:t>
            </a:r>
            <a:r>
              <a:rPr lang="ja-JP" altLang="en-US" sz="2900" dirty="0" smtClean="0"/>
              <a:t>）</a:t>
            </a:r>
            <a:endParaRPr lang="en-US" altLang="ja-JP" sz="2900" dirty="0" smtClean="0"/>
          </a:p>
          <a:p>
            <a:pPr marL="109728" indent="0">
              <a:buNone/>
            </a:pPr>
            <a:r>
              <a:rPr lang="ja-JP" altLang="en-US" sz="2900" dirty="0" smtClean="0"/>
              <a:t>　→　動機づけの強さによって、それぞれ</a:t>
            </a:r>
            <a:r>
              <a:rPr lang="ja-JP" altLang="en-US" sz="2900" dirty="0"/>
              <a:t>の</a:t>
            </a:r>
            <a:r>
              <a:rPr lang="ja-JP" altLang="en-US" sz="2900" dirty="0" smtClean="0"/>
              <a:t>目標に○○順位</a:t>
            </a:r>
            <a:r>
              <a:rPr lang="ja-JP" altLang="en-US" sz="2900" dirty="0"/>
              <a:t>を付け</a:t>
            </a:r>
            <a:r>
              <a:rPr lang="ja-JP" altLang="en-US" sz="2900" dirty="0" smtClean="0"/>
              <a:t>、処理資源</a:t>
            </a:r>
            <a:r>
              <a:rPr lang="ja-JP" altLang="en-US" sz="2900" dirty="0"/>
              <a:t>をそれぞれ</a:t>
            </a:r>
            <a:r>
              <a:rPr lang="ja-JP" altLang="en-US" sz="2900" dirty="0" smtClean="0"/>
              <a:t>に配分する</a:t>
            </a:r>
            <a:endParaRPr lang="en-US" altLang="ja-JP" sz="2900" dirty="0" smtClean="0"/>
          </a:p>
          <a:p>
            <a:pPr marL="109728" indent="0">
              <a:buNone/>
            </a:pPr>
            <a:r>
              <a:rPr lang="ja-JP" altLang="en-US" sz="2900" dirty="0" smtClean="0"/>
              <a:t>　→　「目標－○○＝下位目標」、目標を達成する手段が下位目標となる階層構造を形成</a:t>
            </a:r>
            <a:endParaRPr lang="en-US" altLang="ja-JP" sz="2900" dirty="0" smtClean="0"/>
          </a:p>
          <a:p>
            <a:pPr marL="109728" indent="0">
              <a:buNone/>
            </a:pPr>
            <a:r>
              <a:rPr lang="ja-JP" altLang="en-US" sz="2900" dirty="0" smtClean="0"/>
              <a:t>　→　この階層構造が、情報処理システムを駆動する動機づけとして機能する</a:t>
            </a:r>
            <a:endParaRPr lang="en-US" altLang="ja-JP" sz="2900" dirty="0" smtClean="0"/>
          </a:p>
          <a:p>
            <a:pPr marL="109728" indent="0">
              <a:buNone/>
            </a:pPr>
            <a:endParaRPr lang="en-US" altLang="ja-JP" sz="2900" dirty="0" smtClean="0"/>
          </a:p>
          <a:p>
            <a:pPr marL="109728" indent="0">
              <a:buNone/>
            </a:pPr>
            <a:endParaRPr lang="en-US" altLang="ja-JP" sz="2900" dirty="0" smtClean="0"/>
          </a:p>
          <a:p>
            <a:pPr marL="109728" indent="0">
              <a:buNone/>
            </a:pPr>
            <a:r>
              <a:rPr lang="ja-JP" altLang="en-US" sz="2900" dirty="0" smtClean="0"/>
              <a:t>（２）結果志向の目標（２つのタイプの目標のうちの一つ）</a:t>
            </a:r>
            <a:endParaRPr lang="en-US" altLang="ja-JP" sz="2900" dirty="0" smtClean="0"/>
          </a:p>
          <a:p>
            <a:pPr marL="109728" indent="0">
              <a:buNone/>
            </a:pPr>
            <a:r>
              <a:rPr lang="ja-JP" altLang="en-US" sz="2900" dirty="0" smtClean="0"/>
              <a:t>　→　ある特定の状態の実現やモノの獲得をめざすものであり、実現や獲得といった○○が目標となる</a:t>
            </a:r>
            <a:endParaRPr lang="en-US" altLang="ja-JP" sz="2900" dirty="0" smtClean="0"/>
          </a:p>
          <a:p>
            <a:pPr marL="109728" indent="0">
              <a:buNone/>
            </a:pPr>
            <a:r>
              <a:rPr lang="ja-JP" altLang="en-US" sz="2900" dirty="0" smtClean="0"/>
              <a:t>　→　実現・獲得される利得を最大化しようとする功利的で利潤追求型の「○知的動機」</a:t>
            </a:r>
            <a:endParaRPr lang="en-US" altLang="ja-JP" sz="2900" dirty="0"/>
          </a:p>
          <a:p>
            <a:pPr marL="109728" indent="0">
              <a:buNone/>
            </a:pPr>
            <a:r>
              <a:rPr lang="ja-JP" altLang="en-US" sz="2900" dirty="0" smtClean="0"/>
              <a:t>　→　認知的動機に基づいて、状態の実現やモノの獲得に必要な手段が活性化される</a:t>
            </a:r>
            <a:endParaRPr lang="en-US" altLang="ja-JP" sz="2900" dirty="0" smtClean="0"/>
          </a:p>
          <a:p>
            <a:pPr marL="109728" indent="0">
              <a:buNone/>
            </a:pPr>
            <a:r>
              <a:rPr lang="ja-JP" altLang="en-US" sz="2900" dirty="0" smtClean="0"/>
              <a:t>　→　目標階層に従って、それらの手段が下位目標となり、順次活性化していく</a:t>
            </a:r>
            <a:endParaRPr lang="en-US" altLang="ja-JP" sz="2900" dirty="0" smtClean="0"/>
          </a:p>
          <a:p>
            <a:pPr marL="109728" indent="0">
              <a:buNone/>
            </a:pPr>
            <a:endParaRPr lang="en-US" altLang="ja-JP" sz="2900" dirty="0"/>
          </a:p>
          <a:p>
            <a:pPr marL="109728" indent="0">
              <a:buNone/>
            </a:pPr>
            <a:r>
              <a:rPr lang="ja-JP" altLang="en-US" sz="2900" dirty="0" smtClean="0"/>
              <a:t>（３）プロセス志向</a:t>
            </a:r>
            <a:r>
              <a:rPr lang="ja-JP" altLang="en-US" sz="2900" dirty="0"/>
              <a:t>の目標（２つのタイプの目標のうちの一つ</a:t>
            </a:r>
            <a:r>
              <a:rPr lang="ja-JP" altLang="en-US" sz="2900" dirty="0" smtClean="0"/>
              <a:t>）</a:t>
            </a:r>
            <a:endParaRPr lang="en-US" altLang="ja-JP" sz="2900" dirty="0" smtClean="0"/>
          </a:p>
          <a:p>
            <a:pPr marL="109728" indent="0">
              <a:buNone/>
            </a:pPr>
            <a:r>
              <a:rPr lang="ja-JP" altLang="en-US" sz="2900" dirty="0" smtClean="0"/>
              <a:t>　→　ある経験や体験という○○○○の消費を目標とするもの</a:t>
            </a:r>
            <a:endParaRPr lang="en-US" altLang="ja-JP" sz="2900" dirty="0" smtClean="0"/>
          </a:p>
          <a:p>
            <a:pPr marL="109728" indent="0">
              <a:buNone/>
            </a:pPr>
            <a:r>
              <a:rPr lang="ja-JP" altLang="en-US" sz="2900" dirty="0" smtClean="0"/>
              <a:t>　→　ある感情や雰囲気を満たす経験や体験によって、特定の感情的状態の実現をめざす「○情的動機」</a:t>
            </a:r>
            <a:endParaRPr lang="en-US" altLang="ja-JP" sz="2900" dirty="0" smtClean="0"/>
          </a:p>
          <a:p>
            <a:pPr marL="109728" indent="0">
              <a:buNone/>
            </a:pPr>
            <a:r>
              <a:rPr lang="ja-JP" altLang="en-US" sz="2900" dirty="0" smtClean="0"/>
              <a:t>　→　純粋にプロセスそのものを目標とする場合と、結果志向の目標に付随して生じる場合がある</a:t>
            </a:r>
            <a:endParaRPr lang="en-US" altLang="ja-JP" sz="2900" dirty="0" smtClean="0"/>
          </a:p>
          <a:p>
            <a:pPr marL="109728" indent="0">
              <a:buNone/>
            </a:pPr>
            <a:r>
              <a:rPr lang="ja-JP" altLang="en-US" sz="2900" dirty="0" smtClean="0"/>
              <a:t>　→　プロセス志向の目標でも目標○○は形成される</a:t>
            </a: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7</a:t>
            </a:fld>
            <a:endParaRPr kumimoji="1" lang="ja-JP" altLang="en-US"/>
          </a:p>
        </p:txBody>
      </p:sp>
      <p:sp>
        <p:nvSpPr>
          <p:cNvPr id="3" name="タイトル 2"/>
          <p:cNvSpPr>
            <a:spLocks noGrp="1"/>
          </p:cNvSpPr>
          <p:nvPr>
            <p:ph type="title"/>
          </p:nvPr>
        </p:nvSpPr>
        <p:spPr>
          <a:xfrm>
            <a:off x="179512" y="0"/>
            <a:ext cx="8964488" cy="1143000"/>
          </a:xfrm>
        </p:spPr>
        <p:txBody>
          <a:bodyPr>
            <a:normAutofit fontScale="90000"/>
          </a:bodyPr>
          <a:lstStyle/>
          <a:p>
            <a:r>
              <a:rPr lang="ja-JP" altLang="en-US" sz="4000" dirty="0" smtClean="0"/>
              <a:t>　　　　　　　　　　　　　本日</a:t>
            </a:r>
            <a:r>
              <a:rPr lang="ja-JP" altLang="en-US" sz="4000" dirty="0" smtClean="0"/>
              <a:t>の確認事項２</a:t>
            </a:r>
            <a:r>
              <a:rPr lang="en-US" altLang="ja-JP" sz="4000" dirty="0"/>
              <a:t/>
            </a:r>
            <a:br>
              <a:rPr lang="en-US" altLang="ja-JP" sz="4000" dirty="0"/>
            </a:br>
            <a:r>
              <a:rPr lang="ja-JP" altLang="en-US" sz="4000" dirty="0"/>
              <a:t>　　　　　　　　　　　　　　</a:t>
            </a:r>
            <a:r>
              <a:rPr lang="ja-JP" altLang="en-US" sz="2200" dirty="0"/>
              <a:t>下記の○○に語句を入れて理解しよう！</a:t>
            </a:r>
            <a:endParaRPr kumimoji="1" lang="ja-JP" altLang="en-US" sz="4000" dirty="0"/>
          </a:p>
        </p:txBody>
      </p:sp>
    </p:spTree>
    <p:extLst>
      <p:ext uri="{BB962C8B-B14F-4D97-AF65-F5344CB8AC3E}">
        <p14:creationId xmlns:p14="http://schemas.microsoft.com/office/powerpoint/2010/main" val="3885179896"/>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51520" y="881336"/>
            <a:ext cx="9505056" cy="6436096"/>
          </a:xfrm>
        </p:spPr>
        <p:txBody>
          <a:bodyPr>
            <a:normAutofit fontScale="55000" lnSpcReduction="20000"/>
          </a:bodyPr>
          <a:lstStyle/>
          <a:p>
            <a:r>
              <a:rPr kumimoji="1" lang="ja-JP" altLang="en-US" sz="2900" b="1" dirty="0" smtClean="0"/>
              <a:t>知識の３つの抽象化水準（価値・結果・属性）と「手段－目標</a:t>
            </a:r>
            <a:r>
              <a:rPr lang="ja-JP" altLang="en-US" sz="2900" b="1" dirty="0"/>
              <a:t>」の連鎖</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（１）価値（</a:t>
            </a:r>
            <a:r>
              <a:rPr lang="en-US" altLang="ja-JP" sz="2900" dirty="0" smtClean="0"/>
              <a:t>value</a:t>
            </a:r>
            <a:r>
              <a:rPr lang="ja-JP" altLang="en-US" sz="2900" dirty="0" smtClean="0"/>
              <a:t>）</a:t>
            </a:r>
            <a:endParaRPr lang="en-US" altLang="ja-JP" sz="2900" dirty="0" smtClean="0"/>
          </a:p>
          <a:p>
            <a:pPr marL="109728" indent="0">
              <a:buNone/>
            </a:pPr>
            <a:r>
              <a:rPr lang="ja-JP" altLang="en-US" sz="2900" dirty="0" smtClean="0"/>
              <a:t>　→　</a:t>
            </a:r>
            <a:r>
              <a:rPr lang="ja-JP" altLang="en-US" sz="2900" dirty="0"/>
              <a:t>抽象化</a:t>
            </a:r>
            <a:r>
              <a:rPr lang="ja-JP" altLang="en-US" sz="2900" dirty="0" smtClean="0"/>
              <a:t>水準</a:t>
            </a:r>
            <a:r>
              <a:rPr lang="ja-JP" altLang="en-US" sz="2900" dirty="0"/>
              <a:t>の最も高い</a:t>
            </a:r>
            <a:r>
              <a:rPr lang="ja-JP" altLang="en-US" sz="2900" dirty="0" smtClean="0"/>
              <a:t>知識：使用・消費によって実現される価値、</a:t>
            </a:r>
            <a:endParaRPr lang="en-US" altLang="ja-JP" sz="2900" dirty="0" smtClean="0"/>
          </a:p>
          <a:p>
            <a:pPr marL="109728" indent="0">
              <a:buNone/>
            </a:pPr>
            <a:r>
              <a:rPr lang="ja-JP" altLang="en-US" sz="2900" dirty="0"/>
              <a:t>　</a:t>
            </a:r>
            <a:r>
              <a:rPr lang="ja-JP" altLang="en-US" sz="2900" dirty="0" smtClean="0"/>
              <a:t>　　　　　　　　　　　　　　　　　　　　　　　　　　　　　　　　消費者の最も基礎的なニーズ、に関する知識</a:t>
            </a:r>
            <a:endParaRPr lang="en-US" altLang="ja-JP" sz="2900" dirty="0" smtClean="0"/>
          </a:p>
          <a:p>
            <a:pPr marL="109728" indent="0">
              <a:buNone/>
            </a:pPr>
            <a:r>
              <a:rPr lang="ja-JP" altLang="en-US" sz="2900" dirty="0"/>
              <a:t>　</a:t>
            </a:r>
            <a:r>
              <a:rPr lang="ja-JP" altLang="en-US" sz="2900" dirty="0" smtClean="0"/>
              <a:t>　①　究極的価値：消費者の求める最終的な目標であり、抽象化したもの</a:t>
            </a:r>
            <a:endParaRPr lang="en-US" altLang="ja-JP" sz="2900" dirty="0" smtClean="0"/>
          </a:p>
          <a:p>
            <a:pPr marL="109728" indent="0">
              <a:buNone/>
            </a:pPr>
            <a:r>
              <a:rPr lang="ja-JP" altLang="en-US" sz="2900" dirty="0" smtClean="0"/>
              <a:t>　　②　手段的価値：究極的価値を実現するためにとられる具体的な行動や行為の望ましい様式</a:t>
            </a:r>
            <a:endParaRPr lang="en-US" altLang="ja-JP" sz="2900" dirty="0" smtClean="0"/>
          </a:p>
          <a:p>
            <a:pPr marL="109728" indent="0">
              <a:buNone/>
            </a:pPr>
            <a:endParaRPr lang="en-US" altLang="ja-JP" sz="2900" dirty="0" smtClean="0"/>
          </a:p>
          <a:p>
            <a:pPr marL="109728" indent="0">
              <a:buNone/>
            </a:pPr>
            <a:endParaRPr lang="en-US" altLang="ja-JP" sz="2900" dirty="0" smtClean="0"/>
          </a:p>
          <a:p>
            <a:pPr marL="109728" indent="0">
              <a:buNone/>
            </a:pPr>
            <a:r>
              <a:rPr lang="ja-JP" altLang="en-US" sz="2900" dirty="0" smtClean="0"/>
              <a:t>（２）結果（</a:t>
            </a:r>
            <a:r>
              <a:rPr lang="en-US" altLang="ja-JP" sz="2900" dirty="0" smtClean="0"/>
              <a:t>consequence</a:t>
            </a:r>
            <a:r>
              <a:rPr lang="ja-JP" altLang="en-US" sz="2900" dirty="0" smtClean="0"/>
              <a:t>）</a:t>
            </a:r>
            <a:endParaRPr lang="en-US" altLang="ja-JP" sz="2900" dirty="0" smtClean="0"/>
          </a:p>
          <a:p>
            <a:pPr marL="109728" indent="0">
              <a:buNone/>
            </a:pPr>
            <a:r>
              <a:rPr lang="ja-JP" altLang="en-US" sz="2900" dirty="0" smtClean="0"/>
              <a:t>　→　価値</a:t>
            </a:r>
            <a:r>
              <a:rPr lang="ja-JP" altLang="en-US" sz="2900" dirty="0"/>
              <a:t>を実現する</a:t>
            </a:r>
            <a:r>
              <a:rPr lang="ja-JP" altLang="en-US" sz="2900" dirty="0" smtClean="0"/>
              <a:t>ため</a:t>
            </a:r>
            <a:r>
              <a:rPr lang="ja-JP" altLang="en-US" sz="2900" dirty="0"/>
              <a:t>に</a:t>
            </a:r>
            <a:r>
              <a:rPr lang="ja-JP" altLang="en-US" sz="2900" dirty="0" smtClean="0"/>
              <a:t>求められる使用・消費によって実現される事実、に関する知識</a:t>
            </a:r>
            <a:endParaRPr lang="en-US" altLang="ja-JP" sz="2900" dirty="0" smtClean="0"/>
          </a:p>
          <a:p>
            <a:pPr marL="109728" indent="0">
              <a:buNone/>
            </a:pPr>
            <a:r>
              <a:rPr lang="ja-JP" altLang="en-US" sz="2900" dirty="0" smtClean="0"/>
              <a:t>　　①　心理社会的結果：得られた個人の心理的結果と他者の反応という社会的結果を合わせて、</a:t>
            </a:r>
            <a:endParaRPr lang="en-US" altLang="ja-JP" sz="2900" dirty="0" smtClean="0"/>
          </a:p>
          <a:p>
            <a:pPr marL="109728" indent="0">
              <a:buNone/>
            </a:pPr>
            <a:r>
              <a:rPr lang="ja-JP" altLang="en-US" sz="2900" dirty="0" smtClean="0"/>
              <a:t>　　　　　個人の意識の中に反映されたもの</a:t>
            </a:r>
            <a:endParaRPr lang="en-US" altLang="ja-JP" sz="2900" dirty="0"/>
          </a:p>
          <a:p>
            <a:pPr marL="109728" indent="0">
              <a:buNone/>
            </a:pPr>
            <a:r>
              <a:rPr lang="ja-JP" altLang="en-US" sz="2900" dirty="0" smtClean="0"/>
              <a:t>　　②　機能的結果：製品の使用によって得られる直接的で実際の結果</a:t>
            </a:r>
            <a:endParaRPr lang="en-US" altLang="ja-JP" sz="2900" dirty="0" smtClean="0"/>
          </a:p>
          <a:p>
            <a:pPr marL="109728" indent="0">
              <a:buNone/>
            </a:pPr>
            <a:endParaRPr lang="en-US" altLang="ja-JP" sz="2900" dirty="0" smtClean="0"/>
          </a:p>
          <a:p>
            <a:pPr marL="109728" indent="0">
              <a:buNone/>
            </a:pPr>
            <a:endParaRPr lang="en-US" altLang="ja-JP" sz="2900" dirty="0"/>
          </a:p>
          <a:p>
            <a:pPr marL="109728" indent="0">
              <a:buNone/>
            </a:pPr>
            <a:r>
              <a:rPr lang="ja-JP" altLang="en-US" sz="2900" dirty="0" smtClean="0"/>
              <a:t>（３）属性（</a:t>
            </a:r>
            <a:r>
              <a:rPr lang="en-US" altLang="ja-JP" sz="2900" dirty="0" smtClean="0"/>
              <a:t>attribute</a:t>
            </a:r>
            <a:r>
              <a:rPr lang="ja-JP" altLang="en-US" sz="2900" dirty="0" smtClean="0"/>
              <a:t>）</a:t>
            </a:r>
            <a:endParaRPr lang="en-US" altLang="ja-JP" sz="2900" dirty="0" smtClean="0"/>
          </a:p>
          <a:p>
            <a:pPr marL="109728" indent="0">
              <a:buNone/>
            </a:pPr>
            <a:r>
              <a:rPr lang="ja-JP" altLang="en-US" sz="2900" dirty="0" smtClean="0"/>
              <a:t>　→　物理的な</a:t>
            </a:r>
            <a:r>
              <a:rPr lang="ja-JP" altLang="en-US" sz="2900" dirty="0"/>
              <a:t>製品</a:t>
            </a:r>
            <a:r>
              <a:rPr lang="ja-JP" altLang="en-US" sz="2900" dirty="0" smtClean="0"/>
              <a:t>特性に関する知識</a:t>
            </a:r>
            <a:endParaRPr lang="en-US" altLang="ja-JP" sz="2900" dirty="0" smtClean="0"/>
          </a:p>
          <a:p>
            <a:pPr marL="109728" indent="0">
              <a:buNone/>
            </a:pPr>
            <a:r>
              <a:rPr lang="ja-JP" altLang="en-US" sz="2900" dirty="0" smtClean="0"/>
              <a:t>　　①　抽象的属性：物理的な製品特性について、消費者が主観的に判断するもの</a:t>
            </a:r>
            <a:endParaRPr lang="en-US" altLang="ja-JP" sz="2900" dirty="0" smtClean="0"/>
          </a:p>
          <a:p>
            <a:pPr marL="109728" indent="0">
              <a:buNone/>
            </a:pPr>
            <a:r>
              <a:rPr lang="ja-JP" altLang="en-US" sz="2900" dirty="0" smtClean="0"/>
              <a:t>　　②　具体的属性：製品の持つ物理的特性を直接的に反映するもの</a:t>
            </a:r>
            <a:endParaRPr lang="en-US" altLang="ja-JP" sz="2900" dirty="0" smtClean="0"/>
          </a:p>
          <a:p>
            <a:pPr marL="109728" indent="0">
              <a:buNone/>
            </a:pPr>
            <a:endParaRPr lang="en-US" altLang="ja-JP" sz="2900" dirty="0"/>
          </a:p>
          <a:p>
            <a:pPr marL="109728" indent="0">
              <a:buNone/>
            </a:pPr>
            <a:r>
              <a:rPr lang="en-US" altLang="ja-JP" sz="2900" dirty="0"/>
              <a:t>	</a:t>
            </a:r>
            <a:r>
              <a:rPr lang="ja-JP" altLang="en-US" sz="2900" dirty="0"/>
              <a:t>　</a:t>
            </a:r>
            <a:r>
              <a:rPr lang="ja-JP" altLang="en-US" sz="2900" dirty="0" smtClean="0"/>
              <a:t>　　＊客観的な存在物としての製品を消費者の持つ価値という主観的な側面から捉えて</a:t>
            </a:r>
            <a:endParaRPr lang="en-US" altLang="ja-JP" sz="2900" dirty="0" smtClean="0"/>
          </a:p>
          <a:p>
            <a:pPr marL="109728" indent="0">
              <a:buNone/>
            </a:pPr>
            <a:r>
              <a:rPr lang="en-US" altLang="ja-JP" sz="2900" dirty="0" smtClean="0"/>
              <a:t>		</a:t>
            </a:r>
            <a:r>
              <a:rPr lang="ja-JP" altLang="en-US" sz="2900" dirty="0"/>
              <a:t>　</a:t>
            </a:r>
            <a:r>
              <a:rPr lang="ja-JP" altLang="en-US" sz="2900" dirty="0" smtClean="0"/>
              <a:t>　　　　動機づけられ、その製品の使用・消費が価値に結び付くと知覚される</a:t>
            </a:r>
            <a:endParaRPr lang="en-US" altLang="ja-JP" sz="2900" dirty="0" smtClean="0"/>
          </a:p>
          <a:p>
            <a:pPr marL="109728" indent="0">
              <a:buNone/>
            </a:pP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8</a:t>
            </a:fld>
            <a:endParaRPr kumimoji="1" lang="ja-JP" altLang="en-US"/>
          </a:p>
        </p:txBody>
      </p:sp>
      <p:sp>
        <p:nvSpPr>
          <p:cNvPr id="3" name="タイトル 2"/>
          <p:cNvSpPr>
            <a:spLocks noGrp="1"/>
          </p:cNvSpPr>
          <p:nvPr>
            <p:ph type="title"/>
          </p:nvPr>
        </p:nvSpPr>
        <p:spPr>
          <a:xfrm>
            <a:off x="192510" y="-99392"/>
            <a:ext cx="8964488" cy="1143000"/>
          </a:xfrm>
        </p:spPr>
        <p:txBody>
          <a:bodyPr>
            <a:normAutofit/>
          </a:bodyPr>
          <a:lstStyle/>
          <a:p>
            <a:r>
              <a:rPr lang="ja-JP" altLang="en-US" sz="4000" dirty="0"/>
              <a:t>３</a:t>
            </a:r>
            <a:r>
              <a:rPr kumimoji="1" lang="ja-JP" altLang="en-US" sz="4000" dirty="0" smtClean="0"/>
              <a:t>．動機づけられるメカニズム</a:t>
            </a:r>
            <a:endParaRPr kumimoji="1" lang="ja-JP" altLang="en-US" sz="4000" dirty="0"/>
          </a:p>
        </p:txBody>
      </p:sp>
      <p:sp>
        <p:nvSpPr>
          <p:cNvPr id="5" name="上矢印 4"/>
          <p:cNvSpPr/>
          <p:nvPr/>
        </p:nvSpPr>
        <p:spPr>
          <a:xfrm>
            <a:off x="1614461" y="2625370"/>
            <a:ext cx="484632"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上矢印 5"/>
          <p:cNvSpPr/>
          <p:nvPr/>
        </p:nvSpPr>
        <p:spPr>
          <a:xfrm>
            <a:off x="1614461" y="4379332"/>
            <a:ext cx="484632"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483768" y="2681804"/>
            <a:ext cx="740908" cy="369332"/>
          </a:xfrm>
          <a:prstGeom prst="rect">
            <a:avLst/>
          </a:prstGeom>
          <a:noFill/>
        </p:spPr>
        <p:txBody>
          <a:bodyPr wrap="none" rtlCol="0">
            <a:spAutoFit/>
          </a:bodyPr>
          <a:lstStyle/>
          <a:p>
            <a:r>
              <a:rPr kumimoji="1" lang="ja-JP" altLang="en-US" dirty="0" smtClean="0"/>
              <a:t>リンク</a:t>
            </a:r>
            <a:endParaRPr kumimoji="1" lang="ja-JP" altLang="en-US" dirty="0"/>
          </a:p>
        </p:txBody>
      </p:sp>
      <p:sp>
        <p:nvSpPr>
          <p:cNvPr id="8" name="テキスト ボックス 7"/>
          <p:cNvSpPr txBox="1"/>
          <p:nvPr/>
        </p:nvSpPr>
        <p:spPr>
          <a:xfrm>
            <a:off x="2483768" y="4437112"/>
            <a:ext cx="740908" cy="369332"/>
          </a:xfrm>
          <a:prstGeom prst="rect">
            <a:avLst/>
          </a:prstGeom>
          <a:noFill/>
        </p:spPr>
        <p:txBody>
          <a:bodyPr wrap="none" rtlCol="0">
            <a:spAutoFit/>
          </a:bodyPr>
          <a:lstStyle/>
          <a:p>
            <a:r>
              <a:rPr kumimoji="1" lang="ja-JP" altLang="en-US" dirty="0" smtClean="0"/>
              <a:t>リンク</a:t>
            </a:r>
            <a:endParaRPr kumimoji="1" lang="ja-JP" altLang="en-US" dirty="0"/>
          </a:p>
        </p:txBody>
      </p:sp>
    </p:spTree>
    <p:extLst>
      <p:ext uri="{BB962C8B-B14F-4D97-AF65-F5344CB8AC3E}">
        <p14:creationId xmlns:p14="http://schemas.microsoft.com/office/powerpoint/2010/main" val="21182044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1000"/>
                                        <p:tgtEl>
                                          <p:spTgt spid="2">
                                            <p:txEl>
                                              <p:pRg st="9" end="9"/>
                                            </p:txEl>
                                          </p:spTgt>
                                        </p:tgtEl>
                                      </p:cBhvr>
                                    </p:animEffect>
                                    <p:anim calcmode="lin" valueType="num">
                                      <p:cBhvr>
                                        <p:cTn id="3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1000"/>
                                        <p:tgtEl>
                                          <p:spTgt spid="2">
                                            <p:txEl>
                                              <p:pRg st="10" end="10"/>
                                            </p:txEl>
                                          </p:spTgt>
                                        </p:tgtEl>
                                      </p:cBhvr>
                                    </p:animEffect>
                                    <p:anim calcmode="lin" valueType="num">
                                      <p:cBhvr>
                                        <p:cTn id="4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1000"/>
                                        <p:tgtEl>
                                          <p:spTgt spid="2">
                                            <p:txEl>
                                              <p:pRg st="11" end="11"/>
                                            </p:txEl>
                                          </p:spTgt>
                                        </p:tgtEl>
                                      </p:cBhvr>
                                    </p:animEffect>
                                    <p:anim calcmode="lin" valueType="num">
                                      <p:cBhvr>
                                        <p:cTn id="4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1000"/>
                                        <p:tgtEl>
                                          <p:spTgt spid="2">
                                            <p:txEl>
                                              <p:pRg st="12" end="12"/>
                                            </p:txEl>
                                          </p:spTgt>
                                        </p:tgtEl>
                                      </p:cBhvr>
                                    </p:animEffect>
                                    <p:anim calcmode="lin" valueType="num">
                                      <p:cBhvr>
                                        <p:cTn id="5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1000"/>
                                        <p:tgtEl>
                                          <p:spTgt spid="2">
                                            <p:txEl>
                                              <p:pRg st="13" end="13"/>
                                            </p:txEl>
                                          </p:spTgt>
                                        </p:tgtEl>
                                      </p:cBhvr>
                                    </p:animEffect>
                                    <p:anim calcmode="lin" valueType="num">
                                      <p:cBhvr>
                                        <p:cTn id="5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
                                            <p:txEl>
                                              <p:pRg st="16" end="16"/>
                                            </p:txEl>
                                          </p:spTgt>
                                        </p:tgtEl>
                                        <p:attrNameLst>
                                          <p:attrName>style.visibility</p:attrName>
                                        </p:attrNameLst>
                                      </p:cBhvr>
                                      <p:to>
                                        <p:strVal val="visible"/>
                                      </p:to>
                                    </p:set>
                                    <p:animEffect transition="in" filter="fade">
                                      <p:cBhvr>
                                        <p:cTn id="65" dur="1000"/>
                                        <p:tgtEl>
                                          <p:spTgt spid="2">
                                            <p:txEl>
                                              <p:pRg st="16" end="16"/>
                                            </p:txEl>
                                          </p:spTgt>
                                        </p:tgtEl>
                                      </p:cBhvr>
                                    </p:animEffect>
                                    <p:anim calcmode="lin" valueType="num">
                                      <p:cBhvr>
                                        <p:cTn id="66"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
                                            <p:txEl>
                                              <p:pRg st="17" end="17"/>
                                            </p:txEl>
                                          </p:spTgt>
                                        </p:tgtEl>
                                        <p:attrNameLst>
                                          <p:attrName>style.visibility</p:attrName>
                                        </p:attrNameLst>
                                      </p:cBhvr>
                                      <p:to>
                                        <p:strVal val="visible"/>
                                      </p:to>
                                    </p:set>
                                    <p:animEffect transition="in" filter="fade">
                                      <p:cBhvr>
                                        <p:cTn id="72" dur="1000"/>
                                        <p:tgtEl>
                                          <p:spTgt spid="2">
                                            <p:txEl>
                                              <p:pRg st="17" end="17"/>
                                            </p:txEl>
                                          </p:spTgt>
                                        </p:tgtEl>
                                      </p:cBhvr>
                                    </p:animEffect>
                                    <p:anim calcmode="lin" valueType="num">
                                      <p:cBhvr>
                                        <p:cTn id="73"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2">
                                            <p:txEl>
                                              <p:pRg st="17" end="17"/>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
                                            <p:txEl>
                                              <p:pRg st="18" end="18"/>
                                            </p:txEl>
                                          </p:spTgt>
                                        </p:tgtEl>
                                        <p:attrNameLst>
                                          <p:attrName>style.visibility</p:attrName>
                                        </p:attrNameLst>
                                      </p:cBhvr>
                                      <p:to>
                                        <p:strVal val="visible"/>
                                      </p:to>
                                    </p:set>
                                    <p:animEffect transition="in" filter="fade">
                                      <p:cBhvr>
                                        <p:cTn id="77" dur="1000"/>
                                        <p:tgtEl>
                                          <p:spTgt spid="2">
                                            <p:txEl>
                                              <p:pRg st="18" end="18"/>
                                            </p:txEl>
                                          </p:spTgt>
                                        </p:tgtEl>
                                      </p:cBhvr>
                                    </p:animEffect>
                                    <p:anim calcmode="lin" valueType="num">
                                      <p:cBhvr>
                                        <p:cTn id="78"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
                                            <p:txEl>
                                              <p:pRg st="19" end="19"/>
                                            </p:txEl>
                                          </p:spTgt>
                                        </p:tgtEl>
                                        <p:attrNameLst>
                                          <p:attrName>style.visibility</p:attrName>
                                        </p:attrNameLst>
                                      </p:cBhvr>
                                      <p:to>
                                        <p:strVal val="visible"/>
                                      </p:to>
                                    </p:set>
                                    <p:animEffect transition="in" filter="fade">
                                      <p:cBhvr>
                                        <p:cTn id="82" dur="1000"/>
                                        <p:tgtEl>
                                          <p:spTgt spid="2">
                                            <p:txEl>
                                              <p:pRg st="19" end="19"/>
                                            </p:txEl>
                                          </p:spTgt>
                                        </p:tgtEl>
                                      </p:cBhvr>
                                    </p:animEffect>
                                    <p:anim calcmode="lin" valueType="num">
                                      <p:cBhvr>
                                        <p:cTn id="83"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84"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animEffect transition="in" filter="fade">
                                      <p:cBhvr>
                                        <p:cTn id="87" dur="1000"/>
                                        <p:tgtEl>
                                          <p:spTgt spid="2">
                                            <p:txEl>
                                              <p:pRg st="21" end="21"/>
                                            </p:txEl>
                                          </p:spTgt>
                                        </p:tgtEl>
                                      </p:cBhvr>
                                    </p:animEffect>
                                    <p:anim calcmode="lin" valueType="num">
                                      <p:cBhvr>
                                        <p:cTn id="88"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89" dur="1000" fill="hold"/>
                                        <p:tgtEl>
                                          <p:spTgt spid="2">
                                            <p:txEl>
                                              <p:pRg st="21" end="21"/>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
                                            <p:txEl>
                                              <p:pRg st="22" end="22"/>
                                            </p:txEl>
                                          </p:spTgt>
                                        </p:tgtEl>
                                        <p:attrNameLst>
                                          <p:attrName>style.visibility</p:attrName>
                                        </p:attrNameLst>
                                      </p:cBhvr>
                                      <p:to>
                                        <p:strVal val="visible"/>
                                      </p:to>
                                    </p:set>
                                    <p:animEffect transition="in" filter="fade">
                                      <p:cBhvr>
                                        <p:cTn id="92" dur="1000"/>
                                        <p:tgtEl>
                                          <p:spTgt spid="2">
                                            <p:txEl>
                                              <p:pRg st="22" end="22"/>
                                            </p:txEl>
                                          </p:spTgt>
                                        </p:tgtEl>
                                      </p:cBhvr>
                                    </p:animEffect>
                                    <p:anim calcmode="lin" valueType="num">
                                      <p:cBhvr>
                                        <p:cTn id="93" dur="1000" fill="hold"/>
                                        <p:tgtEl>
                                          <p:spTgt spid="2">
                                            <p:txEl>
                                              <p:pRg st="22" end="22"/>
                                            </p:txEl>
                                          </p:spTgt>
                                        </p:tgtEl>
                                        <p:attrNameLst>
                                          <p:attrName>ppt_x</p:attrName>
                                        </p:attrNameLst>
                                      </p:cBhvr>
                                      <p:tavLst>
                                        <p:tav tm="0">
                                          <p:val>
                                            <p:strVal val="#ppt_x"/>
                                          </p:val>
                                        </p:tav>
                                        <p:tav tm="100000">
                                          <p:val>
                                            <p:strVal val="#ppt_x"/>
                                          </p:val>
                                        </p:tav>
                                      </p:tavLst>
                                    </p:anim>
                                    <p:anim calcmode="lin" valueType="num">
                                      <p:cBhvr>
                                        <p:cTn id="94" dur="1000" fill="hold"/>
                                        <p:tgtEl>
                                          <p:spTgt spid="2">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2">
                                            <p:txEl>
                                              <p:pRg st="24" end="24"/>
                                            </p:txEl>
                                          </p:spTgt>
                                        </p:tgtEl>
                                        <p:attrNameLst>
                                          <p:attrName>style.visibility</p:attrName>
                                        </p:attrNameLst>
                                      </p:cBhvr>
                                      <p:to>
                                        <p:strVal val="visible"/>
                                      </p:to>
                                    </p:set>
                                    <p:animEffect transition="in" filter="fade">
                                      <p:cBhvr>
                                        <p:cTn id="99" dur="1000"/>
                                        <p:tgtEl>
                                          <p:spTgt spid="2">
                                            <p:txEl>
                                              <p:pRg st="24" end="24"/>
                                            </p:txEl>
                                          </p:spTgt>
                                        </p:tgtEl>
                                      </p:cBhvr>
                                    </p:animEffect>
                                    <p:anim calcmode="lin" valueType="num">
                                      <p:cBhvr>
                                        <p:cTn id="100" dur="1000" fill="hold"/>
                                        <p:tgtEl>
                                          <p:spTgt spid="2">
                                            <p:txEl>
                                              <p:pRg st="24" end="24"/>
                                            </p:txEl>
                                          </p:spTgt>
                                        </p:tgtEl>
                                        <p:attrNameLst>
                                          <p:attrName>ppt_x</p:attrName>
                                        </p:attrNameLst>
                                      </p:cBhvr>
                                      <p:tavLst>
                                        <p:tav tm="0">
                                          <p:val>
                                            <p:strVal val="#ppt_x"/>
                                          </p:val>
                                        </p:tav>
                                        <p:tav tm="100000">
                                          <p:val>
                                            <p:strVal val="#ppt_x"/>
                                          </p:val>
                                        </p:tav>
                                      </p:tavLst>
                                    </p:anim>
                                    <p:anim calcmode="lin" valueType="num">
                                      <p:cBhvr>
                                        <p:cTn id="101" dur="1000" fill="hold"/>
                                        <p:tgtEl>
                                          <p:spTgt spid="2">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fade">
                                      <p:cBhvr>
                                        <p:cTn id="106" dur="1000"/>
                                        <p:tgtEl>
                                          <p:spTgt spid="6"/>
                                        </p:tgtEl>
                                      </p:cBhvr>
                                    </p:animEffect>
                                    <p:anim calcmode="lin" valueType="num">
                                      <p:cBhvr>
                                        <p:cTn id="107" dur="1000" fill="hold"/>
                                        <p:tgtEl>
                                          <p:spTgt spid="6"/>
                                        </p:tgtEl>
                                        <p:attrNameLst>
                                          <p:attrName>ppt_x</p:attrName>
                                        </p:attrNameLst>
                                      </p:cBhvr>
                                      <p:tavLst>
                                        <p:tav tm="0">
                                          <p:val>
                                            <p:strVal val="#ppt_x"/>
                                          </p:val>
                                        </p:tav>
                                        <p:tav tm="100000">
                                          <p:val>
                                            <p:strVal val="#ppt_x"/>
                                          </p:val>
                                        </p:tav>
                                      </p:tavLst>
                                    </p:anim>
                                    <p:anim calcmode="lin" valueType="num">
                                      <p:cBhvr>
                                        <p:cTn id="10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8">
                                            <p:txEl>
                                              <p:pRg st="0" end="0"/>
                                            </p:txEl>
                                          </p:spTgt>
                                        </p:tgtEl>
                                        <p:attrNameLst>
                                          <p:attrName>style.visibility</p:attrName>
                                        </p:attrNameLst>
                                      </p:cBhvr>
                                      <p:to>
                                        <p:strVal val="visible"/>
                                      </p:to>
                                    </p:set>
                                    <p:animEffect transition="in" filter="fade">
                                      <p:cBhvr>
                                        <p:cTn id="113" dur="1000"/>
                                        <p:tgtEl>
                                          <p:spTgt spid="8">
                                            <p:txEl>
                                              <p:pRg st="0" end="0"/>
                                            </p:txEl>
                                          </p:spTgt>
                                        </p:tgtEl>
                                      </p:cBhvr>
                                    </p:animEffect>
                                    <p:anim calcmode="lin" valueType="num">
                                      <p:cBhvr>
                                        <p:cTn id="1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5"/>
                                        </p:tgtEl>
                                        <p:attrNameLst>
                                          <p:attrName>style.visibility</p:attrName>
                                        </p:attrNameLst>
                                      </p:cBhvr>
                                      <p:to>
                                        <p:strVal val="visible"/>
                                      </p:to>
                                    </p:set>
                                    <p:animEffect transition="in" filter="fade">
                                      <p:cBhvr>
                                        <p:cTn id="120" dur="1000"/>
                                        <p:tgtEl>
                                          <p:spTgt spid="5"/>
                                        </p:tgtEl>
                                      </p:cBhvr>
                                    </p:animEffect>
                                    <p:anim calcmode="lin" valueType="num">
                                      <p:cBhvr>
                                        <p:cTn id="121" dur="1000" fill="hold"/>
                                        <p:tgtEl>
                                          <p:spTgt spid="5"/>
                                        </p:tgtEl>
                                        <p:attrNameLst>
                                          <p:attrName>ppt_x</p:attrName>
                                        </p:attrNameLst>
                                      </p:cBhvr>
                                      <p:tavLst>
                                        <p:tav tm="0">
                                          <p:val>
                                            <p:strVal val="#ppt_x"/>
                                          </p:val>
                                        </p:tav>
                                        <p:tav tm="100000">
                                          <p:val>
                                            <p:strVal val="#ppt_x"/>
                                          </p:val>
                                        </p:tav>
                                      </p:tavLst>
                                    </p:anim>
                                    <p:anim calcmode="lin" valueType="num">
                                      <p:cBhvr>
                                        <p:cTn id="1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7">
                                            <p:txEl>
                                              <p:pRg st="0" end="0"/>
                                            </p:txEl>
                                          </p:spTgt>
                                        </p:tgtEl>
                                        <p:attrNameLst>
                                          <p:attrName>style.visibility</p:attrName>
                                        </p:attrNameLst>
                                      </p:cBhvr>
                                      <p:to>
                                        <p:strVal val="visible"/>
                                      </p:to>
                                    </p:set>
                                    <p:animEffect transition="in" filter="fade">
                                      <p:cBhvr>
                                        <p:cTn id="127" dur="1000"/>
                                        <p:tgtEl>
                                          <p:spTgt spid="7">
                                            <p:txEl>
                                              <p:pRg st="0" end="0"/>
                                            </p:txEl>
                                          </p:spTgt>
                                        </p:tgtEl>
                                      </p:cBhvr>
                                    </p:animEffect>
                                    <p:anim calcmode="lin" valueType="num">
                                      <p:cBhvr>
                                        <p:cTn id="12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2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51520" y="1052736"/>
            <a:ext cx="9505056" cy="6436096"/>
          </a:xfrm>
        </p:spPr>
        <p:txBody>
          <a:bodyPr>
            <a:normAutofit fontScale="55000" lnSpcReduction="20000"/>
          </a:bodyPr>
          <a:lstStyle/>
          <a:p>
            <a:r>
              <a:rPr kumimoji="1" lang="ja-JP" altLang="en-US" sz="2900" b="1" dirty="0" smtClean="0"/>
              <a:t>知識の３つの抽象化水準（価値・結果・属性）と「手段－目標</a:t>
            </a:r>
            <a:r>
              <a:rPr lang="ja-JP" altLang="en-US" sz="2900" b="1" dirty="0"/>
              <a:t>」の連鎖</a:t>
            </a:r>
            <a:endParaRPr kumimoji="1" lang="en-US" altLang="ja-JP" sz="2900" b="1" dirty="0" smtClean="0"/>
          </a:p>
          <a:p>
            <a:pPr marL="109728" indent="0">
              <a:buNone/>
            </a:pPr>
            <a:endParaRPr kumimoji="1" lang="en-US" altLang="ja-JP" dirty="0" smtClean="0"/>
          </a:p>
          <a:p>
            <a:pPr marL="109728" indent="0">
              <a:buNone/>
            </a:pPr>
            <a:r>
              <a:rPr lang="ja-JP" altLang="en-US" sz="2900" dirty="0" smtClean="0"/>
              <a:t>（１）価値（</a:t>
            </a:r>
            <a:r>
              <a:rPr lang="en-US" altLang="ja-JP" sz="2900" dirty="0" smtClean="0"/>
              <a:t>value</a:t>
            </a:r>
            <a:r>
              <a:rPr lang="ja-JP" altLang="en-US" sz="2900" dirty="0" smtClean="0"/>
              <a:t>）</a:t>
            </a:r>
            <a:endParaRPr lang="en-US" altLang="ja-JP" sz="2900" dirty="0" smtClean="0"/>
          </a:p>
          <a:p>
            <a:pPr marL="109728" indent="0">
              <a:buNone/>
            </a:pPr>
            <a:r>
              <a:rPr lang="ja-JP" altLang="en-US" sz="2900" dirty="0" smtClean="0"/>
              <a:t>　→　</a:t>
            </a:r>
            <a:r>
              <a:rPr lang="ja-JP" altLang="en-US" sz="2900" dirty="0"/>
              <a:t>抽象化</a:t>
            </a:r>
            <a:r>
              <a:rPr lang="ja-JP" altLang="en-US" sz="2900" dirty="0" smtClean="0"/>
              <a:t>水準</a:t>
            </a:r>
            <a:r>
              <a:rPr lang="ja-JP" altLang="en-US" sz="2900" dirty="0"/>
              <a:t>の最も高い</a:t>
            </a:r>
            <a:r>
              <a:rPr lang="ja-JP" altLang="en-US" sz="2900" dirty="0" smtClean="0"/>
              <a:t>知識：使用・消費によって実現される○○、</a:t>
            </a:r>
            <a:endParaRPr lang="en-US" altLang="ja-JP" sz="2900" dirty="0" smtClean="0"/>
          </a:p>
          <a:p>
            <a:pPr marL="109728" indent="0">
              <a:buNone/>
            </a:pPr>
            <a:r>
              <a:rPr lang="ja-JP" altLang="en-US" sz="2900" dirty="0" smtClean="0"/>
              <a:t>　　　　　　　　　　　　　　　　　　　　　　　　　　　　　　　消費者の最も基礎的なニーズ、に関する知識</a:t>
            </a:r>
            <a:endParaRPr lang="en-US" altLang="ja-JP" sz="2900" dirty="0" smtClean="0"/>
          </a:p>
          <a:p>
            <a:pPr marL="109728" indent="0">
              <a:buNone/>
            </a:pPr>
            <a:r>
              <a:rPr lang="ja-JP" altLang="en-US" sz="2900" dirty="0"/>
              <a:t>　</a:t>
            </a:r>
            <a:r>
              <a:rPr lang="ja-JP" altLang="en-US" sz="2900" dirty="0" smtClean="0"/>
              <a:t>　①　○極的価値：消費者の求める最終的な目標であり、○○化したもの</a:t>
            </a:r>
            <a:endParaRPr lang="en-US" altLang="ja-JP" sz="2900" dirty="0" smtClean="0"/>
          </a:p>
          <a:p>
            <a:pPr marL="109728" indent="0">
              <a:buNone/>
            </a:pPr>
            <a:r>
              <a:rPr lang="ja-JP" altLang="en-US" sz="2900" dirty="0" smtClean="0"/>
              <a:t>　　②　○段的価値：究極的価値を実現するためにとられる具体的な行動や行為の望ましい様式</a:t>
            </a:r>
            <a:endParaRPr lang="en-US" altLang="ja-JP" sz="2900" dirty="0" smtClean="0"/>
          </a:p>
          <a:p>
            <a:pPr marL="109728" indent="0">
              <a:buNone/>
            </a:pPr>
            <a:endParaRPr lang="en-US" altLang="ja-JP" sz="2900" dirty="0" smtClean="0"/>
          </a:p>
          <a:p>
            <a:pPr marL="109728" indent="0">
              <a:buNone/>
            </a:pPr>
            <a:endParaRPr lang="en-US" altLang="ja-JP" sz="2900" dirty="0" smtClean="0"/>
          </a:p>
          <a:p>
            <a:pPr marL="109728" indent="0">
              <a:buNone/>
            </a:pPr>
            <a:r>
              <a:rPr lang="ja-JP" altLang="en-US" sz="2900" dirty="0" smtClean="0"/>
              <a:t>（２）結果（</a:t>
            </a:r>
            <a:r>
              <a:rPr lang="en-US" altLang="ja-JP" sz="2900" dirty="0" smtClean="0"/>
              <a:t>consequence</a:t>
            </a:r>
            <a:r>
              <a:rPr lang="ja-JP" altLang="en-US" sz="2900" dirty="0" smtClean="0"/>
              <a:t>）</a:t>
            </a:r>
            <a:endParaRPr lang="en-US" altLang="ja-JP" sz="2900" dirty="0" smtClean="0"/>
          </a:p>
          <a:p>
            <a:pPr marL="109728" indent="0">
              <a:buNone/>
            </a:pPr>
            <a:r>
              <a:rPr lang="ja-JP" altLang="en-US" sz="2900" dirty="0" smtClean="0"/>
              <a:t>　→　価値</a:t>
            </a:r>
            <a:r>
              <a:rPr lang="ja-JP" altLang="en-US" sz="2900" dirty="0"/>
              <a:t>を実現する</a:t>
            </a:r>
            <a:r>
              <a:rPr lang="ja-JP" altLang="en-US" sz="2900" dirty="0" smtClean="0"/>
              <a:t>ため</a:t>
            </a:r>
            <a:r>
              <a:rPr lang="ja-JP" altLang="en-US" sz="2900" dirty="0"/>
              <a:t>に</a:t>
            </a:r>
            <a:r>
              <a:rPr lang="ja-JP" altLang="en-US" sz="2900" dirty="0" smtClean="0"/>
              <a:t>求められる使用・消費によって実現される事実、に関する知識</a:t>
            </a:r>
            <a:endParaRPr lang="en-US" altLang="ja-JP" sz="2900" dirty="0" smtClean="0"/>
          </a:p>
          <a:p>
            <a:pPr marL="109728" indent="0">
              <a:buNone/>
            </a:pPr>
            <a:r>
              <a:rPr lang="ja-JP" altLang="en-US" sz="2900" dirty="0" smtClean="0"/>
              <a:t>　　①　○理○会的結果：得られた個人の心理的結果と他者の反応という社会的結果を合わせて、</a:t>
            </a:r>
            <a:endParaRPr lang="en-US" altLang="ja-JP" sz="2900" dirty="0" smtClean="0"/>
          </a:p>
          <a:p>
            <a:pPr marL="109728" indent="0">
              <a:buNone/>
            </a:pPr>
            <a:r>
              <a:rPr lang="ja-JP" altLang="en-US" sz="2900" dirty="0" smtClean="0"/>
              <a:t>　　　　　個人の意識の中に反映されたもの</a:t>
            </a:r>
            <a:endParaRPr lang="en-US" altLang="ja-JP" sz="2900" dirty="0"/>
          </a:p>
          <a:p>
            <a:pPr marL="109728" indent="0">
              <a:buNone/>
            </a:pPr>
            <a:r>
              <a:rPr lang="ja-JP" altLang="en-US" sz="2900" dirty="0" smtClean="0"/>
              <a:t>　　②　○能的結果：製品の使用によって得られる直接的で実際の結果</a:t>
            </a:r>
            <a:endParaRPr lang="en-US" altLang="ja-JP" sz="2900" dirty="0" smtClean="0"/>
          </a:p>
          <a:p>
            <a:pPr marL="109728" indent="0">
              <a:buNone/>
            </a:pPr>
            <a:endParaRPr lang="en-US" altLang="ja-JP" sz="2900" dirty="0" smtClean="0"/>
          </a:p>
          <a:p>
            <a:pPr marL="109728" indent="0">
              <a:buNone/>
            </a:pPr>
            <a:endParaRPr lang="en-US" altLang="ja-JP" sz="2900" dirty="0"/>
          </a:p>
          <a:p>
            <a:pPr marL="109728" indent="0">
              <a:buNone/>
            </a:pPr>
            <a:r>
              <a:rPr lang="ja-JP" altLang="en-US" sz="2900" dirty="0" smtClean="0"/>
              <a:t>（３）属性（</a:t>
            </a:r>
            <a:r>
              <a:rPr lang="en-US" altLang="ja-JP" sz="2900" dirty="0" smtClean="0"/>
              <a:t>attribute</a:t>
            </a:r>
            <a:r>
              <a:rPr lang="ja-JP" altLang="en-US" sz="2900" dirty="0" smtClean="0"/>
              <a:t>）</a:t>
            </a:r>
            <a:endParaRPr lang="en-US" altLang="ja-JP" sz="2900" dirty="0" smtClean="0"/>
          </a:p>
          <a:p>
            <a:pPr marL="109728" indent="0">
              <a:buNone/>
            </a:pPr>
            <a:r>
              <a:rPr lang="ja-JP" altLang="en-US" sz="2900" dirty="0" smtClean="0"/>
              <a:t>　→　○理的な</a:t>
            </a:r>
            <a:r>
              <a:rPr lang="ja-JP" altLang="en-US" sz="2900" dirty="0"/>
              <a:t>製品</a:t>
            </a:r>
            <a:r>
              <a:rPr lang="ja-JP" altLang="en-US" sz="2900" dirty="0" smtClean="0"/>
              <a:t>特性に関する知識</a:t>
            </a:r>
            <a:endParaRPr lang="en-US" altLang="ja-JP" sz="2900" dirty="0" smtClean="0"/>
          </a:p>
          <a:p>
            <a:pPr marL="109728" indent="0">
              <a:buNone/>
            </a:pPr>
            <a:r>
              <a:rPr lang="ja-JP" altLang="en-US" sz="2900" dirty="0" smtClean="0"/>
              <a:t>　　①　抽象的属性：物理的な製品特性について、消費者が○観的に判断するもの</a:t>
            </a:r>
            <a:endParaRPr lang="en-US" altLang="ja-JP" sz="2900" dirty="0" smtClean="0"/>
          </a:p>
          <a:p>
            <a:pPr marL="109728" indent="0">
              <a:buNone/>
            </a:pPr>
            <a:r>
              <a:rPr lang="ja-JP" altLang="en-US" sz="2900" dirty="0" smtClean="0"/>
              <a:t>　　②　具体的属性：製品の持つ物理的特性を直接的に反映するもの</a:t>
            </a: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r>
              <a:rPr lang="ja-JP" altLang="en-US" sz="2900" dirty="0"/>
              <a:t>　</a:t>
            </a:r>
            <a:r>
              <a:rPr lang="ja-JP" altLang="en-US" sz="2900" dirty="0" smtClean="0"/>
              <a:t>　　＊</a:t>
            </a:r>
            <a:r>
              <a:rPr lang="ja-JP" altLang="en-US" sz="2900" dirty="0" smtClean="0">
                <a:solidFill>
                  <a:schemeClr val="bg1"/>
                </a:solidFill>
              </a:rPr>
              <a:t>客観的な</a:t>
            </a:r>
            <a:r>
              <a:rPr lang="ja-JP" altLang="en-US" sz="2900" dirty="0" smtClean="0"/>
              <a:t>存在物としての製品を消費者の持つ価値という主観的な側面から捉えて</a:t>
            </a:r>
            <a:endParaRPr lang="en-US" altLang="ja-JP" sz="2900" dirty="0" smtClean="0"/>
          </a:p>
          <a:p>
            <a:pPr marL="109728" indent="0">
              <a:buNone/>
            </a:pPr>
            <a:r>
              <a:rPr lang="en-US" altLang="ja-JP" sz="2900" dirty="0" smtClean="0"/>
              <a:t>		</a:t>
            </a:r>
            <a:r>
              <a:rPr lang="ja-JP" altLang="en-US" sz="2900" dirty="0"/>
              <a:t>　</a:t>
            </a:r>
            <a:r>
              <a:rPr lang="ja-JP" altLang="en-US" sz="2900" dirty="0" smtClean="0"/>
              <a:t>　　　　動機づけられ、その製品の使用・消費が価値に結び付くと知覚される</a:t>
            </a:r>
            <a:endParaRPr lang="en-US" altLang="ja-JP" sz="2900" dirty="0" smtClean="0"/>
          </a:p>
          <a:p>
            <a:pPr marL="109728" indent="0">
              <a:buNone/>
            </a:pPr>
            <a:endParaRPr lang="en-US" altLang="ja-JP" sz="2900" dirty="0" smtClean="0"/>
          </a:p>
          <a:p>
            <a:pPr marL="109728" indent="0">
              <a:buNone/>
            </a:pPr>
            <a:r>
              <a:rPr lang="ja-JP" altLang="en-US" sz="2900" dirty="0"/>
              <a:t>　</a:t>
            </a:r>
            <a:r>
              <a:rPr lang="ja-JP" altLang="en-US" sz="2900" dirty="0" smtClean="0"/>
              <a:t>　</a:t>
            </a:r>
            <a:endParaRPr lang="en-US" altLang="ja-JP" sz="2900" dirty="0" smtClean="0"/>
          </a:p>
          <a:p>
            <a:pPr marL="109728" indent="0">
              <a:buNone/>
            </a:pPr>
            <a:endParaRPr lang="en-US" altLang="ja-JP" sz="2900" dirty="0"/>
          </a:p>
          <a:p>
            <a:pPr marL="109728" indent="0">
              <a:buNone/>
            </a:pPr>
            <a:endParaRPr lang="en-US" altLang="ja-JP" sz="2900" dirty="0" smtClean="0"/>
          </a:p>
          <a:p>
            <a:pPr marL="109728" indent="0">
              <a:buNone/>
            </a:pPr>
            <a:endParaRPr lang="en-US" altLang="ja-JP" sz="2900"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9</a:t>
            </a:fld>
            <a:endParaRPr kumimoji="1" lang="ja-JP" altLang="en-US"/>
          </a:p>
        </p:txBody>
      </p:sp>
      <p:sp>
        <p:nvSpPr>
          <p:cNvPr id="3" name="タイトル 2"/>
          <p:cNvSpPr>
            <a:spLocks noGrp="1"/>
          </p:cNvSpPr>
          <p:nvPr>
            <p:ph type="title"/>
          </p:nvPr>
        </p:nvSpPr>
        <p:spPr>
          <a:xfrm>
            <a:off x="179512" y="0"/>
            <a:ext cx="8964488" cy="1143000"/>
          </a:xfrm>
        </p:spPr>
        <p:txBody>
          <a:bodyPr>
            <a:normAutofit fontScale="90000"/>
          </a:bodyPr>
          <a:lstStyle/>
          <a:p>
            <a:r>
              <a:rPr lang="ja-JP" altLang="en-US" sz="4000" dirty="0" smtClean="0"/>
              <a:t>　　　　　　　　　　　　　本日</a:t>
            </a:r>
            <a:r>
              <a:rPr lang="ja-JP" altLang="en-US" sz="4000" dirty="0" smtClean="0"/>
              <a:t>の確認事項３</a:t>
            </a:r>
            <a:r>
              <a:rPr lang="en-US" altLang="ja-JP" sz="4000" dirty="0"/>
              <a:t/>
            </a:r>
            <a:br>
              <a:rPr lang="en-US" altLang="ja-JP" sz="4000" dirty="0"/>
            </a:br>
            <a:r>
              <a:rPr lang="en-US" altLang="ja-JP" sz="4000" dirty="0" smtClean="0"/>
              <a:t>				</a:t>
            </a:r>
            <a:r>
              <a:rPr lang="ja-JP" altLang="en-US" sz="4000" dirty="0" smtClean="0"/>
              <a:t>　　</a:t>
            </a:r>
            <a:r>
              <a:rPr lang="ja-JP" altLang="en-US" sz="2200" dirty="0" smtClean="0"/>
              <a:t>下記</a:t>
            </a:r>
            <a:r>
              <a:rPr lang="ja-JP" altLang="en-US" sz="2200" dirty="0"/>
              <a:t>の○○に語句を入れて理解しよう！</a:t>
            </a:r>
            <a:endParaRPr kumimoji="1" lang="ja-JP" altLang="en-US" sz="4000" dirty="0"/>
          </a:p>
        </p:txBody>
      </p:sp>
      <p:sp>
        <p:nvSpPr>
          <p:cNvPr id="5" name="上矢印 4"/>
          <p:cNvSpPr/>
          <p:nvPr/>
        </p:nvSpPr>
        <p:spPr>
          <a:xfrm>
            <a:off x="1614461" y="2757593"/>
            <a:ext cx="484632"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上矢印 5"/>
          <p:cNvSpPr/>
          <p:nvPr/>
        </p:nvSpPr>
        <p:spPr>
          <a:xfrm>
            <a:off x="1628370" y="4499828"/>
            <a:ext cx="484632"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483768" y="2817529"/>
            <a:ext cx="740908" cy="369332"/>
          </a:xfrm>
          <a:prstGeom prst="rect">
            <a:avLst/>
          </a:prstGeom>
          <a:noFill/>
        </p:spPr>
        <p:txBody>
          <a:bodyPr wrap="none" rtlCol="0">
            <a:spAutoFit/>
          </a:bodyPr>
          <a:lstStyle/>
          <a:p>
            <a:r>
              <a:rPr kumimoji="1" lang="ja-JP" altLang="en-US" dirty="0" smtClean="0"/>
              <a:t>リンク</a:t>
            </a:r>
            <a:endParaRPr kumimoji="1" lang="ja-JP" altLang="en-US" dirty="0"/>
          </a:p>
        </p:txBody>
      </p:sp>
      <p:sp>
        <p:nvSpPr>
          <p:cNvPr id="8" name="テキスト ボックス 7"/>
          <p:cNvSpPr txBox="1"/>
          <p:nvPr/>
        </p:nvSpPr>
        <p:spPr>
          <a:xfrm>
            <a:off x="2483768" y="4616981"/>
            <a:ext cx="740908" cy="369332"/>
          </a:xfrm>
          <a:prstGeom prst="rect">
            <a:avLst/>
          </a:prstGeom>
          <a:noFill/>
        </p:spPr>
        <p:txBody>
          <a:bodyPr wrap="none" rtlCol="0">
            <a:spAutoFit/>
          </a:bodyPr>
          <a:lstStyle/>
          <a:p>
            <a:r>
              <a:rPr kumimoji="1" lang="ja-JP" altLang="en-US" dirty="0" smtClean="0"/>
              <a:t>リンク</a:t>
            </a:r>
            <a:endParaRPr kumimoji="1" lang="ja-JP" altLang="en-US" dirty="0"/>
          </a:p>
        </p:txBody>
      </p:sp>
    </p:spTree>
    <p:extLst>
      <p:ext uri="{BB962C8B-B14F-4D97-AF65-F5344CB8AC3E}">
        <p14:creationId xmlns:p14="http://schemas.microsoft.com/office/powerpoint/2010/main" val="3371874283"/>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699</Words>
  <Application>Microsoft Office PowerPoint</Application>
  <PresentationFormat>画面に合わせる (4:3)</PresentationFormat>
  <Paragraphs>470</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ＭＳ Ｐゴシック</vt:lpstr>
      <vt:lpstr>Calibri</vt:lpstr>
      <vt:lpstr>Lucida Sans Unicode</vt:lpstr>
      <vt:lpstr>Verdana</vt:lpstr>
      <vt:lpstr>Wingdings 2</vt:lpstr>
      <vt:lpstr>Wingdings 3</vt:lpstr>
      <vt:lpstr>ビジネス</vt:lpstr>
      <vt:lpstr>６月２２日までの宿題</vt:lpstr>
      <vt:lpstr>６月１５日のレビュー</vt:lpstr>
      <vt:lpstr>第１０・１１回：６月２２・２９日 第７章 情報処理の動機づけ</vt:lpstr>
      <vt:lpstr>１．動機としての問題認識</vt:lpstr>
      <vt:lpstr>　　　　　　　　　　　　　本日の確認事項１ 　　　　　　　　　　　　　　下記の○○に語句を入れて理解しよう！</vt:lpstr>
      <vt:lpstr>２．動機づけとしての目標と目標階層</vt:lpstr>
      <vt:lpstr>　　　　　　　　　　　　　本日の確認事項２ 　　　　　　　　　　　　　　下記の○○に語句を入れて理解しよう！</vt:lpstr>
      <vt:lpstr>３．動機づけられるメカニズム</vt:lpstr>
      <vt:lpstr>　　　　　　　　　　　　　本日の確認事項３     　　下記の○○に語句を入れて理解しよう！</vt:lpstr>
      <vt:lpstr>４．動機づけられた状態としての関与</vt:lpstr>
      <vt:lpstr>　　　　　　　　　　　　　本日の確認事項４     　　下記の○○に語句を入れて理解しよう！</vt:lpstr>
      <vt:lpstr>５．関与の対象と状態</vt:lpstr>
      <vt:lpstr>　　　　　　　　　　　　　本日の確認事項５     　　下記の○○に語句を入れて理解しよう！</vt:lpstr>
      <vt:lpstr>６．関与の状態（高低）と情報処理</vt:lpstr>
      <vt:lpstr>　　　　　　　　　　　本日の確認事項６ 高関与な事例・低関与な事例、それぞれ具体的に考えてみよう！</vt:lpstr>
      <vt:lpstr>６月２９日までの宿題</vt:lpstr>
      <vt:lpstr>６月１５・２３日のレビュー</vt:lpstr>
      <vt:lpstr>６月２２・２９日のレビュー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nabechan</dc:creator>
  <cp:lastModifiedBy>Windows ユーザー</cp:lastModifiedBy>
  <cp:revision>16</cp:revision>
  <dcterms:created xsi:type="dcterms:W3CDTF">2014-06-15T03:24:02Z</dcterms:created>
  <dcterms:modified xsi:type="dcterms:W3CDTF">2017-06-15T08:04:32Z</dcterms:modified>
</cp:coreProperties>
</file>