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0" r:id="rId3"/>
    <p:sldId id="259" r:id="rId4"/>
    <p:sldId id="260" r:id="rId5"/>
    <p:sldId id="261" r:id="rId6"/>
    <p:sldId id="277" r:id="rId7"/>
    <p:sldId id="262" r:id="rId8"/>
    <p:sldId id="263" r:id="rId9"/>
    <p:sldId id="278" r:id="rId10"/>
    <p:sldId id="288" r:id="rId11"/>
    <p:sldId id="265" r:id="rId12"/>
    <p:sldId id="279" r:id="rId13"/>
    <p:sldId id="266" r:id="rId14"/>
    <p:sldId id="267" r:id="rId15"/>
    <p:sldId id="268" r:id="rId16"/>
    <p:sldId id="280" r:id="rId17"/>
    <p:sldId id="269" r:id="rId18"/>
    <p:sldId id="281" r:id="rId19"/>
    <p:sldId id="291" r:id="rId20"/>
    <p:sldId id="270" r:id="rId21"/>
    <p:sldId id="271" r:id="rId22"/>
    <p:sldId id="272" r:id="rId23"/>
    <p:sldId id="274" r:id="rId24"/>
    <p:sldId id="273" r:id="rId2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7" autoAdjust="0"/>
    <p:restoredTop sz="94660"/>
  </p:normalViewPr>
  <p:slideViewPr>
    <p:cSldViewPr>
      <p:cViewPr varScale="1">
        <p:scale>
          <a:sx n="69" d="100"/>
          <a:sy n="69" d="100"/>
        </p:scale>
        <p:origin x="127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2437BAC-0A94-4A6D-AC88-DFEF1CDC7FAA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1A6B173-2F42-4779-9851-C338CC05B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7BAC-0A94-4A6D-AC88-DFEF1CDC7FAA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B173-2F42-4779-9851-C338CC05B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7BAC-0A94-4A6D-AC88-DFEF1CDC7FAA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B173-2F42-4779-9851-C338CC05B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7BAC-0A94-4A6D-AC88-DFEF1CDC7FAA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B173-2F42-4779-9851-C338CC05B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7BAC-0A94-4A6D-AC88-DFEF1CDC7FAA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B173-2F42-4779-9851-C338CC05B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7BAC-0A94-4A6D-AC88-DFEF1CDC7FAA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B173-2F42-4779-9851-C338CC05B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7BAC-0A94-4A6D-AC88-DFEF1CDC7FAA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B173-2F42-4779-9851-C338CC05B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7BAC-0A94-4A6D-AC88-DFEF1CDC7FAA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B173-2F42-4779-9851-C338CC05B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7BAC-0A94-4A6D-AC88-DFEF1CDC7FAA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B173-2F42-4779-9851-C338CC05B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62437BAC-0A94-4A6D-AC88-DFEF1CDC7FAA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B173-2F42-4779-9851-C338CC05B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2437BAC-0A94-4A6D-AC88-DFEF1CDC7FAA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1A6B173-2F42-4779-9851-C338CC05B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2437BAC-0A94-4A6D-AC88-DFEF1CDC7FAA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1A6B173-2F42-4779-9851-C338CC05B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683568" y="-531440"/>
            <a:ext cx="7772400" cy="1829761"/>
          </a:xfrm>
        </p:spPr>
        <p:txBody>
          <a:bodyPr>
            <a:normAutofit/>
          </a:bodyPr>
          <a:lstStyle/>
          <a:p>
            <a:r>
              <a:rPr kumimoji="1" lang="ja-JP" altLang="en-US" sz="4400" dirty="0" smtClean="0"/>
              <a:t>４月</a:t>
            </a:r>
            <a:r>
              <a:rPr kumimoji="1" lang="ja-JP" altLang="en-US" sz="4400" dirty="0" smtClean="0"/>
              <a:t>２７日</a:t>
            </a:r>
            <a:r>
              <a:rPr kumimoji="1" lang="ja-JP" altLang="en-US" sz="4400" dirty="0" smtClean="0"/>
              <a:t>の</a:t>
            </a:r>
            <a:r>
              <a:rPr kumimoji="1" lang="ja-JP" altLang="en-US" sz="4400" dirty="0" smtClean="0"/>
              <a:t>レビュー</a:t>
            </a:r>
            <a:endParaRPr kumimoji="1" lang="ja-JP" altLang="en-US" sz="4400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0" y="1916832"/>
            <a:ext cx="8820471" cy="3096344"/>
          </a:xfrm>
        </p:spPr>
        <p:txBody>
          <a:bodyPr>
            <a:noAutofit/>
          </a:bodyPr>
          <a:lstStyle/>
          <a:p>
            <a:r>
              <a:rPr lang="ja-JP" altLang="en-US" sz="2400" dirty="0"/>
              <a:t>１．「マーケティングの目的は、セリングを不必要にすることである</a:t>
            </a:r>
            <a:r>
              <a:rPr lang="ja-JP" altLang="en-US" sz="2400" dirty="0" smtClean="0"/>
              <a:t>」</a:t>
            </a:r>
            <a:endParaRPr lang="en-US" altLang="ja-JP" sz="2400" dirty="0" smtClean="0"/>
          </a:p>
          <a:p>
            <a:r>
              <a:rPr lang="ja-JP" altLang="en-US" sz="2400" dirty="0" smtClean="0"/>
              <a:t>と</a:t>
            </a:r>
            <a:r>
              <a:rPr lang="ja-JP" altLang="en-US" sz="2400" dirty="0"/>
              <a:t>はどういう意味だろうか</a:t>
            </a:r>
            <a:r>
              <a:rPr lang="ja-JP" altLang="en-US" sz="2400" dirty="0" smtClean="0"/>
              <a:t>？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/>
              <a:t>２．「消費者理解」が必要とされるマーケティングの２つの</a:t>
            </a:r>
            <a:r>
              <a:rPr lang="ja-JP" altLang="en-US" sz="2400" dirty="0" smtClean="0"/>
              <a:t>段階</a:t>
            </a:r>
            <a:endParaRPr lang="en-US" altLang="ja-JP" sz="2400" dirty="0" smtClean="0"/>
          </a:p>
          <a:p>
            <a:r>
              <a:rPr lang="ja-JP" altLang="en-US" sz="2400" dirty="0" smtClean="0"/>
              <a:t>（</a:t>
            </a:r>
            <a:r>
              <a:rPr lang="ja-JP" altLang="en-US" sz="2400" dirty="0"/>
              <a:t>局面）について説明して</a:t>
            </a:r>
            <a:r>
              <a:rPr lang="ja-JP" altLang="en-US" sz="2400" dirty="0" smtClean="0"/>
              <a:t>みよう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/>
              <a:t>３</a:t>
            </a:r>
            <a:r>
              <a:rPr lang="ja-JP" altLang="en-US" sz="2400" dirty="0" smtClean="0"/>
              <a:t>．</a:t>
            </a:r>
            <a:r>
              <a:rPr lang="en-US" altLang="ja-JP" sz="2400" dirty="0" smtClean="0"/>
              <a:t>STP</a:t>
            </a:r>
            <a:r>
              <a:rPr lang="ja-JP" altLang="en-US" sz="2400" dirty="0" err="1" smtClean="0"/>
              <a:t>って</a:t>
            </a:r>
            <a:r>
              <a:rPr lang="ja-JP" altLang="en-US" sz="2400" dirty="0" smtClean="0"/>
              <a:t>何？、４</a:t>
            </a:r>
            <a:r>
              <a:rPr lang="en-US" altLang="ja-JP" sz="2400" dirty="0" smtClean="0"/>
              <a:t>P</a:t>
            </a:r>
            <a:r>
              <a:rPr lang="ja-JP" altLang="en-US" sz="2400" dirty="0" err="1" smtClean="0"/>
              <a:t>って</a:t>
            </a:r>
            <a:r>
              <a:rPr lang="ja-JP" altLang="en-US" sz="2400" dirty="0" smtClean="0"/>
              <a:t>何？</a:t>
            </a:r>
            <a:endParaRPr lang="en-US" altLang="ja-JP" sz="2400" dirty="0" smtClean="0"/>
          </a:p>
          <a:p>
            <a:endParaRPr kumimoji="1" lang="en-US" altLang="ja-JP" sz="2400" dirty="0" smtClean="0"/>
          </a:p>
          <a:p>
            <a:endParaRPr lang="en-US" altLang="ja-JP" sz="2400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28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340768"/>
            <a:ext cx="8867328" cy="5040560"/>
          </a:xfrm>
        </p:spPr>
        <p:txBody>
          <a:bodyPr>
            <a:normAutofit fontScale="70000" lnSpcReduction="20000"/>
          </a:bodyPr>
          <a:lstStyle/>
          <a:p>
            <a:r>
              <a:rPr kumimoji="1" lang="ja-JP" altLang="en-US" b="1" dirty="0" smtClean="0"/>
              <a:t>広義の購買行動における４つの選択問題</a:t>
            </a:r>
            <a:endParaRPr kumimoji="1" lang="en-US" altLang="ja-JP" b="1" dirty="0" smtClean="0"/>
          </a:p>
          <a:p>
            <a:endParaRPr kumimoji="1" lang="en-US" altLang="ja-JP" b="1" dirty="0" smtClean="0"/>
          </a:p>
          <a:p>
            <a:pPr marL="109728" indent="0">
              <a:buNone/>
            </a:pPr>
            <a:r>
              <a:rPr lang="ja-JP" altLang="en-US" dirty="0" smtClean="0"/>
              <a:t>（１）　製品カテゴリーの選択：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喚起されたニーズの充足ないし問題解決の手段の選択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（２）　ブランドの選択：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製品カテゴリー内でのブランド選択（狭義の購買行動の分析）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（３）　買物場所の選択：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広義の「買物行動」では場所の選択を意味し、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狭義では、買物に出向く行為「買物出向」する場所の選択を意味する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＊広義の買物行動は、都市・商業集積ならびに店舗・売場までの選択を意味し、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狭義の買物行動</a:t>
            </a:r>
            <a:r>
              <a:rPr lang="ja-JP" altLang="en-US" smtClean="0"/>
              <a:t>では、買物</a:t>
            </a:r>
            <a:r>
              <a:rPr lang="ja-JP" altLang="en-US" dirty="0" smtClean="0"/>
              <a:t>出向する店舗・売場</a:t>
            </a:r>
            <a:r>
              <a:rPr lang="ja-JP" altLang="en-US" smtClean="0"/>
              <a:t>の選択を</a:t>
            </a:r>
            <a:r>
              <a:rPr lang="ja-JP" altLang="en-US" dirty="0" smtClean="0"/>
              <a:t>意味する、と考えても良い（渡邊の解釈）。</a:t>
            </a:r>
            <a:endParaRPr lang="en-US" altLang="ja-JP" dirty="0" smtClean="0"/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 smtClean="0"/>
              <a:t>（４）　購入数量・頻度・時間・支払方法の選択</a:t>
            </a:r>
            <a:endParaRPr kumimoji="1" lang="en-US" altLang="ja-JP" dirty="0"/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２．購買行動分析の視点と枠組み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781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395536" y="0"/>
            <a:ext cx="7772400" cy="1829761"/>
          </a:xfrm>
        </p:spPr>
        <p:txBody>
          <a:bodyPr>
            <a:normAutofit/>
          </a:bodyPr>
          <a:lstStyle/>
          <a:p>
            <a:r>
              <a:rPr kumimoji="1" lang="ja-JP" altLang="en-US" sz="4400" dirty="0" smtClean="0"/>
              <a:t>本日</a:t>
            </a:r>
            <a:r>
              <a:rPr kumimoji="1" lang="ja-JP" altLang="en-US" sz="4400" dirty="0" smtClean="0"/>
              <a:t>の確認事項３</a:t>
            </a:r>
            <a:r>
              <a:rPr kumimoji="1" lang="en-US" altLang="ja-JP" sz="4400" dirty="0" smtClean="0"/>
              <a:t/>
            </a:r>
            <a:br>
              <a:rPr kumimoji="1" lang="en-US" altLang="ja-JP" sz="4400" dirty="0" smtClean="0"/>
            </a:br>
            <a:r>
              <a:rPr lang="ja-JP" altLang="en-US" sz="3600" dirty="0">
                <a:solidFill>
                  <a:srgbClr val="DEF5FA">
                    <a:lumMod val="50000"/>
                  </a:srgbClr>
                </a:solidFill>
              </a:rPr>
              <a:t>各自で答えよう！</a:t>
            </a:r>
            <a:endParaRPr kumimoji="1" lang="ja-JP" altLang="en-US" sz="4400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-612576" y="2636912"/>
            <a:ext cx="8568951" cy="3096344"/>
          </a:xfrm>
        </p:spPr>
        <p:txBody>
          <a:bodyPr>
            <a:noAutofit/>
          </a:bodyPr>
          <a:lstStyle/>
          <a:p>
            <a:r>
              <a:rPr lang="ja-JP" altLang="en-US" sz="2800" dirty="0" smtClean="0"/>
              <a:t>３．広義の購買行動における</a:t>
            </a:r>
            <a:endParaRPr lang="en-US" altLang="ja-JP" sz="2800" dirty="0" smtClean="0"/>
          </a:p>
          <a:p>
            <a:r>
              <a:rPr lang="ja-JP" altLang="en-US" sz="2800" dirty="0" smtClean="0"/>
              <a:t>４つの選択問題について列挙しよう！</a:t>
            </a:r>
            <a:endParaRPr lang="en-US" altLang="ja-JP" sz="2800" dirty="0" smtClean="0"/>
          </a:p>
          <a:p>
            <a:endParaRPr lang="en-US" altLang="ja-JP" sz="2400" dirty="0"/>
          </a:p>
          <a:p>
            <a:endParaRPr lang="en-US" altLang="ja-JP" sz="2400" dirty="0" smtClean="0"/>
          </a:p>
          <a:p>
            <a:endParaRPr lang="en-US" altLang="ja-JP" sz="2400" dirty="0"/>
          </a:p>
          <a:p>
            <a:endParaRPr lang="en-US" altLang="ja-JP" sz="2400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47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395536" y="-459432"/>
            <a:ext cx="7772400" cy="1829761"/>
          </a:xfrm>
        </p:spPr>
        <p:txBody>
          <a:bodyPr>
            <a:normAutofit/>
          </a:bodyPr>
          <a:lstStyle/>
          <a:p>
            <a:r>
              <a:rPr kumimoji="1" lang="ja-JP" altLang="en-US" sz="4400" dirty="0" smtClean="0"/>
              <a:t>本日</a:t>
            </a:r>
            <a:r>
              <a:rPr kumimoji="1" lang="ja-JP" altLang="en-US" sz="4400" dirty="0" smtClean="0"/>
              <a:t>の確認事項３</a:t>
            </a:r>
            <a:endParaRPr kumimoji="1" lang="ja-JP" altLang="en-US" sz="4400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-468560" y="1772816"/>
            <a:ext cx="8568951" cy="3096344"/>
          </a:xfrm>
        </p:spPr>
        <p:txBody>
          <a:bodyPr>
            <a:noAutofit/>
          </a:bodyPr>
          <a:lstStyle/>
          <a:p>
            <a:r>
              <a:rPr lang="ja-JP" altLang="en-US" sz="2800" dirty="0" smtClean="0"/>
              <a:t>３．広義の購買行動における４つの選択問題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pPr marL="109728"/>
            <a:r>
              <a:rPr lang="ja-JP" altLang="en-US" sz="3200" dirty="0">
                <a:solidFill>
                  <a:schemeClr val="tx1"/>
                </a:solidFill>
              </a:rPr>
              <a:t>製品カテゴリーの選択：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marL="109728"/>
            <a:r>
              <a:rPr lang="ja-JP" altLang="en-US" sz="3200" dirty="0">
                <a:solidFill>
                  <a:schemeClr val="tx1"/>
                </a:solidFill>
              </a:rPr>
              <a:t>　　　</a:t>
            </a:r>
            <a:r>
              <a:rPr lang="ja-JP" altLang="en-US" sz="3200" dirty="0" smtClean="0">
                <a:solidFill>
                  <a:schemeClr val="tx1"/>
                </a:solidFill>
              </a:rPr>
              <a:t>ブランド</a:t>
            </a:r>
            <a:r>
              <a:rPr lang="ja-JP" altLang="en-US" sz="3200" dirty="0">
                <a:solidFill>
                  <a:schemeClr val="tx1"/>
                </a:solidFill>
              </a:rPr>
              <a:t>の</a:t>
            </a:r>
            <a:r>
              <a:rPr lang="ja-JP" altLang="en-US" sz="3200" dirty="0" smtClean="0">
                <a:solidFill>
                  <a:schemeClr val="tx1"/>
                </a:solidFill>
              </a:rPr>
              <a:t>選択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marL="109728"/>
            <a:r>
              <a:rPr lang="ja-JP" altLang="en-US" sz="3200" dirty="0" smtClean="0">
                <a:solidFill>
                  <a:schemeClr val="tx1"/>
                </a:solidFill>
              </a:rPr>
              <a:t>買物</a:t>
            </a:r>
            <a:r>
              <a:rPr lang="ja-JP" altLang="en-US" sz="3200" dirty="0">
                <a:solidFill>
                  <a:schemeClr val="tx1"/>
                </a:solidFill>
              </a:rPr>
              <a:t>場所の</a:t>
            </a:r>
            <a:r>
              <a:rPr lang="ja-JP" altLang="en-US" sz="3200" dirty="0" smtClean="0">
                <a:solidFill>
                  <a:schemeClr val="tx1"/>
                </a:solidFill>
              </a:rPr>
              <a:t>選択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marL="109728"/>
            <a:r>
              <a:rPr lang="ja-JP" altLang="en-US" sz="3200" dirty="0" smtClean="0">
                <a:solidFill>
                  <a:schemeClr val="tx1"/>
                </a:solidFill>
              </a:rPr>
              <a:t>購入</a:t>
            </a:r>
            <a:r>
              <a:rPr lang="ja-JP" altLang="en-US" sz="3200" dirty="0">
                <a:solidFill>
                  <a:schemeClr val="tx1"/>
                </a:solidFill>
              </a:rPr>
              <a:t>数量・頻度・時間・支払方法の選択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marL="109728"/>
            <a:endParaRPr lang="ja-JP" altLang="en-US" sz="3200" dirty="0">
              <a:solidFill>
                <a:schemeClr val="tx1"/>
              </a:solidFill>
            </a:endParaRPr>
          </a:p>
          <a:p>
            <a:endParaRPr lang="en-US" altLang="ja-JP" sz="2800" dirty="0" smtClean="0"/>
          </a:p>
          <a:p>
            <a:endParaRPr lang="en-US" altLang="ja-JP" sz="2400" dirty="0"/>
          </a:p>
          <a:p>
            <a:endParaRPr lang="en-US" altLang="ja-JP" sz="2400" dirty="0" smtClean="0"/>
          </a:p>
          <a:p>
            <a:endParaRPr lang="en-US" altLang="ja-JP" sz="2400" dirty="0"/>
          </a:p>
          <a:p>
            <a:endParaRPr lang="en-US" altLang="ja-JP" sz="2400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64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70604" y="1340768"/>
            <a:ext cx="8856984" cy="4972008"/>
          </a:xfrm>
        </p:spPr>
        <p:txBody>
          <a:bodyPr>
            <a:normAutofit fontScale="92500"/>
          </a:bodyPr>
          <a:lstStyle/>
          <a:p>
            <a:r>
              <a:rPr kumimoji="1" lang="ja-JP" altLang="en-US" b="1" dirty="0" smtClean="0"/>
              <a:t>購買行動と意思決定</a:t>
            </a:r>
            <a:endParaRPr kumimoji="1" lang="en-US" altLang="ja-JP" b="1" dirty="0" smtClean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→　購買行動は意思決定の問題</a:t>
            </a:r>
            <a:r>
              <a:rPr lang="ja-JP" altLang="en-US" dirty="0"/>
              <a:t>　</a:t>
            </a:r>
            <a:r>
              <a:rPr lang="ja-JP" altLang="en-US" dirty="0" smtClean="0"/>
              <a:t>　　意思</a:t>
            </a:r>
            <a:r>
              <a:rPr lang="ja-JP" altLang="en-US" dirty="0"/>
              <a:t>決定と</a:t>
            </a:r>
            <a:r>
              <a:rPr lang="ja-JP" altLang="en-US" dirty="0" smtClean="0"/>
              <a:t>は、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　「複数の選択肢（代替案）の中から、１つの選択肢を選ぶこと」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→　選択肢は、複数の属性</a:t>
            </a:r>
            <a:r>
              <a:rPr lang="en-US" altLang="ja-JP" dirty="0" smtClean="0"/>
              <a:t>(attribute)</a:t>
            </a:r>
            <a:r>
              <a:rPr lang="ja-JP" altLang="en-US" dirty="0" smtClean="0"/>
              <a:t>を持つ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→　複数の属性を比較考慮した意思決定のことを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			</a:t>
            </a:r>
            <a:r>
              <a:rPr lang="ja-JP" altLang="en-US" dirty="0" smtClean="0"/>
              <a:t>「多属性型意思決定」と呼ぶ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→　個人的意思決定、共同意思決定、集団意思決定</a:t>
            </a:r>
            <a:endParaRPr lang="en-US" altLang="ja-JP" dirty="0" smtClean="0"/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２．購買行動分析の視点と枠組み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016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8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b="1" dirty="0" smtClean="0"/>
              <a:t>購買意思決定のプロセス</a:t>
            </a:r>
            <a:endParaRPr kumimoji="1" lang="en-US" altLang="ja-JP" b="1" dirty="0" smtClean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→　購買</a:t>
            </a:r>
            <a:r>
              <a:rPr lang="ja-JP" altLang="en-US" dirty="0"/>
              <a:t>意思</a:t>
            </a:r>
            <a:r>
              <a:rPr lang="ja-JP" altLang="en-US" dirty="0" smtClean="0"/>
              <a:t>決定</a:t>
            </a:r>
            <a:r>
              <a:rPr lang="ja-JP" altLang="en-US" dirty="0"/>
              <a:t>は</a:t>
            </a:r>
            <a:r>
              <a:rPr lang="ja-JP" altLang="en-US" dirty="0" smtClean="0"/>
              <a:t>一連</a:t>
            </a:r>
            <a:r>
              <a:rPr lang="ja-JP" altLang="en-US" dirty="0"/>
              <a:t>の</a:t>
            </a:r>
            <a:r>
              <a:rPr lang="ja-JP" altLang="en-US" dirty="0" smtClean="0"/>
              <a:t>プロセス</a:t>
            </a:r>
            <a:r>
              <a:rPr lang="ja-JP" altLang="en-US" dirty="0"/>
              <a:t>として</a:t>
            </a:r>
            <a:r>
              <a:rPr lang="ja-JP" altLang="en-US" dirty="0" smtClean="0"/>
              <a:t>捉えるべき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→　３つのフェーズ：購買前→購買時→購買後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→　各フェーズ内の５つの段階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　問題認識→情報探索→代替案評価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　　　　　　　　　　　　　　→選択・購買→購買後評価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→　</a:t>
            </a:r>
            <a:r>
              <a:rPr lang="ja-JP" altLang="en-US" dirty="0"/>
              <a:t>（図２－３の意味</a:t>
            </a:r>
            <a:r>
              <a:rPr lang="ja-JP" altLang="en-US" dirty="0" smtClean="0"/>
              <a:t>）この購買意思決定のプロセス毎に、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　　企業はコンタクトポイントを持っており、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　　この各所で企業は、マーケティング活動を行う</a:t>
            </a:r>
            <a:endParaRPr kumimoji="1" lang="en-US" altLang="ja-JP" dirty="0"/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２．購買行動分析の視点と枠組み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146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539552" y="0"/>
            <a:ext cx="7772400" cy="1829761"/>
          </a:xfrm>
        </p:spPr>
        <p:txBody>
          <a:bodyPr>
            <a:normAutofit/>
          </a:bodyPr>
          <a:lstStyle/>
          <a:p>
            <a:r>
              <a:rPr kumimoji="1" lang="ja-JP" altLang="en-US" sz="4400" dirty="0" smtClean="0"/>
              <a:t>本日</a:t>
            </a:r>
            <a:r>
              <a:rPr kumimoji="1" lang="ja-JP" altLang="en-US" sz="4400" dirty="0" smtClean="0"/>
              <a:t>の確認事項４</a:t>
            </a:r>
            <a:r>
              <a:rPr kumimoji="1" lang="en-US" altLang="ja-JP" sz="4400" dirty="0" smtClean="0"/>
              <a:t/>
            </a:r>
            <a:br>
              <a:rPr kumimoji="1" lang="en-US" altLang="ja-JP" sz="4400" dirty="0" smtClean="0"/>
            </a:br>
            <a:r>
              <a:rPr lang="ja-JP" altLang="en-US" sz="3600" dirty="0">
                <a:solidFill>
                  <a:srgbClr val="DEF5FA">
                    <a:lumMod val="50000"/>
                  </a:srgbClr>
                </a:solidFill>
              </a:rPr>
              <a:t>各自で答えよう！</a:t>
            </a:r>
            <a:endParaRPr kumimoji="1" lang="ja-JP" altLang="en-US" sz="4400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-900608" y="2060848"/>
            <a:ext cx="8568951" cy="3096344"/>
          </a:xfrm>
        </p:spPr>
        <p:txBody>
          <a:bodyPr>
            <a:noAutofit/>
          </a:bodyPr>
          <a:lstStyle/>
          <a:p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800" dirty="0" smtClean="0"/>
              <a:t>４．購買意思決定プロセスにおける</a:t>
            </a:r>
            <a:endParaRPr lang="en-US" altLang="ja-JP" sz="2800" dirty="0" smtClean="0"/>
          </a:p>
          <a:p>
            <a:r>
              <a:rPr lang="ja-JP" altLang="en-US" sz="2800" dirty="0" smtClean="0"/>
              <a:t>３つのフェーズを列挙しよう！</a:t>
            </a:r>
            <a:endParaRPr lang="en-US" altLang="ja-JP" sz="2800" dirty="0" smtClean="0"/>
          </a:p>
          <a:p>
            <a:endParaRPr lang="en-US" altLang="ja-JP" sz="2800" dirty="0"/>
          </a:p>
          <a:p>
            <a:endParaRPr lang="en-US" altLang="ja-JP" sz="2400" dirty="0" smtClean="0"/>
          </a:p>
          <a:p>
            <a:endParaRPr kumimoji="1" lang="en-US" altLang="ja-JP" sz="2400" dirty="0" smtClean="0"/>
          </a:p>
          <a:p>
            <a:endParaRPr lang="en-US" altLang="ja-JP" sz="2400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2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539552" y="0"/>
            <a:ext cx="7772400" cy="1829761"/>
          </a:xfrm>
        </p:spPr>
        <p:txBody>
          <a:bodyPr>
            <a:normAutofit/>
          </a:bodyPr>
          <a:lstStyle/>
          <a:p>
            <a:r>
              <a:rPr kumimoji="1" lang="ja-JP" altLang="en-US" sz="4400" dirty="0" smtClean="0"/>
              <a:t>本日</a:t>
            </a:r>
            <a:r>
              <a:rPr kumimoji="1" lang="ja-JP" altLang="en-US" sz="4400" dirty="0" smtClean="0"/>
              <a:t>の確認事項４</a:t>
            </a:r>
            <a:endParaRPr kumimoji="1" lang="ja-JP" altLang="en-US" sz="4400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-468560" y="2060848"/>
            <a:ext cx="8568951" cy="3096344"/>
          </a:xfrm>
        </p:spPr>
        <p:txBody>
          <a:bodyPr>
            <a:noAutofit/>
          </a:bodyPr>
          <a:lstStyle/>
          <a:p>
            <a:endParaRPr lang="en-US" altLang="ja-JP" sz="2400" dirty="0" smtClean="0"/>
          </a:p>
          <a:p>
            <a:r>
              <a:rPr lang="ja-JP" altLang="en-US" sz="2800" dirty="0" smtClean="0"/>
              <a:t>４．購買意思決定プロセスにおける３つのフェーズ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4000" dirty="0">
                <a:solidFill>
                  <a:schemeClr val="tx1"/>
                </a:solidFill>
              </a:rPr>
              <a:t>購買前→購買時→購買後</a:t>
            </a:r>
            <a:endParaRPr lang="en-US" altLang="ja-JP" sz="4000" dirty="0">
              <a:solidFill>
                <a:schemeClr val="tx1"/>
              </a:solidFill>
            </a:endParaRPr>
          </a:p>
          <a:p>
            <a:endParaRPr lang="en-US" altLang="ja-JP" sz="2800" dirty="0" smtClean="0">
              <a:solidFill>
                <a:srgbClr val="FF0000"/>
              </a:solidFill>
            </a:endParaRPr>
          </a:p>
          <a:p>
            <a:endParaRPr lang="en-US" altLang="ja-JP" sz="2800" dirty="0"/>
          </a:p>
          <a:p>
            <a:endParaRPr lang="en-US" altLang="ja-JP" sz="2400" dirty="0" smtClean="0"/>
          </a:p>
          <a:p>
            <a:endParaRPr kumimoji="1" lang="en-US" altLang="ja-JP" sz="2400" dirty="0" smtClean="0"/>
          </a:p>
          <a:p>
            <a:endParaRPr lang="en-US" altLang="ja-JP" sz="2400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78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67544" y="-171400"/>
            <a:ext cx="7772400" cy="1829761"/>
          </a:xfrm>
        </p:spPr>
        <p:txBody>
          <a:bodyPr>
            <a:normAutofit/>
          </a:bodyPr>
          <a:lstStyle/>
          <a:p>
            <a:r>
              <a:rPr kumimoji="1" lang="ja-JP" altLang="en-US" sz="4400" dirty="0" smtClean="0"/>
              <a:t>本日</a:t>
            </a:r>
            <a:r>
              <a:rPr kumimoji="1" lang="ja-JP" altLang="en-US" sz="4400" dirty="0" smtClean="0"/>
              <a:t>の確認事項５</a:t>
            </a:r>
            <a:r>
              <a:rPr kumimoji="1" lang="en-US" altLang="ja-JP" sz="4400" dirty="0" smtClean="0"/>
              <a:t/>
            </a:r>
            <a:br>
              <a:rPr kumimoji="1" lang="en-US" altLang="ja-JP" sz="4400" dirty="0" smtClean="0"/>
            </a:br>
            <a:r>
              <a:rPr lang="ja-JP" altLang="en-US" sz="3600" dirty="0">
                <a:solidFill>
                  <a:srgbClr val="DEF5FA">
                    <a:lumMod val="50000"/>
                  </a:srgbClr>
                </a:solidFill>
              </a:rPr>
              <a:t>各自で答えよう！</a:t>
            </a:r>
            <a:endParaRPr kumimoji="1" lang="ja-JP" altLang="en-US" sz="4400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-396552" y="1916832"/>
            <a:ext cx="8568951" cy="3096344"/>
          </a:xfrm>
        </p:spPr>
        <p:txBody>
          <a:bodyPr>
            <a:noAutofit/>
          </a:bodyPr>
          <a:lstStyle/>
          <a:p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800" dirty="0" smtClean="0"/>
              <a:t>５．購買意思決定プロセスの</a:t>
            </a:r>
            <a:endParaRPr lang="en-US" altLang="ja-JP" sz="2800" dirty="0" smtClean="0"/>
          </a:p>
          <a:p>
            <a:r>
              <a:rPr lang="ja-JP" altLang="en-US" sz="2800" dirty="0" smtClean="0"/>
              <a:t>３つのフェーズに共通する５つの段階を列挙しよう！</a:t>
            </a:r>
            <a:endParaRPr lang="en-US" altLang="ja-JP" sz="2800" dirty="0" smtClean="0"/>
          </a:p>
          <a:p>
            <a:endParaRPr kumimoji="1" lang="en-US" altLang="ja-JP" sz="2800" dirty="0" smtClean="0"/>
          </a:p>
          <a:p>
            <a:endParaRPr lang="en-US" altLang="ja-JP" sz="2400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73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67544" y="-171400"/>
            <a:ext cx="7772400" cy="1829761"/>
          </a:xfrm>
        </p:spPr>
        <p:txBody>
          <a:bodyPr>
            <a:normAutofit/>
          </a:bodyPr>
          <a:lstStyle/>
          <a:p>
            <a:r>
              <a:rPr kumimoji="1" lang="ja-JP" altLang="en-US" sz="4400" dirty="0" smtClean="0"/>
              <a:t>本日</a:t>
            </a:r>
            <a:r>
              <a:rPr kumimoji="1" lang="ja-JP" altLang="en-US" sz="4400" dirty="0" smtClean="0"/>
              <a:t>の確認事項５</a:t>
            </a:r>
            <a:endParaRPr kumimoji="1" lang="ja-JP" altLang="en-US" sz="4400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-396552" y="1844824"/>
            <a:ext cx="8568951" cy="3096344"/>
          </a:xfrm>
        </p:spPr>
        <p:txBody>
          <a:bodyPr>
            <a:noAutofit/>
          </a:bodyPr>
          <a:lstStyle/>
          <a:p>
            <a:r>
              <a:rPr lang="ja-JP" altLang="en-US" sz="2800" dirty="0" smtClean="0"/>
              <a:t>５．購買意思決定プロセスの</a:t>
            </a:r>
            <a:endParaRPr lang="en-US" altLang="ja-JP" sz="2800" dirty="0" smtClean="0"/>
          </a:p>
          <a:p>
            <a:r>
              <a:rPr lang="ja-JP" altLang="en-US" sz="2800" dirty="0" smtClean="0"/>
              <a:t>３つのフェーズに共通する５つの段階</a:t>
            </a:r>
            <a:endParaRPr lang="en-US" altLang="ja-JP" sz="2800" dirty="0" smtClean="0"/>
          </a:p>
          <a:p>
            <a:r>
              <a:rPr lang="en-US" altLang="ja-JP" sz="2800" dirty="0"/>
              <a:t>	</a:t>
            </a:r>
            <a:endParaRPr lang="en-US" altLang="ja-JP" sz="2800" dirty="0" smtClean="0"/>
          </a:p>
          <a:p>
            <a:r>
              <a:rPr lang="ja-JP" altLang="en-US" sz="3200" dirty="0" smtClean="0">
                <a:solidFill>
                  <a:schemeClr val="tx1"/>
                </a:solidFill>
              </a:rPr>
              <a:t>問題認識→</a:t>
            </a:r>
            <a:r>
              <a:rPr lang="ja-JP" altLang="en-US" sz="3200" dirty="0">
                <a:solidFill>
                  <a:schemeClr val="tx1"/>
                </a:solidFill>
              </a:rPr>
              <a:t>情報探索→代替案</a:t>
            </a:r>
            <a:r>
              <a:rPr lang="ja-JP" altLang="en-US" sz="3200" dirty="0" smtClean="0">
                <a:solidFill>
                  <a:schemeClr val="tx1"/>
                </a:solidFill>
              </a:rPr>
              <a:t>評価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pPr marL="109728"/>
            <a:endParaRPr lang="en-US" altLang="ja-JP" sz="3200" dirty="0">
              <a:solidFill>
                <a:schemeClr val="tx1"/>
              </a:solidFill>
            </a:endParaRPr>
          </a:p>
          <a:p>
            <a:pPr marL="109728"/>
            <a:r>
              <a:rPr lang="ja-JP" altLang="en-US" sz="3200" dirty="0">
                <a:solidFill>
                  <a:schemeClr val="tx1"/>
                </a:solidFill>
              </a:rPr>
              <a:t>　　　　　　　　　　</a:t>
            </a:r>
            <a:r>
              <a:rPr lang="ja-JP" altLang="en-US" sz="3200" dirty="0" smtClean="0">
                <a:solidFill>
                  <a:schemeClr val="tx1"/>
                </a:solidFill>
              </a:rPr>
              <a:t>→</a:t>
            </a:r>
            <a:r>
              <a:rPr lang="ja-JP" altLang="en-US" sz="3200" dirty="0">
                <a:solidFill>
                  <a:schemeClr val="tx1"/>
                </a:solidFill>
              </a:rPr>
              <a:t>選択・</a:t>
            </a:r>
            <a:r>
              <a:rPr lang="ja-JP" altLang="en-US" sz="3200" dirty="0" smtClean="0">
                <a:solidFill>
                  <a:schemeClr val="tx1"/>
                </a:solidFill>
              </a:rPr>
              <a:t>購買→</a:t>
            </a:r>
            <a:r>
              <a:rPr lang="ja-JP" altLang="en-US" sz="3200" dirty="0">
                <a:solidFill>
                  <a:schemeClr val="tx1"/>
                </a:solidFill>
              </a:rPr>
              <a:t>購買後評価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marL="109728"/>
            <a:endParaRPr lang="en-US" altLang="ja-JP" sz="3200" dirty="0"/>
          </a:p>
          <a:p>
            <a:endParaRPr lang="en-US" altLang="ja-JP" sz="2800" dirty="0" smtClean="0"/>
          </a:p>
          <a:p>
            <a:endParaRPr kumimoji="1" lang="en-US" altLang="ja-JP" sz="2800" dirty="0" smtClean="0"/>
          </a:p>
          <a:p>
            <a:endParaRPr lang="en-US" altLang="ja-JP" sz="2400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029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611560" y="1844824"/>
            <a:ext cx="8939336" cy="5260040"/>
          </a:xfrm>
        </p:spPr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教科書４４～４６ページに説明のある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　　　　　　「外的規定因」をもう一度読んでみよう</a:t>
            </a:r>
            <a:endParaRPr kumimoji="1" lang="en-US" altLang="ja-JP" dirty="0" smtClean="0"/>
          </a:p>
          <a:p>
            <a:pPr marL="109728" indent="0">
              <a:buNone/>
            </a:pPr>
            <a:endParaRPr kumimoji="1" lang="en-US" altLang="ja-JP" dirty="0" smtClean="0"/>
          </a:p>
          <a:p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１．あなたにとって、消費や購買において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</a:t>
            </a:r>
            <a:r>
              <a:rPr kumimoji="1" lang="ja-JP" altLang="en-US" dirty="0" smtClean="0"/>
              <a:t>準拠集団として作用する集団ないし個人は誰か？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　どのような影響を受けているかについても説明してみよう！</a:t>
            </a:r>
            <a:endParaRPr kumimoji="1" lang="en-US" altLang="ja-JP" dirty="0" smtClean="0"/>
          </a:p>
          <a:p>
            <a:pPr marL="109728" indent="0">
              <a:buNone/>
            </a:pPr>
            <a:endParaRPr kumimoji="1" lang="en-US" altLang="ja-JP" dirty="0" smtClean="0"/>
          </a:p>
          <a:p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２．さらに、準拠集団以外においても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影響を受けているものがあれば列挙してみよう！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 smtClean="0"/>
              <a:t>															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本日</a:t>
            </a:r>
            <a:r>
              <a:rPr kumimoji="1" lang="ja-JP" altLang="en-US" dirty="0" smtClean="0"/>
              <a:t>の確認事項６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　　　　　</a:t>
            </a:r>
            <a:r>
              <a:rPr lang="ja-JP" altLang="en-US" sz="4000" dirty="0" smtClean="0">
                <a:solidFill>
                  <a:srgbClr val="FF0000"/>
                </a:solidFill>
              </a:rPr>
              <a:t>グループで</a:t>
            </a:r>
            <a:r>
              <a:rPr lang="ja-JP" altLang="en-US" sz="4000" dirty="0">
                <a:solidFill>
                  <a:srgbClr val="FF0000"/>
                </a:solidFill>
              </a:rPr>
              <a:t>議論</a:t>
            </a:r>
            <a:r>
              <a:rPr lang="ja-JP" altLang="en-US" sz="4000" dirty="0" smtClean="0">
                <a:solidFill>
                  <a:srgbClr val="FF0000"/>
                </a:solidFill>
              </a:rPr>
              <a:t>しよう</a:t>
            </a:r>
            <a:r>
              <a:rPr lang="ja-JP" altLang="en-US" sz="4000" dirty="0">
                <a:solidFill>
                  <a:srgbClr val="FF0000"/>
                </a:solidFill>
              </a:rPr>
              <a:t>！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98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8"/>
            <a:ext cx="8435280" cy="4525963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１９ページの図のように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消費者に対してどのような「差別優位性」を獲得したと思われる事例を一つ挙げてください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/>
              <a:t>「</a:t>
            </a:r>
            <a:r>
              <a:rPr lang="ja-JP" altLang="en-US" dirty="0" smtClean="0"/>
              <a:t>企業Ａと企業Ｂ」のように競争関係にある企業でもＯＫですし、「製品Ａと製品Ｂ」、あるいは「サービスＡとＢ」でもＯＫ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考える</a:t>
            </a:r>
            <a:r>
              <a:rPr lang="ja-JP" altLang="en-US" dirty="0"/>
              <a:t>際</a:t>
            </a:r>
            <a:r>
              <a:rPr lang="ja-JP" altLang="en-US" dirty="0" smtClean="0"/>
              <a:t>に「７つのＯ」を参考にしてみてください</a:t>
            </a:r>
            <a:endParaRPr lang="en-US" altLang="ja-JP" dirty="0" smtClean="0"/>
          </a:p>
          <a:p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 smtClean="0"/>
              <a:t>												</a:t>
            </a:r>
            <a:r>
              <a:rPr lang="ja-JP" altLang="en-US" dirty="0" smtClean="0"/>
              <a:t>さあ、各グループで各自発表しよう！</a:t>
            </a:r>
            <a:endParaRPr kumimoji="1" lang="en-US" altLang="ja-JP" dirty="0" smtClean="0"/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５月</a:t>
            </a:r>
            <a:r>
              <a:rPr kumimoji="1" lang="ja-JP" altLang="en-US" dirty="0" smtClean="0"/>
              <a:t>１１日</a:t>
            </a:r>
            <a:r>
              <a:rPr kumimoji="1" lang="ja-JP" altLang="en-US" dirty="0" smtClean="0"/>
              <a:t>までの宿題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903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61054" y="1052736"/>
            <a:ext cx="8964488" cy="4968552"/>
          </a:xfrm>
        </p:spPr>
        <p:txBody>
          <a:bodyPr>
            <a:normAutofit fontScale="85000" lnSpcReduction="20000"/>
          </a:bodyPr>
          <a:lstStyle/>
          <a:p>
            <a:r>
              <a:rPr kumimoji="1" lang="ja-JP" altLang="en-US" b="1" dirty="0" smtClean="0"/>
              <a:t>消費者行動をモデル化する意義</a:t>
            </a:r>
            <a:endParaRPr kumimoji="1" lang="en-US" altLang="ja-JP" b="1" dirty="0" smtClean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→　理論モデルとは、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「研究・分析の対象となる現象について、重要と思われる側面や要因を識別し、抽出し、それらの間の関係を何らかの形式で表現したもの」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＊</a:t>
            </a:r>
            <a:r>
              <a:rPr lang="ja-JP" altLang="en-US" dirty="0"/>
              <a:t>言語</a:t>
            </a:r>
            <a:r>
              <a:rPr lang="ja-JP" altLang="en-US" dirty="0" smtClean="0"/>
              <a:t>モデル、フローチャートなどの図式モデル、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　　　　　　　　　　　　　　　　数式による数学モデル、など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→　消費者行動のモデル化の３つのポイント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①集計水準の特定・選択の階層の特定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→②組み込む要因のタイプと要因間の関連性のタイプの特定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→③要因間の関連性を表現する形式の決定</a:t>
            </a:r>
            <a:endParaRPr lang="en-US" altLang="ja-JP" dirty="0" smtClean="0"/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３．消費者行動の分析モデル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489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611560" y="1772816"/>
            <a:ext cx="8532440" cy="4525963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 b="1" dirty="0" smtClean="0"/>
              <a:t>消費者行動の包括的概念モデル</a:t>
            </a:r>
            <a:endParaRPr kumimoji="1" lang="en-US" altLang="ja-JP" b="1" dirty="0" smtClean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→　包括モデルとは、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</a:t>
            </a:r>
            <a:r>
              <a:rPr lang="ja-JP" altLang="en-US" dirty="0"/>
              <a:t>　</a:t>
            </a:r>
            <a:r>
              <a:rPr lang="ja-JP" altLang="en-US" dirty="0" smtClean="0"/>
              <a:t>　　　　購買</a:t>
            </a:r>
            <a:r>
              <a:rPr lang="ja-JP" altLang="en-US" dirty="0"/>
              <a:t>意思決定</a:t>
            </a:r>
            <a:r>
              <a:rPr lang="ja-JP" altLang="en-US" dirty="0" smtClean="0"/>
              <a:t>プルセス</a:t>
            </a:r>
            <a:r>
              <a:rPr lang="ja-JP" altLang="en-US" dirty="0"/>
              <a:t>の</a:t>
            </a:r>
            <a:r>
              <a:rPr lang="ja-JP" altLang="en-US" dirty="0" smtClean="0"/>
              <a:t>全体像</a:t>
            </a:r>
            <a:r>
              <a:rPr lang="ja-JP" altLang="en-US" dirty="0"/>
              <a:t>を対象と</a:t>
            </a:r>
            <a:r>
              <a:rPr lang="ja-JP" altLang="en-US" dirty="0" smtClean="0"/>
              <a:t>し、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　　　　様々な</a:t>
            </a:r>
            <a:r>
              <a:rPr lang="ja-JP" altLang="en-US" dirty="0"/>
              <a:t>内的</a:t>
            </a:r>
            <a:r>
              <a:rPr lang="ja-JP" altLang="en-US" dirty="0" smtClean="0"/>
              <a:t>要因</a:t>
            </a:r>
            <a:r>
              <a:rPr lang="ja-JP" altLang="en-US" dirty="0"/>
              <a:t>・外的</a:t>
            </a:r>
            <a:r>
              <a:rPr lang="ja-JP" altLang="en-US" dirty="0" smtClean="0"/>
              <a:t>要因</a:t>
            </a:r>
            <a:r>
              <a:rPr lang="ja-JP" altLang="en-US" dirty="0"/>
              <a:t>を組み込んだモデル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→　</a:t>
            </a:r>
            <a:r>
              <a:rPr lang="en-US" altLang="ja-JP" dirty="0" smtClean="0"/>
              <a:t>BME</a:t>
            </a:r>
            <a:r>
              <a:rPr lang="ja-JP" altLang="en-US" dirty="0" smtClean="0"/>
              <a:t>モデルの特徴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包括的に広範囲な要因群を取り込み、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購買意思決定プロセスの全体像をフィードバック・ループで示した鳥瞰図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→　</a:t>
            </a:r>
            <a:r>
              <a:rPr lang="en-US" altLang="ja-JP" dirty="0" smtClean="0"/>
              <a:t>BME</a:t>
            </a:r>
            <a:r>
              <a:rPr lang="ja-JP" altLang="en-US" dirty="0" smtClean="0"/>
              <a:t>モデルが優れている点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過去の購買や消費経験が、記憶内に知識として蓄積され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　　　次回以降の購買に影響を与えることが示されている点</a:t>
            </a:r>
            <a:endParaRPr lang="en-US" altLang="ja-JP" dirty="0" smtClean="0"/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３．消費者行動の分析モデル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342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b="1" dirty="0" smtClean="0"/>
              <a:t>消費者行動を規定する外的規定因</a:t>
            </a:r>
            <a:endParaRPr kumimoji="1" lang="en-US" altLang="ja-JP" b="1" dirty="0" smtClean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→　</a:t>
            </a:r>
            <a:r>
              <a:rPr lang="ja-JP" altLang="en-US" dirty="0" smtClean="0">
                <a:solidFill>
                  <a:srgbClr val="FF0000"/>
                </a:solidFill>
              </a:rPr>
              <a:t>文化</a:t>
            </a:r>
            <a:r>
              <a:rPr lang="ja-JP" altLang="en-US" dirty="0" smtClean="0"/>
              <a:t>：ある社会の構成員によって共有された価値観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→　</a:t>
            </a:r>
            <a:r>
              <a:rPr lang="ja-JP" altLang="en-US" dirty="0" smtClean="0">
                <a:solidFill>
                  <a:srgbClr val="FF0000"/>
                </a:solidFill>
              </a:rPr>
              <a:t>下位文化</a:t>
            </a:r>
            <a:r>
              <a:rPr lang="ja-JP" altLang="en-US" dirty="0" smtClean="0"/>
              <a:t>：サブカルチャー（若者文化など）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→　</a:t>
            </a:r>
            <a:r>
              <a:rPr lang="ja-JP" altLang="en-US" dirty="0" smtClean="0">
                <a:solidFill>
                  <a:srgbClr val="FF0000"/>
                </a:solidFill>
              </a:rPr>
              <a:t>社会階層</a:t>
            </a:r>
            <a:r>
              <a:rPr lang="ja-JP" altLang="en-US" dirty="0" smtClean="0"/>
              <a:t>：職業・所得・教育水準などを背景とする社会</a:t>
            </a:r>
            <a:r>
              <a:rPr lang="en-US" altLang="ja-JP" dirty="0" smtClean="0"/>
              <a:t>					</a:t>
            </a:r>
            <a:r>
              <a:rPr lang="ja-JP" altLang="en-US" dirty="0" smtClean="0"/>
              <a:t>的序列→階層帰属意識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→　</a:t>
            </a:r>
            <a:r>
              <a:rPr lang="ja-JP" altLang="en-US" dirty="0" smtClean="0">
                <a:solidFill>
                  <a:srgbClr val="FF0000"/>
                </a:solidFill>
              </a:rPr>
              <a:t>準拠集団</a:t>
            </a:r>
            <a:r>
              <a:rPr lang="ja-JP" altLang="en-US" dirty="0" smtClean="0"/>
              <a:t>：所属集団、非所属集団、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→　</a:t>
            </a:r>
            <a:r>
              <a:rPr lang="ja-JP" altLang="en-US" dirty="0" smtClean="0">
                <a:solidFill>
                  <a:srgbClr val="FF0000"/>
                </a:solidFill>
              </a:rPr>
              <a:t>家族</a:t>
            </a:r>
            <a:r>
              <a:rPr lang="ja-JP" altLang="en-US" dirty="0" smtClean="0"/>
              <a:t>：家族の形態、家族ライフサイクル　など</a:t>
            </a:r>
            <a:endParaRPr lang="en-US" altLang="ja-JP" dirty="0" smtClean="0"/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３．消費者行動の分析モデル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533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827584" y="-1107504"/>
            <a:ext cx="7772400" cy="1829761"/>
          </a:xfrm>
        </p:spPr>
        <p:txBody>
          <a:bodyPr>
            <a:normAutofit/>
          </a:bodyPr>
          <a:lstStyle/>
          <a:p>
            <a:r>
              <a:rPr kumimoji="1" lang="ja-JP" altLang="en-US" sz="4400" dirty="0" smtClean="0"/>
              <a:t>　５月</a:t>
            </a:r>
            <a:r>
              <a:rPr kumimoji="1" lang="ja-JP" altLang="en-US" sz="4400" dirty="0" smtClean="0"/>
              <a:t>１１日</a:t>
            </a:r>
            <a:r>
              <a:rPr kumimoji="1" lang="ja-JP" altLang="en-US" sz="4400" dirty="0" smtClean="0"/>
              <a:t>の</a:t>
            </a:r>
            <a:r>
              <a:rPr kumimoji="1" lang="ja-JP" altLang="en-US" sz="4400" dirty="0" smtClean="0"/>
              <a:t>レビュー</a:t>
            </a:r>
            <a:endParaRPr kumimoji="1" lang="ja-JP" altLang="en-US" sz="4400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7504" y="620688"/>
            <a:ext cx="8856983" cy="3240360"/>
          </a:xfrm>
        </p:spPr>
        <p:txBody>
          <a:bodyPr>
            <a:noAutofit/>
          </a:bodyPr>
          <a:lstStyle/>
          <a:p>
            <a:r>
              <a:rPr lang="ja-JP" altLang="en-US" sz="2400" dirty="0"/>
              <a:t>１</a:t>
            </a:r>
            <a:r>
              <a:rPr lang="ja-JP" altLang="en-US" sz="2400" dirty="0" smtClean="0"/>
              <a:t>．個別行動としての消費者行動の３つの集計水準を列挙しよう！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/>
              <a:t>２．個人の選択の階層性に着目した消費者行動の</a:t>
            </a:r>
            <a:endParaRPr lang="en-US" altLang="ja-JP" sz="2400" dirty="0" smtClean="0"/>
          </a:p>
          <a:p>
            <a:r>
              <a:rPr lang="ja-JP" altLang="en-US" sz="2400" dirty="0" smtClean="0"/>
              <a:t>４つの分析レベルについて列挙しよう！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３．広義の購買行動における４つの選択問題について列挙しよう！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/>
              <a:t>４．購買意思決定プロセスにおける３つのフェーズを列挙しよう！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/>
              <a:t>５．購買意思決定プロセスの３つのフェーズに共通する</a:t>
            </a:r>
            <a:endParaRPr lang="en-US" altLang="ja-JP" sz="2400" dirty="0" smtClean="0"/>
          </a:p>
          <a:p>
            <a:r>
              <a:rPr lang="ja-JP" altLang="en-US" sz="2400" dirty="0" smtClean="0"/>
              <a:t>５つの段階を列挙しよう！</a:t>
            </a:r>
            <a:endParaRPr lang="en-US" altLang="ja-JP" sz="2400" dirty="0" smtClean="0"/>
          </a:p>
          <a:p>
            <a:endParaRPr kumimoji="1" lang="en-US" altLang="ja-JP" sz="2400" dirty="0" smtClean="0"/>
          </a:p>
          <a:p>
            <a:endParaRPr lang="en-US" altLang="ja-JP" sz="2400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54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37967" y="1097603"/>
            <a:ext cx="9217024" cy="5688632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ja-JP" altLang="en-US" dirty="0"/>
              <a:t>（図２－３の意味）この購買意思決定</a:t>
            </a:r>
            <a:r>
              <a:rPr lang="ja-JP" altLang="en-US" dirty="0" smtClean="0"/>
              <a:t>の３つのプロセス</a:t>
            </a:r>
            <a:r>
              <a:rPr lang="ja-JP" altLang="en-US" dirty="0"/>
              <a:t>毎に、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企業</a:t>
            </a:r>
            <a:r>
              <a:rPr lang="ja-JP" altLang="en-US" dirty="0"/>
              <a:t>はコンタクトポイントを持っており、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この</a:t>
            </a:r>
            <a:r>
              <a:rPr lang="ja-JP" altLang="en-US" dirty="0"/>
              <a:t>各所で企業は、マーケティング活動を</a:t>
            </a:r>
            <a:r>
              <a:rPr lang="ja-JP" altLang="en-US" dirty="0" smtClean="0"/>
              <a:t>行うことが出来る、とある。</a:t>
            </a:r>
            <a:endParaRPr lang="en-US" altLang="ja-JP" dirty="0"/>
          </a:p>
          <a:p>
            <a:pPr marL="109728" indent="0">
              <a:buNone/>
            </a:pPr>
            <a:endParaRPr lang="ja-JP" altLang="en-US" dirty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１．「購買前</a:t>
            </a:r>
            <a:r>
              <a:rPr lang="ja-JP" altLang="en-US" dirty="0"/>
              <a:t>」</a:t>
            </a:r>
            <a:r>
              <a:rPr kumimoji="1" lang="ja-JP" altLang="en-US" dirty="0" smtClean="0"/>
              <a:t>におけるマーケティングの事例を挙げてみよう！</a:t>
            </a:r>
            <a:endParaRPr kumimoji="1" lang="en-US" altLang="ja-JP" dirty="0" smtClean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２．</a:t>
            </a:r>
            <a:r>
              <a:rPr lang="ja-JP" altLang="en-US" dirty="0"/>
              <a:t>「</a:t>
            </a:r>
            <a:r>
              <a:rPr lang="ja-JP" altLang="en-US" dirty="0" smtClean="0"/>
              <a:t>購買時」</a:t>
            </a:r>
            <a:r>
              <a:rPr lang="ja-JP" altLang="en-US" dirty="0"/>
              <a:t>におけるマーケティングの事例を挙げてみよう</a:t>
            </a:r>
            <a:r>
              <a:rPr lang="ja-JP" altLang="en-US" dirty="0" smtClean="0"/>
              <a:t>！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３．</a:t>
            </a:r>
            <a:r>
              <a:rPr lang="ja-JP" altLang="en-US" dirty="0"/>
              <a:t>「</a:t>
            </a:r>
            <a:r>
              <a:rPr lang="ja-JP" altLang="en-US" dirty="0" smtClean="0"/>
              <a:t>購買後」</a:t>
            </a:r>
            <a:r>
              <a:rPr lang="ja-JP" altLang="en-US" dirty="0"/>
              <a:t>におけるマーケティングの事例を挙げてみよう！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 smtClean="0"/>
              <a:t>															</a:t>
            </a:r>
            <a:r>
              <a:rPr lang="ja-JP" altLang="en-US" dirty="0" smtClean="0"/>
              <a:t>また来週！</a:t>
            </a:r>
            <a:endParaRPr kumimoji="1" lang="en-US" altLang="ja-JP" dirty="0" smtClean="0"/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51346" y="0"/>
            <a:ext cx="8229600" cy="1143000"/>
          </a:xfrm>
        </p:spPr>
        <p:txBody>
          <a:bodyPr/>
          <a:lstStyle/>
          <a:p>
            <a:r>
              <a:rPr kumimoji="1" lang="ja-JP" altLang="en-US" smtClean="0"/>
              <a:t>５月</a:t>
            </a:r>
            <a:r>
              <a:rPr kumimoji="1" lang="ja-JP" altLang="en-US" smtClean="0"/>
              <a:t>１８日</a:t>
            </a:r>
            <a:r>
              <a:rPr kumimoji="1" lang="ja-JP" altLang="en-US" dirty="0" smtClean="0"/>
              <a:t>までの宿題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844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829761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第４回：５月</a:t>
            </a:r>
            <a:r>
              <a:rPr kumimoji="1" lang="ja-JP" altLang="en-US" dirty="0" smtClean="0"/>
              <a:t>１１日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第</a:t>
            </a:r>
            <a:r>
              <a:rPr lang="ja-JP" altLang="en-US" dirty="0" smtClean="0"/>
              <a:t>２</a:t>
            </a:r>
            <a:r>
              <a:rPr kumimoji="1" lang="ja-JP" altLang="en-US" dirty="0" smtClean="0"/>
              <a:t>章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消費者行動の分析フレーム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11560" y="3573016"/>
            <a:ext cx="7920880" cy="1512168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複雑で多様な現実の消費者行動を</a:t>
            </a:r>
            <a:endParaRPr kumimoji="1" lang="en-US" altLang="ja-JP" dirty="0" smtClean="0"/>
          </a:p>
          <a:p>
            <a:r>
              <a:rPr lang="ja-JP" altLang="en-US" dirty="0"/>
              <a:t>どのよう</a:t>
            </a:r>
            <a:r>
              <a:rPr lang="ja-JP" altLang="en-US" dirty="0" smtClean="0"/>
              <a:t>な</a:t>
            </a:r>
            <a:r>
              <a:rPr kumimoji="1" lang="ja-JP" altLang="en-US" dirty="0" smtClean="0"/>
              <a:t>視点で分析するのか、</a:t>
            </a:r>
            <a:endParaRPr kumimoji="1" lang="en-US" altLang="ja-JP" dirty="0" smtClean="0"/>
          </a:p>
          <a:p>
            <a:r>
              <a:rPr lang="ja-JP" altLang="en-US" dirty="0"/>
              <a:t>その基本的</a:t>
            </a:r>
            <a:r>
              <a:rPr lang="ja-JP" altLang="en-US" dirty="0" smtClean="0"/>
              <a:t>な枠組みを理解しよう！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19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611560" y="1412776"/>
            <a:ext cx="8229600" cy="4824536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b="1" dirty="0" smtClean="0"/>
              <a:t>集計水準に着目した分析レベル</a:t>
            </a:r>
            <a:endParaRPr kumimoji="1" lang="en-US" altLang="ja-JP" b="1" dirty="0" smtClean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→　消費主体の個別行動に焦点を当てるのか、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　それとも、個別行動が集積された結果としての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　社会過程・社会現象に焦点を当てるのか！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　　　　　　　　　個別行動</a:t>
            </a:r>
            <a:r>
              <a:rPr lang="ja-JP" altLang="en-US" dirty="0"/>
              <a:t>　</a:t>
            </a:r>
            <a:r>
              <a:rPr lang="en-US" altLang="ja-JP" dirty="0" smtClean="0"/>
              <a:t>VS</a:t>
            </a:r>
            <a:r>
              <a:rPr lang="ja-JP" altLang="en-US" dirty="0" smtClean="0"/>
              <a:t>　集合行動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→　個別行動はさらに、「個」の捉え方によって３つのレベル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　　　　　</a:t>
            </a:r>
            <a:r>
              <a:rPr lang="ja-JP" altLang="en-US" dirty="0" smtClean="0">
                <a:solidFill>
                  <a:srgbClr val="FF0000"/>
                </a:solidFill>
              </a:rPr>
              <a:t>個人行動</a:t>
            </a:r>
            <a:r>
              <a:rPr lang="ja-JP" altLang="en-US" dirty="0" smtClean="0"/>
              <a:t>　</a:t>
            </a:r>
            <a:r>
              <a:rPr lang="en-US" altLang="ja-JP" dirty="0" smtClean="0"/>
              <a:t>VS</a:t>
            </a:r>
            <a:r>
              <a:rPr lang="ja-JP" altLang="en-US" dirty="0" smtClean="0"/>
              <a:t>　</a:t>
            </a:r>
            <a:r>
              <a:rPr lang="ja-JP" altLang="en-US" dirty="0" smtClean="0">
                <a:solidFill>
                  <a:srgbClr val="FF0000"/>
                </a:solidFill>
              </a:rPr>
              <a:t>相互作用</a:t>
            </a:r>
            <a:r>
              <a:rPr lang="ja-JP" altLang="en-US" dirty="0" smtClean="0"/>
              <a:t>　</a:t>
            </a:r>
            <a:r>
              <a:rPr lang="en-US" altLang="ja-JP" dirty="0" smtClean="0"/>
              <a:t>VS</a:t>
            </a:r>
            <a:r>
              <a:rPr lang="ja-JP" altLang="en-US" dirty="0" smtClean="0"/>
              <a:t>　</a:t>
            </a:r>
            <a:r>
              <a:rPr lang="ja-JP" altLang="en-US" dirty="0" smtClean="0">
                <a:solidFill>
                  <a:srgbClr val="FF0000"/>
                </a:solidFill>
              </a:rPr>
              <a:t>集団行動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kumimoji="1" lang="en-US" altLang="ja-JP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１．消費者行動の分析レベル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485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67544" y="-243408"/>
            <a:ext cx="7772400" cy="1829761"/>
          </a:xfrm>
        </p:spPr>
        <p:txBody>
          <a:bodyPr>
            <a:normAutofit/>
          </a:bodyPr>
          <a:lstStyle/>
          <a:p>
            <a:r>
              <a:rPr kumimoji="1" lang="ja-JP" altLang="en-US" sz="4400" dirty="0" smtClean="0"/>
              <a:t>本日</a:t>
            </a:r>
            <a:r>
              <a:rPr kumimoji="1" lang="ja-JP" altLang="en-US" sz="4400" dirty="0" smtClean="0"/>
              <a:t>の確認事項１</a:t>
            </a:r>
            <a:r>
              <a:rPr kumimoji="1" lang="en-US" altLang="ja-JP" sz="4400" dirty="0" smtClean="0"/>
              <a:t/>
            </a:r>
            <a:br>
              <a:rPr kumimoji="1" lang="en-US" altLang="ja-JP" sz="4400" dirty="0" smtClean="0"/>
            </a:br>
            <a:r>
              <a:rPr lang="ja-JP" altLang="en-US" sz="3600" dirty="0">
                <a:solidFill>
                  <a:schemeClr val="bg2">
                    <a:lumMod val="50000"/>
                  </a:schemeClr>
                </a:solidFill>
              </a:rPr>
              <a:t>各自</a:t>
            </a:r>
            <a:r>
              <a:rPr lang="ja-JP" altLang="en-US" sz="3600" dirty="0" smtClean="0">
                <a:solidFill>
                  <a:schemeClr val="bg2">
                    <a:lumMod val="50000"/>
                  </a:schemeClr>
                </a:solidFill>
              </a:rPr>
              <a:t>で答えよう</a:t>
            </a:r>
            <a:r>
              <a:rPr lang="ja-JP" altLang="en-US" sz="3600" dirty="0">
                <a:solidFill>
                  <a:schemeClr val="bg2">
                    <a:lumMod val="50000"/>
                  </a:schemeClr>
                </a:solidFill>
              </a:rPr>
              <a:t>！</a:t>
            </a:r>
            <a:endParaRPr kumimoji="1" lang="ja-JP" alt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-828600" y="2492896"/>
            <a:ext cx="8568951" cy="3096344"/>
          </a:xfrm>
        </p:spPr>
        <p:txBody>
          <a:bodyPr>
            <a:noAutofit/>
          </a:bodyPr>
          <a:lstStyle/>
          <a:p>
            <a:r>
              <a:rPr lang="ja-JP" altLang="en-US" sz="3200" dirty="0"/>
              <a:t>１</a:t>
            </a:r>
            <a:r>
              <a:rPr lang="ja-JP" altLang="en-US" sz="3200" dirty="0" smtClean="0"/>
              <a:t>．個別行動としての消費者行動の</a:t>
            </a:r>
            <a:endParaRPr lang="en-US" altLang="ja-JP" sz="3200" dirty="0" smtClean="0"/>
          </a:p>
          <a:p>
            <a:r>
              <a:rPr lang="ja-JP" altLang="en-US" sz="3200" dirty="0" smtClean="0"/>
              <a:t>３つの集計水準を列挙しよう！</a:t>
            </a:r>
            <a:endParaRPr lang="en-US" altLang="ja-JP" sz="3200" dirty="0" smtClean="0"/>
          </a:p>
          <a:p>
            <a:endParaRPr lang="en-US" altLang="ja-JP" sz="3200" dirty="0"/>
          </a:p>
          <a:p>
            <a:endParaRPr lang="en-US" altLang="ja-JP" sz="2400" dirty="0" smtClean="0"/>
          </a:p>
          <a:p>
            <a:endParaRPr kumimoji="1" lang="en-US" altLang="ja-JP" sz="2400" dirty="0" smtClean="0"/>
          </a:p>
          <a:p>
            <a:endParaRPr lang="en-US" altLang="ja-JP" sz="2400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39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67544" y="-243408"/>
            <a:ext cx="7772400" cy="1829761"/>
          </a:xfrm>
        </p:spPr>
        <p:txBody>
          <a:bodyPr>
            <a:normAutofit/>
          </a:bodyPr>
          <a:lstStyle/>
          <a:p>
            <a:r>
              <a:rPr kumimoji="1" lang="ja-JP" altLang="en-US" sz="4400" dirty="0" smtClean="0"/>
              <a:t>本日</a:t>
            </a:r>
            <a:r>
              <a:rPr kumimoji="1" lang="ja-JP" altLang="en-US" sz="4400" dirty="0" smtClean="0"/>
              <a:t>の確認事項１</a:t>
            </a:r>
            <a:endParaRPr kumimoji="1" lang="ja-JP" altLang="en-US" sz="4400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-828600" y="2492896"/>
            <a:ext cx="8568951" cy="3096344"/>
          </a:xfrm>
        </p:spPr>
        <p:txBody>
          <a:bodyPr>
            <a:noAutofit/>
          </a:bodyPr>
          <a:lstStyle/>
          <a:p>
            <a:r>
              <a:rPr lang="ja-JP" altLang="en-US" sz="3200" dirty="0"/>
              <a:t>１</a:t>
            </a:r>
            <a:r>
              <a:rPr lang="ja-JP" altLang="en-US" sz="3200" dirty="0" smtClean="0"/>
              <a:t>．個別行動としての消費者行動の</a:t>
            </a:r>
            <a:endParaRPr lang="en-US" altLang="ja-JP" sz="3200" dirty="0" smtClean="0"/>
          </a:p>
          <a:p>
            <a:r>
              <a:rPr lang="ja-JP" altLang="en-US" sz="3200" dirty="0" smtClean="0"/>
              <a:t>３つの集計水準</a:t>
            </a:r>
            <a:endParaRPr lang="en-US" altLang="ja-JP" sz="3200" dirty="0" smtClean="0"/>
          </a:p>
          <a:p>
            <a:endParaRPr lang="en-US" altLang="ja-JP" sz="3200" dirty="0"/>
          </a:p>
          <a:p>
            <a:r>
              <a:rPr lang="ja-JP" altLang="en-US" sz="3600" dirty="0" smtClean="0">
                <a:solidFill>
                  <a:schemeClr val="tx1"/>
                </a:solidFill>
              </a:rPr>
              <a:t>個人行動・相互作用・集団行動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endParaRPr lang="en-US" altLang="ja-JP" sz="3200" dirty="0"/>
          </a:p>
          <a:p>
            <a:endParaRPr lang="en-US" altLang="ja-JP" sz="2400" dirty="0" smtClean="0"/>
          </a:p>
          <a:p>
            <a:endParaRPr kumimoji="1" lang="en-US" altLang="ja-JP" sz="2400" dirty="0" smtClean="0"/>
          </a:p>
          <a:p>
            <a:endParaRPr lang="en-US" altLang="ja-JP" sz="2400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51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8"/>
            <a:ext cx="8507288" cy="4525963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b="1" dirty="0" smtClean="0"/>
              <a:t>個人の選択の階層性に着目した４つの分析レベル</a:t>
            </a:r>
            <a:endParaRPr kumimoji="1" lang="en-US" altLang="ja-JP" b="1" dirty="0" smtClean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→　</a:t>
            </a:r>
            <a:r>
              <a:rPr lang="ja-JP" altLang="en-US" dirty="0" smtClean="0">
                <a:solidFill>
                  <a:srgbClr val="FF0000"/>
                </a:solidFill>
              </a:rPr>
              <a:t>消費行動</a:t>
            </a:r>
            <a:r>
              <a:rPr lang="ja-JP" altLang="en-US" dirty="0" smtClean="0"/>
              <a:t>：消費と貯蓄の配分、消費支出の費目配分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→　</a:t>
            </a:r>
            <a:r>
              <a:rPr lang="ja-JP" altLang="en-US" dirty="0" smtClean="0">
                <a:solidFill>
                  <a:srgbClr val="FF0000"/>
                </a:solidFill>
              </a:rPr>
              <a:t>購買行動</a:t>
            </a:r>
            <a:r>
              <a:rPr lang="ja-JP" altLang="en-US" dirty="0" smtClean="0"/>
              <a:t>：製品カテゴリー、ブランド、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　　　　　　　　　　　　　購入量・購入頻度　に関する選択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→　</a:t>
            </a:r>
            <a:r>
              <a:rPr lang="ja-JP" altLang="en-US" dirty="0" smtClean="0">
                <a:solidFill>
                  <a:srgbClr val="FF0000"/>
                </a:solidFill>
              </a:rPr>
              <a:t>買物行動</a:t>
            </a:r>
            <a:r>
              <a:rPr lang="ja-JP" altLang="en-US" dirty="0" smtClean="0"/>
              <a:t>：買物場所の選択、店舗の選択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→　</a:t>
            </a:r>
            <a:r>
              <a:rPr lang="ja-JP" altLang="en-US" dirty="0" smtClean="0">
                <a:solidFill>
                  <a:srgbClr val="FF0000"/>
                </a:solidFill>
              </a:rPr>
              <a:t>使用行動</a:t>
            </a:r>
            <a:r>
              <a:rPr lang="ja-JP" altLang="en-US" dirty="0" smtClean="0"/>
              <a:t>：消費・使用方法の決定、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　　　　　　　　　　　　　　　保管・廃棄・リサイクル</a:t>
            </a:r>
            <a:r>
              <a:rPr lang="ja-JP" altLang="en-US" dirty="0"/>
              <a:t>　</a:t>
            </a:r>
            <a:r>
              <a:rPr lang="ja-JP" altLang="en-US" dirty="0" smtClean="0"/>
              <a:t>の決定</a:t>
            </a:r>
            <a:endParaRPr kumimoji="1" lang="en-US" altLang="ja-JP" dirty="0"/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１．消費者行動の分析レベル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355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395536" y="-23087"/>
            <a:ext cx="7772400" cy="1829761"/>
          </a:xfrm>
        </p:spPr>
        <p:txBody>
          <a:bodyPr>
            <a:normAutofit/>
          </a:bodyPr>
          <a:lstStyle/>
          <a:p>
            <a:r>
              <a:rPr kumimoji="1" lang="ja-JP" altLang="en-US" sz="4400" dirty="0" smtClean="0"/>
              <a:t>本日</a:t>
            </a:r>
            <a:r>
              <a:rPr kumimoji="1" lang="ja-JP" altLang="en-US" sz="4400" dirty="0" smtClean="0"/>
              <a:t>の確認事項２</a:t>
            </a:r>
            <a:r>
              <a:rPr kumimoji="1" lang="en-US" altLang="ja-JP" sz="4400" dirty="0" smtClean="0"/>
              <a:t/>
            </a:r>
            <a:br>
              <a:rPr kumimoji="1" lang="en-US" altLang="ja-JP" sz="4400" dirty="0" smtClean="0"/>
            </a:br>
            <a:r>
              <a:rPr lang="ja-JP" altLang="en-US" sz="3600" dirty="0">
                <a:solidFill>
                  <a:srgbClr val="DEF5FA">
                    <a:lumMod val="50000"/>
                  </a:srgbClr>
                </a:solidFill>
              </a:rPr>
              <a:t>各自で答えよう！</a:t>
            </a:r>
            <a:endParaRPr kumimoji="1" lang="ja-JP" altLang="en-US" sz="4400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-252536" y="1988840"/>
            <a:ext cx="8568951" cy="3096344"/>
          </a:xfrm>
        </p:spPr>
        <p:txBody>
          <a:bodyPr>
            <a:noAutofit/>
          </a:bodyPr>
          <a:lstStyle/>
          <a:p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800" dirty="0" smtClean="0"/>
              <a:t>２．個人の選択の階層性に着目した消費者行動の</a:t>
            </a:r>
            <a:endParaRPr lang="en-US" altLang="ja-JP" sz="2800" dirty="0" smtClean="0"/>
          </a:p>
          <a:p>
            <a:r>
              <a:rPr lang="ja-JP" altLang="en-US" sz="2800" dirty="0" smtClean="0"/>
              <a:t>４つの分析レベルについて列挙しよう！</a:t>
            </a:r>
            <a:endParaRPr lang="en-US" altLang="ja-JP" sz="2800" dirty="0" smtClean="0"/>
          </a:p>
          <a:p>
            <a:endParaRPr lang="en-US" altLang="ja-JP" sz="2400" dirty="0" smtClean="0"/>
          </a:p>
          <a:p>
            <a:endParaRPr lang="en-US" altLang="ja-JP" sz="2400" dirty="0" smtClean="0"/>
          </a:p>
          <a:p>
            <a:endParaRPr kumimoji="1" lang="en-US" altLang="ja-JP" sz="2400" dirty="0" smtClean="0"/>
          </a:p>
          <a:p>
            <a:endParaRPr lang="en-US" altLang="ja-JP" sz="2400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50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395536" y="-23087"/>
            <a:ext cx="7772400" cy="1829761"/>
          </a:xfrm>
        </p:spPr>
        <p:txBody>
          <a:bodyPr>
            <a:normAutofit/>
          </a:bodyPr>
          <a:lstStyle/>
          <a:p>
            <a:r>
              <a:rPr kumimoji="1" lang="ja-JP" altLang="en-US" sz="4400" dirty="0" smtClean="0"/>
              <a:t>本日</a:t>
            </a:r>
            <a:r>
              <a:rPr kumimoji="1" lang="ja-JP" altLang="en-US" sz="4400" dirty="0" smtClean="0"/>
              <a:t>の確認事項２</a:t>
            </a:r>
            <a:endParaRPr kumimoji="1" lang="ja-JP" altLang="en-US" sz="4400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7504" y="1988840"/>
            <a:ext cx="8568951" cy="3096344"/>
          </a:xfrm>
        </p:spPr>
        <p:txBody>
          <a:bodyPr>
            <a:noAutofit/>
          </a:bodyPr>
          <a:lstStyle/>
          <a:p>
            <a:endParaRPr lang="en-US" altLang="ja-JP" sz="2400" dirty="0" smtClean="0"/>
          </a:p>
          <a:p>
            <a:r>
              <a:rPr lang="ja-JP" altLang="en-US" sz="2800" dirty="0" smtClean="0"/>
              <a:t>２．個人の選択の階層性に着目した</a:t>
            </a:r>
            <a:endParaRPr lang="en-US" altLang="ja-JP" sz="2800" dirty="0" smtClean="0"/>
          </a:p>
          <a:p>
            <a:r>
              <a:rPr lang="ja-JP" altLang="en-US" sz="2800" dirty="0" smtClean="0"/>
              <a:t>消費者行動の４つの分析レベル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3600" dirty="0" smtClean="0">
                <a:solidFill>
                  <a:schemeClr val="tx1"/>
                </a:solidFill>
              </a:rPr>
              <a:t>消費行動・購買行動・買物行動・使用行動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endParaRPr lang="en-US" altLang="ja-JP" sz="2400" dirty="0" smtClean="0"/>
          </a:p>
          <a:p>
            <a:endParaRPr lang="en-US" altLang="ja-JP" sz="2400" dirty="0" smtClean="0"/>
          </a:p>
          <a:p>
            <a:endParaRPr kumimoji="1" lang="en-US" altLang="ja-JP" sz="2400" dirty="0" smtClean="0"/>
          </a:p>
          <a:p>
            <a:endParaRPr lang="en-US" altLang="ja-JP" sz="2400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49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767</Words>
  <Application>Microsoft Office PowerPoint</Application>
  <PresentationFormat>画面に合わせる (4:3)</PresentationFormat>
  <Paragraphs>274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0" baseType="lpstr">
      <vt:lpstr>ＭＳ Ｐゴシック</vt:lpstr>
      <vt:lpstr>Lucida Sans Unicode</vt:lpstr>
      <vt:lpstr>Verdana</vt:lpstr>
      <vt:lpstr>Wingdings 2</vt:lpstr>
      <vt:lpstr>Wingdings 3</vt:lpstr>
      <vt:lpstr>ビジネス</vt:lpstr>
      <vt:lpstr>４月２７日のレビュー</vt:lpstr>
      <vt:lpstr>５月１１日までの宿題</vt:lpstr>
      <vt:lpstr>第４回：５月１１日 第２章 消費者行動の分析フレーム</vt:lpstr>
      <vt:lpstr>１．消費者行動の分析レベル</vt:lpstr>
      <vt:lpstr>本日の確認事項１ 各自で答えよう！</vt:lpstr>
      <vt:lpstr>本日の確認事項１</vt:lpstr>
      <vt:lpstr>１．消費者行動の分析レベル</vt:lpstr>
      <vt:lpstr>本日の確認事項２ 各自で答えよう！</vt:lpstr>
      <vt:lpstr>本日の確認事項２</vt:lpstr>
      <vt:lpstr>２．購買行動分析の視点と枠組み</vt:lpstr>
      <vt:lpstr>本日の確認事項３ 各自で答えよう！</vt:lpstr>
      <vt:lpstr>本日の確認事項３</vt:lpstr>
      <vt:lpstr>２．購買行動分析の視点と枠組み</vt:lpstr>
      <vt:lpstr>２．購買行動分析の視点と枠組み</vt:lpstr>
      <vt:lpstr>本日の確認事項４ 各自で答えよう！</vt:lpstr>
      <vt:lpstr>本日の確認事項４</vt:lpstr>
      <vt:lpstr>本日の確認事項５ 各自で答えよう！</vt:lpstr>
      <vt:lpstr>本日の確認事項５</vt:lpstr>
      <vt:lpstr>本日の確認事項６ 　　　　　グループで議論しよう！</vt:lpstr>
      <vt:lpstr>３．消費者行動の分析モデル</vt:lpstr>
      <vt:lpstr>３．消費者行動の分析モデル</vt:lpstr>
      <vt:lpstr>３．消費者行動の分析モデル</vt:lpstr>
      <vt:lpstr>　５月１１日のレビュー</vt:lpstr>
      <vt:lpstr>５月１８日までの宿題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nabechan</dc:creator>
  <cp:lastModifiedBy>Windows ユーザー</cp:lastModifiedBy>
  <cp:revision>24</cp:revision>
  <dcterms:created xsi:type="dcterms:W3CDTF">2013-04-25T13:24:20Z</dcterms:created>
  <dcterms:modified xsi:type="dcterms:W3CDTF">2017-05-10T07:40:23Z</dcterms:modified>
</cp:coreProperties>
</file>