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9" r:id="rId19"/>
    <p:sldId id="282"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62" autoAdjust="0"/>
    <p:restoredTop sz="94660"/>
  </p:normalViewPr>
  <p:slideViewPr>
    <p:cSldViewPr>
      <p:cViewPr varScale="1">
        <p:scale>
          <a:sx n="68" d="100"/>
          <a:sy n="68" d="100"/>
        </p:scale>
        <p:origin x="1134" y="84"/>
      </p:cViewPr>
      <p:guideLst>
        <p:guide orient="horz" pos="2160"/>
        <p:guide pos="2880"/>
      </p:guideLst>
    </p:cSldViewPr>
  </p:slideViewPr>
  <p:notesTextViewPr>
    <p:cViewPr>
      <p:scale>
        <a:sx n="1" d="1"/>
        <a:sy n="1" d="1"/>
      </p:scale>
      <p:origin x="0" y="0"/>
    </p:cViewPr>
  </p:notesTextViewPr>
  <p:sorterViewPr>
    <p:cViewPr>
      <p:scale>
        <a:sx n="130" d="100"/>
        <a:sy n="130" d="100"/>
      </p:scale>
      <p:origin x="0" y="-3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76CE8F8C-FF8C-4779-AB3B-F64FE81E51C0}" type="datetimeFigureOut">
              <a:rPr kumimoji="1" lang="ja-JP" altLang="en-US" smtClean="0"/>
              <a:t>2017/6/5</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A1283F29-F2A4-4C1A-8344-7EDC63D9CFD4}" type="slidenum">
              <a:rPr kumimoji="1" lang="ja-JP" altLang="en-US" smtClean="0"/>
              <a:t>‹#›</a:t>
            </a:fld>
            <a:endParaRPr kumimoji="1" lang="ja-JP" alt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ー 3"/>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
        <p:nvSpPr>
          <p:cNvPr id="7" name="タイトル 6"/>
          <p:cNvSpPr>
            <a:spLocks noGrp="1"/>
          </p:cNvSpPr>
          <p:nvPr>
            <p:ph type="title"/>
          </p:nvPr>
        </p:nvSpPr>
        <p:spPr/>
        <p:txBody>
          <a:bodyPr rtlCol="0"/>
          <a:lstStyle/>
          <a:p>
            <a:r>
              <a:rPr kumimoji="0" lang="ja-JP" altLang="en-US"/>
              <a:t>マスター タイトルの書式設定</a:t>
            </a:r>
            <a:endParaRPr kumimoji="0"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a:t>マスター テキストの書式設定</a:t>
            </a:r>
          </a:p>
        </p:txBody>
      </p:sp>
      <p:sp>
        <p:nvSpPr>
          <p:cNvPr id="4" name="日付プレースホルダー 3"/>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
        <p:nvSpPr>
          <p:cNvPr id="8" name="タイトル 7"/>
          <p:cNvSpPr>
            <a:spLocks noGrp="1"/>
          </p:cNvSpPr>
          <p:nvPr>
            <p:ph type="title"/>
          </p:nvPr>
        </p:nvSpPr>
        <p:spPr/>
        <p:txBody>
          <a:bodyPr rtlCol="0"/>
          <a:lstStyle/>
          <a:p>
            <a:r>
              <a:rPr kumimoji="0" lang="ja-JP" altLang="en-US"/>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ー 6"/>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
        <p:nvSpPr>
          <p:cNvPr id="6" name="タイトル 5"/>
          <p:cNvSpPr>
            <a:spLocks noGrp="1"/>
          </p:cNvSpPr>
          <p:nvPr>
            <p:ph type="title"/>
          </p:nvPr>
        </p:nvSpPr>
        <p:spPr/>
        <p:txBody>
          <a:bodyPr rtlCol="0"/>
          <a:lstStyle/>
          <a:p>
            <a:r>
              <a:rPr kumimoji="0" lang="ja-JP" altLang="en-US"/>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CE8F8C-FF8C-4779-AB3B-F64FE81E51C0}" type="datetimeFigureOut">
              <a:rPr kumimoji="1" lang="ja-JP" altLang="en-US" smtClean="0"/>
              <a:t>2017/6/5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a:t>マスター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p>
            <a:fld id="{76CE8F8C-FF8C-4779-AB3B-F64FE81E51C0}" type="datetimeFigureOut">
              <a:rPr kumimoji="1" lang="ja-JP" altLang="en-US" smtClean="0"/>
              <a:t>2017/6/5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1283F29-F2A4-4C1A-8344-7EDC63D9CFD4}"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76CE8F8C-FF8C-4779-AB3B-F64FE81E51C0}" type="datetimeFigureOut">
              <a:rPr kumimoji="1" lang="ja-JP" altLang="en-US" smtClean="0"/>
              <a:t>2017/6/5</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A1283F29-F2A4-4C1A-8344-7EDC63D9CFD4}"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ja-JP" altLang="en-US"/>
              <a:t>マスター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6CE8F8C-FF8C-4779-AB3B-F64FE81E51C0}" type="datetimeFigureOut">
              <a:rPr kumimoji="1" lang="ja-JP" altLang="en-US" smtClean="0"/>
              <a:t>2017/6/5</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1283F29-F2A4-4C1A-8344-7EDC63D9CFD4}"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p:transition>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988840"/>
            <a:ext cx="8435280" cy="5044016"/>
          </a:xfrm>
        </p:spPr>
        <p:txBody>
          <a:bodyPr>
            <a:normAutofit fontScale="92500" lnSpcReduction="20000"/>
          </a:bodyPr>
          <a:lstStyle/>
          <a:p>
            <a:r>
              <a:rPr kumimoji="1" lang="ja-JP" altLang="en-US" dirty="0"/>
              <a:t>教科書１０９ページの「表４－３」をヒントにして、</a:t>
            </a:r>
            <a:endParaRPr kumimoji="1" lang="en-US" altLang="ja-JP" dirty="0"/>
          </a:p>
          <a:p>
            <a:pPr marL="109728" indent="0">
              <a:buNone/>
            </a:pPr>
            <a:r>
              <a:rPr kumimoji="1" lang="ja-JP" altLang="en-US" dirty="0"/>
              <a:t>１１０ページの「演習問題４－３」を考えてみよう！</a:t>
            </a:r>
            <a:endParaRPr kumimoji="1" lang="en-US" altLang="ja-JP" dirty="0"/>
          </a:p>
          <a:p>
            <a:pPr marL="109728" indent="0">
              <a:buNone/>
            </a:pPr>
            <a:r>
              <a:rPr kumimoji="1" lang="ja-JP" altLang="en-US" dirty="0"/>
              <a:t>（やや易しくして）</a:t>
            </a:r>
            <a:endParaRPr kumimoji="1" lang="en-US" altLang="ja-JP" dirty="0"/>
          </a:p>
          <a:p>
            <a:endParaRPr kumimoji="1" lang="en-US" altLang="ja-JP" dirty="0"/>
          </a:p>
          <a:p>
            <a:endParaRPr kumimoji="1" lang="en-US" altLang="ja-JP" dirty="0"/>
          </a:p>
          <a:p>
            <a:pPr marL="109728" indent="0">
              <a:buNone/>
            </a:pPr>
            <a:r>
              <a:rPr kumimoji="1" lang="ja-JP" altLang="en-US" dirty="0"/>
              <a:t>＊時間コストが増大する中、食の外部化が進んできたが、</a:t>
            </a:r>
            <a:endParaRPr kumimoji="1" lang="en-US" altLang="ja-JP" dirty="0"/>
          </a:p>
          <a:p>
            <a:pPr marL="109728" indent="0">
              <a:buNone/>
            </a:pPr>
            <a:r>
              <a:rPr kumimoji="1" lang="ja-JP" altLang="en-US" dirty="0"/>
              <a:t>近年では外食化は低下傾向にある、なぜだろうか？</a:t>
            </a:r>
            <a:endParaRPr kumimoji="1" lang="en-US" altLang="ja-JP" dirty="0"/>
          </a:p>
          <a:p>
            <a:pPr marL="109728" indent="0">
              <a:buNone/>
            </a:pPr>
            <a:r>
              <a:rPr kumimoji="1" lang="ja-JP" altLang="en-US" dirty="0"/>
              <a:t>具体的に考えてみよう！</a:t>
            </a:r>
            <a:endParaRPr kumimoji="1" lang="en-US" altLang="ja-JP" dirty="0"/>
          </a:p>
          <a:p>
            <a:endParaRPr kumimoji="1" lang="en-US" altLang="ja-JP" dirty="0"/>
          </a:p>
          <a:p>
            <a:pPr marL="109728" indent="0">
              <a:buNone/>
            </a:pPr>
            <a:endParaRPr lang="en-US" altLang="ja-JP" dirty="0"/>
          </a:p>
          <a:p>
            <a:pPr marL="109728" indent="0">
              <a:buNone/>
            </a:pPr>
            <a:endParaRPr lang="en-US" altLang="ja-JP" dirty="0"/>
          </a:p>
          <a:p>
            <a:endParaRPr kumimoji="1" lang="en-US" altLang="ja-JP" dirty="0"/>
          </a:p>
          <a:p>
            <a:pPr marL="109728" indent="0">
              <a:buNone/>
            </a:pPr>
            <a:r>
              <a:rPr lang="en-US" altLang="ja-JP" dirty="0"/>
              <a:t>						</a:t>
            </a:r>
            <a:r>
              <a:rPr lang="ja-JP" altLang="en-US" dirty="0"/>
              <a:t>また来週！</a:t>
            </a:r>
            <a:endParaRPr kumimoji="1" lang="en-US" altLang="ja-JP" dirty="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a:t>
            </a:fld>
            <a:endParaRPr kumimoji="1" lang="ja-JP" altLang="en-US"/>
          </a:p>
        </p:txBody>
      </p:sp>
      <p:sp>
        <p:nvSpPr>
          <p:cNvPr id="3" name="タイトル 2"/>
          <p:cNvSpPr>
            <a:spLocks noGrp="1"/>
          </p:cNvSpPr>
          <p:nvPr>
            <p:ph type="title"/>
          </p:nvPr>
        </p:nvSpPr>
        <p:spPr/>
        <p:txBody>
          <a:bodyPr>
            <a:normAutofit fontScale="90000"/>
          </a:bodyPr>
          <a:lstStyle/>
          <a:p>
            <a:r>
              <a:rPr lang="ja-JP" altLang="en-US" sz="4400" dirty="0"/>
              <a:t>６</a:t>
            </a:r>
            <a:r>
              <a:rPr kumimoji="1" lang="ja-JP" altLang="en-US" sz="4400" dirty="0"/>
              <a:t>月８日までの宿題</a:t>
            </a:r>
            <a:br>
              <a:rPr kumimoji="1" lang="en-US" altLang="ja-JP" dirty="0"/>
            </a:br>
            <a:r>
              <a:rPr lang="ja-JP" altLang="en-US" sz="3100" dirty="0">
                <a:solidFill>
                  <a:srgbClr val="FF0000"/>
                </a:solidFill>
              </a:rPr>
              <a:t>グループで各自のものを紹介し発表してもらいます！</a:t>
            </a:r>
            <a:endParaRPr kumimoji="1" lang="ja-JP" altLang="en-US" dirty="0"/>
          </a:p>
        </p:txBody>
      </p:sp>
    </p:spTree>
    <p:extLst>
      <p:ext uri="{BB962C8B-B14F-4D97-AF65-F5344CB8AC3E}">
        <p14:creationId xmlns:p14="http://schemas.microsoft.com/office/powerpoint/2010/main" val="7640131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1000"/>
                                        <p:tgtEl>
                                          <p:spTgt spid="2">
                                            <p:txEl>
                                              <p:pRg st="7" end="7"/>
                                            </p:txEl>
                                          </p:spTgt>
                                        </p:tgtEl>
                                      </p:cBhvr>
                                    </p:animEffect>
                                    <p:anim calcmode="lin" valueType="num">
                                      <p:cBhvr>
                                        <p:cTn id="3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wipe(down)">
                                      <p:cBhvr>
                                        <p:cTn id="41" dur="580">
                                          <p:stCondLst>
                                            <p:cond delay="0"/>
                                          </p:stCondLst>
                                        </p:cTn>
                                        <p:tgtEl>
                                          <p:spTgt spid="2">
                                            <p:txEl>
                                              <p:pRg st="12" end="12"/>
                                            </p:txEl>
                                          </p:spTgt>
                                        </p:tgtEl>
                                      </p:cBhvr>
                                    </p:animEffect>
                                    <p:anim calcmode="lin" valueType="num">
                                      <p:cBhvr>
                                        <p:cTn id="42" dur="1822" tmFilter="0,0; 0.14,0.36; 0.43,0.73; 0.71,0.91; 1.0,1.0">
                                          <p:stCondLst>
                                            <p:cond delay="0"/>
                                          </p:stCondLst>
                                        </p:cTn>
                                        <p:tgtEl>
                                          <p:spTgt spid="2">
                                            <p:txEl>
                                              <p:pRg st="12" end="1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txEl>
                                              <p:pRg st="12" end="1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txEl>
                                              <p:pRg st="12" end="1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txEl>
                                              <p:pRg st="12" end="1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txEl>
                                              <p:pRg st="12" end="1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txEl>
                                              <p:pRg st="12" end="12"/>
                                            </p:txEl>
                                          </p:spTgt>
                                        </p:tgtEl>
                                      </p:cBhvr>
                                      <p:to x="100000" y="60000"/>
                                    </p:animScale>
                                    <p:animScale>
                                      <p:cBhvr>
                                        <p:cTn id="48" dur="166" decel="50000">
                                          <p:stCondLst>
                                            <p:cond delay="676"/>
                                          </p:stCondLst>
                                        </p:cTn>
                                        <p:tgtEl>
                                          <p:spTgt spid="2">
                                            <p:txEl>
                                              <p:pRg st="12" end="12"/>
                                            </p:txEl>
                                          </p:spTgt>
                                        </p:tgtEl>
                                      </p:cBhvr>
                                      <p:to x="100000" y="100000"/>
                                    </p:animScale>
                                    <p:animScale>
                                      <p:cBhvr>
                                        <p:cTn id="49" dur="26">
                                          <p:stCondLst>
                                            <p:cond delay="1312"/>
                                          </p:stCondLst>
                                        </p:cTn>
                                        <p:tgtEl>
                                          <p:spTgt spid="2">
                                            <p:txEl>
                                              <p:pRg st="12" end="12"/>
                                            </p:txEl>
                                          </p:spTgt>
                                        </p:tgtEl>
                                      </p:cBhvr>
                                      <p:to x="100000" y="80000"/>
                                    </p:animScale>
                                    <p:animScale>
                                      <p:cBhvr>
                                        <p:cTn id="50" dur="166" decel="50000">
                                          <p:stCondLst>
                                            <p:cond delay="1338"/>
                                          </p:stCondLst>
                                        </p:cTn>
                                        <p:tgtEl>
                                          <p:spTgt spid="2">
                                            <p:txEl>
                                              <p:pRg st="12" end="12"/>
                                            </p:txEl>
                                          </p:spTgt>
                                        </p:tgtEl>
                                      </p:cBhvr>
                                      <p:to x="100000" y="100000"/>
                                    </p:animScale>
                                    <p:animScale>
                                      <p:cBhvr>
                                        <p:cTn id="51" dur="26">
                                          <p:stCondLst>
                                            <p:cond delay="1642"/>
                                          </p:stCondLst>
                                        </p:cTn>
                                        <p:tgtEl>
                                          <p:spTgt spid="2">
                                            <p:txEl>
                                              <p:pRg st="12" end="12"/>
                                            </p:txEl>
                                          </p:spTgt>
                                        </p:tgtEl>
                                      </p:cBhvr>
                                      <p:to x="100000" y="90000"/>
                                    </p:animScale>
                                    <p:animScale>
                                      <p:cBhvr>
                                        <p:cTn id="52" dur="166" decel="50000">
                                          <p:stCondLst>
                                            <p:cond delay="1668"/>
                                          </p:stCondLst>
                                        </p:cTn>
                                        <p:tgtEl>
                                          <p:spTgt spid="2">
                                            <p:txEl>
                                              <p:pRg st="12" end="12"/>
                                            </p:txEl>
                                          </p:spTgt>
                                        </p:tgtEl>
                                      </p:cBhvr>
                                      <p:to x="100000" y="100000"/>
                                    </p:animScale>
                                    <p:animScale>
                                      <p:cBhvr>
                                        <p:cTn id="53" dur="26">
                                          <p:stCondLst>
                                            <p:cond delay="1808"/>
                                          </p:stCondLst>
                                        </p:cTn>
                                        <p:tgtEl>
                                          <p:spTgt spid="2">
                                            <p:txEl>
                                              <p:pRg st="12" end="12"/>
                                            </p:txEl>
                                          </p:spTgt>
                                        </p:tgtEl>
                                      </p:cBhvr>
                                      <p:to x="100000" y="95000"/>
                                    </p:animScale>
                                    <p:animScale>
                                      <p:cBhvr>
                                        <p:cTn id="54" dur="166" decel="50000">
                                          <p:stCondLst>
                                            <p:cond delay="1834"/>
                                          </p:stCondLst>
                                        </p:cTn>
                                        <p:tgtEl>
                                          <p:spTgt spid="2">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55576" y="980728"/>
            <a:ext cx="9217024" cy="5328592"/>
          </a:xfrm>
        </p:spPr>
        <p:txBody>
          <a:bodyPr>
            <a:normAutofit fontScale="62500" lnSpcReduction="20000"/>
          </a:bodyPr>
          <a:lstStyle/>
          <a:p>
            <a:r>
              <a:rPr kumimoji="1" lang="ja-JP" altLang="en-US" sz="2900" b="1" dirty="0"/>
              <a:t>家事活動の外部化：消費プロセスの変容</a:t>
            </a:r>
            <a:endParaRPr kumimoji="1" lang="en-US" altLang="ja-JP" sz="2900" b="1" dirty="0"/>
          </a:p>
          <a:p>
            <a:pPr marL="109728" indent="0">
              <a:buNone/>
            </a:pPr>
            <a:endParaRPr kumimoji="1" lang="en-US" altLang="ja-JP" dirty="0"/>
          </a:p>
          <a:p>
            <a:pPr marL="109728" indent="0">
              <a:buNone/>
            </a:pPr>
            <a:r>
              <a:rPr lang="ja-JP" altLang="en-US" sz="2900" dirty="0"/>
              <a:t>＊時間節約型消費プロセスへの変容の具体例（時間節約の具体例）</a:t>
            </a:r>
            <a:endParaRPr lang="en-US" altLang="ja-JP" sz="2900" dirty="0"/>
          </a:p>
          <a:p>
            <a:pPr marL="109728" indent="0">
              <a:buNone/>
            </a:pPr>
            <a:r>
              <a:rPr lang="ja-JP" altLang="en-US" sz="2900" dirty="0"/>
              <a:t>　　　　　（１は狭義の外部化、１～４は広義の外部化）</a:t>
            </a:r>
            <a:endParaRPr lang="en-US" altLang="ja-JP" sz="2900" dirty="0"/>
          </a:p>
          <a:p>
            <a:pPr marL="109728" indent="0">
              <a:buNone/>
            </a:pPr>
            <a:endParaRPr lang="en-US" altLang="ja-JP" sz="2900" dirty="0"/>
          </a:p>
          <a:p>
            <a:pPr marL="109728" indent="0">
              <a:buNone/>
            </a:pPr>
            <a:r>
              <a:rPr lang="ja-JP" altLang="en-US" sz="2900" dirty="0"/>
              <a:t>（１）家事活動の外部化</a:t>
            </a:r>
            <a:endParaRPr lang="en-US" altLang="ja-JP" sz="2900" dirty="0"/>
          </a:p>
          <a:p>
            <a:pPr marL="109728" indent="0">
              <a:buNone/>
            </a:pPr>
            <a:r>
              <a:rPr lang="ja-JP" altLang="en-US" sz="2900" dirty="0"/>
              <a:t>　→　外食、クリーニング、託児サービス、といった「サービス消費」</a:t>
            </a:r>
            <a:endParaRPr lang="en-US" altLang="ja-JP" sz="2900" dirty="0"/>
          </a:p>
          <a:p>
            <a:pPr marL="109728" indent="0">
              <a:buNone/>
            </a:pPr>
            <a:endParaRPr lang="en-US" altLang="ja-JP" sz="2900" dirty="0"/>
          </a:p>
          <a:p>
            <a:pPr marL="109728" indent="0">
              <a:buNone/>
            </a:pPr>
            <a:r>
              <a:rPr lang="ja-JP" altLang="en-US" sz="2900" dirty="0"/>
              <a:t>（２）家事活動の売手依存</a:t>
            </a:r>
            <a:endParaRPr lang="en-US" altLang="ja-JP" sz="2900" dirty="0"/>
          </a:p>
          <a:p>
            <a:pPr marL="109728" indent="0">
              <a:buNone/>
            </a:pPr>
            <a:r>
              <a:rPr lang="ja-JP" altLang="en-US" sz="2900" dirty="0"/>
              <a:t>　→　弁当・惣菜（中食）、冷凍食品・レンジ食品などの加工済み食品</a:t>
            </a:r>
            <a:endParaRPr lang="en-US" altLang="ja-JP" sz="2900" dirty="0"/>
          </a:p>
          <a:p>
            <a:pPr marL="109728" indent="0">
              <a:buNone/>
            </a:pPr>
            <a:r>
              <a:rPr lang="ja-JP" altLang="en-US" sz="2900" dirty="0"/>
              <a:t>　→　これらは、小売機関やメーカーに消費プロセスの一部を委託したと同じこと</a:t>
            </a:r>
            <a:endParaRPr lang="en-US" altLang="ja-JP" sz="2900" dirty="0"/>
          </a:p>
          <a:p>
            <a:pPr marL="109728" indent="0">
              <a:buNone/>
            </a:pPr>
            <a:endParaRPr lang="en-US" altLang="ja-JP" sz="2900" dirty="0"/>
          </a:p>
          <a:p>
            <a:pPr marL="109728" indent="0">
              <a:buNone/>
            </a:pPr>
            <a:r>
              <a:rPr lang="ja-JP" altLang="en-US" sz="2900" dirty="0"/>
              <a:t>（３）家事活動の停止</a:t>
            </a:r>
            <a:endParaRPr lang="en-US" altLang="ja-JP" sz="2900" dirty="0"/>
          </a:p>
          <a:p>
            <a:pPr marL="109728" indent="0">
              <a:buNone/>
            </a:pPr>
            <a:r>
              <a:rPr lang="ja-JP" altLang="en-US" sz="2900" dirty="0"/>
              <a:t>　→　アイロン不要な形態安定シャツなど（効用を低下させずに手間を省く商品）</a:t>
            </a:r>
            <a:endParaRPr lang="en-US" altLang="ja-JP" sz="2900" dirty="0"/>
          </a:p>
          <a:p>
            <a:pPr marL="109728" indent="0">
              <a:buNone/>
            </a:pPr>
            <a:r>
              <a:rPr lang="ja-JP" altLang="en-US" sz="2900" dirty="0"/>
              <a:t>　→　家事の一部または全部を停止あるいは回数を晴らすことで時間節約</a:t>
            </a:r>
            <a:endParaRPr lang="en-US" altLang="ja-JP" sz="2900" dirty="0"/>
          </a:p>
          <a:p>
            <a:pPr marL="109728" indent="0">
              <a:buNone/>
            </a:pPr>
            <a:endParaRPr lang="en-US" altLang="ja-JP" sz="2900" dirty="0"/>
          </a:p>
          <a:p>
            <a:pPr marL="109728" indent="0">
              <a:buNone/>
            </a:pPr>
            <a:r>
              <a:rPr lang="ja-JP" altLang="en-US" sz="2900" dirty="0"/>
              <a:t>（４）製品による家事活動の代替</a:t>
            </a:r>
            <a:endParaRPr lang="en-US" altLang="ja-JP" sz="2900" dirty="0"/>
          </a:p>
          <a:p>
            <a:pPr marL="109728" indent="0">
              <a:buNone/>
            </a:pPr>
            <a:r>
              <a:rPr lang="ja-JP" altLang="en-US" sz="2900" dirty="0"/>
              <a:t>　→　電子レンジ、全自動洗濯機などの製品の購入による家事の代替</a:t>
            </a:r>
            <a:endParaRPr lang="en-US" altLang="ja-JP" sz="2900" dirty="0"/>
          </a:p>
          <a:p>
            <a:pPr marL="109728" indent="0">
              <a:buNone/>
            </a:pPr>
            <a:r>
              <a:rPr lang="ja-JP" altLang="en-US" sz="2900" dirty="0"/>
              <a:t>　→　家計内での設備投資による家事労働の時間生産性の向上</a:t>
            </a:r>
            <a:endParaRPr lang="en-US" altLang="ja-JP" sz="2900" dirty="0"/>
          </a:p>
          <a:p>
            <a:pPr marL="109728" indent="0">
              <a:buNone/>
            </a:pPr>
            <a:endParaRPr lang="en-US" altLang="ja-JP" sz="2900"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10</a:t>
            </a:fld>
            <a:endParaRPr kumimoji="1" lang="ja-JP" altLang="en-US"/>
          </a:p>
        </p:txBody>
      </p:sp>
      <p:sp>
        <p:nvSpPr>
          <p:cNvPr id="3" name="タイトル 2"/>
          <p:cNvSpPr>
            <a:spLocks noGrp="1"/>
          </p:cNvSpPr>
          <p:nvPr>
            <p:ph type="title"/>
          </p:nvPr>
        </p:nvSpPr>
        <p:spPr>
          <a:xfrm>
            <a:off x="395536" y="-99392"/>
            <a:ext cx="8229600" cy="1143000"/>
          </a:xfrm>
        </p:spPr>
        <p:txBody>
          <a:bodyPr>
            <a:normAutofit/>
          </a:bodyPr>
          <a:lstStyle/>
          <a:p>
            <a:r>
              <a:rPr kumimoji="1" lang="ja-JP" altLang="en-US" dirty="0"/>
              <a:t>２．家事の外部化と消費の多様化</a:t>
            </a:r>
          </a:p>
        </p:txBody>
      </p:sp>
    </p:spTree>
    <p:extLst>
      <p:ext uri="{BB962C8B-B14F-4D97-AF65-F5344CB8AC3E}">
        <p14:creationId xmlns:p14="http://schemas.microsoft.com/office/powerpoint/2010/main" val="18382417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anim calcmode="lin" valueType="num">
                                      <p:cBhvr>
                                        <p:cTn id="2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1000"/>
                                        <p:tgtEl>
                                          <p:spTgt spid="2">
                                            <p:txEl>
                                              <p:pRg st="6" end="6"/>
                                            </p:txEl>
                                          </p:spTgt>
                                        </p:tgtEl>
                                      </p:cBhvr>
                                    </p:animEffect>
                                    <p:anim calcmode="lin" valueType="num">
                                      <p:cBhvr>
                                        <p:cTn id="2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1000"/>
                                        <p:tgtEl>
                                          <p:spTgt spid="2">
                                            <p:txEl>
                                              <p:pRg st="8" end="8"/>
                                            </p:txEl>
                                          </p:spTgt>
                                        </p:tgtEl>
                                      </p:cBhvr>
                                    </p:animEffect>
                                    <p:anim calcmode="lin" valueType="num">
                                      <p:cBhvr>
                                        <p:cTn id="3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1000"/>
                                        <p:tgtEl>
                                          <p:spTgt spid="2">
                                            <p:txEl>
                                              <p:pRg st="9" end="9"/>
                                            </p:txEl>
                                          </p:spTgt>
                                        </p:tgtEl>
                                      </p:cBhvr>
                                    </p:animEffect>
                                    <p:anim calcmode="lin" valueType="num">
                                      <p:cBhvr>
                                        <p:cTn id="4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1000"/>
                                        <p:tgtEl>
                                          <p:spTgt spid="2">
                                            <p:txEl>
                                              <p:pRg st="10" end="10"/>
                                            </p:txEl>
                                          </p:spTgt>
                                        </p:tgtEl>
                                      </p:cBhvr>
                                    </p:animEffect>
                                    <p:anim calcmode="lin" valueType="num">
                                      <p:cBhvr>
                                        <p:cTn id="4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1000"/>
                                        <p:tgtEl>
                                          <p:spTgt spid="2">
                                            <p:txEl>
                                              <p:pRg st="12" end="12"/>
                                            </p:txEl>
                                          </p:spTgt>
                                        </p:tgtEl>
                                      </p:cBhvr>
                                    </p:animEffect>
                                    <p:anim calcmode="lin" valueType="num">
                                      <p:cBhvr>
                                        <p:cTn id="55"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13" end="13"/>
                                            </p:txEl>
                                          </p:spTgt>
                                        </p:tgtEl>
                                        <p:attrNameLst>
                                          <p:attrName>style.visibility</p:attrName>
                                        </p:attrNameLst>
                                      </p:cBhvr>
                                      <p:to>
                                        <p:strVal val="visible"/>
                                      </p:to>
                                    </p:set>
                                    <p:animEffect transition="in" filter="fade">
                                      <p:cBhvr>
                                        <p:cTn id="61" dur="1000"/>
                                        <p:tgtEl>
                                          <p:spTgt spid="2">
                                            <p:txEl>
                                              <p:pRg st="13" end="13"/>
                                            </p:txEl>
                                          </p:spTgt>
                                        </p:tgtEl>
                                      </p:cBhvr>
                                    </p:animEffect>
                                    <p:anim calcmode="lin" valueType="num">
                                      <p:cBhvr>
                                        <p:cTn id="62"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2">
                                            <p:txEl>
                                              <p:pRg st="14" end="14"/>
                                            </p:txEl>
                                          </p:spTgt>
                                        </p:tgtEl>
                                        <p:attrNameLst>
                                          <p:attrName>style.visibility</p:attrName>
                                        </p:attrNameLst>
                                      </p:cBhvr>
                                      <p:to>
                                        <p:strVal val="visible"/>
                                      </p:to>
                                    </p:set>
                                    <p:animEffect transition="in" filter="fade">
                                      <p:cBhvr>
                                        <p:cTn id="68" dur="1000"/>
                                        <p:tgtEl>
                                          <p:spTgt spid="2">
                                            <p:txEl>
                                              <p:pRg st="14" end="14"/>
                                            </p:txEl>
                                          </p:spTgt>
                                        </p:tgtEl>
                                      </p:cBhvr>
                                    </p:animEffect>
                                    <p:anim calcmode="lin" valueType="num">
                                      <p:cBhvr>
                                        <p:cTn id="69"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animEffect transition="in" filter="fade">
                                      <p:cBhvr>
                                        <p:cTn id="75" dur="1000"/>
                                        <p:tgtEl>
                                          <p:spTgt spid="2">
                                            <p:txEl>
                                              <p:pRg st="16" end="16"/>
                                            </p:txEl>
                                          </p:spTgt>
                                        </p:tgtEl>
                                      </p:cBhvr>
                                    </p:animEffect>
                                    <p:anim calcmode="lin" valueType="num">
                                      <p:cBhvr>
                                        <p:cTn id="76"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2">
                                            <p:txEl>
                                              <p:pRg st="17" end="17"/>
                                            </p:txEl>
                                          </p:spTgt>
                                        </p:tgtEl>
                                        <p:attrNameLst>
                                          <p:attrName>style.visibility</p:attrName>
                                        </p:attrNameLst>
                                      </p:cBhvr>
                                      <p:to>
                                        <p:strVal val="visible"/>
                                      </p:to>
                                    </p:set>
                                    <p:animEffect transition="in" filter="fade">
                                      <p:cBhvr>
                                        <p:cTn id="82" dur="1000"/>
                                        <p:tgtEl>
                                          <p:spTgt spid="2">
                                            <p:txEl>
                                              <p:pRg st="17" end="17"/>
                                            </p:txEl>
                                          </p:spTgt>
                                        </p:tgtEl>
                                      </p:cBhvr>
                                    </p:animEffect>
                                    <p:anim calcmode="lin" valueType="num">
                                      <p:cBhvr>
                                        <p:cTn id="83"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84"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2">
                                            <p:txEl>
                                              <p:pRg st="18" end="18"/>
                                            </p:txEl>
                                          </p:spTgt>
                                        </p:tgtEl>
                                        <p:attrNameLst>
                                          <p:attrName>style.visibility</p:attrName>
                                        </p:attrNameLst>
                                      </p:cBhvr>
                                      <p:to>
                                        <p:strVal val="visible"/>
                                      </p:to>
                                    </p:set>
                                    <p:animEffect transition="in" filter="fade">
                                      <p:cBhvr>
                                        <p:cTn id="89" dur="1000"/>
                                        <p:tgtEl>
                                          <p:spTgt spid="2">
                                            <p:txEl>
                                              <p:pRg st="18" end="18"/>
                                            </p:txEl>
                                          </p:spTgt>
                                        </p:tgtEl>
                                      </p:cBhvr>
                                    </p:animEffect>
                                    <p:anim calcmode="lin" valueType="num">
                                      <p:cBhvr>
                                        <p:cTn id="90"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91"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39552" y="908720"/>
            <a:ext cx="9505056" cy="5544616"/>
          </a:xfrm>
        </p:spPr>
        <p:txBody>
          <a:bodyPr>
            <a:normAutofit fontScale="70000" lnSpcReduction="20000"/>
          </a:bodyPr>
          <a:lstStyle/>
          <a:p>
            <a:r>
              <a:rPr kumimoji="1" lang="ja-JP" altLang="en-US" b="1" dirty="0"/>
              <a:t>市場需要への影響</a:t>
            </a:r>
            <a:endParaRPr kumimoji="1" lang="en-US" altLang="ja-JP" b="1" dirty="0"/>
          </a:p>
          <a:p>
            <a:pPr marL="109728" indent="0">
              <a:buNone/>
            </a:pPr>
            <a:endParaRPr lang="en-US" altLang="ja-JP" dirty="0"/>
          </a:p>
          <a:p>
            <a:pPr marL="109728" indent="0">
              <a:buNone/>
            </a:pPr>
            <a:r>
              <a:rPr lang="ja-JP" altLang="en-US" dirty="0"/>
              <a:t>（１）代行サービス</a:t>
            </a:r>
            <a:endParaRPr lang="en-US" altLang="ja-JP" dirty="0"/>
          </a:p>
          <a:p>
            <a:pPr marL="109728" indent="0">
              <a:buNone/>
            </a:pPr>
            <a:r>
              <a:rPr lang="ja-JP" altLang="en-US" dirty="0"/>
              <a:t>　→　外部化に直接対応した従来型（外食、クリーニング、託児所など）</a:t>
            </a:r>
            <a:endParaRPr lang="en-US" altLang="ja-JP" dirty="0"/>
          </a:p>
          <a:p>
            <a:pPr marL="109728" indent="0">
              <a:buNone/>
            </a:pPr>
            <a:r>
              <a:rPr lang="ja-JP" altLang="en-US" dirty="0"/>
              <a:t>　→　時間節約の代行（買物、送迎、手続き）</a:t>
            </a:r>
            <a:endParaRPr lang="en-US" altLang="ja-JP" dirty="0"/>
          </a:p>
          <a:p>
            <a:pPr marL="109728" indent="0">
              <a:buNone/>
            </a:pPr>
            <a:endParaRPr lang="en-US" altLang="ja-JP" dirty="0"/>
          </a:p>
          <a:p>
            <a:pPr marL="109728" indent="0">
              <a:buNone/>
            </a:pPr>
            <a:r>
              <a:rPr lang="ja-JP" altLang="en-US" dirty="0"/>
              <a:t>（２）時間節約型機器</a:t>
            </a:r>
            <a:endParaRPr lang="en-US" altLang="ja-JP" dirty="0"/>
          </a:p>
          <a:p>
            <a:pPr marL="109728" indent="0">
              <a:buNone/>
            </a:pPr>
            <a:r>
              <a:rPr lang="ja-JP" altLang="en-US" dirty="0"/>
              <a:t>　→　消費プロセスの省力化（フードプロセッサー、食器洗浄機など）</a:t>
            </a:r>
            <a:endParaRPr lang="en-US" altLang="ja-JP" dirty="0"/>
          </a:p>
          <a:p>
            <a:pPr marL="109728" indent="0">
              <a:buNone/>
            </a:pPr>
            <a:r>
              <a:rPr lang="ja-JP" altLang="en-US" dirty="0"/>
              <a:t>　→　処理時間の短縮化（電子レンジ）、自動化、予約機能、遠隔操作など</a:t>
            </a:r>
            <a:endParaRPr lang="en-US" altLang="ja-JP" dirty="0"/>
          </a:p>
          <a:p>
            <a:pPr marL="109728" indent="0">
              <a:buNone/>
            </a:pPr>
            <a:endParaRPr lang="en-US" altLang="ja-JP" dirty="0"/>
          </a:p>
          <a:p>
            <a:pPr marL="109728" indent="0">
              <a:buNone/>
            </a:pPr>
            <a:r>
              <a:rPr lang="ja-JP" altLang="en-US" dirty="0"/>
              <a:t>（３）時間節約型小売機関</a:t>
            </a:r>
            <a:endParaRPr lang="en-US" altLang="ja-JP" dirty="0"/>
          </a:p>
          <a:p>
            <a:pPr marL="109728" indent="0">
              <a:buNone/>
            </a:pPr>
            <a:r>
              <a:rPr lang="ja-JP" altLang="en-US" dirty="0"/>
              <a:t>　→　コンビニエンス・ストアなどの２４時間営業、通販、ネット通販、宅配サービス</a:t>
            </a:r>
            <a:endParaRPr lang="en-US" altLang="ja-JP" dirty="0"/>
          </a:p>
          <a:p>
            <a:pPr marL="109728" indent="0">
              <a:buNone/>
            </a:pPr>
            <a:endParaRPr lang="en-US" altLang="ja-JP" dirty="0"/>
          </a:p>
          <a:p>
            <a:pPr marL="109728" indent="0">
              <a:buNone/>
            </a:pPr>
            <a:r>
              <a:rPr lang="ja-JP" altLang="en-US" dirty="0"/>
              <a:t>（４）半加工品・使い捨て製品</a:t>
            </a:r>
            <a:endParaRPr lang="en-US" altLang="ja-JP" dirty="0"/>
          </a:p>
          <a:p>
            <a:pPr marL="109728" indent="0">
              <a:buNone/>
            </a:pPr>
            <a:r>
              <a:rPr lang="ja-JP" altLang="en-US" dirty="0"/>
              <a:t>　→　調理済食品など</a:t>
            </a:r>
            <a:endParaRPr lang="en-US" altLang="ja-JP" dirty="0"/>
          </a:p>
          <a:p>
            <a:pPr marL="109728" indent="0">
              <a:buNone/>
            </a:pPr>
            <a:endParaRPr lang="en-US" altLang="ja-JP" dirty="0"/>
          </a:p>
          <a:p>
            <a:pPr marL="109728" indent="0">
              <a:buNone/>
            </a:pPr>
            <a:r>
              <a:rPr lang="ja-JP" altLang="en-US" dirty="0"/>
              <a:t>（５）省時間型余暇活動</a:t>
            </a:r>
            <a:endParaRPr lang="en-US" altLang="ja-JP" dirty="0"/>
          </a:p>
          <a:p>
            <a:pPr marL="109728" indent="0">
              <a:buNone/>
            </a:pPr>
            <a:r>
              <a:rPr lang="ja-JP" altLang="en-US" dirty="0"/>
              <a:t>　→　高速の交通手段による旅行、アスレチックなど</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11</a:t>
            </a:fld>
            <a:endParaRPr kumimoji="1" lang="ja-JP" altLang="en-US"/>
          </a:p>
        </p:txBody>
      </p:sp>
      <p:sp>
        <p:nvSpPr>
          <p:cNvPr id="3" name="タイトル 2"/>
          <p:cNvSpPr>
            <a:spLocks noGrp="1"/>
          </p:cNvSpPr>
          <p:nvPr>
            <p:ph type="title"/>
          </p:nvPr>
        </p:nvSpPr>
        <p:spPr>
          <a:xfrm>
            <a:off x="467544" y="0"/>
            <a:ext cx="8229600" cy="1143000"/>
          </a:xfrm>
        </p:spPr>
        <p:txBody>
          <a:bodyPr>
            <a:normAutofit/>
          </a:bodyPr>
          <a:lstStyle/>
          <a:p>
            <a:r>
              <a:rPr kumimoji="1" lang="ja-JP" altLang="en-US" dirty="0"/>
              <a:t>２．家事の外部化と消費の多様化</a:t>
            </a:r>
          </a:p>
        </p:txBody>
      </p:sp>
    </p:spTree>
    <p:extLst>
      <p:ext uri="{BB962C8B-B14F-4D97-AF65-F5344CB8AC3E}">
        <p14:creationId xmlns:p14="http://schemas.microsoft.com/office/powerpoint/2010/main" val="39599775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fade">
                                      <p:cBhvr>
                                        <p:cTn id="49" dur="1000"/>
                                        <p:tgtEl>
                                          <p:spTgt spid="2">
                                            <p:txEl>
                                              <p:pRg st="10" end="10"/>
                                            </p:txEl>
                                          </p:spTgt>
                                        </p:tgtEl>
                                      </p:cBhvr>
                                    </p:animEffect>
                                    <p:anim calcmode="lin" valueType="num">
                                      <p:cBhvr>
                                        <p:cTn id="50"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1000"/>
                                        <p:tgtEl>
                                          <p:spTgt spid="2">
                                            <p:txEl>
                                              <p:pRg st="11" end="11"/>
                                            </p:txEl>
                                          </p:spTgt>
                                        </p:tgtEl>
                                      </p:cBhvr>
                                    </p:animEffect>
                                    <p:anim calcmode="lin" valueType="num">
                                      <p:cBhvr>
                                        <p:cTn id="5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fade">
                                      <p:cBhvr>
                                        <p:cTn id="63" dur="1000"/>
                                        <p:tgtEl>
                                          <p:spTgt spid="2">
                                            <p:txEl>
                                              <p:pRg st="13" end="13"/>
                                            </p:txEl>
                                          </p:spTgt>
                                        </p:tgtEl>
                                      </p:cBhvr>
                                    </p:animEffect>
                                    <p:anim calcmode="lin" valueType="num">
                                      <p:cBhvr>
                                        <p:cTn id="6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4" end="14"/>
                                            </p:txEl>
                                          </p:spTgt>
                                        </p:tgtEl>
                                        <p:attrNameLst>
                                          <p:attrName>style.visibility</p:attrName>
                                        </p:attrNameLst>
                                      </p:cBhvr>
                                      <p:to>
                                        <p:strVal val="visible"/>
                                      </p:to>
                                    </p:set>
                                    <p:animEffect transition="in" filter="fade">
                                      <p:cBhvr>
                                        <p:cTn id="70" dur="1000"/>
                                        <p:tgtEl>
                                          <p:spTgt spid="2">
                                            <p:txEl>
                                              <p:pRg st="14" end="14"/>
                                            </p:txEl>
                                          </p:spTgt>
                                        </p:tgtEl>
                                      </p:cBhvr>
                                    </p:animEffect>
                                    <p:anim calcmode="lin" valueType="num">
                                      <p:cBhvr>
                                        <p:cTn id="71"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6" end="16"/>
                                            </p:txEl>
                                          </p:spTgt>
                                        </p:tgtEl>
                                        <p:attrNameLst>
                                          <p:attrName>style.visibility</p:attrName>
                                        </p:attrNameLst>
                                      </p:cBhvr>
                                      <p:to>
                                        <p:strVal val="visible"/>
                                      </p:to>
                                    </p:set>
                                    <p:animEffect transition="in" filter="fade">
                                      <p:cBhvr>
                                        <p:cTn id="77" dur="1000"/>
                                        <p:tgtEl>
                                          <p:spTgt spid="2">
                                            <p:txEl>
                                              <p:pRg st="16" end="16"/>
                                            </p:txEl>
                                          </p:spTgt>
                                        </p:tgtEl>
                                      </p:cBhvr>
                                    </p:animEffect>
                                    <p:anim calcmode="lin" valueType="num">
                                      <p:cBhvr>
                                        <p:cTn id="78"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7" end="17"/>
                                            </p:txEl>
                                          </p:spTgt>
                                        </p:tgtEl>
                                        <p:attrNameLst>
                                          <p:attrName>style.visibility</p:attrName>
                                        </p:attrNameLst>
                                      </p:cBhvr>
                                      <p:to>
                                        <p:strVal val="visible"/>
                                      </p:to>
                                    </p:set>
                                    <p:animEffect transition="in" filter="fade">
                                      <p:cBhvr>
                                        <p:cTn id="84" dur="1000"/>
                                        <p:tgtEl>
                                          <p:spTgt spid="2">
                                            <p:txEl>
                                              <p:pRg st="17" end="17"/>
                                            </p:txEl>
                                          </p:spTgt>
                                        </p:tgtEl>
                                      </p:cBhvr>
                                    </p:animEffect>
                                    <p:anim calcmode="lin" valueType="num">
                                      <p:cBhvr>
                                        <p:cTn id="85"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107504"/>
            <a:ext cx="7772400" cy="1829761"/>
          </a:xfrm>
        </p:spPr>
        <p:txBody>
          <a:bodyPr>
            <a:normAutofit/>
          </a:bodyPr>
          <a:lstStyle/>
          <a:p>
            <a:r>
              <a:rPr kumimoji="1" lang="ja-JP" altLang="en-US" sz="4000" dirty="0"/>
              <a:t>本日の確認事項４</a:t>
            </a:r>
          </a:p>
        </p:txBody>
      </p:sp>
      <p:sp>
        <p:nvSpPr>
          <p:cNvPr id="5" name="サブタイトル 4"/>
          <p:cNvSpPr>
            <a:spLocks noGrp="1"/>
          </p:cNvSpPr>
          <p:nvPr>
            <p:ph type="subTitle" idx="1"/>
          </p:nvPr>
        </p:nvSpPr>
        <p:spPr>
          <a:xfrm>
            <a:off x="-172194" y="764704"/>
            <a:ext cx="9316194" cy="5256584"/>
          </a:xfrm>
        </p:spPr>
        <p:txBody>
          <a:bodyPr>
            <a:noAutofit/>
          </a:bodyPr>
          <a:lstStyle/>
          <a:p>
            <a:pPr marL="109728"/>
            <a:r>
              <a:rPr lang="ja-JP" altLang="en-US" sz="1800" dirty="0"/>
              <a:t>１．家事の外部化に伴う市場需要への影響に関して下記の○○に語句を入れて理解しよう！</a:t>
            </a:r>
            <a:endParaRPr lang="en-US" altLang="ja-JP" sz="1800" dirty="0"/>
          </a:p>
          <a:p>
            <a:pPr marL="109728"/>
            <a:endParaRPr lang="en-US" altLang="ja-JP" sz="1800" dirty="0"/>
          </a:p>
          <a:p>
            <a:pPr marL="109728"/>
            <a:r>
              <a:rPr lang="ja-JP" altLang="en-US" sz="1800" dirty="0"/>
              <a:t>（１）○○サービス</a:t>
            </a:r>
            <a:endParaRPr lang="en-US" altLang="ja-JP" sz="1800" dirty="0"/>
          </a:p>
          <a:p>
            <a:pPr marL="109728"/>
            <a:r>
              <a:rPr lang="ja-JP" altLang="en-US" sz="1800" dirty="0"/>
              <a:t>→　外部化に直接対応した従来型（外食、クリーニング、託児所など）</a:t>
            </a:r>
            <a:endParaRPr lang="en-US" altLang="ja-JP" sz="1800" dirty="0"/>
          </a:p>
          <a:p>
            <a:pPr marL="109728"/>
            <a:r>
              <a:rPr lang="ja-JP" altLang="en-US" sz="1800" dirty="0"/>
              <a:t>→　時間○○の代行（買物、送迎、手続き）</a:t>
            </a:r>
            <a:endParaRPr lang="en-US" altLang="ja-JP" sz="1800" dirty="0"/>
          </a:p>
          <a:p>
            <a:pPr marL="109728"/>
            <a:endParaRPr lang="en-US" altLang="ja-JP" sz="1800" dirty="0"/>
          </a:p>
          <a:p>
            <a:pPr marL="109728"/>
            <a:r>
              <a:rPr lang="ja-JP" altLang="en-US" sz="1800" dirty="0"/>
              <a:t>（２）○○節約型機器</a:t>
            </a:r>
            <a:endParaRPr lang="en-US" altLang="ja-JP" sz="1800" dirty="0"/>
          </a:p>
          <a:p>
            <a:pPr marL="109728"/>
            <a:r>
              <a:rPr lang="ja-JP" altLang="en-US" sz="1800" dirty="0"/>
              <a:t>→　消費プロセスの○○化（フードプロセッサー、食器洗浄機など）</a:t>
            </a:r>
            <a:endParaRPr lang="en-US" altLang="ja-JP" sz="1800" dirty="0"/>
          </a:p>
          <a:p>
            <a:pPr marL="109728"/>
            <a:r>
              <a:rPr lang="ja-JP" altLang="en-US" sz="1800" dirty="0"/>
              <a:t>→　処理時間の短縮化（電子レンジ）、　自動化、予約機能、遠隔操作など</a:t>
            </a:r>
            <a:endParaRPr lang="en-US" altLang="ja-JP" sz="1800" dirty="0"/>
          </a:p>
          <a:p>
            <a:pPr marL="109728"/>
            <a:endParaRPr lang="en-US" altLang="ja-JP" sz="1800" dirty="0"/>
          </a:p>
          <a:p>
            <a:pPr marL="109728"/>
            <a:r>
              <a:rPr lang="ja-JP" altLang="en-US" sz="1800" dirty="0"/>
              <a:t>（３）時間節約型○○機関→　コンビニエンス・ストアなどの２４時間営業、通販、ネット通販、宅配サービス</a:t>
            </a:r>
            <a:endParaRPr lang="en-US" altLang="ja-JP" sz="1800" dirty="0"/>
          </a:p>
          <a:p>
            <a:pPr marL="109728"/>
            <a:endParaRPr lang="en-US" altLang="ja-JP" sz="1800" dirty="0"/>
          </a:p>
          <a:p>
            <a:pPr marL="109728"/>
            <a:r>
              <a:rPr lang="ja-JP" altLang="en-US" sz="1800" dirty="0"/>
              <a:t>（４）○○○品・使い捨て製品→　調理済食品など</a:t>
            </a:r>
            <a:endParaRPr lang="en-US" altLang="ja-JP" sz="1800" dirty="0"/>
          </a:p>
          <a:p>
            <a:pPr marL="109728"/>
            <a:endParaRPr lang="en-US" altLang="ja-JP" sz="1800" dirty="0"/>
          </a:p>
          <a:p>
            <a:pPr marL="109728"/>
            <a:r>
              <a:rPr lang="ja-JP" altLang="en-US" sz="1800" dirty="0">
                <a:solidFill>
                  <a:schemeClr val="bg1"/>
                </a:solidFill>
              </a:rPr>
              <a:t>（５）○時間型余暇活動→　高速の交通手段による旅行、アスレチックなど</a:t>
            </a:r>
            <a:endParaRPr lang="en-US" altLang="ja-JP" sz="1800" dirty="0">
              <a:solidFill>
                <a:schemeClr val="bg1"/>
              </a:solidFill>
            </a:endParaRPr>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12</a:t>
            </a:fld>
            <a:endParaRPr kumimoji="1" lang="ja-JP" altLang="en-US"/>
          </a:p>
        </p:txBody>
      </p:sp>
    </p:spTree>
    <p:extLst>
      <p:ext uri="{BB962C8B-B14F-4D97-AF65-F5344CB8AC3E}">
        <p14:creationId xmlns:p14="http://schemas.microsoft.com/office/powerpoint/2010/main" val="1507837503"/>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79512" y="980728"/>
            <a:ext cx="9505056" cy="5544616"/>
          </a:xfrm>
        </p:spPr>
        <p:txBody>
          <a:bodyPr>
            <a:normAutofit fontScale="70000" lnSpcReduction="20000"/>
          </a:bodyPr>
          <a:lstStyle/>
          <a:p>
            <a:r>
              <a:rPr kumimoji="1" lang="ja-JP" altLang="en-US" b="1" dirty="0"/>
              <a:t>多様化する消費の諸相</a:t>
            </a:r>
            <a:endParaRPr kumimoji="1" lang="en-US" altLang="ja-JP" b="1" dirty="0"/>
          </a:p>
          <a:p>
            <a:pPr marL="109728" indent="0">
              <a:buNone/>
            </a:pPr>
            <a:endParaRPr lang="en-US" altLang="ja-JP" dirty="0"/>
          </a:p>
          <a:p>
            <a:pPr marL="109728" indent="0">
              <a:buNone/>
            </a:pPr>
            <a:r>
              <a:rPr lang="ja-JP" altLang="en-US" dirty="0"/>
              <a:t>（１）生産と消費の境界の多様化</a:t>
            </a:r>
            <a:endParaRPr lang="en-US" altLang="ja-JP" dirty="0"/>
          </a:p>
          <a:p>
            <a:pPr marL="109728" indent="0">
              <a:buNone/>
            </a:pPr>
            <a:r>
              <a:rPr lang="ja-JP" altLang="en-US" dirty="0"/>
              <a:t>　→　消費様式の変化によって、生産と消費の境界も変化</a:t>
            </a:r>
            <a:endParaRPr lang="en-US" altLang="ja-JP" dirty="0"/>
          </a:p>
          <a:p>
            <a:pPr marL="109728" indent="0">
              <a:buNone/>
            </a:pPr>
            <a:r>
              <a:rPr lang="ja-JP" altLang="en-US" dirty="0"/>
              <a:t>　→　結果としての多様な消費パターン</a:t>
            </a:r>
            <a:endParaRPr lang="en-US" altLang="ja-JP" dirty="0"/>
          </a:p>
          <a:p>
            <a:pPr marL="109728" indent="0">
              <a:buNone/>
            </a:pPr>
            <a:endParaRPr lang="en-US" altLang="ja-JP" dirty="0"/>
          </a:p>
          <a:p>
            <a:pPr marL="109728" indent="0">
              <a:buNone/>
            </a:pPr>
            <a:r>
              <a:rPr lang="ja-JP" altLang="en-US" dirty="0"/>
              <a:t>（２）消費者間における消費の多様性</a:t>
            </a:r>
            <a:endParaRPr lang="en-US" altLang="ja-JP" dirty="0"/>
          </a:p>
          <a:p>
            <a:pPr marL="109728" indent="0">
              <a:buNone/>
            </a:pPr>
            <a:r>
              <a:rPr lang="ja-JP" altLang="en-US" dirty="0"/>
              <a:t>　→　消費主体としての家族・家計自体の変化＋様々な要因による時間コストの増大</a:t>
            </a:r>
            <a:endParaRPr lang="en-US" altLang="ja-JP" dirty="0"/>
          </a:p>
          <a:p>
            <a:pPr marL="109728" indent="0">
              <a:buNone/>
            </a:pPr>
            <a:r>
              <a:rPr lang="ja-JP" altLang="en-US" dirty="0"/>
              <a:t>　→　結果としての時間節約型消費プロセスへの変容＋消費パターンの多様化</a:t>
            </a:r>
            <a:endParaRPr lang="en-US" altLang="ja-JP" dirty="0"/>
          </a:p>
          <a:p>
            <a:pPr marL="109728" indent="0">
              <a:buNone/>
            </a:pPr>
            <a:r>
              <a:rPr lang="ja-JP" altLang="en-US" dirty="0"/>
              <a:t>　→　さらに、価値意識や消費技術の差異により、さらなる消費パターンの多様化</a:t>
            </a:r>
            <a:endParaRPr lang="en-US" altLang="ja-JP" dirty="0"/>
          </a:p>
          <a:p>
            <a:pPr marL="109728" indent="0">
              <a:buNone/>
            </a:pPr>
            <a:endParaRPr lang="en-US" altLang="ja-JP" dirty="0"/>
          </a:p>
          <a:p>
            <a:pPr marL="109728" indent="0">
              <a:buNone/>
            </a:pPr>
            <a:r>
              <a:rPr lang="ja-JP" altLang="en-US" dirty="0"/>
              <a:t>（３）同一の消費者内における消費の多様性</a:t>
            </a:r>
            <a:endParaRPr lang="en-US" altLang="ja-JP" dirty="0"/>
          </a:p>
          <a:p>
            <a:pPr marL="109728" indent="0">
              <a:buNone/>
            </a:pPr>
            <a:r>
              <a:rPr lang="ja-JP" altLang="en-US" dirty="0"/>
              <a:t>　→　同じ消費者が生活シーンによって、製品・サービス、ブランドを使い分ける</a:t>
            </a:r>
            <a:endParaRPr lang="en-US" altLang="ja-JP" dirty="0"/>
          </a:p>
          <a:p>
            <a:pPr marL="109728" indent="0">
              <a:buNone/>
            </a:pPr>
            <a:r>
              <a:rPr lang="ja-JP" altLang="en-US" dirty="0"/>
              <a:t>　→　消費や使用の目的・状況が、時間的・場所的・対人的に多様化してきたため</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r>
              <a:rPr lang="en-US" altLang="ja-JP" dirty="0"/>
              <a:t>	</a:t>
            </a:r>
            <a:r>
              <a:rPr lang="ja-JP" altLang="en-US" dirty="0"/>
              <a:t>「十人十色」（消費者間の多様化）＋「一人十色」（消費者内の多様化）</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13</a:t>
            </a:fld>
            <a:endParaRPr kumimoji="1" lang="ja-JP" altLang="en-US"/>
          </a:p>
        </p:txBody>
      </p:sp>
      <p:sp>
        <p:nvSpPr>
          <p:cNvPr id="3" name="タイトル 2"/>
          <p:cNvSpPr>
            <a:spLocks noGrp="1"/>
          </p:cNvSpPr>
          <p:nvPr>
            <p:ph type="title"/>
          </p:nvPr>
        </p:nvSpPr>
        <p:spPr>
          <a:xfrm>
            <a:off x="545499" y="-23119"/>
            <a:ext cx="8229600" cy="1143000"/>
          </a:xfrm>
        </p:spPr>
        <p:txBody>
          <a:bodyPr>
            <a:normAutofit/>
          </a:bodyPr>
          <a:lstStyle/>
          <a:p>
            <a:r>
              <a:rPr kumimoji="1" lang="ja-JP" altLang="en-US" dirty="0"/>
              <a:t>２．家事の外部化と消費の多様化</a:t>
            </a:r>
          </a:p>
        </p:txBody>
      </p:sp>
      <p:sp>
        <p:nvSpPr>
          <p:cNvPr id="5" name="下矢印 4"/>
          <p:cNvSpPr/>
          <p:nvPr/>
        </p:nvSpPr>
        <p:spPr>
          <a:xfrm>
            <a:off x="4175667" y="5157192"/>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73142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1000"/>
                                        <p:tgtEl>
                                          <p:spTgt spid="2">
                                            <p:txEl>
                                              <p:pRg st="11" end="11"/>
                                            </p:txEl>
                                          </p:spTgt>
                                        </p:tgtEl>
                                      </p:cBhvr>
                                    </p:animEffect>
                                    <p:anim calcmode="lin" valueType="num">
                                      <p:cBhvr>
                                        <p:cTn id="5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1000"/>
                                        <p:tgtEl>
                                          <p:spTgt spid="2">
                                            <p:txEl>
                                              <p:pRg st="13" end="13"/>
                                            </p:txEl>
                                          </p:spTgt>
                                        </p:tgtEl>
                                      </p:cBhvr>
                                    </p:animEffect>
                                    <p:anim calcmode="lin" valueType="num">
                                      <p:cBhvr>
                                        <p:cTn id="7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1000"/>
                                        <p:tgtEl>
                                          <p:spTgt spid="5"/>
                                        </p:tgtEl>
                                      </p:cBhvr>
                                    </p:animEffect>
                                    <p:anim calcmode="lin" valueType="num">
                                      <p:cBhvr>
                                        <p:cTn id="78" dur="1000" fill="hold"/>
                                        <p:tgtEl>
                                          <p:spTgt spid="5"/>
                                        </p:tgtEl>
                                        <p:attrNameLst>
                                          <p:attrName>ppt_x</p:attrName>
                                        </p:attrNameLst>
                                      </p:cBhvr>
                                      <p:tavLst>
                                        <p:tav tm="0">
                                          <p:val>
                                            <p:strVal val="#ppt_x"/>
                                          </p:val>
                                        </p:tav>
                                        <p:tav tm="100000">
                                          <p:val>
                                            <p:strVal val="#ppt_x"/>
                                          </p:val>
                                        </p:tav>
                                      </p:tavLst>
                                    </p:anim>
                                    <p:anim calcmode="lin" valueType="num">
                                      <p:cBhvr>
                                        <p:cTn id="7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7" end="17"/>
                                            </p:txEl>
                                          </p:spTgt>
                                        </p:tgtEl>
                                        <p:attrNameLst>
                                          <p:attrName>style.visibility</p:attrName>
                                        </p:attrNameLst>
                                      </p:cBhvr>
                                      <p:to>
                                        <p:strVal val="visible"/>
                                      </p:to>
                                    </p:set>
                                    <p:animEffect transition="in" filter="fade">
                                      <p:cBhvr>
                                        <p:cTn id="84" dur="1000"/>
                                        <p:tgtEl>
                                          <p:spTgt spid="2">
                                            <p:txEl>
                                              <p:pRg st="17" end="17"/>
                                            </p:txEl>
                                          </p:spTgt>
                                        </p:tgtEl>
                                      </p:cBhvr>
                                    </p:animEffect>
                                    <p:anim calcmode="lin" valueType="num">
                                      <p:cBhvr>
                                        <p:cTn id="85"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963488"/>
            <a:ext cx="7772400" cy="1829761"/>
          </a:xfrm>
        </p:spPr>
        <p:txBody>
          <a:bodyPr>
            <a:normAutofit/>
          </a:bodyPr>
          <a:lstStyle/>
          <a:p>
            <a:r>
              <a:rPr kumimoji="1" lang="ja-JP" altLang="en-US" sz="4000" dirty="0"/>
              <a:t>本日の確認事項５</a:t>
            </a:r>
          </a:p>
        </p:txBody>
      </p:sp>
      <p:sp>
        <p:nvSpPr>
          <p:cNvPr id="5" name="サブタイトル 4"/>
          <p:cNvSpPr>
            <a:spLocks noGrp="1"/>
          </p:cNvSpPr>
          <p:nvPr>
            <p:ph type="subTitle" idx="1"/>
          </p:nvPr>
        </p:nvSpPr>
        <p:spPr>
          <a:xfrm>
            <a:off x="179512" y="980728"/>
            <a:ext cx="8568951" cy="3240360"/>
          </a:xfrm>
        </p:spPr>
        <p:txBody>
          <a:bodyPr>
            <a:noAutofit/>
          </a:bodyPr>
          <a:lstStyle/>
          <a:p>
            <a:pPr marL="109728"/>
            <a:r>
              <a:rPr lang="ja-JP" altLang="en-US" sz="1800" dirty="0"/>
              <a:t>１．多様化する消費の様相に関して下記の○○に語句を入れて理解しよう！</a:t>
            </a:r>
            <a:endParaRPr lang="en-US" altLang="ja-JP" sz="1800" dirty="0"/>
          </a:p>
          <a:p>
            <a:pPr marL="109728"/>
            <a:endParaRPr lang="en-US" altLang="ja-JP" sz="1800" dirty="0"/>
          </a:p>
          <a:p>
            <a:pPr marL="109728"/>
            <a:r>
              <a:rPr lang="ja-JP" altLang="en-US" sz="1800" dirty="0"/>
              <a:t>（１）○○と消費の○○の多様化</a:t>
            </a:r>
            <a:endParaRPr lang="en-US" altLang="ja-JP" sz="1800" dirty="0"/>
          </a:p>
          <a:p>
            <a:pPr marL="109728"/>
            <a:r>
              <a:rPr lang="ja-JP" altLang="en-US" sz="1800" dirty="0"/>
              <a:t>→　消費○○の変化によって、生産と消費の境界も変化</a:t>
            </a:r>
            <a:endParaRPr lang="en-US" altLang="ja-JP" sz="1800" dirty="0"/>
          </a:p>
          <a:p>
            <a:pPr marL="109728"/>
            <a:r>
              <a:rPr lang="ja-JP" altLang="en-US" sz="1800" dirty="0"/>
              <a:t>→　結果としての多様な消費○○○○</a:t>
            </a:r>
            <a:endParaRPr lang="en-US" altLang="ja-JP" sz="1800" dirty="0"/>
          </a:p>
          <a:p>
            <a:pPr marL="109728"/>
            <a:endParaRPr lang="en-US" altLang="ja-JP" sz="1800" dirty="0"/>
          </a:p>
          <a:p>
            <a:pPr marL="109728"/>
            <a:r>
              <a:rPr lang="ja-JP" altLang="en-US" sz="1800" dirty="0"/>
              <a:t>（２）消費者○における消費の多様性</a:t>
            </a:r>
            <a:endParaRPr lang="en-US" altLang="ja-JP" sz="1800" dirty="0"/>
          </a:p>
          <a:p>
            <a:pPr marL="109728"/>
            <a:r>
              <a:rPr lang="ja-JP" altLang="en-US" sz="1800" dirty="0"/>
              <a:t>→　消費主体としての○○・家計自体の変化＋様々な要因による○○コストの増大</a:t>
            </a:r>
            <a:endParaRPr lang="en-US" altLang="ja-JP" sz="1800" dirty="0"/>
          </a:p>
          <a:p>
            <a:pPr marL="109728"/>
            <a:r>
              <a:rPr lang="ja-JP" altLang="en-US" sz="1800" dirty="0"/>
              <a:t>→　結果としての時間○○型消費プロセスへの変容＋消費パターンの多様化</a:t>
            </a:r>
            <a:endParaRPr lang="en-US" altLang="ja-JP" sz="1800" dirty="0"/>
          </a:p>
          <a:p>
            <a:pPr marL="109728"/>
            <a:r>
              <a:rPr lang="ja-JP" altLang="en-US" sz="1800" dirty="0"/>
              <a:t>→　さらに、○○意識や消費技術の差異により、さらなる消費パターンの多様化</a:t>
            </a:r>
            <a:endParaRPr lang="en-US" altLang="ja-JP" sz="1800" dirty="0"/>
          </a:p>
          <a:p>
            <a:pPr marL="109728"/>
            <a:endParaRPr lang="en-US" altLang="ja-JP" sz="1800" dirty="0"/>
          </a:p>
          <a:p>
            <a:pPr marL="109728"/>
            <a:r>
              <a:rPr lang="ja-JP" altLang="en-US" sz="1800" dirty="0"/>
              <a:t>（３）同一の消費者○における消費の多様性</a:t>
            </a:r>
            <a:endParaRPr lang="en-US" altLang="ja-JP" sz="1800" dirty="0"/>
          </a:p>
          <a:p>
            <a:pPr marL="109728"/>
            <a:r>
              <a:rPr lang="ja-JP" altLang="en-US" sz="1800" dirty="0"/>
              <a:t>→　同じ消費者が○○シーンによって、製品・サービス、ブランドを使い分ける</a:t>
            </a:r>
            <a:endParaRPr lang="en-US" altLang="ja-JP" sz="1800" dirty="0"/>
          </a:p>
          <a:p>
            <a:pPr marL="109728"/>
            <a:r>
              <a:rPr lang="ja-JP" altLang="en-US" sz="1800" dirty="0">
                <a:solidFill>
                  <a:schemeClr val="bg1"/>
                </a:solidFill>
              </a:rPr>
              <a:t>→　消費や使用の目的・状況が、○○的・○○的・対人的に多様化してきたため</a:t>
            </a:r>
            <a:endParaRPr lang="en-US" altLang="ja-JP" sz="1800" dirty="0">
              <a:solidFill>
                <a:schemeClr val="bg1"/>
              </a:solidFill>
            </a:endParaRPr>
          </a:p>
          <a:p>
            <a:pPr marL="109728"/>
            <a:endParaRPr lang="en-US" altLang="ja-JP" sz="1800" dirty="0"/>
          </a:p>
          <a:p>
            <a:pPr marL="109728"/>
            <a:r>
              <a:rPr lang="ja-JP" altLang="en-US" sz="1800" dirty="0">
                <a:solidFill>
                  <a:schemeClr val="bg1"/>
                </a:solidFill>
              </a:rPr>
              <a:t>→「十人十色」（消費者○の多様化）＋「一人十色」（消費者○の多様化）</a:t>
            </a:r>
            <a:endParaRPr lang="en-US" altLang="ja-JP" sz="1800" dirty="0">
              <a:solidFill>
                <a:schemeClr val="bg1"/>
              </a:solidFill>
            </a:endParaRPr>
          </a:p>
          <a:p>
            <a:endParaRPr lang="en-US" altLang="ja-JP" sz="1600" dirty="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14</a:t>
            </a:fld>
            <a:endParaRPr kumimoji="1" lang="ja-JP" altLang="en-US"/>
          </a:p>
        </p:txBody>
      </p:sp>
    </p:spTree>
    <p:extLst>
      <p:ext uri="{BB962C8B-B14F-4D97-AF65-F5344CB8AC3E}">
        <p14:creationId xmlns:p14="http://schemas.microsoft.com/office/powerpoint/2010/main" val="134971050"/>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43608" y="836712"/>
            <a:ext cx="9505056" cy="5544616"/>
          </a:xfrm>
        </p:spPr>
        <p:txBody>
          <a:bodyPr>
            <a:normAutofit fontScale="55000" lnSpcReduction="20000"/>
          </a:bodyPr>
          <a:lstStyle/>
          <a:p>
            <a:r>
              <a:rPr kumimoji="1" lang="ja-JP" altLang="en-US" b="1" dirty="0"/>
              <a:t>能動化する消費者、広がる相互作用</a:t>
            </a:r>
            <a:endParaRPr kumimoji="1" lang="en-US" altLang="ja-JP" b="1" dirty="0"/>
          </a:p>
          <a:p>
            <a:pPr marL="109728" indent="0">
              <a:buNone/>
            </a:pPr>
            <a:endParaRPr lang="en-US" altLang="ja-JP" dirty="0"/>
          </a:p>
          <a:p>
            <a:pPr marL="109728" indent="0">
              <a:buNone/>
            </a:pPr>
            <a:r>
              <a:rPr lang="ja-JP" altLang="en-US" dirty="0"/>
              <a:t>（１）インターネットの普及＋ソーシャル・メディアの普及</a:t>
            </a:r>
            <a:endParaRPr lang="en-US" altLang="ja-JP" dirty="0"/>
          </a:p>
          <a:p>
            <a:pPr marL="109728" indent="0">
              <a:buNone/>
            </a:pPr>
            <a:r>
              <a:rPr lang="ja-JP" altLang="en-US" dirty="0"/>
              <a:t>　→　自ら情報を検索し処理する能動的な消費者へ</a:t>
            </a:r>
            <a:endParaRPr lang="en-US" altLang="ja-JP" dirty="0"/>
          </a:p>
          <a:p>
            <a:pPr marL="109728" indent="0">
              <a:buNone/>
            </a:pPr>
            <a:r>
              <a:rPr lang="ja-JP" altLang="en-US" dirty="0"/>
              <a:t>　→　自らの情報発信行為によって「参加する」消費者へ</a:t>
            </a:r>
            <a:endParaRPr lang="en-US" altLang="ja-JP" dirty="0"/>
          </a:p>
          <a:p>
            <a:pPr marL="109728" indent="0">
              <a:buNone/>
            </a:pPr>
            <a:r>
              <a:rPr lang="ja-JP" altLang="en-US" dirty="0"/>
              <a:t>　→　より直接的な対人コミュニケーションから、誰とでも可能な消費者間の相互作用へ</a:t>
            </a:r>
            <a:endParaRPr lang="en-US" altLang="ja-JP" dirty="0"/>
          </a:p>
          <a:p>
            <a:pPr marL="109728" indent="0">
              <a:buNone/>
            </a:pPr>
            <a:endParaRPr lang="en-US" altLang="ja-JP" dirty="0"/>
          </a:p>
          <a:p>
            <a:pPr marL="109728" indent="0">
              <a:buNone/>
            </a:pPr>
            <a:r>
              <a:rPr lang="ja-JP" altLang="en-US" dirty="0"/>
              <a:t>（２）購買意思決定プロセスへの影響</a:t>
            </a:r>
            <a:endParaRPr lang="en-US" altLang="ja-JP" dirty="0"/>
          </a:p>
          <a:p>
            <a:pPr marL="109728" indent="0">
              <a:buNone/>
            </a:pPr>
            <a:r>
              <a:rPr lang="ja-JP" altLang="en-US" dirty="0"/>
              <a:t>　→　格段に容易な情報検索（←検索サイトの登場）</a:t>
            </a:r>
            <a:endParaRPr lang="en-US" altLang="ja-JP" dirty="0"/>
          </a:p>
          <a:p>
            <a:pPr marL="109728" indent="0">
              <a:buNone/>
            </a:pPr>
            <a:r>
              <a:rPr lang="ja-JP" altLang="en-US" dirty="0"/>
              <a:t>　→　能動的な情報検索（←キーワード検索と連動したマス広告、比較サイト、口コミサイト）</a:t>
            </a:r>
            <a:endParaRPr lang="en-US" altLang="ja-JP" dirty="0"/>
          </a:p>
          <a:p>
            <a:pPr marL="109728" indent="0">
              <a:buNone/>
            </a:pPr>
            <a:r>
              <a:rPr lang="ja-JP" altLang="en-US" dirty="0"/>
              <a:t>　→　消費者自身による購買後の評価の情報発信（←ブログ、</a:t>
            </a:r>
            <a:r>
              <a:rPr lang="en-US" altLang="ja-JP" dirty="0"/>
              <a:t>Twitter</a:t>
            </a:r>
            <a:r>
              <a:rPr lang="ja-JP" altLang="en-US" dirty="0"/>
              <a:t>など）</a:t>
            </a:r>
            <a:endParaRPr lang="en-US" altLang="ja-JP" dirty="0"/>
          </a:p>
          <a:p>
            <a:pPr marL="109728" indent="0">
              <a:buNone/>
            </a:pPr>
            <a:endParaRPr lang="en-US" altLang="ja-JP" dirty="0"/>
          </a:p>
          <a:p>
            <a:pPr marL="109728" indent="0">
              <a:buNone/>
            </a:pPr>
            <a:r>
              <a:rPr lang="ja-JP" altLang="en-US" dirty="0"/>
              <a:t>（３）新たな消費者行動モデル・</a:t>
            </a:r>
            <a:r>
              <a:rPr lang="en-US" altLang="ja-JP" dirty="0"/>
              <a:t>AISAS</a:t>
            </a:r>
            <a:r>
              <a:rPr lang="ja-JP" altLang="en-US" dirty="0"/>
              <a:t>（次ページ）</a:t>
            </a:r>
            <a:endParaRPr lang="en-US" altLang="ja-JP" dirty="0"/>
          </a:p>
          <a:p>
            <a:pPr marL="109728" indent="0">
              <a:buNone/>
            </a:pPr>
            <a:r>
              <a:rPr lang="ja-JP" altLang="en-US" dirty="0"/>
              <a:t>　→　これまでの</a:t>
            </a:r>
            <a:r>
              <a:rPr lang="en-US" altLang="ja-JP" dirty="0"/>
              <a:t>AIDMA</a:t>
            </a:r>
            <a:r>
              <a:rPr lang="ja-JP" altLang="en-US" dirty="0"/>
              <a:t>モデルから</a:t>
            </a:r>
            <a:r>
              <a:rPr lang="en-US" altLang="ja-JP" dirty="0"/>
              <a:t>AISAS</a:t>
            </a:r>
            <a:r>
              <a:rPr lang="ja-JP" altLang="en-US" dirty="0" err="1"/>
              <a:t>、</a:t>
            </a:r>
            <a:r>
              <a:rPr lang="en-US" altLang="ja-JP" dirty="0"/>
              <a:t>SHIPS</a:t>
            </a:r>
            <a:r>
              <a:rPr lang="ja-JP" altLang="en-US" dirty="0"/>
              <a:t>モデルの登場</a:t>
            </a:r>
            <a:endParaRPr lang="en-US" altLang="ja-JP" dirty="0"/>
          </a:p>
          <a:p>
            <a:pPr marL="109728" indent="0">
              <a:buNone/>
            </a:pPr>
            <a:endParaRPr lang="en-US" altLang="ja-JP" dirty="0"/>
          </a:p>
          <a:p>
            <a:pPr marL="109728" indent="0">
              <a:buNone/>
            </a:pPr>
            <a:r>
              <a:rPr lang="ja-JP" altLang="en-US" dirty="0"/>
              <a:t>（４）</a:t>
            </a:r>
            <a:r>
              <a:rPr lang="en-US" altLang="ja-JP" dirty="0"/>
              <a:t>CGM</a:t>
            </a:r>
            <a:r>
              <a:rPr lang="ja-JP" altLang="en-US" dirty="0"/>
              <a:t>（</a:t>
            </a:r>
            <a:r>
              <a:rPr lang="en-US" altLang="ja-JP" dirty="0"/>
              <a:t>Consumer Generated Media</a:t>
            </a:r>
            <a:r>
              <a:rPr lang="ja-JP" altLang="en-US" dirty="0"/>
              <a:t>）の多様化</a:t>
            </a:r>
            <a:endParaRPr lang="en-US" altLang="ja-JP" dirty="0"/>
          </a:p>
          <a:p>
            <a:pPr marL="109728" indent="0">
              <a:buNone/>
            </a:pPr>
            <a:r>
              <a:rPr lang="ja-JP" altLang="en-US" dirty="0"/>
              <a:t>　①　経験を蓄積するもの（ブログや</a:t>
            </a:r>
            <a:r>
              <a:rPr lang="en-US" altLang="ja-JP" dirty="0"/>
              <a:t>SNS</a:t>
            </a:r>
            <a:r>
              <a:rPr lang="ja-JP" altLang="en-US" dirty="0"/>
              <a:t>）</a:t>
            </a:r>
            <a:endParaRPr lang="en-US" altLang="ja-JP" dirty="0"/>
          </a:p>
          <a:p>
            <a:pPr marL="109728" indent="0">
              <a:buNone/>
            </a:pPr>
            <a:r>
              <a:rPr lang="ja-JP" altLang="en-US" dirty="0"/>
              <a:t>　②　質問や回答を蓄積するもの（</a:t>
            </a:r>
            <a:r>
              <a:rPr lang="en-US" altLang="ja-JP" dirty="0"/>
              <a:t>Q&amp;A</a:t>
            </a:r>
            <a:r>
              <a:rPr lang="ja-JP" altLang="en-US" dirty="0"/>
              <a:t>型知識共有サイト）</a:t>
            </a:r>
            <a:endParaRPr lang="en-US" altLang="ja-JP" dirty="0"/>
          </a:p>
          <a:p>
            <a:pPr marL="109728" indent="0">
              <a:buNone/>
            </a:pPr>
            <a:r>
              <a:rPr lang="ja-JP" altLang="en-US" dirty="0"/>
              <a:t>　③　商品評価を蓄積するもの（</a:t>
            </a:r>
            <a:r>
              <a:rPr lang="en-US" altLang="ja-JP" dirty="0"/>
              <a:t>Amazon</a:t>
            </a:r>
            <a:r>
              <a:rPr lang="ja-JP" altLang="en-US" dirty="0"/>
              <a:t>などの</a:t>
            </a:r>
            <a:r>
              <a:rPr lang="en-US" altLang="ja-JP" dirty="0"/>
              <a:t>EC</a:t>
            </a:r>
            <a:r>
              <a:rPr lang="ja-JP" altLang="en-US" dirty="0"/>
              <a:t>サイト、＠</a:t>
            </a:r>
            <a:r>
              <a:rPr lang="en-US" altLang="ja-JP" dirty="0" err="1"/>
              <a:t>cosme</a:t>
            </a:r>
            <a:r>
              <a:rPr lang="ja-JP" altLang="en-US" dirty="0"/>
              <a:t>などの口コミサイト）</a:t>
            </a:r>
            <a:endParaRPr lang="en-US" altLang="ja-JP" dirty="0"/>
          </a:p>
          <a:p>
            <a:pPr marL="109728" indent="0">
              <a:buNone/>
            </a:pPr>
            <a:endParaRPr lang="en-US" altLang="ja-JP" dirty="0"/>
          </a:p>
          <a:p>
            <a:pPr marL="109728" indent="0">
              <a:buNone/>
            </a:pPr>
            <a:r>
              <a:rPr lang="ja-JP" altLang="en-US" dirty="0"/>
              <a:t>（５）情報共有から、共感やつながりによる消費者間の相互作用とコミュニティ形成</a:t>
            </a:r>
            <a:endParaRPr lang="en-US" altLang="ja-JP" dirty="0"/>
          </a:p>
          <a:p>
            <a:pPr marL="109728" indent="0">
              <a:buNone/>
            </a:pPr>
            <a:r>
              <a:rPr lang="ja-JP" altLang="en-US" dirty="0"/>
              <a:t>　→　能動化する消費者、相互作用する消費者の積極的な関与の促進→製品開発などへ</a:t>
            </a:r>
            <a:endParaRPr lang="en-US" altLang="ja-JP" dirty="0"/>
          </a:p>
          <a:p>
            <a:pPr marL="109728" indent="0">
              <a:buNone/>
            </a:pPr>
            <a:r>
              <a:rPr lang="ja-JP" altLang="en-US" dirty="0"/>
              <a:t>　→　トフラーの「プロシューマー」</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15</a:t>
            </a:fld>
            <a:endParaRPr kumimoji="1" lang="ja-JP" altLang="en-US"/>
          </a:p>
        </p:txBody>
      </p:sp>
      <p:sp>
        <p:nvSpPr>
          <p:cNvPr id="3" name="タイトル 2"/>
          <p:cNvSpPr>
            <a:spLocks noGrp="1"/>
          </p:cNvSpPr>
          <p:nvPr>
            <p:ph type="title"/>
          </p:nvPr>
        </p:nvSpPr>
        <p:spPr>
          <a:xfrm>
            <a:off x="467544" y="-171400"/>
            <a:ext cx="8229600" cy="1143000"/>
          </a:xfrm>
        </p:spPr>
        <p:txBody>
          <a:bodyPr>
            <a:normAutofit fontScale="90000"/>
          </a:bodyPr>
          <a:lstStyle/>
          <a:p>
            <a:r>
              <a:rPr lang="ja-JP" altLang="en-US" dirty="0"/>
              <a:t>３</a:t>
            </a:r>
            <a:r>
              <a:rPr kumimoji="1" lang="ja-JP" altLang="en-US" dirty="0"/>
              <a:t>．インターネットが変える消費者行動</a:t>
            </a:r>
          </a:p>
        </p:txBody>
      </p:sp>
    </p:spTree>
    <p:extLst>
      <p:ext uri="{BB962C8B-B14F-4D97-AF65-F5344CB8AC3E}">
        <p14:creationId xmlns:p14="http://schemas.microsoft.com/office/powerpoint/2010/main" val="19683854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2" end="12"/>
                                            </p:txEl>
                                          </p:spTgt>
                                        </p:tgtEl>
                                        <p:attrNameLst>
                                          <p:attrName>style.visibility</p:attrName>
                                        </p:attrNameLst>
                                      </p:cBhvr>
                                      <p:to>
                                        <p:strVal val="visible"/>
                                      </p:to>
                                    </p:set>
                                    <p:animEffect transition="in" filter="fade">
                                      <p:cBhvr>
                                        <p:cTn id="63" dur="1000"/>
                                        <p:tgtEl>
                                          <p:spTgt spid="2">
                                            <p:txEl>
                                              <p:pRg st="12" end="12"/>
                                            </p:txEl>
                                          </p:spTgt>
                                        </p:tgtEl>
                                      </p:cBhvr>
                                    </p:animEffect>
                                    <p:anim calcmode="lin" valueType="num">
                                      <p:cBhvr>
                                        <p:cTn id="6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3" end="13"/>
                                            </p:txEl>
                                          </p:spTgt>
                                        </p:tgtEl>
                                        <p:attrNameLst>
                                          <p:attrName>style.visibility</p:attrName>
                                        </p:attrNameLst>
                                      </p:cBhvr>
                                      <p:to>
                                        <p:strVal val="visible"/>
                                      </p:to>
                                    </p:set>
                                    <p:animEffect transition="in" filter="fade">
                                      <p:cBhvr>
                                        <p:cTn id="70" dur="1000"/>
                                        <p:tgtEl>
                                          <p:spTgt spid="2">
                                            <p:txEl>
                                              <p:pRg st="13" end="13"/>
                                            </p:txEl>
                                          </p:spTgt>
                                        </p:tgtEl>
                                      </p:cBhvr>
                                    </p:animEffect>
                                    <p:anim calcmode="lin" valueType="num">
                                      <p:cBhvr>
                                        <p:cTn id="71"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fade">
                                      <p:cBhvr>
                                        <p:cTn id="77" dur="1000"/>
                                        <p:tgtEl>
                                          <p:spTgt spid="2">
                                            <p:txEl>
                                              <p:pRg st="15" end="15"/>
                                            </p:txEl>
                                          </p:spTgt>
                                        </p:tgtEl>
                                      </p:cBhvr>
                                    </p:animEffect>
                                    <p:anim calcmode="lin" valueType="num">
                                      <p:cBhvr>
                                        <p:cTn id="7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6" end="16"/>
                                            </p:txEl>
                                          </p:spTgt>
                                        </p:tgtEl>
                                        <p:attrNameLst>
                                          <p:attrName>style.visibility</p:attrName>
                                        </p:attrNameLst>
                                      </p:cBhvr>
                                      <p:to>
                                        <p:strVal val="visible"/>
                                      </p:to>
                                    </p:set>
                                    <p:animEffect transition="in" filter="fade">
                                      <p:cBhvr>
                                        <p:cTn id="84" dur="1000"/>
                                        <p:tgtEl>
                                          <p:spTgt spid="2">
                                            <p:txEl>
                                              <p:pRg st="16" end="16"/>
                                            </p:txEl>
                                          </p:spTgt>
                                        </p:tgtEl>
                                      </p:cBhvr>
                                    </p:animEffect>
                                    <p:anim calcmode="lin" valueType="num">
                                      <p:cBhvr>
                                        <p:cTn id="85"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7" end="17"/>
                                            </p:txEl>
                                          </p:spTgt>
                                        </p:tgtEl>
                                        <p:attrNameLst>
                                          <p:attrName>style.visibility</p:attrName>
                                        </p:attrNameLst>
                                      </p:cBhvr>
                                      <p:to>
                                        <p:strVal val="visible"/>
                                      </p:to>
                                    </p:set>
                                    <p:animEffect transition="in" filter="fade">
                                      <p:cBhvr>
                                        <p:cTn id="91" dur="1000"/>
                                        <p:tgtEl>
                                          <p:spTgt spid="2">
                                            <p:txEl>
                                              <p:pRg st="17" end="17"/>
                                            </p:txEl>
                                          </p:spTgt>
                                        </p:tgtEl>
                                      </p:cBhvr>
                                    </p:animEffect>
                                    <p:anim calcmode="lin" valueType="num">
                                      <p:cBhvr>
                                        <p:cTn id="92"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2">
                                            <p:txEl>
                                              <p:pRg st="18" end="18"/>
                                            </p:txEl>
                                          </p:spTgt>
                                        </p:tgtEl>
                                        <p:attrNameLst>
                                          <p:attrName>style.visibility</p:attrName>
                                        </p:attrNameLst>
                                      </p:cBhvr>
                                      <p:to>
                                        <p:strVal val="visible"/>
                                      </p:to>
                                    </p:set>
                                    <p:animEffect transition="in" filter="fade">
                                      <p:cBhvr>
                                        <p:cTn id="98" dur="1000"/>
                                        <p:tgtEl>
                                          <p:spTgt spid="2">
                                            <p:txEl>
                                              <p:pRg st="18" end="18"/>
                                            </p:txEl>
                                          </p:spTgt>
                                        </p:tgtEl>
                                      </p:cBhvr>
                                    </p:animEffect>
                                    <p:anim calcmode="lin" valueType="num">
                                      <p:cBhvr>
                                        <p:cTn id="99"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2">
                                            <p:txEl>
                                              <p:pRg st="20" end="20"/>
                                            </p:txEl>
                                          </p:spTgt>
                                        </p:tgtEl>
                                        <p:attrNameLst>
                                          <p:attrName>style.visibility</p:attrName>
                                        </p:attrNameLst>
                                      </p:cBhvr>
                                      <p:to>
                                        <p:strVal val="visible"/>
                                      </p:to>
                                    </p:set>
                                    <p:animEffect transition="in" filter="fade">
                                      <p:cBhvr>
                                        <p:cTn id="105" dur="1000"/>
                                        <p:tgtEl>
                                          <p:spTgt spid="2">
                                            <p:txEl>
                                              <p:pRg st="20" end="20"/>
                                            </p:txEl>
                                          </p:spTgt>
                                        </p:tgtEl>
                                      </p:cBhvr>
                                    </p:animEffect>
                                    <p:anim calcmode="lin" valueType="num">
                                      <p:cBhvr>
                                        <p:cTn id="106" dur="1000" fill="hold"/>
                                        <p:tgtEl>
                                          <p:spTgt spid="2">
                                            <p:txEl>
                                              <p:pRg st="20" end="20"/>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2">
                                            <p:txEl>
                                              <p:pRg st="21" end="21"/>
                                            </p:txEl>
                                          </p:spTgt>
                                        </p:tgtEl>
                                        <p:attrNameLst>
                                          <p:attrName>style.visibility</p:attrName>
                                        </p:attrNameLst>
                                      </p:cBhvr>
                                      <p:to>
                                        <p:strVal val="visible"/>
                                      </p:to>
                                    </p:set>
                                    <p:animEffect transition="in" filter="fade">
                                      <p:cBhvr>
                                        <p:cTn id="112" dur="1000"/>
                                        <p:tgtEl>
                                          <p:spTgt spid="2">
                                            <p:txEl>
                                              <p:pRg st="21" end="21"/>
                                            </p:txEl>
                                          </p:spTgt>
                                        </p:tgtEl>
                                      </p:cBhvr>
                                    </p:animEffect>
                                    <p:anim calcmode="lin" valueType="num">
                                      <p:cBhvr>
                                        <p:cTn id="113" dur="1000" fill="hold"/>
                                        <p:tgtEl>
                                          <p:spTgt spid="2">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2">
                                            <p:txEl>
                                              <p:pRg st="22" end="22"/>
                                            </p:txEl>
                                          </p:spTgt>
                                        </p:tgtEl>
                                        <p:attrNameLst>
                                          <p:attrName>style.visibility</p:attrName>
                                        </p:attrNameLst>
                                      </p:cBhvr>
                                      <p:to>
                                        <p:strVal val="visible"/>
                                      </p:to>
                                    </p:set>
                                    <p:animEffect transition="in" filter="fade">
                                      <p:cBhvr>
                                        <p:cTn id="119" dur="1000"/>
                                        <p:tgtEl>
                                          <p:spTgt spid="2">
                                            <p:txEl>
                                              <p:pRg st="22" end="22"/>
                                            </p:txEl>
                                          </p:spTgt>
                                        </p:tgtEl>
                                      </p:cBhvr>
                                    </p:animEffect>
                                    <p:anim calcmode="lin" valueType="num">
                                      <p:cBhvr>
                                        <p:cTn id="120" dur="1000" fill="hold"/>
                                        <p:tgtEl>
                                          <p:spTgt spid="2">
                                            <p:txEl>
                                              <p:pRg st="22" end="22"/>
                                            </p:txEl>
                                          </p:spTgt>
                                        </p:tgtEl>
                                        <p:attrNameLst>
                                          <p:attrName>ppt_x</p:attrName>
                                        </p:attrNameLst>
                                      </p:cBhvr>
                                      <p:tavLst>
                                        <p:tav tm="0">
                                          <p:val>
                                            <p:strVal val="#ppt_x"/>
                                          </p:val>
                                        </p:tav>
                                        <p:tav tm="100000">
                                          <p:val>
                                            <p:strVal val="#ppt_x"/>
                                          </p:val>
                                        </p:tav>
                                      </p:tavLst>
                                    </p:anim>
                                    <p:anim calcmode="lin" valueType="num">
                                      <p:cBhvr>
                                        <p:cTn id="121" dur="1000" fill="hold"/>
                                        <p:tgtEl>
                                          <p:spTgt spid="2">
                                            <p:txEl>
                                              <p:pRg st="22" end="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タイトル 1"/>
          <p:cNvSpPr>
            <a:spLocks noGrp="1"/>
          </p:cNvSpPr>
          <p:nvPr>
            <p:ph type="title" idx="4294967295"/>
          </p:nvPr>
        </p:nvSpPr>
        <p:spPr>
          <a:xfrm>
            <a:off x="0" y="476250"/>
            <a:ext cx="8229600" cy="1143000"/>
          </a:xfrm>
        </p:spPr>
        <p:txBody>
          <a:bodyPr>
            <a:normAutofit fontScale="90000"/>
          </a:bodyPr>
          <a:lstStyle/>
          <a:p>
            <a:r>
              <a:rPr lang="ja-JP" altLang="en-US" sz="3600" dirty="0"/>
              <a:t>＊ネット時代の消費者行動モデル</a:t>
            </a:r>
            <a:br>
              <a:rPr lang="en-US" altLang="ja-JP" sz="3600" dirty="0"/>
            </a:br>
            <a:r>
              <a:rPr lang="ja-JP" altLang="en-US" sz="3600" dirty="0"/>
              <a:t>　　　　　　　　　　ＡＩＤＭＡからＡＩＳＡＳへ</a:t>
            </a:r>
            <a:br>
              <a:rPr lang="en-US" altLang="ja-JP" sz="3600" dirty="0"/>
            </a:br>
            <a:endParaRPr lang="ja-JP" altLang="en-US" sz="3600" dirty="0"/>
          </a:p>
        </p:txBody>
      </p:sp>
      <p:sp>
        <p:nvSpPr>
          <p:cNvPr id="3" name="コンテンツ プレースホルダ 2"/>
          <p:cNvSpPr>
            <a:spLocks noGrp="1"/>
          </p:cNvSpPr>
          <p:nvPr>
            <p:ph sz="half" idx="4294967295"/>
          </p:nvPr>
        </p:nvSpPr>
        <p:spPr>
          <a:xfrm>
            <a:off x="0" y="1989138"/>
            <a:ext cx="4038600" cy="4525962"/>
          </a:xfrm>
        </p:spPr>
        <p:txBody>
          <a:bodyPr/>
          <a:lstStyle/>
          <a:p>
            <a:pPr>
              <a:buFont typeface="Arial" charset="0"/>
              <a:buNone/>
            </a:pPr>
            <a:r>
              <a:rPr lang="ja-JP" altLang="en-US" dirty="0"/>
              <a:t>１．伝統的なモデル</a:t>
            </a:r>
            <a:endParaRPr lang="en-US" altLang="ja-JP" dirty="0"/>
          </a:p>
          <a:p>
            <a:pPr>
              <a:buFont typeface="Arial" charset="0"/>
              <a:buNone/>
            </a:pPr>
            <a:r>
              <a:rPr lang="ja-JP" altLang="en-US" dirty="0"/>
              <a:t>　　　　　　　　　ＡＩＤＭＡ</a:t>
            </a:r>
            <a:endParaRPr lang="en-US" altLang="ja-JP" dirty="0"/>
          </a:p>
          <a:p>
            <a:pPr>
              <a:buFont typeface="Arial" charset="0"/>
              <a:buNone/>
            </a:pPr>
            <a:endParaRPr lang="en-US" altLang="ja-JP" dirty="0"/>
          </a:p>
          <a:p>
            <a:pPr>
              <a:buFont typeface="Arial" charset="0"/>
              <a:buNone/>
            </a:pPr>
            <a:r>
              <a:rPr lang="ja-JP" altLang="en-US" dirty="0"/>
              <a:t>Ａ　：</a:t>
            </a:r>
            <a:r>
              <a:rPr lang="en-US" altLang="ja-JP" dirty="0"/>
              <a:t>Attention</a:t>
            </a:r>
            <a:r>
              <a:rPr lang="ja-JP" altLang="en-US" dirty="0"/>
              <a:t>（注意）</a:t>
            </a:r>
            <a:endParaRPr lang="en-US" altLang="ja-JP" dirty="0"/>
          </a:p>
          <a:p>
            <a:pPr>
              <a:buFont typeface="Arial" charset="0"/>
              <a:buNone/>
            </a:pPr>
            <a:r>
              <a:rPr lang="ja-JP" altLang="en-US" dirty="0"/>
              <a:t>Ｉ　  ：</a:t>
            </a:r>
            <a:r>
              <a:rPr lang="en-US" altLang="ja-JP" dirty="0"/>
              <a:t>Interest</a:t>
            </a:r>
            <a:r>
              <a:rPr lang="ja-JP" altLang="en-US" dirty="0"/>
              <a:t>（興味）</a:t>
            </a:r>
            <a:endParaRPr lang="en-US" altLang="ja-JP" dirty="0"/>
          </a:p>
          <a:p>
            <a:pPr>
              <a:buFont typeface="Arial" charset="0"/>
              <a:buNone/>
            </a:pPr>
            <a:r>
              <a:rPr lang="ja-JP" altLang="en-US" dirty="0"/>
              <a:t>Ｄ　</a:t>
            </a:r>
            <a:r>
              <a:rPr lang="en-US" altLang="ja-JP" dirty="0"/>
              <a:t>:Desire</a:t>
            </a:r>
            <a:r>
              <a:rPr lang="ja-JP" altLang="en-US" dirty="0"/>
              <a:t>（欲望）</a:t>
            </a:r>
            <a:endParaRPr lang="en-US" altLang="ja-JP" dirty="0"/>
          </a:p>
          <a:p>
            <a:pPr>
              <a:buFont typeface="Arial" charset="0"/>
              <a:buNone/>
            </a:pPr>
            <a:r>
              <a:rPr lang="ja-JP" altLang="en-US" dirty="0"/>
              <a:t>Ｍ  </a:t>
            </a:r>
            <a:r>
              <a:rPr lang="en-US" altLang="ja-JP" dirty="0"/>
              <a:t>:Memory</a:t>
            </a:r>
            <a:r>
              <a:rPr lang="ja-JP" altLang="en-US" dirty="0"/>
              <a:t>（記憶）</a:t>
            </a:r>
            <a:endParaRPr lang="en-US" altLang="ja-JP" dirty="0"/>
          </a:p>
          <a:p>
            <a:pPr>
              <a:buFont typeface="Arial" charset="0"/>
              <a:buNone/>
            </a:pPr>
            <a:r>
              <a:rPr lang="ja-JP" altLang="en-US" dirty="0"/>
              <a:t>Ａ　</a:t>
            </a:r>
            <a:r>
              <a:rPr lang="en-US" altLang="ja-JP" dirty="0"/>
              <a:t>:Action</a:t>
            </a:r>
            <a:r>
              <a:rPr lang="ja-JP" altLang="en-US" dirty="0"/>
              <a:t>（購買）</a:t>
            </a:r>
            <a:endParaRPr lang="en-US" altLang="ja-JP" dirty="0"/>
          </a:p>
          <a:p>
            <a:pPr>
              <a:buFont typeface="Arial" charset="0"/>
              <a:buNone/>
            </a:pPr>
            <a:endParaRPr lang="en-US" altLang="ja-JP" dirty="0"/>
          </a:p>
          <a:p>
            <a:pPr>
              <a:buFont typeface="Arial" charset="0"/>
              <a:buNone/>
            </a:pPr>
            <a:endParaRPr lang="en-US" altLang="ja-JP" dirty="0"/>
          </a:p>
        </p:txBody>
      </p:sp>
      <p:sp>
        <p:nvSpPr>
          <p:cNvPr id="4" name="コンテンツ プレースホルダ 3"/>
          <p:cNvSpPr>
            <a:spLocks noGrp="1"/>
          </p:cNvSpPr>
          <p:nvPr>
            <p:ph sz="half" idx="4294967295"/>
          </p:nvPr>
        </p:nvSpPr>
        <p:spPr>
          <a:xfrm>
            <a:off x="5105400" y="1916113"/>
            <a:ext cx="4038600" cy="4525962"/>
          </a:xfrm>
        </p:spPr>
        <p:txBody>
          <a:bodyPr/>
          <a:lstStyle/>
          <a:p>
            <a:r>
              <a:rPr lang="ja-JP" altLang="en-US" dirty="0"/>
              <a:t>２．購買前・後での行動を組み込んだ　ＡＩＳＡＳ</a:t>
            </a:r>
            <a:endParaRPr lang="en-US" altLang="ja-JP" dirty="0"/>
          </a:p>
          <a:p>
            <a:pPr>
              <a:buFont typeface="Arial" charset="0"/>
              <a:buNone/>
            </a:pPr>
            <a:endParaRPr lang="en-US" altLang="ja-JP" dirty="0"/>
          </a:p>
          <a:p>
            <a:pPr>
              <a:buFont typeface="Arial" charset="0"/>
              <a:buNone/>
            </a:pPr>
            <a:r>
              <a:rPr lang="ja-JP" altLang="en-US" dirty="0"/>
              <a:t>Ａ　：</a:t>
            </a:r>
            <a:r>
              <a:rPr lang="en-US" altLang="ja-JP" dirty="0"/>
              <a:t>Attention</a:t>
            </a:r>
            <a:r>
              <a:rPr lang="ja-JP" altLang="en-US" dirty="0"/>
              <a:t>（注意）</a:t>
            </a:r>
            <a:endParaRPr lang="en-US" altLang="ja-JP" dirty="0"/>
          </a:p>
          <a:p>
            <a:pPr>
              <a:buFont typeface="Arial" charset="0"/>
              <a:buNone/>
            </a:pPr>
            <a:r>
              <a:rPr lang="ja-JP" altLang="en-US" dirty="0"/>
              <a:t>Ｉ  　</a:t>
            </a:r>
            <a:r>
              <a:rPr lang="en-US" altLang="ja-JP" dirty="0"/>
              <a:t>:Interest</a:t>
            </a:r>
            <a:r>
              <a:rPr lang="ja-JP" altLang="en-US" dirty="0"/>
              <a:t>（興味）</a:t>
            </a:r>
            <a:endParaRPr lang="en-US" altLang="ja-JP" dirty="0"/>
          </a:p>
          <a:p>
            <a:pPr>
              <a:buFont typeface="Arial" charset="0"/>
              <a:buNone/>
            </a:pPr>
            <a:r>
              <a:rPr lang="ja-JP" altLang="en-US" dirty="0"/>
              <a:t>Ｓ　</a:t>
            </a:r>
            <a:r>
              <a:rPr lang="en-US" altLang="ja-JP" dirty="0"/>
              <a:t>:Search</a:t>
            </a:r>
            <a:r>
              <a:rPr lang="ja-JP" altLang="en-US" dirty="0"/>
              <a:t>（検索）</a:t>
            </a:r>
            <a:endParaRPr lang="en-US" altLang="ja-JP" dirty="0"/>
          </a:p>
          <a:p>
            <a:pPr>
              <a:buFont typeface="Arial" charset="0"/>
              <a:buNone/>
            </a:pPr>
            <a:r>
              <a:rPr lang="ja-JP" altLang="en-US" dirty="0"/>
              <a:t>Ａ　</a:t>
            </a:r>
            <a:r>
              <a:rPr lang="en-US" altLang="ja-JP" dirty="0"/>
              <a:t>:Action</a:t>
            </a:r>
            <a:r>
              <a:rPr lang="ja-JP" altLang="en-US" dirty="0"/>
              <a:t>（購買）</a:t>
            </a:r>
            <a:endParaRPr lang="en-US" altLang="ja-JP" dirty="0"/>
          </a:p>
          <a:p>
            <a:pPr>
              <a:buFont typeface="Arial" charset="0"/>
              <a:buNone/>
            </a:pPr>
            <a:r>
              <a:rPr lang="ja-JP" altLang="en-US" dirty="0"/>
              <a:t>Ｓ　</a:t>
            </a:r>
            <a:r>
              <a:rPr lang="en-US" altLang="ja-JP" dirty="0"/>
              <a:t>:Share</a:t>
            </a:r>
            <a:r>
              <a:rPr lang="ja-JP" altLang="en-US" dirty="0"/>
              <a:t>（共感）</a:t>
            </a:r>
            <a:endParaRPr lang="en-US" altLang="ja-JP" dirty="0"/>
          </a:p>
        </p:txBody>
      </p:sp>
      <p:sp>
        <p:nvSpPr>
          <p:cNvPr id="5" name="下矢印 4"/>
          <p:cNvSpPr/>
          <p:nvPr/>
        </p:nvSpPr>
        <p:spPr>
          <a:xfrm>
            <a:off x="3885406" y="3214686"/>
            <a:ext cx="484187" cy="2357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 name="下矢印 5"/>
          <p:cNvSpPr/>
          <p:nvPr/>
        </p:nvSpPr>
        <p:spPr>
          <a:xfrm>
            <a:off x="8460432" y="3214686"/>
            <a:ext cx="484188" cy="2357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extLst>
      <p:ext uri="{BB962C8B-B14F-4D97-AF65-F5344CB8AC3E}">
        <p14:creationId xmlns:p14="http://schemas.microsoft.com/office/powerpoint/2010/main" val="16120082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checkerboard(across)">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checkerboard(across)">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checkerboard(across)">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checkerboard(across)">
                                      <p:cBhvr>
                                        <p:cTn id="52" dur="500"/>
                                        <p:tgtEl>
                                          <p:spTgt spid="4">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checkerboard(across)">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checkerboard(across)">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107504"/>
            <a:ext cx="7772400" cy="1829761"/>
          </a:xfrm>
        </p:spPr>
        <p:txBody>
          <a:bodyPr>
            <a:normAutofit/>
          </a:bodyPr>
          <a:lstStyle/>
          <a:p>
            <a:r>
              <a:rPr kumimoji="1" lang="ja-JP" altLang="en-US" sz="4000" dirty="0"/>
              <a:t>本日の確認事項６</a:t>
            </a:r>
          </a:p>
        </p:txBody>
      </p:sp>
      <p:sp>
        <p:nvSpPr>
          <p:cNvPr id="5" name="サブタイトル 4"/>
          <p:cNvSpPr>
            <a:spLocks noGrp="1"/>
          </p:cNvSpPr>
          <p:nvPr>
            <p:ph type="subTitle" idx="1"/>
          </p:nvPr>
        </p:nvSpPr>
        <p:spPr>
          <a:xfrm>
            <a:off x="107504" y="620688"/>
            <a:ext cx="8568951" cy="3240360"/>
          </a:xfrm>
        </p:spPr>
        <p:txBody>
          <a:bodyPr>
            <a:noAutofit/>
          </a:bodyPr>
          <a:lstStyle/>
          <a:p>
            <a:pPr marL="109728"/>
            <a:r>
              <a:rPr lang="ja-JP" altLang="en-US" sz="1600" dirty="0"/>
              <a:t>１．インターネットによって能動化する消費者に関して下記の○○に語句を入れて理解しよう！</a:t>
            </a:r>
            <a:endParaRPr lang="en-US" altLang="ja-JP" sz="1600" dirty="0"/>
          </a:p>
          <a:p>
            <a:pPr marL="109728"/>
            <a:endParaRPr lang="en-US" altLang="ja-JP" sz="1600" dirty="0"/>
          </a:p>
          <a:p>
            <a:pPr marL="109728"/>
            <a:r>
              <a:rPr lang="ja-JP" altLang="en-US" sz="1400" dirty="0"/>
              <a:t>（１）インターネットの普及＋○○○○○・メディアの普及</a:t>
            </a:r>
            <a:endParaRPr lang="en-US" altLang="ja-JP" sz="1400" dirty="0"/>
          </a:p>
          <a:p>
            <a:pPr marL="109728"/>
            <a:r>
              <a:rPr lang="ja-JP" altLang="en-US" sz="1400" dirty="0"/>
              <a:t>→　自ら情報を○○し処理する能動的な消費者へ</a:t>
            </a:r>
            <a:endParaRPr lang="en-US" altLang="ja-JP" sz="1400" dirty="0"/>
          </a:p>
          <a:p>
            <a:pPr marL="109728"/>
            <a:r>
              <a:rPr lang="ja-JP" altLang="en-US" sz="1400" dirty="0"/>
              <a:t>→　自らの情報○○行為によって「参加する」消費者へ</a:t>
            </a:r>
            <a:endParaRPr lang="en-US" altLang="ja-JP" sz="1400" dirty="0"/>
          </a:p>
          <a:p>
            <a:pPr marL="109728"/>
            <a:r>
              <a:rPr lang="ja-JP" altLang="en-US" sz="1400" dirty="0"/>
              <a:t>→　より直接的な対人コミュニケーションから、誰とでも可能な消費者間の相互作用へ</a:t>
            </a:r>
            <a:endParaRPr lang="en-US" altLang="ja-JP" sz="1400" dirty="0"/>
          </a:p>
          <a:p>
            <a:pPr marL="109728"/>
            <a:endParaRPr lang="en-US" altLang="ja-JP" sz="1400" dirty="0"/>
          </a:p>
          <a:p>
            <a:pPr marL="109728"/>
            <a:r>
              <a:rPr lang="ja-JP" altLang="en-US" sz="1400" dirty="0"/>
              <a:t>（２）購買意思決定プロセスへの影響</a:t>
            </a:r>
            <a:endParaRPr lang="en-US" altLang="ja-JP" sz="1400" dirty="0"/>
          </a:p>
          <a:p>
            <a:pPr marL="109728"/>
            <a:r>
              <a:rPr lang="ja-JP" altLang="en-US" sz="1400" dirty="0"/>
              <a:t>→　格段に容易な情報検索（←検索サイトの登場）</a:t>
            </a:r>
            <a:endParaRPr lang="en-US" altLang="ja-JP" sz="1400" dirty="0"/>
          </a:p>
          <a:p>
            <a:pPr marL="109728"/>
            <a:r>
              <a:rPr lang="ja-JP" altLang="en-US" sz="1400" dirty="0"/>
              <a:t>→　能動的な情報検索（←キーワード検索と連動したマス広告、○○サイト、口コミサイト）</a:t>
            </a:r>
            <a:endParaRPr lang="en-US" altLang="ja-JP" sz="1400" dirty="0"/>
          </a:p>
          <a:p>
            <a:pPr marL="109728"/>
            <a:r>
              <a:rPr lang="ja-JP" altLang="en-US" sz="1400" dirty="0"/>
              <a:t>→　消費者自身による購買○の評価の情報発信（←ブログ、</a:t>
            </a:r>
            <a:r>
              <a:rPr lang="en-US" altLang="ja-JP" sz="1400" dirty="0"/>
              <a:t>Twitter</a:t>
            </a:r>
            <a:r>
              <a:rPr lang="ja-JP" altLang="en-US" sz="1400" dirty="0"/>
              <a:t>など）</a:t>
            </a:r>
            <a:endParaRPr lang="en-US" altLang="ja-JP" sz="1400" dirty="0"/>
          </a:p>
          <a:p>
            <a:pPr marL="109728"/>
            <a:endParaRPr lang="en-US" altLang="ja-JP" sz="1400" dirty="0"/>
          </a:p>
          <a:p>
            <a:pPr marL="109728"/>
            <a:r>
              <a:rPr lang="ja-JP" altLang="en-US" sz="1400" dirty="0"/>
              <a:t>（３）新たな消費者行動モデル・</a:t>
            </a:r>
            <a:r>
              <a:rPr lang="en-US" altLang="ja-JP" sz="1400" dirty="0"/>
              <a:t>A</a:t>
            </a:r>
            <a:r>
              <a:rPr lang="ja-JP" altLang="en-US" sz="1400" dirty="0"/>
              <a:t>○○○○</a:t>
            </a:r>
            <a:endParaRPr lang="en-US" altLang="ja-JP" sz="1400" dirty="0"/>
          </a:p>
          <a:p>
            <a:pPr marL="109728"/>
            <a:r>
              <a:rPr lang="ja-JP" altLang="en-US" sz="1400" dirty="0"/>
              <a:t>→　これまでの</a:t>
            </a:r>
            <a:r>
              <a:rPr lang="en-US" altLang="ja-JP" sz="1400" dirty="0"/>
              <a:t>AIDMA</a:t>
            </a:r>
            <a:r>
              <a:rPr lang="ja-JP" altLang="en-US" sz="1400" dirty="0"/>
              <a:t>モデルから</a:t>
            </a:r>
            <a:r>
              <a:rPr lang="en-US" altLang="ja-JP" sz="1400" dirty="0"/>
              <a:t>AISAS</a:t>
            </a:r>
            <a:r>
              <a:rPr lang="ja-JP" altLang="en-US" sz="1400" dirty="0" err="1"/>
              <a:t>、</a:t>
            </a:r>
            <a:r>
              <a:rPr lang="en-US" altLang="ja-JP" sz="1400" dirty="0"/>
              <a:t>SHIPS</a:t>
            </a:r>
            <a:r>
              <a:rPr lang="ja-JP" altLang="en-US" sz="1400" dirty="0"/>
              <a:t>モデルの登場</a:t>
            </a:r>
            <a:endParaRPr lang="en-US" altLang="ja-JP" sz="1400" dirty="0"/>
          </a:p>
          <a:p>
            <a:pPr marL="109728"/>
            <a:endParaRPr lang="en-US" altLang="ja-JP" sz="1400" dirty="0"/>
          </a:p>
          <a:p>
            <a:pPr marL="109728"/>
            <a:r>
              <a:rPr lang="ja-JP" altLang="en-US" sz="1400" dirty="0"/>
              <a:t>（４）○○○（</a:t>
            </a:r>
            <a:r>
              <a:rPr lang="en-US" altLang="ja-JP" sz="1400" dirty="0"/>
              <a:t>Consumer Generated Media</a:t>
            </a:r>
            <a:r>
              <a:rPr lang="ja-JP" altLang="en-US" sz="1400" dirty="0"/>
              <a:t>）の多様化</a:t>
            </a:r>
            <a:endParaRPr lang="en-US" altLang="ja-JP" sz="1400" dirty="0"/>
          </a:p>
          <a:p>
            <a:pPr marL="109728"/>
            <a:r>
              <a:rPr lang="ja-JP" altLang="en-US" sz="1400" dirty="0"/>
              <a:t>　①　○○を蓄積するもの（ブログや</a:t>
            </a:r>
            <a:r>
              <a:rPr lang="en-US" altLang="ja-JP" sz="1400" dirty="0"/>
              <a:t>SNS</a:t>
            </a:r>
            <a:r>
              <a:rPr lang="ja-JP" altLang="en-US" sz="1400" dirty="0"/>
              <a:t>）</a:t>
            </a:r>
            <a:endParaRPr lang="en-US" altLang="ja-JP" sz="1400" dirty="0"/>
          </a:p>
          <a:p>
            <a:pPr marL="109728"/>
            <a:r>
              <a:rPr lang="ja-JP" altLang="en-US" sz="1400" dirty="0">
                <a:solidFill>
                  <a:schemeClr val="bg1"/>
                </a:solidFill>
              </a:rPr>
              <a:t>　②　質問や○○を蓄積するもの（</a:t>
            </a:r>
            <a:r>
              <a:rPr lang="en-US" altLang="ja-JP" sz="1400" dirty="0">
                <a:solidFill>
                  <a:schemeClr val="bg1"/>
                </a:solidFill>
              </a:rPr>
              <a:t>Q&amp;A</a:t>
            </a:r>
            <a:r>
              <a:rPr lang="ja-JP" altLang="en-US" sz="1400" dirty="0">
                <a:solidFill>
                  <a:schemeClr val="bg1"/>
                </a:solidFill>
              </a:rPr>
              <a:t>型知識共有サイト）</a:t>
            </a:r>
            <a:endParaRPr lang="en-US" altLang="ja-JP" sz="1400" dirty="0">
              <a:solidFill>
                <a:schemeClr val="bg1"/>
              </a:solidFill>
            </a:endParaRPr>
          </a:p>
          <a:p>
            <a:pPr marL="109728"/>
            <a:r>
              <a:rPr lang="ja-JP" altLang="en-US" sz="1400" dirty="0">
                <a:solidFill>
                  <a:schemeClr val="bg1"/>
                </a:solidFill>
              </a:rPr>
              <a:t>　③　商品○○を蓄積するもの（</a:t>
            </a:r>
            <a:r>
              <a:rPr lang="en-US" altLang="ja-JP" sz="1400" dirty="0">
                <a:solidFill>
                  <a:schemeClr val="bg1"/>
                </a:solidFill>
              </a:rPr>
              <a:t>Amazon</a:t>
            </a:r>
            <a:r>
              <a:rPr lang="ja-JP" altLang="en-US" sz="1400" dirty="0">
                <a:solidFill>
                  <a:schemeClr val="bg1"/>
                </a:solidFill>
              </a:rPr>
              <a:t>などの</a:t>
            </a:r>
            <a:r>
              <a:rPr lang="en-US" altLang="ja-JP" sz="1400" dirty="0">
                <a:solidFill>
                  <a:schemeClr val="bg1"/>
                </a:solidFill>
              </a:rPr>
              <a:t>EC</a:t>
            </a:r>
            <a:r>
              <a:rPr lang="ja-JP" altLang="en-US" sz="1400" dirty="0">
                <a:solidFill>
                  <a:schemeClr val="bg1"/>
                </a:solidFill>
              </a:rPr>
              <a:t>サイト、＠</a:t>
            </a:r>
            <a:r>
              <a:rPr lang="en-US" altLang="ja-JP" sz="1400" dirty="0" err="1">
                <a:solidFill>
                  <a:schemeClr val="bg1"/>
                </a:solidFill>
              </a:rPr>
              <a:t>cosme</a:t>
            </a:r>
            <a:r>
              <a:rPr lang="ja-JP" altLang="en-US" sz="1400" dirty="0">
                <a:solidFill>
                  <a:schemeClr val="bg1"/>
                </a:solidFill>
              </a:rPr>
              <a:t>などの口コミサイト）</a:t>
            </a:r>
            <a:endParaRPr lang="en-US" altLang="ja-JP" sz="1400" dirty="0">
              <a:solidFill>
                <a:schemeClr val="bg1"/>
              </a:solidFill>
            </a:endParaRPr>
          </a:p>
          <a:p>
            <a:pPr marL="109728"/>
            <a:endParaRPr lang="en-US" altLang="ja-JP" sz="1400" dirty="0">
              <a:solidFill>
                <a:schemeClr val="bg1"/>
              </a:solidFill>
            </a:endParaRPr>
          </a:p>
          <a:p>
            <a:pPr marL="109728"/>
            <a:r>
              <a:rPr lang="ja-JP" altLang="en-US" sz="1400" dirty="0">
                <a:solidFill>
                  <a:schemeClr val="bg1"/>
                </a:solidFill>
              </a:rPr>
              <a:t>（５）情報○○から、共感やつながりによる消費者間の○○作用とコミュニティ形成</a:t>
            </a:r>
            <a:endParaRPr lang="en-US" altLang="ja-JP" sz="1400" dirty="0">
              <a:solidFill>
                <a:schemeClr val="bg1"/>
              </a:solidFill>
            </a:endParaRPr>
          </a:p>
          <a:p>
            <a:pPr marL="109728"/>
            <a:r>
              <a:rPr lang="ja-JP" altLang="en-US" sz="1400" dirty="0">
                <a:solidFill>
                  <a:schemeClr val="bg1"/>
                </a:solidFill>
              </a:rPr>
              <a:t>→　能動化する消費者、相互作用する消費者の積極的な関与の促進→製品開発などへ</a:t>
            </a:r>
            <a:endParaRPr lang="en-US" altLang="ja-JP" sz="1400" dirty="0">
              <a:solidFill>
                <a:schemeClr val="bg1"/>
              </a:solidFill>
            </a:endParaRPr>
          </a:p>
          <a:p>
            <a:pPr marL="109728"/>
            <a:endParaRPr lang="en-US" altLang="ja-JP" sz="1400" dirty="0"/>
          </a:p>
          <a:p>
            <a:pPr marL="109728"/>
            <a:endParaRPr lang="en-US" altLang="ja-JP" sz="1600" dirty="0"/>
          </a:p>
          <a:p>
            <a:pPr marL="109728"/>
            <a:endParaRPr lang="en-US" altLang="ja-JP" sz="1600" dirty="0"/>
          </a:p>
          <a:p>
            <a:endParaRPr lang="en-US" altLang="ja-JP" sz="2400" dirty="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17</a:t>
            </a:fld>
            <a:endParaRPr kumimoji="1" lang="ja-JP" altLang="en-US"/>
          </a:p>
        </p:txBody>
      </p:sp>
    </p:spTree>
    <p:extLst>
      <p:ext uri="{BB962C8B-B14F-4D97-AF65-F5344CB8AC3E}">
        <p14:creationId xmlns:p14="http://schemas.microsoft.com/office/powerpoint/2010/main" val="600194317"/>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035496"/>
            <a:ext cx="7772400" cy="1829761"/>
          </a:xfrm>
        </p:spPr>
        <p:txBody>
          <a:bodyPr>
            <a:normAutofit/>
          </a:bodyPr>
          <a:lstStyle/>
          <a:p>
            <a:r>
              <a:rPr kumimoji="1" lang="ja-JP" altLang="en-US" sz="4400" dirty="0"/>
              <a:t>６月８日のレビュー</a:t>
            </a:r>
          </a:p>
        </p:txBody>
      </p:sp>
      <p:sp>
        <p:nvSpPr>
          <p:cNvPr id="5" name="サブタイトル 4"/>
          <p:cNvSpPr>
            <a:spLocks noGrp="1"/>
          </p:cNvSpPr>
          <p:nvPr>
            <p:ph type="subTitle" idx="1"/>
          </p:nvPr>
        </p:nvSpPr>
        <p:spPr>
          <a:xfrm>
            <a:off x="-180528" y="233264"/>
            <a:ext cx="8856984" cy="6624736"/>
          </a:xfrm>
        </p:spPr>
        <p:txBody>
          <a:bodyPr>
            <a:noAutofit/>
          </a:bodyPr>
          <a:lstStyle/>
          <a:p>
            <a:endParaRPr lang="en-US" altLang="ja-JP" sz="1400" dirty="0"/>
          </a:p>
          <a:p>
            <a:endParaRPr lang="en-US" altLang="ja-JP" sz="1400" dirty="0">
              <a:solidFill>
                <a:srgbClr val="FF0000"/>
              </a:solidFill>
            </a:endParaRPr>
          </a:p>
          <a:p>
            <a:endParaRPr lang="en-US" altLang="ja-JP" sz="1400" dirty="0"/>
          </a:p>
          <a:p>
            <a:r>
              <a:rPr lang="ja-JP" altLang="en-US" sz="2400" dirty="0"/>
              <a:t>１．消費者を取り巻く４つの環境要因（</a:t>
            </a:r>
            <a:r>
              <a:rPr lang="ja-JP" altLang="en-US" sz="2400" dirty="0">
                <a:solidFill>
                  <a:schemeClr val="tx1"/>
                </a:solidFill>
              </a:rPr>
              <a:t>ＰＥＳＴ</a:t>
            </a:r>
            <a:r>
              <a:rPr lang="ja-JP" altLang="en-US" sz="2400" dirty="0"/>
              <a:t>）を列挙しよう！</a:t>
            </a:r>
            <a:endParaRPr lang="en-US" altLang="ja-JP" sz="2400" dirty="0"/>
          </a:p>
          <a:p>
            <a:endParaRPr lang="en-US" altLang="ja-JP" sz="2400" dirty="0"/>
          </a:p>
          <a:p>
            <a:pPr marL="109728"/>
            <a:r>
              <a:rPr lang="ja-JP" altLang="en-US" sz="2400" dirty="0"/>
              <a:t>２．</a:t>
            </a:r>
            <a:r>
              <a:rPr lang="en-US" altLang="ja-JP" sz="2400" dirty="0"/>
              <a:t> LOHAS</a:t>
            </a:r>
            <a:r>
              <a:rPr lang="ja-JP" altLang="en-US" sz="2400" dirty="0" err="1"/>
              <a:t>って</a:t>
            </a:r>
            <a:r>
              <a:rPr lang="ja-JP" altLang="en-US" sz="2400" dirty="0"/>
              <a:t>何だっけ？この背景について説明してみよう！</a:t>
            </a:r>
            <a:endParaRPr lang="en-US" altLang="ja-JP" sz="2400" dirty="0"/>
          </a:p>
          <a:p>
            <a:pPr marL="109728"/>
            <a:endParaRPr lang="en-US" altLang="ja-JP" sz="2400" dirty="0"/>
          </a:p>
          <a:p>
            <a:pPr marL="109728"/>
            <a:r>
              <a:rPr lang="ja-JP" altLang="en-US" sz="2400" dirty="0"/>
              <a:t>３．時間コストを増大させる４つの要因を列挙しよう！</a:t>
            </a:r>
            <a:endParaRPr lang="en-US" altLang="ja-JP" sz="2400" dirty="0"/>
          </a:p>
          <a:p>
            <a:pPr marL="109728"/>
            <a:endParaRPr lang="en-US" altLang="ja-JP" sz="2400" dirty="0"/>
          </a:p>
          <a:p>
            <a:pPr marL="109728"/>
            <a:r>
              <a:rPr lang="ja-JP" altLang="en-US" sz="2400" dirty="0"/>
              <a:t>４．「十人十色」（消費者間の多様化）および「一人十色」（消費者内の多様化）の意味について説明してみよう！</a:t>
            </a:r>
            <a:endParaRPr lang="en-US" altLang="ja-JP" sz="2400" dirty="0"/>
          </a:p>
          <a:p>
            <a:pPr marL="109728"/>
            <a:endParaRPr lang="en-US" altLang="ja-JP" sz="2400" dirty="0"/>
          </a:p>
          <a:p>
            <a:pPr marL="109728"/>
            <a:r>
              <a:rPr lang="ja-JP" altLang="en-US" sz="2400" dirty="0"/>
              <a:t>５．</a:t>
            </a:r>
            <a:r>
              <a:rPr lang="en-US" altLang="ja-JP" sz="2400" dirty="0"/>
              <a:t>AISAS</a:t>
            </a:r>
            <a:r>
              <a:rPr lang="ja-JP" altLang="en-US" sz="2400" dirty="0" err="1"/>
              <a:t>って</a:t>
            </a:r>
            <a:r>
              <a:rPr lang="ja-JP" altLang="en-US" sz="2400" dirty="0"/>
              <a:t>何だっけ？説明してみよう！</a:t>
            </a:r>
            <a:endParaRPr lang="en-US" altLang="ja-JP" sz="2400" dirty="0"/>
          </a:p>
          <a:p>
            <a:pPr marL="109728"/>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a:p>
          <a:p>
            <a:endParaRPr kumimoji="1" lang="en-US" altLang="ja-JP" sz="1400" dirty="0"/>
          </a:p>
          <a:p>
            <a:endParaRPr lang="en-US" altLang="ja-JP" sz="1400" dirty="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18</a:t>
            </a:fld>
            <a:endParaRPr kumimoji="1" lang="ja-JP" altLang="en-US"/>
          </a:p>
        </p:txBody>
      </p:sp>
    </p:spTree>
    <p:extLst>
      <p:ext uri="{BB962C8B-B14F-4D97-AF65-F5344CB8AC3E}">
        <p14:creationId xmlns:p14="http://schemas.microsoft.com/office/powerpoint/2010/main" val="3547225574"/>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64704" y="1988840"/>
            <a:ext cx="8255768" cy="5044016"/>
          </a:xfrm>
        </p:spPr>
        <p:txBody>
          <a:bodyPr>
            <a:normAutofit fontScale="70000" lnSpcReduction="20000"/>
          </a:bodyPr>
          <a:lstStyle/>
          <a:p>
            <a:endParaRPr kumimoji="1" lang="en-US" altLang="ja-JP" sz="3200" dirty="0"/>
          </a:p>
          <a:p>
            <a:pPr marL="109728" indent="0">
              <a:buNone/>
            </a:pPr>
            <a:r>
              <a:rPr lang="ja-JP" altLang="en-US" sz="3200" dirty="0"/>
              <a:t>１．「</a:t>
            </a:r>
            <a:r>
              <a:rPr kumimoji="1" lang="ja-JP" altLang="en-US" sz="3200" dirty="0"/>
              <a:t>家事活動の外部化」に対応した製品やサービスの事例を挙げ、どのようなニーズに対応したのか説明しよう！</a:t>
            </a:r>
            <a:endParaRPr kumimoji="1" lang="en-US" altLang="ja-JP" sz="3200" dirty="0"/>
          </a:p>
          <a:p>
            <a:pPr marL="109728" indent="0">
              <a:buNone/>
            </a:pPr>
            <a:endParaRPr lang="en-US" altLang="ja-JP" sz="3200" dirty="0"/>
          </a:p>
          <a:p>
            <a:pPr marL="109728" indent="0">
              <a:buNone/>
            </a:pPr>
            <a:r>
              <a:rPr kumimoji="1" lang="ja-JP" altLang="en-US" sz="3200" dirty="0"/>
              <a:t>２．「家事活動の外部化」に対応した製品やサービスのアイデアを</a:t>
            </a:r>
            <a:endParaRPr kumimoji="1" lang="en-US" altLang="ja-JP" sz="3200" dirty="0"/>
          </a:p>
          <a:p>
            <a:pPr marL="109728" indent="0">
              <a:buNone/>
            </a:pPr>
            <a:r>
              <a:rPr kumimoji="1" lang="ja-JP" altLang="en-US" sz="3200" dirty="0"/>
              <a:t>考えてみよう！</a:t>
            </a:r>
            <a:endParaRPr kumimoji="1" lang="en-US" altLang="ja-JP" sz="3200" dirty="0"/>
          </a:p>
          <a:p>
            <a:endParaRPr lang="en-US" altLang="ja-JP" sz="3200" dirty="0"/>
          </a:p>
          <a:p>
            <a:pPr marL="109728" indent="0">
              <a:buNone/>
            </a:pPr>
            <a:endParaRPr kumimoji="1" lang="en-US" altLang="ja-JP" sz="3200" dirty="0"/>
          </a:p>
          <a:p>
            <a:pPr marL="109728" indent="0">
              <a:buNone/>
            </a:pPr>
            <a:r>
              <a:rPr kumimoji="1" lang="ja-JP" altLang="en-US" sz="3200" dirty="0"/>
              <a:t>→　教科書１２３</a:t>
            </a:r>
            <a:r>
              <a:rPr lang="ja-JP" altLang="en-US" sz="3200" dirty="0"/>
              <a:t>～１２６ページを参照のこと。</a:t>
            </a:r>
            <a:endParaRPr kumimoji="1" lang="en-US" altLang="ja-JP" sz="3200" dirty="0"/>
          </a:p>
          <a:p>
            <a:endParaRPr kumimoji="1" lang="en-US" altLang="ja-JP" sz="3200" dirty="0"/>
          </a:p>
          <a:p>
            <a:pPr marL="109728" indent="0">
              <a:buNone/>
            </a:pPr>
            <a:endParaRPr lang="en-US" altLang="ja-JP" sz="3200" dirty="0"/>
          </a:p>
          <a:p>
            <a:pPr marL="109728" indent="0">
              <a:buNone/>
            </a:pPr>
            <a:endParaRPr lang="en-US" altLang="ja-JP" sz="3200" dirty="0"/>
          </a:p>
          <a:p>
            <a:endParaRPr kumimoji="1" lang="en-US" altLang="ja-JP" sz="3200" dirty="0"/>
          </a:p>
          <a:p>
            <a:pPr marL="109728" indent="0">
              <a:buNone/>
            </a:pPr>
            <a:r>
              <a:rPr lang="en-US" altLang="ja-JP" sz="3200" dirty="0"/>
              <a:t>						</a:t>
            </a:r>
            <a:r>
              <a:rPr lang="ja-JP" altLang="en-US" sz="3200" dirty="0"/>
              <a:t>また来週！</a:t>
            </a:r>
            <a:endParaRPr kumimoji="1" lang="en-US" altLang="ja-JP" sz="3200" dirty="0"/>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19</a:t>
            </a:fld>
            <a:endParaRPr kumimoji="1" lang="ja-JP" altLang="en-US"/>
          </a:p>
        </p:txBody>
      </p:sp>
      <p:sp>
        <p:nvSpPr>
          <p:cNvPr id="3" name="タイトル 2"/>
          <p:cNvSpPr>
            <a:spLocks noGrp="1"/>
          </p:cNvSpPr>
          <p:nvPr>
            <p:ph type="title"/>
          </p:nvPr>
        </p:nvSpPr>
        <p:spPr>
          <a:xfrm>
            <a:off x="467544" y="692696"/>
            <a:ext cx="8229600" cy="1143000"/>
          </a:xfrm>
        </p:spPr>
        <p:txBody>
          <a:bodyPr>
            <a:normAutofit fontScale="90000"/>
          </a:bodyPr>
          <a:lstStyle/>
          <a:p>
            <a:pPr marL="109728" lvl="0">
              <a:spcBef>
                <a:spcPts val="400"/>
              </a:spcBef>
            </a:pPr>
            <a:r>
              <a:rPr kumimoji="1" lang="ja-JP" altLang="en-US" dirty="0"/>
              <a:t>本日の確認事項６＆</a:t>
            </a:r>
            <a:br>
              <a:rPr kumimoji="1" lang="en-US" altLang="ja-JP" dirty="0"/>
            </a:br>
            <a:r>
              <a:rPr kumimoji="1" lang="ja-JP" altLang="en-US" dirty="0"/>
              <a:t>　　　　　　　　　　６月１５日までの宿題</a:t>
            </a:r>
            <a:br>
              <a:rPr kumimoji="1" lang="en-US" altLang="ja-JP" dirty="0"/>
            </a:br>
            <a:r>
              <a:rPr lang="ja-JP" altLang="en-US" sz="2400" b="0" dirty="0">
                <a:solidFill>
                  <a:srgbClr val="FF0000"/>
                </a:solidFill>
                <a:effectLst/>
                <a:cs typeface="+mn-cs"/>
              </a:rPr>
              <a:t>＊グループで１を議論した上で２を各自やってこよう！</a:t>
            </a:r>
            <a:br>
              <a:rPr lang="en-US" altLang="ja-JP" sz="2400" b="0" dirty="0">
                <a:solidFill>
                  <a:srgbClr val="FF0000"/>
                </a:solidFill>
                <a:effectLst/>
                <a:cs typeface="+mn-cs"/>
              </a:rPr>
            </a:br>
            <a:endParaRPr kumimoji="1" lang="ja-JP" altLang="en-US" dirty="0"/>
          </a:p>
        </p:txBody>
      </p:sp>
    </p:spTree>
    <p:extLst>
      <p:ext uri="{BB962C8B-B14F-4D97-AF65-F5344CB8AC3E}">
        <p14:creationId xmlns:p14="http://schemas.microsoft.com/office/powerpoint/2010/main" val="35312263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down)">
                                      <p:cBhvr>
                                        <p:cTn id="25" dur="580">
                                          <p:stCondLst>
                                            <p:cond delay="0"/>
                                          </p:stCondLst>
                                        </p:cTn>
                                        <p:tgtEl>
                                          <p:spTgt spid="2">
                                            <p:txEl>
                                              <p:pRg st="3" end="3"/>
                                            </p:txEl>
                                          </p:spTgt>
                                        </p:tgtEl>
                                      </p:cBhvr>
                                    </p:animEffect>
                                    <p:anim calcmode="lin" valueType="num">
                                      <p:cBhvr>
                                        <p:cTn id="26"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3" end="3"/>
                                            </p:txEl>
                                          </p:spTgt>
                                        </p:tgtEl>
                                      </p:cBhvr>
                                      <p:to x="100000" y="60000"/>
                                    </p:animScale>
                                    <p:animScale>
                                      <p:cBhvr>
                                        <p:cTn id="32" dur="166" decel="50000">
                                          <p:stCondLst>
                                            <p:cond delay="676"/>
                                          </p:stCondLst>
                                        </p:cTn>
                                        <p:tgtEl>
                                          <p:spTgt spid="2">
                                            <p:txEl>
                                              <p:pRg st="3" end="3"/>
                                            </p:txEl>
                                          </p:spTgt>
                                        </p:tgtEl>
                                      </p:cBhvr>
                                      <p:to x="100000" y="100000"/>
                                    </p:animScale>
                                    <p:animScale>
                                      <p:cBhvr>
                                        <p:cTn id="33" dur="26">
                                          <p:stCondLst>
                                            <p:cond delay="1312"/>
                                          </p:stCondLst>
                                        </p:cTn>
                                        <p:tgtEl>
                                          <p:spTgt spid="2">
                                            <p:txEl>
                                              <p:pRg st="3" end="3"/>
                                            </p:txEl>
                                          </p:spTgt>
                                        </p:tgtEl>
                                      </p:cBhvr>
                                      <p:to x="100000" y="80000"/>
                                    </p:animScale>
                                    <p:animScale>
                                      <p:cBhvr>
                                        <p:cTn id="34" dur="166" decel="50000">
                                          <p:stCondLst>
                                            <p:cond delay="1338"/>
                                          </p:stCondLst>
                                        </p:cTn>
                                        <p:tgtEl>
                                          <p:spTgt spid="2">
                                            <p:txEl>
                                              <p:pRg st="3" end="3"/>
                                            </p:txEl>
                                          </p:spTgt>
                                        </p:tgtEl>
                                      </p:cBhvr>
                                      <p:to x="100000" y="100000"/>
                                    </p:animScale>
                                    <p:animScale>
                                      <p:cBhvr>
                                        <p:cTn id="35" dur="26">
                                          <p:stCondLst>
                                            <p:cond delay="1642"/>
                                          </p:stCondLst>
                                        </p:cTn>
                                        <p:tgtEl>
                                          <p:spTgt spid="2">
                                            <p:txEl>
                                              <p:pRg st="3" end="3"/>
                                            </p:txEl>
                                          </p:spTgt>
                                        </p:tgtEl>
                                      </p:cBhvr>
                                      <p:to x="100000" y="90000"/>
                                    </p:animScale>
                                    <p:animScale>
                                      <p:cBhvr>
                                        <p:cTn id="36" dur="166" decel="50000">
                                          <p:stCondLst>
                                            <p:cond delay="1668"/>
                                          </p:stCondLst>
                                        </p:cTn>
                                        <p:tgtEl>
                                          <p:spTgt spid="2">
                                            <p:txEl>
                                              <p:pRg st="3" end="3"/>
                                            </p:txEl>
                                          </p:spTgt>
                                        </p:tgtEl>
                                      </p:cBhvr>
                                      <p:to x="100000" y="100000"/>
                                    </p:animScale>
                                    <p:animScale>
                                      <p:cBhvr>
                                        <p:cTn id="37" dur="26">
                                          <p:stCondLst>
                                            <p:cond delay="1808"/>
                                          </p:stCondLst>
                                        </p:cTn>
                                        <p:tgtEl>
                                          <p:spTgt spid="2">
                                            <p:txEl>
                                              <p:pRg st="3" end="3"/>
                                            </p:txEl>
                                          </p:spTgt>
                                        </p:tgtEl>
                                      </p:cBhvr>
                                      <p:to x="100000" y="95000"/>
                                    </p:animScale>
                                    <p:animScale>
                                      <p:cBhvr>
                                        <p:cTn id="38" dur="166" decel="50000">
                                          <p:stCondLst>
                                            <p:cond delay="1834"/>
                                          </p:stCondLst>
                                        </p:cTn>
                                        <p:tgtEl>
                                          <p:spTgt spid="2">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wipe(down)">
                                      <p:cBhvr>
                                        <p:cTn id="43" dur="580">
                                          <p:stCondLst>
                                            <p:cond delay="0"/>
                                          </p:stCondLst>
                                        </p:cTn>
                                        <p:tgtEl>
                                          <p:spTgt spid="2">
                                            <p:txEl>
                                              <p:pRg st="4" end="4"/>
                                            </p:txEl>
                                          </p:spTgt>
                                        </p:tgtEl>
                                      </p:cBhvr>
                                    </p:animEffect>
                                    <p:anim calcmode="lin" valueType="num">
                                      <p:cBhvr>
                                        <p:cTn id="44"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4" end="4"/>
                                            </p:txEl>
                                          </p:spTgt>
                                        </p:tgtEl>
                                      </p:cBhvr>
                                      <p:to x="100000" y="60000"/>
                                    </p:animScale>
                                    <p:animScale>
                                      <p:cBhvr>
                                        <p:cTn id="50" dur="166" decel="50000">
                                          <p:stCondLst>
                                            <p:cond delay="676"/>
                                          </p:stCondLst>
                                        </p:cTn>
                                        <p:tgtEl>
                                          <p:spTgt spid="2">
                                            <p:txEl>
                                              <p:pRg st="4" end="4"/>
                                            </p:txEl>
                                          </p:spTgt>
                                        </p:tgtEl>
                                      </p:cBhvr>
                                      <p:to x="100000" y="100000"/>
                                    </p:animScale>
                                    <p:animScale>
                                      <p:cBhvr>
                                        <p:cTn id="51" dur="26">
                                          <p:stCondLst>
                                            <p:cond delay="1312"/>
                                          </p:stCondLst>
                                        </p:cTn>
                                        <p:tgtEl>
                                          <p:spTgt spid="2">
                                            <p:txEl>
                                              <p:pRg st="4" end="4"/>
                                            </p:txEl>
                                          </p:spTgt>
                                        </p:tgtEl>
                                      </p:cBhvr>
                                      <p:to x="100000" y="80000"/>
                                    </p:animScale>
                                    <p:animScale>
                                      <p:cBhvr>
                                        <p:cTn id="52" dur="166" decel="50000">
                                          <p:stCondLst>
                                            <p:cond delay="1338"/>
                                          </p:stCondLst>
                                        </p:cTn>
                                        <p:tgtEl>
                                          <p:spTgt spid="2">
                                            <p:txEl>
                                              <p:pRg st="4" end="4"/>
                                            </p:txEl>
                                          </p:spTgt>
                                        </p:tgtEl>
                                      </p:cBhvr>
                                      <p:to x="100000" y="100000"/>
                                    </p:animScale>
                                    <p:animScale>
                                      <p:cBhvr>
                                        <p:cTn id="53" dur="26">
                                          <p:stCondLst>
                                            <p:cond delay="1642"/>
                                          </p:stCondLst>
                                        </p:cTn>
                                        <p:tgtEl>
                                          <p:spTgt spid="2">
                                            <p:txEl>
                                              <p:pRg st="4" end="4"/>
                                            </p:txEl>
                                          </p:spTgt>
                                        </p:tgtEl>
                                      </p:cBhvr>
                                      <p:to x="100000" y="90000"/>
                                    </p:animScale>
                                    <p:animScale>
                                      <p:cBhvr>
                                        <p:cTn id="54" dur="166" decel="50000">
                                          <p:stCondLst>
                                            <p:cond delay="1668"/>
                                          </p:stCondLst>
                                        </p:cTn>
                                        <p:tgtEl>
                                          <p:spTgt spid="2">
                                            <p:txEl>
                                              <p:pRg st="4" end="4"/>
                                            </p:txEl>
                                          </p:spTgt>
                                        </p:tgtEl>
                                      </p:cBhvr>
                                      <p:to x="100000" y="100000"/>
                                    </p:animScale>
                                    <p:animScale>
                                      <p:cBhvr>
                                        <p:cTn id="55" dur="26">
                                          <p:stCondLst>
                                            <p:cond delay="1808"/>
                                          </p:stCondLst>
                                        </p:cTn>
                                        <p:tgtEl>
                                          <p:spTgt spid="2">
                                            <p:txEl>
                                              <p:pRg st="4" end="4"/>
                                            </p:txEl>
                                          </p:spTgt>
                                        </p:tgtEl>
                                      </p:cBhvr>
                                      <p:to x="100000" y="95000"/>
                                    </p:animScale>
                                    <p:animScale>
                                      <p:cBhvr>
                                        <p:cTn id="56" dur="166" decel="50000">
                                          <p:stCondLst>
                                            <p:cond delay="1834"/>
                                          </p:stCondLst>
                                        </p:cTn>
                                        <p:tgtEl>
                                          <p:spTgt spid="2">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7" end="7"/>
                                            </p:txEl>
                                          </p:spTgt>
                                        </p:tgtEl>
                                        <p:attrNameLst>
                                          <p:attrName>style.visibility</p:attrName>
                                        </p:attrNameLst>
                                      </p:cBhvr>
                                      <p:to>
                                        <p:strVal val="visible"/>
                                      </p:to>
                                    </p:set>
                                    <p:animEffect transition="in" filter="wipe(down)">
                                      <p:cBhvr>
                                        <p:cTn id="61" dur="580">
                                          <p:stCondLst>
                                            <p:cond delay="0"/>
                                          </p:stCondLst>
                                        </p:cTn>
                                        <p:tgtEl>
                                          <p:spTgt spid="2">
                                            <p:txEl>
                                              <p:pRg st="7" end="7"/>
                                            </p:txEl>
                                          </p:spTgt>
                                        </p:tgtEl>
                                      </p:cBhvr>
                                    </p:animEffect>
                                    <p:anim calcmode="lin" valueType="num">
                                      <p:cBhvr>
                                        <p:cTn id="62"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7" end="7"/>
                                            </p:txEl>
                                          </p:spTgt>
                                        </p:tgtEl>
                                      </p:cBhvr>
                                      <p:to x="100000" y="60000"/>
                                    </p:animScale>
                                    <p:animScale>
                                      <p:cBhvr>
                                        <p:cTn id="68" dur="166" decel="50000">
                                          <p:stCondLst>
                                            <p:cond delay="676"/>
                                          </p:stCondLst>
                                        </p:cTn>
                                        <p:tgtEl>
                                          <p:spTgt spid="2">
                                            <p:txEl>
                                              <p:pRg st="7" end="7"/>
                                            </p:txEl>
                                          </p:spTgt>
                                        </p:tgtEl>
                                      </p:cBhvr>
                                      <p:to x="100000" y="100000"/>
                                    </p:animScale>
                                    <p:animScale>
                                      <p:cBhvr>
                                        <p:cTn id="69" dur="26">
                                          <p:stCondLst>
                                            <p:cond delay="1312"/>
                                          </p:stCondLst>
                                        </p:cTn>
                                        <p:tgtEl>
                                          <p:spTgt spid="2">
                                            <p:txEl>
                                              <p:pRg st="7" end="7"/>
                                            </p:txEl>
                                          </p:spTgt>
                                        </p:tgtEl>
                                      </p:cBhvr>
                                      <p:to x="100000" y="80000"/>
                                    </p:animScale>
                                    <p:animScale>
                                      <p:cBhvr>
                                        <p:cTn id="70" dur="166" decel="50000">
                                          <p:stCondLst>
                                            <p:cond delay="1338"/>
                                          </p:stCondLst>
                                        </p:cTn>
                                        <p:tgtEl>
                                          <p:spTgt spid="2">
                                            <p:txEl>
                                              <p:pRg st="7" end="7"/>
                                            </p:txEl>
                                          </p:spTgt>
                                        </p:tgtEl>
                                      </p:cBhvr>
                                      <p:to x="100000" y="100000"/>
                                    </p:animScale>
                                    <p:animScale>
                                      <p:cBhvr>
                                        <p:cTn id="71" dur="26">
                                          <p:stCondLst>
                                            <p:cond delay="1642"/>
                                          </p:stCondLst>
                                        </p:cTn>
                                        <p:tgtEl>
                                          <p:spTgt spid="2">
                                            <p:txEl>
                                              <p:pRg st="7" end="7"/>
                                            </p:txEl>
                                          </p:spTgt>
                                        </p:tgtEl>
                                      </p:cBhvr>
                                      <p:to x="100000" y="90000"/>
                                    </p:animScale>
                                    <p:animScale>
                                      <p:cBhvr>
                                        <p:cTn id="72" dur="166" decel="50000">
                                          <p:stCondLst>
                                            <p:cond delay="1668"/>
                                          </p:stCondLst>
                                        </p:cTn>
                                        <p:tgtEl>
                                          <p:spTgt spid="2">
                                            <p:txEl>
                                              <p:pRg st="7" end="7"/>
                                            </p:txEl>
                                          </p:spTgt>
                                        </p:tgtEl>
                                      </p:cBhvr>
                                      <p:to x="100000" y="100000"/>
                                    </p:animScale>
                                    <p:animScale>
                                      <p:cBhvr>
                                        <p:cTn id="73" dur="26">
                                          <p:stCondLst>
                                            <p:cond delay="1808"/>
                                          </p:stCondLst>
                                        </p:cTn>
                                        <p:tgtEl>
                                          <p:spTgt spid="2">
                                            <p:txEl>
                                              <p:pRg st="7" end="7"/>
                                            </p:txEl>
                                          </p:spTgt>
                                        </p:tgtEl>
                                      </p:cBhvr>
                                      <p:to x="100000" y="95000"/>
                                    </p:animScale>
                                    <p:animScale>
                                      <p:cBhvr>
                                        <p:cTn id="74" dur="166" decel="50000">
                                          <p:stCondLst>
                                            <p:cond delay="1834"/>
                                          </p:stCondLst>
                                        </p:cTn>
                                        <p:tgtEl>
                                          <p:spTgt spid="2">
                                            <p:txEl>
                                              <p:pRg st="7" end="7"/>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xEl>
                                              <p:pRg st="12" end="12"/>
                                            </p:txEl>
                                          </p:spTgt>
                                        </p:tgtEl>
                                        <p:attrNameLst>
                                          <p:attrName>style.visibility</p:attrName>
                                        </p:attrNameLst>
                                      </p:cBhvr>
                                      <p:to>
                                        <p:strVal val="visible"/>
                                      </p:to>
                                    </p:set>
                                    <p:animEffect transition="in" filter="wipe(down)">
                                      <p:cBhvr>
                                        <p:cTn id="79" dur="580">
                                          <p:stCondLst>
                                            <p:cond delay="0"/>
                                          </p:stCondLst>
                                        </p:cTn>
                                        <p:tgtEl>
                                          <p:spTgt spid="2">
                                            <p:txEl>
                                              <p:pRg st="12" end="12"/>
                                            </p:txEl>
                                          </p:spTgt>
                                        </p:tgtEl>
                                      </p:cBhvr>
                                    </p:animEffect>
                                    <p:anim calcmode="lin" valueType="num">
                                      <p:cBhvr>
                                        <p:cTn id="80" dur="1822" tmFilter="0,0; 0.14,0.36; 0.43,0.73; 0.71,0.91; 1.0,1.0">
                                          <p:stCondLst>
                                            <p:cond delay="0"/>
                                          </p:stCondLst>
                                        </p:cTn>
                                        <p:tgtEl>
                                          <p:spTgt spid="2">
                                            <p:txEl>
                                              <p:pRg st="12" end="12"/>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12" end="12"/>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12" end="12"/>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12" end="12"/>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12" end="12"/>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12" end="12"/>
                                            </p:txEl>
                                          </p:spTgt>
                                        </p:tgtEl>
                                      </p:cBhvr>
                                      <p:to x="100000" y="60000"/>
                                    </p:animScale>
                                    <p:animScale>
                                      <p:cBhvr>
                                        <p:cTn id="86" dur="166" decel="50000">
                                          <p:stCondLst>
                                            <p:cond delay="676"/>
                                          </p:stCondLst>
                                        </p:cTn>
                                        <p:tgtEl>
                                          <p:spTgt spid="2">
                                            <p:txEl>
                                              <p:pRg st="12" end="12"/>
                                            </p:txEl>
                                          </p:spTgt>
                                        </p:tgtEl>
                                      </p:cBhvr>
                                      <p:to x="100000" y="100000"/>
                                    </p:animScale>
                                    <p:animScale>
                                      <p:cBhvr>
                                        <p:cTn id="87" dur="26">
                                          <p:stCondLst>
                                            <p:cond delay="1312"/>
                                          </p:stCondLst>
                                        </p:cTn>
                                        <p:tgtEl>
                                          <p:spTgt spid="2">
                                            <p:txEl>
                                              <p:pRg st="12" end="12"/>
                                            </p:txEl>
                                          </p:spTgt>
                                        </p:tgtEl>
                                      </p:cBhvr>
                                      <p:to x="100000" y="80000"/>
                                    </p:animScale>
                                    <p:animScale>
                                      <p:cBhvr>
                                        <p:cTn id="88" dur="166" decel="50000">
                                          <p:stCondLst>
                                            <p:cond delay="1338"/>
                                          </p:stCondLst>
                                        </p:cTn>
                                        <p:tgtEl>
                                          <p:spTgt spid="2">
                                            <p:txEl>
                                              <p:pRg st="12" end="12"/>
                                            </p:txEl>
                                          </p:spTgt>
                                        </p:tgtEl>
                                      </p:cBhvr>
                                      <p:to x="100000" y="100000"/>
                                    </p:animScale>
                                    <p:animScale>
                                      <p:cBhvr>
                                        <p:cTn id="89" dur="26">
                                          <p:stCondLst>
                                            <p:cond delay="1642"/>
                                          </p:stCondLst>
                                        </p:cTn>
                                        <p:tgtEl>
                                          <p:spTgt spid="2">
                                            <p:txEl>
                                              <p:pRg st="12" end="12"/>
                                            </p:txEl>
                                          </p:spTgt>
                                        </p:tgtEl>
                                      </p:cBhvr>
                                      <p:to x="100000" y="90000"/>
                                    </p:animScale>
                                    <p:animScale>
                                      <p:cBhvr>
                                        <p:cTn id="90" dur="166" decel="50000">
                                          <p:stCondLst>
                                            <p:cond delay="1668"/>
                                          </p:stCondLst>
                                        </p:cTn>
                                        <p:tgtEl>
                                          <p:spTgt spid="2">
                                            <p:txEl>
                                              <p:pRg st="12" end="12"/>
                                            </p:txEl>
                                          </p:spTgt>
                                        </p:tgtEl>
                                      </p:cBhvr>
                                      <p:to x="100000" y="100000"/>
                                    </p:animScale>
                                    <p:animScale>
                                      <p:cBhvr>
                                        <p:cTn id="91" dur="26">
                                          <p:stCondLst>
                                            <p:cond delay="1808"/>
                                          </p:stCondLst>
                                        </p:cTn>
                                        <p:tgtEl>
                                          <p:spTgt spid="2">
                                            <p:txEl>
                                              <p:pRg st="12" end="12"/>
                                            </p:txEl>
                                          </p:spTgt>
                                        </p:tgtEl>
                                      </p:cBhvr>
                                      <p:to x="100000" y="95000"/>
                                    </p:animScale>
                                    <p:animScale>
                                      <p:cBhvr>
                                        <p:cTn id="92" dur="166" decel="50000">
                                          <p:stCondLst>
                                            <p:cond delay="1834"/>
                                          </p:stCondLst>
                                        </p:cTn>
                                        <p:tgtEl>
                                          <p:spTgt spid="2">
                                            <p:txEl>
                                              <p:pRg st="12" end="1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747464"/>
            <a:ext cx="7772400" cy="1829761"/>
          </a:xfrm>
        </p:spPr>
        <p:txBody>
          <a:bodyPr>
            <a:normAutofit/>
          </a:bodyPr>
          <a:lstStyle/>
          <a:p>
            <a:r>
              <a:rPr kumimoji="1" lang="ja-JP" altLang="en-US" sz="4400" dirty="0"/>
              <a:t>６月１日のレビュー</a:t>
            </a:r>
          </a:p>
        </p:txBody>
      </p:sp>
      <p:sp>
        <p:nvSpPr>
          <p:cNvPr id="5" name="サブタイトル 4"/>
          <p:cNvSpPr>
            <a:spLocks noGrp="1"/>
          </p:cNvSpPr>
          <p:nvPr>
            <p:ph type="subTitle" idx="1"/>
          </p:nvPr>
        </p:nvSpPr>
        <p:spPr>
          <a:xfrm>
            <a:off x="0" y="620688"/>
            <a:ext cx="8856984" cy="6624736"/>
          </a:xfrm>
        </p:spPr>
        <p:txBody>
          <a:bodyPr>
            <a:noAutofit/>
          </a:bodyPr>
          <a:lstStyle/>
          <a:p>
            <a:endParaRPr lang="en-US" altLang="ja-JP" sz="1400" dirty="0">
              <a:solidFill>
                <a:srgbClr val="FF0000"/>
              </a:solidFill>
            </a:endParaRPr>
          </a:p>
          <a:p>
            <a:endParaRPr lang="en-US" altLang="ja-JP" sz="1400" dirty="0"/>
          </a:p>
          <a:p>
            <a:r>
              <a:rPr lang="ja-JP" altLang="en-US" sz="2400" dirty="0"/>
              <a:t>１．消費行動分析の３つのアプローチ方法</a:t>
            </a:r>
            <a:endParaRPr lang="en-US" altLang="ja-JP" sz="2400" dirty="0"/>
          </a:p>
          <a:p>
            <a:r>
              <a:rPr lang="ja-JP" altLang="en-US" sz="2400" dirty="0"/>
              <a:t>を列挙し、概要を説明しよう！</a:t>
            </a:r>
            <a:endParaRPr lang="en-US" altLang="ja-JP" sz="2400" dirty="0"/>
          </a:p>
          <a:p>
            <a:endParaRPr lang="en-US" altLang="ja-JP" sz="2400" dirty="0"/>
          </a:p>
          <a:p>
            <a:pPr marL="109728"/>
            <a:r>
              <a:rPr lang="ja-JP" altLang="en-US" sz="2400" dirty="0"/>
              <a:t>２．消費様式の選択プロセスに影響を与える要因に関して、</a:t>
            </a:r>
            <a:endParaRPr lang="en-US" altLang="ja-JP" sz="2400" dirty="0"/>
          </a:p>
          <a:p>
            <a:pPr marL="109728"/>
            <a:r>
              <a:rPr lang="ja-JP" altLang="en-US" sz="2400" dirty="0"/>
              <a:t>①家計内要因（経済的要因）</a:t>
            </a:r>
            <a:endParaRPr lang="en-US" altLang="ja-JP" sz="2400" dirty="0"/>
          </a:p>
          <a:p>
            <a:pPr marL="109728"/>
            <a:r>
              <a:rPr lang="ja-JP" altLang="en-US" sz="2400" dirty="0"/>
              <a:t>②家計内要因（非経済的要因）</a:t>
            </a:r>
            <a:endParaRPr lang="en-US" altLang="ja-JP" sz="2400" dirty="0"/>
          </a:p>
          <a:p>
            <a:pPr marL="109728"/>
            <a:r>
              <a:rPr lang="ja-JP" altLang="en-US" sz="2400" dirty="0"/>
              <a:t>③市場要因</a:t>
            </a:r>
            <a:endParaRPr lang="en-US" altLang="ja-JP" sz="2400" dirty="0"/>
          </a:p>
          <a:p>
            <a:pPr marL="109728"/>
            <a:r>
              <a:rPr lang="ja-JP" altLang="en-US" sz="2400" dirty="0"/>
              <a:t>それぞれ毎に具体的にどのような要因が</a:t>
            </a:r>
            <a:endParaRPr lang="en-US" altLang="ja-JP" sz="2400" dirty="0"/>
          </a:p>
          <a:p>
            <a:pPr marL="109728"/>
            <a:r>
              <a:rPr lang="ja-JP" altLang="en-US" sz="2400" dirty="0"/>
              <a:t>消費様式にどのような影響を与えているか説明しよう！</a:t>
            </a:r>
            <a:endParaRPr lang="en-US" altLang="ja-JP" sz="2400" dirty="0"/>
          </a:p>
          <a:p>
            <a:pPr marL="109728"/>
            <a:endParaRPr lang="en-US" altLang="ja-JP" sz="2400" dirty="0"/>
          </a:p>
          <a:p>
            <a:endParaRPr lang="en-US" altLang="ja-JP" sz="1400" dirty="0"/>
          </a:p>
          <a:p>
            <a:endParaRPr lang="en-US" altLang="ja-JP" sz="1400" dirty="0">
              <a:latin typeface="+mn-ea"/>
            </a:endParaRPr>
          </a:p>
          <a:p>
            <a:pPr marL="109728"/>
            <a:r>
              <a:rPr lang="ja-JP" altLang="en-US" sz="1400" dirty="0"/>
              <a:t>　</a:t>
            </a:r>
            <a:endParaRPr lang="en-US" altLang="ja-JP" sz="1400" dirty="0"/>
          </a:p>
          <a:p>
            <a:endParaRPr lang="en-US" altLang="ja-JP" sz="1400" dirty="0"/>
          </a:p>
          <a:p>
            <a:endParaRPr kumimoji="1" lang="en-US" altLang="ja-JP" sz="1400" dirty="0"/>
          </a:p>
          <a:p>
            <a:endParaRPr lang="en-US" altLang="ja-JP" sz="1400" dirty="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2</a:t>
            </a:fld>
            <a:endParaRPr kumimoji="1" lang="ja-JP" altLang="en-US"/>
          </a:p>
        </p:txBody>
      </p:sp>
    </p:spTree>
    <p:extLst>
      <p:ext uri="{BB962C8B-B14F-4D97-AF65-F5344CB8AC3E}">
        <p14:creationId xmlns:p14="http://schemas.microsoft.com/office/powerpoint/2010/main" val="2744483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80">
                                          <p:stCondLst>
                                            <p:cond delay="0"/>
                                          </p:stCondLst>
                                        </p:cTn>
                                        <p:tgtEl>
                                          <p:spTgt spid="5">
                                            <p:txEl>
                                              <p:pRg st="2" end="2"/>
                                            </p:txEl>
                                          </p:spTgt>
                                        </p:tgtEl>
                                      </p:cBhvr>
                                    </p:animEffect>
                                    <p:anim calcmode="lin" valueType="num">
                                      <p:cBhvr>
                                        <p:cTn id="8"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2" end="2"/>
                                            </p:txEl>
                                          </p:spTgt>
                                        </p:tgtEl>
                                      </p:cBhvr>
                                      <p:to x="100000" y="60000"/>
                                    </p:animScale>
                                    <p:animScale>
                                      <p:cBhvr>
                                        <p:cTn id="14" dur="166" decel="50000">
                                          <p:stCondLst>
                                            <p:cond delay="676"/>
                                          </p:stCondLst>
                                        </p:cTn>
                                        <p:tgtEl>
                                          <p:spTgt spid="5">
                                            <p:txEl>
                                              <p:pRg st="2" end="2"/>
                                            </p:txEl>
                                          </p:spTgt>
                                        </p:tgtEl>
                                      </p:cBhvr>
                                      <p:to x="100000" y="100000"/>
                                    </p:animScale>
                                    <p:animScale>
                                      <p:cBhvr>
                                        <p:cTn id="15" dur="26">
                                          <p:stCondLst>
                                            <p:cond delay="1312"/>
                                          </p:stCondLst>
                                        </p:cTn>
                                        <p:tgtEl>
                                          <p:spTgt spid="5">
                                            <p:txEl>
                                              <p:pRg st="2" end="2"/>
                                            </p:txEl>
                                          </p:spTgt>
                                        </p:tgtEl>
                                      </p:cBhvr>
                                      <p:to x="100000" y="80000"/>
                                    </p:animScale>
                                    <p:animScale>
                                      <p:cBhvr>
                                        <p:cTn id="16" dur="166" decel="50000">
                                          <p:stCondLst>
                                            <p:cond delay="1338"/>
                                          </p:stCondLst>
                                        </p:cTn>
                                        <p:tgtEl>
                                          <p:spTgt spid="5">
                                            <p:txEl>
                                              <p:pRg st="2" end="2"/>
                                            </p:txEl>
                                          </p:spTgt>
                                        </p:tgtEl>
                                      </p:cBhvr>
                                      <p:to x="100000" y="100000"/>
                                    </p:animScale>
                                    <p:animScale>
                                      <p:cBhvr>
                                        <p:cTn id="17" dur="26">
                                          <p:stCondLst>
                                            <p:cond delay="1642"/>
                                          </p:stCondLst>
                                        </p:cTn>
                                        <p:tgtEl>
                                          <p:spTgt spid="5">
                                            <p:txEl>
                                              <p:pRg st="2" end="2"/>
                                            </p:txEl>
                                          </p:spTgt>
                                        </p:tgtEl>
                                      </p:cBhvr>
                                      <p:to x="100000" y="90000"/>
                                    </p:animScale>
                                    <p:animScale>
                                      <p:cBhvr>
                                        <p:cTn id="18" dur="166" decel="50000">
                                          <p:stCondLst>
                                            <p:cond delay="1668"/>
                                          </p:stCondLst>
                                        </p:cTn>
                                        <p:tgtEl>
                                          <p:spTgt spid="5">
                                            <p:txEl>
                                              <p:pRg st="2" end="2"/>
                                            </p:txEl>
                                          </p:spTgt>
                                        </p:tgtEl>
                                      </p:cBhvr>
                                      <p:to x="100000" y="100000"/>
                                    </p:animScale>
                                    <p:animScale>
                                      <p:cBhvr>
                                        <p:cTn id="19" dur="26">
                                          <p:stCondLst>
                                            <p:cond delay="1808"/>
                                          </p:stCondLst>
                                        </p:cTn>
                                        <p:tgtEl>
                                          <p:spTgt spid="5">
                                            <p:txEl>
                                              <p:pRg st="2" end="2"/>
                                            </p:txEl>
                                          </p:spTgt>
                                        </p:tgtEl>
                                      </p:cBhvr>
                                      <p:to x="100000" y="95000"/>
                                    </p:animScale>
                                    <p:animScale>
                                      <p:cBhvr>
                                        <p:cTn id="20" dur="166" decel="50000">
                                          <p:stCondLst>
                                            <p:cond delay="1834"/>
                                          </p:stCondLst>
                                        </p:cTn>
                                        <p:tgtEl>
                                          <p:spTgt spid="5">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80">
                                          <p:stCondLst>
                                            <p:cond delay="0"/>
                                          </p:stCondLst>
                                        </p:cTn>
                                        <p:tgtEl>
                                          <p:spTgt spid="5">
                                            <p:txEl>
                                              <p:pRg st="3" end="3"/>
                                            </p:txEl>
                                          </p:spTgt>
                                        </p:tgtEl>
                                      </p:cBhvr>
                                    </p:animEffect>
                                    <p:anim calcmode="lin" valueType="num">
                                      <p:cBhvr>
                                        <p:cTn id="24"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3" end="3"/>
                                            </p:txEl>
                                          </p:spTgt>
                                        </p:tgtEl>
                                      </p:cBhvr>
                                      <p:to x="100000" y="60000"/>
                                    </p:animScale>
                                    <p:animScale>
                                      <p:cBhvr>
                                        <p:cTn id="30" dur="166" decel="50000">
                                          <p:stCondLst>
                                            <p:cond delay="676"/>
                                          </p:stCondLst>
                                        </p:cTn>
                                        <p:tgtEl>
                                          <p:spTgt spid="5">
                                            <p:txEl>
                                              <p:pRg st="3" end="3"/>
                                            </p:txEl>
                                          </p:spTgt>
                                        </p:tgtEl>
                                      </p:cBhvr>
                                      <p:to x="100000" y="100000"/>
                                    </p:animScale>
                                    <p:animScale>
                                      <p:cBhvr>
                                        <p:cTn id="31" dur="26">
                                          <p:stCondLst>
                                            <p:cond delay="1312"/>
                                          </p:stCondLst>
                                        </p:cTn>
                                        <p:tgtEl>
                                          <p:spTgt spid="5">
                                            <p:txEl>
                                              <p:pRg st="3" end="3"/>
                                            </p:txEl>
                                          </p:spTgt>
                                        </p:tgtEl>
                                      </p:cBhvr>
                                      <p:to x="100000" y="80000"/>
                                    </p:animScale>
                                    <p:animScale>
                                      <p:cBhvr>
                                        <p:cTn id="32" dur="166" decel="50000">
                                          <p:stCondLst>
                                            <p:cond delay="1338"/>
                                          </p:stCondLst>
                                        </p:cTn>
                                        <p:tgtEl>
                                          <p:spTgt spid="5">
                                            <p:txEl>
                                              <p:pRg st="3" end="3"/>
                                            </p:txEl>
                                          </p:spTgt>
                                        </p:tgtEl>
                                      </p:cBhvr>
                                      <p:to x="100000" y="100000"/>
                                    </p:animScale>
                                    <p:animScale>
                                      <p:cBhvr>
                                        <p:cTn id="33" dur="26">
                                          <p:stCondLst>
                                            <p:cond delay="1642"/>
                                          </p:stCondLst>
                                        </p:cTn>
                                        <p:tgtEl>
                                          <p:spTgt spid="5">
                                            <p:txEl>
                                              <p:pRg st="3" end="3"/>
                                            </p:txEl>
                                          </p:spTgt>
                                        </p:tgtEl>
                                      </p:cBhvr>
                                      <p:to x="100000" y="90000"/>
                                    </p:animScale>
                                    <p:animScale>
                                      <p:cBhvr>
                                        <p:cTn id="34" dur="166" decel="50000">
                                          <p:stCondLst>
                                            <p:cond delay="1668"/>
                                          </p:stCondLst>
                                        </p:cTn>
                                        <p:tgtEl>
                                          <p:spTgt spid="5">
                                            <p:txEl>
                                              <p:pRg st="3" end="3"/>
                                            </p:txEl>
                                          </p:spTgt>
                                        </p:tgtEl>
                                      </p:cBhvr>
                                      <p:to x="100000" y="100000"/>
                                    </p:animScale>
                                    <p:animScale>
                                      <p:cBhvr>
                                        <p:cTn id="35" dur="26">
                                          <p:stCondLst>
                                            <p:cond delay="1808"/>
                                          </p:stCondLst>
                                        </p:cTn>
                                        <p:tgtEl>
                                          <p:spTgt spid="5">
                                            <p:txEl>
                                              <p:pRg st="3" end="3"/>
                                            </p:txEl>
                                          </p:spTgt>
                                        </p:tgtEl>
                                      </p:cBhvr>
                                      <p:to x="100000" y="95000"/>
                                    </p:animScale>
                                    <p:animScale>
                                      <p:cBhvr>
                                        <p:cTn id="36" dur="166" decel="50000">
                                          <p:stCondLst>
                                            <p:cond delay="1834"/>
                                          </p:stCondLst>
                                        </p:cTn>
                                        <p:tgtEl>
                                          <p:spTgt spid="5">
                                            <p:txEl>
                                              <p:pRg st="3" end="3"/>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down)">
                                      <p:cBhvr>
                                        <p:cTn id="41" dur="580">
                                          <p:stCondLst>
                                            <p:cond delay="0"/>
                                          </p:stCondLst>
                                        </p:cTn>
                                        <p:tgtEl>
                                          <p:spTgt spid="5">
                                            <p:txEl>
                                              <p:pRg st="5" end="5"/>
                                            </p:txEl>
                                          </p:spTgt>
                                        </p:tgtEl>
                                      </p:cBhvr>
                                    </p:animEffect>
                                    <p:anim calcmode="lin" valueType="num">
                                      <p:cBhvr>
                                        <p:cTn id="42"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5" end="5"/>
                                            </p:txEl>
                                          </p:spTgt>
                                        </p:tgtEl>
                                      </p:cBhvr>
                                      <p:to x="100000" y="60000"/>
                                    </p:animScale>
                                    <p:animScale>
                                      <p:cBhvr>
                                        <p:cTn id="48" dur="166" decel="50000">
                                          <p:stCondLst>
                                            <p:cond delay="676"/>
                                          </p:stCondLst>
                                        </p:cTn>
                                        <p:tgtEl>
                                          <p:spTgt spid="5">
                                            <p:txEl>
                                              <p:pRg st="5" end="5"/>
                                            </p:txEl>
                                          </p:spTgt>
                                        </p:tgtEl>
                                      </p:cBhvr>
                                      <p:to x="100000" y="100000"/>
                                    </p:animScale>
                                    <p:animScale>
                                      <p:cBhvr>
                                        <p:cTn id="49" dur="26">
                                          <p:stCondLst>
                                            <p:cond delay="1312"/>
                                          </p:stCondLst>
                                        </p:cTn>
                                        <p:tgtEl>
                                          <p:spTgt spid="5">
                                            <p:txEl>
                                              <p:pRg st="5" end="5"/>
                                            </p:txEl>
                                          </p:spTgt>
                                        </p:tgtEl>
                                      </p:cBhvr>
                                      <p:to x="100000" y="80000"/>
                                    </p:animScale>
                                    <p:animScale>
                                      <p:cBhvr>
                                        <p:cTn id="50" dur="166" decel="50000">
                                          <p:stCondLst>
                                            <p:cond delay="1338"/>
                                          </p:stCondLst>
                                        </p:cTn>
                                        <p:tgtEl>
                                          <p:spTgt spid="5">
                                            <p:txEl>
                                              <p:pRg st="5" end="5"/>
                                            </p:txEl>
                                          </p:spTgt>
                                        </p:tgtEl>
                                      </p:cBhvr>
                                      <p:to x="100000" y="100000"/>
                                    </p:animScale>
                                    <p:animScale>
                                      <p:cBhvr>
                                        <p:cTn id="51" dur="26">
                                          <p:stCondLst>
                                            <p:cond delay="1642"/>
                                          </p:stCondLst>
                                        </p:cTn>
                                        <p:tgtEl>
                                          <p:spTgt spid="5">
                                            <p:txEl>
                                              <p:pRg st="5" end="5"/>
                                            </p:txEl>
                                          </p:spTgt>
                                        </p:tgtEl>
                                      </p:cBhvr>
                                      <p:to x="100000" y="90000"/>
                                    </p:animScale>
                                    <p:animScale>
                                      <p:cBhvr>
                                        <p:cTn id="52" dur="166" decel="50000">
                                          <p:stCondLst>
                                            <p:cond delay="1668"/>
                                          </p:stCondLst>
                                        </p:cTn>
                                        <p:tgtEl>
                                          <p:spTgt spid="5">
                                            <p:txEl>
                                              <p:pRg st="5" end="5"/>
                                            </p:txEl>
                                          </p:spTgt>
                                        </p:tgtEl>
                                      </p:cBhvr>
                                      <p:to x="100000" y="100000"/>
                                    </p:animScale>
                                    <p:animScale>
                                      <p:cBhvr>
                                        <p:cTn id="53" dur="26">
                                          <p:stCondLst>
                                            <p:cond delay="1808"/>
                                          </p:stCondLst>
                                        </p:cTn>
                                        <p:tgtEl>
                                          <p:spTgt spid="5">
                                            <p:txEl>
                                              <p:pRg st="5" end="5"/>
                                            </p:txEl>
                                          </p:spTgt>
                                        </p:tgtEl>
                                      </p:cBhvr>
                                      <p:to x="100000" y="95000"/>
                                    </p:animScale>
                                    <p:animScale>
                                      <p:cBhvr>
                                        <p:cTn id="54" dur="166" decel="50000">
                                          <p:stCondLst>
                                            <p:cond delay="1834"/>
                                          </p:stCondLst>
                                        </p:cTn>
                                        <p:tgtEl>
                                          <p:spTgt spid="5">
                                            <p:txEl>
                                              <p:pRg st="5" end="5"/>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5">
                                            <p:txEl>
                                              <p:pRg st="6" end="6"/>
                                            </p:txEl>
                                          </p:spTgt>
                                        </p:tgtEl>
                                        <p:attrNameLst>
                                          <p:attrName>style.visibility</p:attrName>
                                        </p:attrNameLst>
                                      </p:cBhvr>
                                      <p:to>
                                        <p:strVal val="visible"/>
                                      </p:to>
                                    </p:set>
                                    <p:animEffect transition="in" filter="wipe(down)">
                                      <p:cBhvr>
                                        <p:cTn id="57" dur="580">
                                          <p:stCondLst>
                                            <p:cond delay="0"/>
                                          </p:stCondLst>
                                        </p:cTn>
                                        <p:tgtEl>
                                          <p:spTgt spid="5">
                                            <p:txEl>
                                              <p:pRg st="6" end="6"/>
                                            </p:txEl>
                                          </p:spTgt>
                                        </p:tgtEl>
                                      </p:cBhvr>
                                    </p:animEffect>
                                    <p:anim calcmode="lin" valueType="num">
                                      <p:cBhvr>
                                        <p:cTn id="58"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5">
                                            <p:txEl>
                                              <p:pRg st="6" end="6"/>
                                            </p:txEl>
                                          </p:spTgt>
                                        </p:tgtEl>
                                      </p:cBhvr>
                                      <p:to x="100000" y="60000"/>
                                    </p:animScale>
                                    <p:animScale>
                                      <p:cBhvr>
                                        <p:cTn id="64" dur="166" decel="50000">
                                          <p:stCondLst>
                                            <p:cond delay="676"/>
                                          </p:stCondLst>
                                        </p:cTn>
                                        <p:tgtEl>
                                          <p:spTgt spid="5">
                                            <p:txEl>
                                              <p:pRg st="6" end="6"/>
                                            </p:txEl>
                                          </p:spTgt>
                                        </p:tgtEl>
                                      </p:cBhvr>
                                      <p:to x="100000" y="100000"/>
                                    </p:animScale>
                                    <p:animScale>
                                      <p:cBhvr>
                                        <p:cTn id="65" dur="26">
                                          <p:stCondLst>
                                            <p:cond delay="1312"/>
                                          </p:stCondLst>
                                        </p:cTn>
                                        <p:tgtEl>
                                          <p:spTgt spid="5">
                                            <p:txEl>
                                              <p:pRg st="6" end="6"/>
                                            </p:txEl>
                                          </p:spTgt>
                                        </p:tgtEl>
                                      </p:cBhvr>
                                      <p:to x="100000" y="80000"/>
                                    </p:animScale>
                                    <p:animScale>
                                      <p:cBhvr>
                                        <p:cTn id="66" dur="166" decel="50000">
                                          <p:stCondLst>
                                            <p:cond delay="1338"/>
                                          </p:stCondLst>
                                        </p:cTn>
                                        <p:tgtEl>
                                          <p:spTgt spid="5">
                                            <p:txEl>
                                              <p:pRg st="6" end="6"/>
                                            </p:txEl>
                                          </p:spTgt>
                                        </p:tgtEl>
                                      </p:cBhvr>
                                      <p:to x="100000" y="100000"/>
                                    </p:animScale>
                                    <p:animScale>
                                      <p:cBhvr>
                                        <p:cTn id="67" dur="26">
                                          <p:stCondLst>
                                            <p:cond delay="1642"/>
                                          </p:stCondLst>
                                        </p:cTn>
                                        <p:tgtEl>
                                          <p:spTgt spid="5">
                                            <p:txEl>
                                              <p:pRg st="6" end="6"/>
                                            </p:txEl>
                                          </p:spTgt>
                                        </p:tgtEl>
                                      </p:cBhvr>
                                      <p:to x="100000" y="90000"/>
                                    </p:animScale>
                                    <p:animScale>
                                      <p:cBhvr>
                                        <p:cTn id="68" dur="166" decel="50000">
                                          <p:stCondLst>
                                            <p:cond delay="1668"/>
                                          </p:stCondLst>
                                        </p:cTn>
                                        <p:tgtEl>
                                          <p:spTgt spid="5">
                                            <p:txEl>
                                              <p:pRg st="6" end="6"/>
                                            </p:txEl>
                                          </p:spTgt>
                                        </p:tgtEl>
                                      </p:cBhvr>
                                      <p:to x="100000" y="100000"/>
                                    </p:animScale>
                                    <p:animScale>
                                      <p:cBhvr>
                                        <p:cTn id="69" dur="26">
                                          <p:stCondLst>
                                            <p:cond delay="1808"/>
                                          </p:stCondLst>
                                        </p:cTn>
                                        <p:tgtEl>
                                          <p:spTgt spid="5">
                                            <p:txEl>
                                              <p:pRg st="6" end="6"/>
                                            </p:txEl>
                                          </p:spTgt>
                                        </p:tgtEl>
                                      </p:cBhvr>
                                      <p:to x="100000" y="95000"/>
                                    </p:animScale>
                                    <p:animScale>
                                      <p:cBhvr>
                                        <p:cTn id="70" dur="166" decel="50000">
                                          <p:stCondLst>
                                            <p:cond delay="1834"/>
                                          </p:stCondLst>
                                        </p:cTn>
                                        <p:tgtEl>
                                          <p:spTgt spid="5">
                                            <p:txEl>
                                              <p:pRg st="6" end="6"/>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animEffect transition="in" filter="wipe(down)">
                                      <p:cBhvr>
                                        <p:cTn id="73" dur="580">
                                          <p:stCondLst>
                                            <p:cond delay="0"/>
                                          </p:stCondLst>
                                        </p:cTn>
                                        <p:tgtEl>
                                          <p:spTgt spid="5">
                                            <p:txEl>
                                              <p:pRg st="7" end="7"/>
                                            </p:txEl>
                                          </p:spTgt>
                                        </p:tgtEl>
                                      </p:cBhvr>
                                    </p:animEffect>
                                    <p:anim calcmode="lin" valueType="num">
                                      <p:cBhvr>
                                        <p:cTn id="74"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5">
                                            <p:txEl>
                                              <p:pRg st="7" end="7"/>
                                            </p:txEl>
                                          </p:spTgt>
                                        </p:tgtEl>
                                      </p:cBhvr>
                                      <p:to x="100000" y="60000"/>
                                    </p:animScale>
                                    <p:animScale>
                                      <p:cBhvr>
                                        <p:cTn id="80" dur="166" decel="50000">
                                          <p:stCondLst>
                                            <p:cond delay="676"/>
                                          </p:stCondLst>
                                        </p:cTn>
                                        <p:tgtEl>
                                          <p:spTgt spid="5">
                                            <p:txEl>
                                              <p:pRg st="7" end="7"/>
                                            </p:txEl>
                                          </p:spTgt>
                                        </p:tgtEl>
                                      </p:cBhvr>
                                      <p:to x="100000" y="100000"/>
                                    </p:animScale>
                                    <p:animScale>
                                      <p:cBhvr>
                                        <p:cTn id="81" dur="26">
                                          <p:stCondLst>
                                            <p:cond delay="1312"/>
                                          </p:stCondLst>
                                        </p:cTn>
                                        <p:tgtEl>
                                          <p:spTgt spid="5">
                                            <p:txEl>
                                              <p:pRg st="7" end="7"/>
                                            </p:txEl>
                                          </p:spTgt>
                                        </p:tgtEl>
                                      </p:cBhvr>
                                      <p:to x="100000" y="80000"/>
                                    </p:animScale>
                                    <p:animScale>
                                      <p:cBhvr>
                                        <p:cTn id="82" dur="166" decel="50000">
                                          <p:stCondLst>
                                            <p:cond delay="1338"/>
                                          </p:stCondLst>
                                        </p:cTn>
                                        <p:tgtEl>
                                          <p:spTgt spid="5">
                                            <p:txEl>
                                              <p:pRg st="7" end="7"/>
                                            </p:txEl>
                                          </p:spTgt>
                                        </p:tgtEl>
                                      </p:cBhvr>
                                      <p:to x="100000" y="100000"/>
                                    </p:animScale>
                                    <p:animScale>
                                      <p:cBhvr>
                                        <p:cTn id="83" dur="26">
                                          <p:stCondLst>
                                            <p:cond delay="1642"/>
                                          </p:stCondLst>
                                        </p:cTn>
                                        <p:tgtEl>
                                          <p:spTgt spid="5">
                                            <p:txEl>
                                              <p:pRg st="7" end="7"/>
                                            </p:txEl>
                                          </p:spTgt>
                                        </p:tgtEl>
                                      </p:cBhvr>
                                      <p:to x="100000" y="90000"/>
                                    </p:animScale>
                                    <p:animScale>
                                      <p:cBhvr>
                                        <p:cTn id="84" dur="166" decel="50000">
                                          <p:stCondLst>
                                            <p:cond delay="1668"/>
                                          </p:stCondLst>
                                        </p:cTn>
                                        <p:tgtEl>
                                          <p:spTgt spid="5">
                                            <p:txEl>
                                              <p:pRg st="7" end="7"/>
                                            </p:txEl>
                                          </p:spTgt>
                                        </p:tgtEl>
                                      </p:cBhvr>
                                      <p:to x="100000" y="100000"/>
                                    </p:animScale>
                                    <p:animScale>
                                      <p:cBhvr>
                                        <p:cTn id="85" dur="26">
                                          <p:stCondLst>
                                            <p:cond delay="1808"/>
                                          </p:stCondLst>
                                        </p:cTn>
                                        <p:tgtEl>
                                          <p:spTgt spid="5">
                                            <p:txEl>
                                              <p:pRg st="7" end="7"/>
                                            </p:txEl>
                                          </p:spTgt>
                                        </p:tgtEl>
                                      </p:cBhvr>
                                      <p:to x="100000" y="95000"/>
                                    </p:animScale>
                                    <p:animScale>
                                      <p:cBhvr>
                                        <p:cTn id="86" dur="166" decel="50000">
                                          <p:stCondLst>
                                            <p:cond delay="1834"/>
                                          </p:stCondLst>
                                        </p:cTn>
                                        <p:tgtEl>
                                          <p:spTgt spid="5">
                                            <p:txEl>
                                              <p:pRg st="7" end="7"/>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5">
                                            <p:txEl>
                                              <p:pRg st="8" end="8"/>
                                            </p:txEl>
                                          </p:spTgt>
                                        </p:tgtEl>
                                        <p:attrNameLst>
                                          <p:attrName>style.visibility</p:attrName>
                                        </p:attrNameLst>
                                      </p:cBhvr>
                                      <p:to>
                                        <p:strVal val="visible"/>
                                      </p:to>
                                    </p:set>
                                    <p:animEffect transition="in" filter="wipe(down)">
                                      <p:cBhvr>
                                        <p:cTn id="89" dur="580">
                                          <p:stCondLst>
                                            <p:cond delay="0"/>
                                          </p:stCondLst>
                                        </p:cTn>
                                        <p:tgtEl>
                                          <p:spTgt spid="5">
                                            <p:txEl>
                                              <p:pRg st="8" end="8"/>
                                            </p:txEl>
                                          </p:spTgt>
                                        </p:tgtEl>
                                      </p:cBhvr>
                                    </p:animEffect>
                                    <p:anim calcmode="lin" valueType="num">
                                      <p:cBhvr>
                                        <p:cTn id="90" dur="1822" tmFilter="0,0; 0.14,0.36; 0.43,0.73; 0.71,0.91; 1.0,1.0">
                                          <p:stCondLst>
                                            <p:cond delay="0"/>
                                          </p:stCondLst>
                                        </p:cTn>
                                        <p:tgtEl>
                                          <p:spTgt spid="5">
                                            <p:txEl>
                                              <p:pRg st="8" end="8"/>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5">
                                            <p:txEl>
                                              <p:pRg st="8" end="8"/>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5">
                                            <p:txEl>
                                              <p:pRg st="8" end="8"/>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5">
                                            <p:txEl>
                                              <p:pRg st="8" end="8"/>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5">
                                            <p:txEl>
                                              <p:pRg st="8" end="8"/>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5">
                                            <p:txEl>
                                              <p:pRg st="8" end="8"/>
                                            </p:txEl>
                                          </p:spTgt>
                                        </p:tgtEl>
                                      </p:cBhvr>
                                      <p:to x="100000" y="60000"/>
                                    </p:animScale>
                                    <p:animScale>
                                      <p:cBhvr>
                                        <p:cTn id="96" dur="166" decel="50000">
                                          <p:stCondLst>
                                            <p:cond delay="676"/>
                                          </p:stCondLst>
                                        </p:cTn>
                                        <p:tgtEl>
                                          <p:spTgt spid="5">
                                            <p:txEl>
                                              <p:pRg st="8" end="8"/>
                                            </p:txEl>
                                          </p:spTgt>
                                        </p:tgtEl>
                                      </p:cBhvr>
                                      <p:to x="100000" y="100000"/>
                                    </p:animScale>
                                    <p:animScale>
                                      <p:cBhvr>
                                        <p:cTn id="97" dur="26">
                                          <p:stCondLst>
                                            <p:cond delay="1312"/>
                                          </p:stCondLst>
                                        </p:cTn>
                                        <p:tgtEl>
                                          <p:spTgt spid="5">
                                            <p:txEl>
                                              <p:pRg st="8" end="8"/>
                                            </p:txEl>
                                          </p:spTgt>
                                        </p:tgtEl>
                                      </p:cBhvr>
                                      <p:to x="100000" y="80000"/>
                                    </p:animScale>
                                    <p:animScale>
                                      <p:cBhvr>
                                        <p:cTn id="98" dur="166" decel="50000">
                                          <p:stCondLst>
                                            <p:cond delay="1338"/>
                                          </p:stCondLst>
                                        </p:cTn>
                                        <p:tgtEl>
                                          <p:spTgt spid="5">
                                            <p:txEl>
                                              <p:pRg st="8" end="8"/>
                                            </p:txEl>
                                          </p:spTgt>
                                        </p:tgtEl>
                                      </p:cBhvr>
                                      <p:to x="100000" y="100000"/>
                                    </p:animScale>
                                    <p:animScale>
                                      <p:cBhvr>
                                        <p:cTn id="99" dur="26">
                                          <p:stCondLst>
                                            <p:cond delay="1642"/>
                                          </p:stCondLst>
                                        </p:cTn>
                                        <p:tgtEl>
                                          <p:spTgt spid="5">
                                            <p:txEl>
                                              <p:pRg st="8" end="8"/>
                                            </p:txEl>
                                          </p:spTgt>
                                        </p:tgtEl>
                                      </p:cBhvr>
                                      <p:to x="100000" y="90000"/>
                                    </p:animScale>
                                    <p:animScale>
                                      <p:cBhvr>
                                        <p:cTn id="100" dur="166" decel="50000">
                                          <p:stCondLst>
                                            <p:cond delay="1668"/>
                                          </p:stCondLst>
                                        </p:cTn>
                                        <p:tgtEl>
                                          <p:spTgt spid="5">
                                            <p:txEl>
                                              <p:pRg st="8" end="8"/>
                                            </p:txEl>
                                          </p:spTgt>
                                        </p:tgtEl>
                                      </p:cBhvr>
                                      <p:to x="100000" y="100000"/>
                                    </p:animScale>
                                    <p:animScale>
                                      <p:cBhvr>
                                        <p:cTn id="101" dur="26">
                                          <p:stCondLst>
                                            <p:cond delay="1808"/>
                                          </p:stCondLst>
                                        </p:cTn>
                                        <p:tgtEl>
                                          <p:spTgt spid="5">
                                            <p:txEl>
                                              <p:pRg st="8" end="8"/>
                                            </p:txEl>
                                          </p:spTgt>
                                        </p:tgtEl>
                                      </p:cBhvr>
                                      <p:to x="100000" y="95000"/>
                                    </p:animScale>
                                    <p:animScale>
                                      <p:cBhvr>
                                        <p:cTn id="102" dur="166" decel="50000">
                                          <p:stCondLst>
                                            <p:cond delay="1834"/>
                                          </p:stCondLst>
                                        </p:cTn>
                                        <p:tgtEl>
                                          <p:spTgt spid="5">
                                            <p:txEl>
                                              <p:pRg st="8" end="8"/>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5">
                                            <p:txEl>
                                              <p:pRg st="9" end="9"/>
                                            </p:txEl>
                                          </p:spTgt>
                                        </p:tgtEl>
                                        <p:attrNameLst>
                                          <p:attrName>style.visibility</p:attrName>
                                        </p:attrNameLst>
                                      </p:cBhvr>
                                      <p:to>
                                        <p:strVal val="visible"/>
                                      </p:to>
                                    </p:set>
                                    <p:animEffect transition="in" filter="wipe(down)">
                                      <p:cBhvr>
                                        <p:cTn id="105" dur="580">
                                          <p:stCondLst>
                                            <p:cond delay="0"/>
                                          </p:stCondLst>
                                        </p:cTn>
                                        <p:tgtEl>
                                          <p:spTgt spid="5">
                                            <p:txEl>
                                              <p:pRg st="9" end="9"/>
                                            </p:txEl>
                                          </p:spTgt>
                                        </p:tgtEl>
                                      </p:cBhvr>
                                    </p:animEffect>
                                    <p:anim calcmode="lin" valueType="num">
                                      <p:cBhvr>
                                        <p:cTn id="106" dur="1822" tmFilter="0,0; 0.14,0.36; 0.43,0.73; 0.71,0.91; 1.0,1.0">
                                          <p:stCondLst>
                                            <p:cond delay="0"/>
                                          </p:stCondLst>
                                        </p:cTn>
                                        <p:tgtEl>
                                          <p:spTgt spid="5">
                                            <p:txEl>
                                              <p:pRg st="9" end="9"/>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5">
                                            <p:txEl>
                                              <p:pRg st="9" end="9"/>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5">
                                            <p:txEl>
                                              <p:pRg st="9" end="9"/>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5">
                                            <p:txEl>
                                              <p:pRg st="9" end="9"/>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5">
                                            <p:txEl>
                                              <p:pRg st="9" end="9"/>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5">
                                            <p:txEl>
                                              <p:pRg st="9" end="9"/>
                                            </p:txEl>
                                          </p:spTgt>
                                        </p:tgtEl>
                                      </p:cBhvr>
                                      <p:to x="100000" y="60000"/>
                                    </p:animScale>
                                    <p:animScale>
                                      <p:cBhvr>
                                        <p:cTn id="112" dur="166" decel="50000">
                                          <p:stCondLst>
                                            <p:cond delay="676"/>
                                          </p:stCondLst>
                                        </p:cTn>
                                        <p:tgtEl>
                                          <p:spTgt spid="5">
                                            <p:txEl>
                                              <p:pRg st="9" end="9"/>
                                            </p:txEl>
                                          </p:spTgt>
                                        </p:tgtEl>
                                      </p:cBhvr>
                                      <p:to x="100000" y="100000"/>
                                    </p:animScale>
                                    <p:animScale>
                                      <p:cBhvr>
                                        <p:cTn id="113" dur="26">
                                          <p:stCondLst>
                                            <p:cond delay="1312"/>
                                          </p:stCondLst>
                                        </p:cTn>
                                        <p:tgtEl>
                                          <p:spTgt spid="5">
                                            <p:txEl>
                                              <p:pRg st="9" end="9"/>
                                            </p:txEl>
                                          </p:spTgt>
                                        </p:tgtEl>
                                      </p:cBhvr>
                                      <p:to x="100000" y="80000"/>
                                    </p:animScale>
                                    <p:animScale>
                                      <p:cBhvr>
                                        <p:cTn id="114" dur="166" decel="50000">
                                          <p:stCondLst>
                                            <p:cond delay="1338"/>
                                          </p:stCondLst>
                                        </p:cTn>
                                        <p:tgtEl>
                                          <p:spTgt spid="5">
                                            <p:txEl>
                                              <p:pRg st="9" end="9"/>
                                            </p:txEl>
                                          </p:spTgt>
                                        </p:tgtEl>
                                      </p:cBhvr>
                                      <p:to x="100000" y="100000"/>
                                    </p:animScale>
                                    <p:animScale>
                                      <p:cBhvr>
                                        <p:cTn id="115" dur="26">
                                          <p:stCondLst>
                                            <p:cond delay="1642"/>
                                          </p:stCondLst>
                                        </p:cTn>
                                        <p:tgtEl>
                                          <p:spTgt spid="5">
                                            <p:txEl>
                                              <p:pRg st="9" end="9"/>
                                            </p:txEl>
                                          </p:spTgt>
                                        </p:tgtEl>
                                      </p:cBhvr>
                                      <p:to x="100000" y="90000"/>
                                    </p:animScale>
                                    <p:animScale>
                                      <p:cBhvr>
                                        <p:cTn id="116" dur="166" decel="50000">
                                          <p:stCondLst>
                                            <p:cond delay="1668"/>
                                          </p:stCondLst>
                                        </p:cTn>
                                        <p:tgtEl>
                                          <p:spTgt spid="5">
                                            <p:txEl>
                                              <p:pRg st="9" end="9"/>
                                            </p:txEl>
                                          </p:spTgt>
                                        </p:tgtEl>
                                      </p:cBhvr>
                                      <p:to x="100000" y="100000"/>
                                    </p:animScale>
                                    <p:animScale>
                                      <p:cBhvr>
                                        <p:cTn id="117" dur="26">
                                          <p:stCondLst>
                                            <p:cond delay="1808"/>
                                          </p:stCondLst>
                                        </p:cTn>
                                        <p:tgtEl>
                                          <p:spTgt spid="5">
                                            <p:txEl>
                                              <p:pRg st="9" end="9"/>
                                            </p:txEl>
                                          </p:spTgt>
                                        </p:tgtEl>
                                      </p:cBhvr>
                                      <p:to x="100000" y="95000"/>
                                    </p:animScale>
                                    <p:animScale>
                                      <p:cBhvr>
                                        <p:cTn id="118" dur="166" decel="50000">
                                          <p:stCondLst>
                                            <p:cond delay="1834"/>
                                          </p:stCondLst>
                                        </p:cTn>
                                        <p:tgtEl>
                                          <p:spTgt spid="5">
                                            <p:txEl>
                                              <p:pRg st="9" end="9"/>
                                            </p:txEl>
                                          </p:spTgt>
                                        </p:tgtEl>
                                      </p:cBhvr>
                                      <p:to x="100000" y="100000"/>
                                    </p:animScale>
                                  </p:childTnLst>
                                </p:cTn>
                              </p:par>
                              <p:par>
                                <p:cTn id="119" presetID="26" presetClass="entr" presetSubtype="0" fill="hold" nodeType="withEffect">
                                  <p:stCondLst>
                                    <p:cond delay="0"/>
                                  </p:stCondLst>
                                  <p:childTnLst>
                                    <p:set>
                                      <p:cBhvr>
                                        <p:cTn id="120" dur="1" fill="hold">
                                          <p:stCondLst>
                                            <p:cond delay="0"/>
                                          </p:stCondLst>
                                        </p:cTn>
                                        <p:tgtEl>
                                          <p:spTgt spid="5">
                                            <p:txEl>
                                              <p:pRg st="10" end="10"/>
                                            </p:txEl>
                                          </p:spTgt>
                                        </p:tgtEl>
                                        <p:attrNameLst>
                                          <p:attrName>style.visibility</p:attrName>
                                        </p:attrNameLst>
                                      </p:cBhvr>
                                      <p:to>
                                        <p:strVal val="visible"/>
                                      </p:to>
                                    </p:set>
                                    <p:animEffect transition="in" filter="wipe(down)">
                                      <p:cBhvr>
                                        <p:cTn id="121" dur="580">
                                          <p:stCondLst>
                                            <p:cond delay="0"/>
                                          </p:stCondLst>
                                        </p:cTn>
                                        <p:tgtEl>
                                          <p:spTgt spid="5">
                                            <p:txEl>
                                              <p:pRg st="10" end="10"/>
                                            </p:txEl>
                                          </p:spTgt>
                                        </p:tgtEl>
                                      </p:cBhvr>
                                    </p:animEffect>
                                    <p:anim calcmode="lin" valueType="num">
                                      <p:cBhvr>
                                        <p:cTn id="122" dur="1822" tmFilter="0,0; 0.14,0.36; 0.43,0.73; 0.71,0.91; 1.0,1.0">
                                          <p:stCondLst>
                                            <p:cond delay="0"/>
                                          </p:stCondLst>
                                        </p:cTn>
                                        <p:tgtEl>
                                          <p:spTgt spid="5">
                                            <p:txEl>
                                              <p:pRg st="10" end="10"/>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5">
                                            <p:txEl>
                                              <p:pRg st="10" end="10"/>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5">
                                            <p:txEl>
                                              <p:pRg st="10" end="10"/>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5">
                                            <p:txEl>
                                              <p:pRg st="10" end="10"/>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5">
                                            <p:txEl>
                                              <p:pRg st="10" end="10"/>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5">
                                            <p:txEl>
                                              <p:pRg st="10" end="10"/>
                                            </p:txEl>
                                          </p:spTgt>
                                        </p:tgtEl>
                                      </p:cBhvr>
                                      <p:to x="100000" y="60000"/>
                                    </p:animScale>
                                    <p:animScale>
                                      <p:cBhvr>
                                        <p:cTn id="128" dur="166" decel="50000">
                                          <p:stCondLst>
                                            <p:cond delay="676"/>
                                          </p:stCondLst>
                                        </p:cTn>
                                        <p:tgtEl>
                                          <p:spTgt spid="5">
                                            <p:txEl>
                                              <p:pRg st="10" end="10"/>
                                            </p:txEl>
                                          </p:spTgt>
                                        </p:tgtEl>
                                      </p:cBhvr>
                                      <p:to x="100000" y="100000"/>
                                    </p:animScale>
                                    <p:animScale>
                                      <p:cBhvr>
                                        <p:cTn id="129" dur="26">
                                          <p:stCondLst>
                                            <p:cond delay="1312"/>
                                          </p:stCondLst>
                                        </p:cTn>
                                        <p:tgtEl>
                                          <p:spTgt spid="5">
                                            <p:txEl>
                                              <p:pRg st="10" end="10"/>
                                            </p:txEl>
                                          </p:spTgt>
                                        </p:tgtEl>
                                      </p:cBhvr>
                                      <p:to x="100000" y="80000"/>
                                    </p:animScale>
                                    <p:animScale>
                                      <p:cBhvr>
                                        <p:cTn id="130" dur="166" decel="50000">
                                          <p:stCondLst>
                                            <p:cond delay="1338"/>
                                          </p:stCondLst>
                                        </p:cTn>
                                        <p:tgtEl>
                                          <p:spTgt spid="5">
                                            <p:txEl>
                                              <p:pRg st="10" end="10"/>
                                            </p:txEl>
                                          </p:spTgt>
                                        </p:tgtEl>
                                      </p:cBhvr>
                                      <p:to x="100000" y="100000"/>
                                    </p:animScale>
                                    <p:animScale>
                                      <p:cBhvr>
                                        <p:cTn id="131" dur="26">
                                          <p:stCondLst>
                                            <p:cond delay="1642"/>
                                          </p:stCondLst>
                                        </p:cTn>
                                        <p:tgtEl>
                                          <p:spTgt spid="5">
                                            <p:txEl>
                                              <p:pRg st="10" end="10"/>
                                            </p:txEl>
                                          </p:spTgt>
                                        </p:tgtEl>
                                      </p:cBhvr>
                                      <p:to x="100000" y="90000"/>
                                    </p:animScale>
                                    <p:animScale>
                                      <p:cBhvr>
                                        <p:cTn id="132" dur="166" decel="50000">
                                          <p:stCondLst>
                                            <p:cond delay="1668"/>
                                          </p:stCondLst>
                                        </p:cTn>
                                        <p:tgtEl>
                                          <p:spTgt spid="5">
                                            <p:txEl>
                                              <p:pRg st="10" end="10"/>
                                            </p:txEl>
                                          </p:spTgt>
                                        </p:tgtEl>
                                      </p:cBhvr>
                                      <p:to x="100000" y="100000"/>
                                    </p:animScale>
                                    <p:animScale>
                                      <p:cBhvr>
                                        <p:cTn id="133" dur="26">
                                          <p:stCondLst>
                                            <p:cond delay="1808"/>
                                          </p:stCondLst>
                                        </p:cTn>
                                        <p:tgtEl>
                                          <p:spTgt spid="5">
                                            <p:txEl>
                                              <p:pRg st="10" end="10"/>
                                            </p:txEl>
                                          </p:spTgt>
                                        </p:tgtEl>
                                      </p:cBhvr>
                                      <p:to x="100000" y="95000"/>
                                    </p:animScale>
                                    <p:animScale>
                                      <p:cBhvr>
                                        <p:cTn id="134" dur="166" decel="50000">
                                          <p:stCondLst>
                                            <p:cond delay="1834"/>
                                          </p:stCondLst>
                                        </p:cTn>
                                        <p:tgtEl>
                                          <p:spTgt spid="5">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556792"/>
            <a:ext cx="7772400" cy="1829761"/>
          </a:xfrm>
        </p:spPr>
        <p:txBody>
          <a:bodyPr>
            <a:normAutofit fontScale="90000"/>
          </a:bodyPr>
          <a:lstStyle/>
          <a:p>
            <a:r>
              <a:rPr kumimoji="1" lang="ja-JP" altLang="en-US" dirty="0"/>
              <a:t>第８回：６月８日</a:t>
            </a:r>
            <a:br>
              <a:rPr kumimoji="1" lang="en-US" altLang="ja-JP" dirty="0"/>
            </a:br>
            <a:r>
              <a:rPr kumimoji="1" lang="ja-JP" altLang="en-US" dirty="0"/>
              <a:t>第５章</a:t>
            </a:r>
            <a:br>
              <a:rPr kumimoji="1" lang="en-US" altLang="ja-JP" dirty="0"/>
            </a:br>
            <a:r>
              <a:rPr lang="ja-JP" altLang="en-US" dirty="0"/>
              <a:t>消費行動の変化とその諸相</a:t>
            </a:r>
            <a:endParaRPr kumimoji="1" lang="ja-JP" altLang="en-US" dirty="0"/>
          </a:p>
        </p:txBody>
      </p:sp>
      <p:sp>
        <p:nvSpPr>
          <p:cNvPr id="3" name="サブタイトル 2"/>
          <p:cNvSpPr>
            <a:spLocks noGrp="1"/>
          </p:cNvSpPr>
          <p:nvPr>
            <p:ph type="subTitle" idx="1"/>
          </p:nvPr>
        </p:nvSpPr>
        <p:spPr>
          <a:xfrm>
            <a:off x="238226" y="3645024"/>
            <a:ext cx="8892480" cy="1584176"/>
          </a:xfrm>
        </p:spPr>
        <p:txBody>
          <a:bodyPr>
            <a:normAutofit fontScale="92500"/>
          </a:bodyPr>
          <a:lstStyle/>
          <a:p>
            <a:r>
              <a:rPr kumimoji="1" lang="ja-JP" altLang="en-US" dirty="0"/>
              <a:t>消費者を取り巻く環境要因の変化が、</a:t>
            </a:r>
            <a:endParaRPr kumimoji="1" lang="en-US" altLang="ja-JP" dirty="0"/>
          </a:p>
          <a:p>
            <a:r>
              <a:rPr kumimoji="1" lang="ja-JP" altLang="en-US" dirty="0"/>
              <a:t>生活構造や生活意識の変化を経由するなどして、</a:t>
            </a:r>
            <a:endParaRPr kumimoji="1" lang="en-US" altLang="ja-JP" dirty="0"/>
          </a:p>
          <a:p>
            <a:r>
              <a:rPr kumimoji="1" lang="ja-JP" altLang="en-US" dirty="0"/>
              <a:t>消費行動や、購買行動に影響を与えるメカニズムを理解しよう！</a:t>
            </a:r>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3</a:t>
            </a:fld>
            <a:endParaRPr kumimoji="1" lang="ja-JP" altLang="en-US"/>
          </a:p>
        </p:txBody>
      </p:sp>
    </p:spTree>
    <p:extLst>
      <p:ext uri="{BB962C8B-B14F-4D97-AF65-F5344CB8AC3E}">
        <p14:creationId xmlns:p14="http://schemas.microsoft.com/office/powerpoint/2010/main" val="25591291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70992" y="1268760"/>
            <a:ext cx="9073008" cy="4824536"/>
          </a:xfrm>
        </p:spPr>
        <p:txBody>
          <a:bodyPr>
            <a:normAutofit fontScale="77500" lnSpcReduction="20000"/>
          </a:bodyPr>
          <a:lstStyle/>
          <a:p>
            <a:r>
              <a:rPr kumimoji="1" lang="ja-JP" altLang="en-US" b="1" dirty="0"/>
              <a:t>消費者を取り巻く環境要因の変化（</a:t>
            </a:r>
            <a:r>
              <a:rPr kumimoji="1" lang="ja-JP" altLang="en-US" b="1" dirty="0">
                <a:solidFill>
                  <a:srgbClr val="FF0000"/>
                </a:solidFill>
              </a:rPr>
              <a:t>ＰＥＳＴ</a:t>
            </a:r>
            <a:r>
              <a:rPr kumimoji="1" lang="ja-JP" altLang="en-US" b="1" dirty="0"/>
              <a:t>）</a:t>
            </a:r>
            <a:endParaRPr kumimoji="1" lang="en-US" altLang="ja-JP" b="1" dirty="0"/>
          </a:p>
          <a:p>
            <a:pPr marL="109728" indent="0">
              <a:buNone/>
            </a:pPr>
            <a:endParaRPr kumimoji="1" lang="en-US" altLang="ja-JP" dirty="0"/>
          </a:p>
          <a:p>
            <a:pPr marL="109728" indent="0">
              <a:buNone/>
            </a:pPr>
            <a:r>
              <a:rPr lang="ja-JP" altLang="en-US" dirty="0"/>
              <a:t>（１）社会的・文化的要因（</a:t>
            </a:r>
            <a:r>
              <a:rPr lang="en-US" altLang="ja-JP" dirty="0">
                <a:solidFill>
                  <a:srgbClr val="FF0000"/>
                </a:solidFill>
              </a:rPr>
              <a:t>s</a:t>
            </a:r>
            <a:r>
              <a:rPr lang="en-US" altLang="ja-JP" dirty="0"/>
              <a:t>ocial and cultural factor</a:t>
            </a:r>
            <a:r>
              <a:rPr lang="ja-JP" altLang="en-US" dirty="0"/>
              <a:t>）</a:t>
            </a:r>
            <a:endParaRPr lang="en-US" altLang="ja-JP" dirty="0"/>
          </a:p>
          <a:p>
            <a:pPr marL="109728" indent="0">
              <a:buNone/>
            </a:pPr>
            <a:r>
              <a:rPr lang="ja-JP" altLang="en-US" dirty="0"/>
              <a:t>　→　家族の変容が人口動態変化のベース、結婚や出産に関する社会的規範</a:t>
            </a:r>
            <a:endParaRPr lang="en-US" altLang="ja-JP" dirty="0"/>
          </a:p>
          <a:p>
            <a:pPr marL="109728" indent="0">
              <a:buNone/>
            </a:pPr>
            <a:r>
              <a:rPr lang="ja-JP" altLang="en-US" dirty="0"/>
              <a:t>　　　の変化、価値意識の変化</a:t>
            </a:r>
            <a:endParaRPr lang="en-US" altLang="ja-JP" dirty="0"/>
          </a:p>
          <a:p>
            <a:pPr marL="109728" indent="0">
              <a:buNone/>
            </a:pPr>
            <a:endParaRPr lang="en-US" altLang="ja-JP" dirty="0"/>
          </a:p>
          <a:p>
            <a:pPr marL="109728" indent="0">
              <a:buNone/>
            </a:pPr>
            <a:r>
              <a:rPr lang="ja-JP" altLang="en-US" dirty="0"/>
              <a:t>（２）経済的要因（</a:t>
            </a:r>
            <a:r>
              <a:rPr lang="en-US" altLang="ja-JP" dirty="0">
                <a:solidFill>
                  <a:srgbClr val="FF0000"/>
                </a:solidFill>
              </a:rPr>
              <a:t>e</a:t>
            </a:r>
            <a:r>
              <a:rPr lang="en-US" altLang="ja-JP" dirty="0"/>
              <a:t>conomic factor</a:t>
            </a:r>
            <a:r>
              <a:rPr lang="ja-JP" altLang="en-US" dirty="0"/>
              <a:t>）</a:t>
            </a:r>
            <a:endParaRPr lang="en-US" altLang="ja-JP" dirty="0"/>
          </a:p>
          <a:p>
            <a:pPr marL="109728" indent="0">
              <a:buNone/>
            </a:pPr>
            <a:r>
              <a:rPr lang="ja-JP" altLang="en-US" dirty="0"/>
              <a:t>　→　経済成長、雇用環境、景気動向、金利・物価動向</a:t>
            </a:r>
            <a:endParaRPr lang="en-US" altLang="ja-JP" dirty="0"/>
          </a:p>
          <a:p>
            <a:pPr marL="109728" indent="0">
              <a:buNone/>
            </a:pPr>
            <a:endParaRPr lang="en-US" altLang="ja-JP" dirty="0"/>
          </a:p>
          <a:p>
            <a:pPr marL="109728" indent="0">
              <a:buNone/>
            </a:pPr>
            <a:r>
              <a:rPr lang="ja-JP" altLang="en-US" dirty="0"/>
              <a:t>（３）政治的要因（</a:t>
            </a:r>
            <a:r>
              <a:rPr lang="en-US" altLang="ja-JP" dirty="0">
                <a:solidFill>
                  <a:srgbClr val="FF0000"/>
                </a:solidFill>
              </a:rPr>
              <a:t>p</a:t>
            </a:r>
            <a:r>
              <a:rPr lang="en-US" altLang="ja-JP" dirty="0"/>
              <a:t>olitical factor</a:t>
            </a:r>
            <a:r>
              <a:rPr lang="ja-JP" altLang="en-US" dirty="0"/>
              <a:t>）</a:t>
            </a:r>
            <a:endParaRPr lang="en-US" altLang="ja-JP" dirty="0"/>
          </a:p>
          <a:p>
            <a:pPr marL="109728" indent="0">
              <a:buNone/>
            </a:pPr>
            <a:r>
              <a:rPr lang="ja-JP" altLang="en-US" dirty="0"/>
              <a:t>　→　規制緩和・強化、税制・年金制度</a:t>
            </a:r>
            <a:endParaRPr lang="en-US" altLang="ja-JP" dirty="0"/>
          </a:p>
          <a:p>
            <a:pPr marL="109728" indent="0">
              <a:buNone/>
            </a:pPr>
            <a:endParaRPr lang="en-US" altLang="ja-JP" dirty="0"/>
          </a:p>
          <a:p>
            <a:pPr marL="109728" indent="0">
              <a:buNone/>
            </a:pPr>
            <a:r>
              <a:rPr lang="ja-JP" altLang="en-US" dirty="0"/>
              <a:t>（４）技術的・環境的要因（</a:t>
            </a:r>
            <a:r>
              <a:rPr lang="en-US" altLang="ja-JP" dirty="0">
                <a:solidFill>
                  <a:srgbClr val="FF0000"/>
                </a:solidFill>
              </a:rPr>
              <a:t>t</a:t>
            </a:r>
            <a:r>
              <a:rPr lang="en-US" altLang="ja-JP" dirty="0"/>
              <a:t>echnological and environmental factor</a:t>
            </a:r>
            <a:r>
              <a:rPr lang="ja-JP" altLang="en-US" dirty="0"/>
              <a:t>）</a:t>
            </a:r>
            <a:endParaRPr lang="en-US" altLang="ja-JP" dirty="0"/>
          </a:p>
          <a:p>
            <a:pPr marL="109728" indent="0">
              <a:buNone/>
            </a:pPr>
            <a:r>
              <a:rPr lang="ja-JP" altLang="en-US" dirty="0"/>
              <a:t>　→　情報通信、交通・輸送、医療などの技術、地球環境</a:t>
            </a:r>
            <a:endParaRPr lang="en-US" altLang="ja-JP" dirty="0"/>
          </a:p>
          <a:p>
            <a:pPr marL="109728" indent="0">
              <a:buNone/>
            </a:pPr>
            <a:r>
              <a:rPr lang="en-US" altLang="ja-JP" dirty="0"/>
              <a:t>	</a:t>
            </a:r>
            <a:r>
              <a:rPr lang="ja-JP" altLang="en-US" dirty="0"/>
              <a:t>・資源エネルギー問題</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4</a:t>
            </a:fld>
            <a:endParaRPr kumimoji="1" lang="ja-JP" altLang="en-US"/>
          </a:p>
        </p:txBody>
      </p:sp>
      <p:sp>
        <p:nvSpPr>
          <p:cNvPr id="3" name="タイトル 2"/>
          <p:cNvSpPr>
            <a:spLocks noGrp="1"/>
          </p:cNvSpPr>
          <p:nvPr>
            <p:ph type="title"/>
          </p:nvPr>
        </p:nvSpPr>
        <p:spPr>
          <a:xfrm>
            <a:off x="467544" y="116632"/>
            <a:ext cx="8229600" cy="1143000"/>
          </a:xfrm>
        </p:spPr>
        <p:txBody>
          <a:bodyPr/>
          <a:lstStyle/>
          <a:p>
            <a:r>
              <a:rPr kumimoji="1" lang="ja-JP" altLang="en-US" dirty="0"/>
              <a:t>１．消費行動の変化をどう捉えるか</a:t>
            </a:r>
          </a:p>
        </p:txBody>
      </p:sp>
    </p:spTree>
    <p:extLst>
      <p:ext uri="{BB962C8B-B14F-4D97-AF65-F5344CB8AC3E}">
        <p14:creationId xmlns:p14="http://schemas.microsoft.com/office/powerpoint/2010/main" val="30225498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1000"/>
                                        <p:tgtEl>
                                          <p:spTgt spid="2">
                                            <p:txEl>
                                              <p:pRg st="6" end="6"/>
                                            </p:txEl>
                                          </p:spTgt>
                                        </p:tgtEl>
                                      </p:cBhvr>
                                    </p:animEffect>
                                    <p:anim calcmode="lin" valueType="num">
                                      <p:cBhvr>
                                        <p:cTn id="2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1000"/>
                                        <p:tgtEl>
                                          <p:spTgt spid="2">
                                            <p:txEl>
                                              <p:pRg st="7" end="7"/>
                                            </p:txEl>
                                          </p:spTgt>
                                        </p:tgtEl>
                                      </p:cBhvr>
                                    </p:animEffect>
                                    <p:anim calcmode="lin" valueType="num">
                                      <p:cBhvr>
                                        <p:cTn id="3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1000"/>
                                        <p:tgtEl>
                                          <p:spTgt spid="2">
                                            <p:txEl>
                                              <p:pRg st="9" end="9"/>
                                            </p:txEl>
                                          </p:spTgt>
                                        </p:tgtEl>
                                      </p:cBhvr>
                                    </p:animEffect>
                                    <p:anim calcmode="lin" valueType="num">
                                      <p:cBhvr>
                                        <p:cTn id="4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1000"/>
                                        <p:tgtEl>
                                          <p:spTgt spid="2">
                                            <p:txEl>
                                              <p:pRg st="10" end="10"/>
                                            </p:txEl>
                                          </p:spTgt>
                                        </p:tgtEl>
                                      </p:cBhvr>
                                    </p:animEffect>
                                    <p:anim calcmode="lin" valueType="num">
                                      <p:cBhvr>
                                        <p:cTn id="4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1000"/>
                                        <p:tgtEl>
                                          <p:spTgt spid="2">
                                            <p:txEl>
                                              <p:pRg st="12" end="12"/>
                                            </p:txEl>
                                          </p:spTgt>
                                        </p:tgtEl>
                                      </p:cBhvr>
                                    </p:animEffect>
                                    <p:anim calcmode="lin" valueType="num">
                                      <p:cBhvr>
                                        <p:cTn id="55"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
                                            <p:txEl>
                                              <p:pRg st="13" end="13"/>
                                            </p:txEl>
                                          </p:spTgt>
                                        </p:tgtEl>
                                        <p:attrNameLst>
                                          <p:attrName>style.visibility</p:attrName>
                                        </p:attrNameLst>
                                      </p:cBhvr>
                                      <p:to>
                                        <p:strVal val="visible"/>
                                      </p:to>
                                    </p:set>
                                    <p:animEffect transition="in" filter="fade">
                                      <p:cBhvr>
                                        <p:cTn id="61" dur="1000"/>
                                        <p:tgtEl>
                                          <p:spTgt spid="2">
                                            <p:txEl>
                                              <p:pRg st="13" end="13"/>
                                            </p:txEl>
                                          </p:spTgt>
                                        </p:tgtEl>
                                      </p:cBhvr>
                                    </p:animEffect>
                                    <p:anim calcmode="lin" valueType="num">
                                      <p:cBhvr>
                                        <p:cTn id="62"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fade">
                                      <p:cBhvr>
                                        <p:cTn id="66" dur="1000"/>
                                        <p:tgtEl>
                                          <p:spTgt spid="2">
                                            <p:txEl>
                                              <p:pRg st="14" end="14"/>
                                            </p:txEl>
                                          </p:spTgt>
                                        </p:tgtEl>
                                      </p:cBhvr>
                                    </p:animEffect>
                                    <p:anim calcmode="lin" valueType="num">
                                      <p:cBhvr>
                                        <p:cTn id="67"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963488"/>
            <a:ext cx="7772400" cy="1829761"/>
          </a:xfrm>
        </p:spPr>
        <p:txBody>
          <a:bodyPr>
            <a:normAutofit/>
          </a:bodyPr>
          <a:lstStyle/>
          <a:p>
            <a:r>
              <a:rPr kumimoji="1" lang="ja-JP" altLang="en-US" sz="4000" dirty="0"/>
              <a:t>本日の確認事項１</a:t>
            </a:r>
          </a:p>
        </p:txBody>
      </p:sp>
      <p:sp>
        <p:nvSpPr>
          <p:cNvPr id="5" name="サブタイトル 4"/>
          <p:cNvSpPr>
            <a:spLocks noGrp="1"/>
          </p:cNvSpPr>
          <p:nvPr>
            <p:ph type="subTitle" idx="1"/>
          </p:nvPr>
        </p:nvSpPr>
        <p:spPr>
          <a:xfrm>
            <a:off x="107504" y="764704"/>
            <a:ext cx="8568951" cy="3240360"/>
          </a:xfrm>
        </p:spPr>
        <p:txBody>
          <a:bodyPr>
            <a:noAutofit/>
          </a:bodyPr>
          <a:lstStyle/>
          <a:p>
            <a:pPr marL="109728"/>
            <a:r>
              <a:rPr lang="ja-JP" altLang="en-US" sz="1600" dirty="0"/>
              <a:t>１．消費者を取り巻く４つの環境要因に関して下記の○○に語句を入れて理解しよう！</a:t>
            </a:r>
            <a:endParaRPr lang="en-US" altLang="ja-JP" sz="1600" dirty="0"/>
          </a:p>
          <a:p>
            <a:pPr marL="109728"/>
            <a:endParaRPr lang="en-US" altLang="ja-JP" sz="1600" dirty="0"/>
          </a:p>
          <a:p>
            <a:pPr marL="109728"/>
            <a:r>
              <a:rPr lang="ja-JP" altLang="en-US" sz="1600" dirty="0"/>
              <a:t>（１）○○的・○○的要因（</a:t>
            </a:r>
            <a:r>
              <a:rPr lang="en-US" altLang="ja-JP" sz="1600" dirty="0">
                <a:solidFill>
                  <a:srgbClr val="FF0000"/>
                </a:solidFill>
              </a:rPr>
              <a:t>s</a:t>
            </a:r>
            <a:r>
              <a:rPr lang="en-US" altLang="ja-JP" sz="1600" dirty="0"/>
              <a:t>ocial and cultural factor</a:t>
            </a:r>
            <a:r>
              <a:rPr lang="ja-JP" altLang="en-US" sz="1600" dirty="0"/>
              <a:t>）</a:t>
            </a:r>
            <a:endParaRPr lang="en-US" altLang="ja-JP" sz="1600" dirty="0"/>
          </a:p>
          <a:p>
            <a:pPr marL="109728"/>
            <a:r>
              <a:rPr lang="ja-JP" altLang="en-US" sz="1600" dirty="0"/>
              <a:t>→　家族の変容が○○動態変化のベース、結婚や出産に関する社会的規範</a:t>
            </a:r>
            <a:endParaRPr lang="en-US" altLang="ja-JP" sz="1600" dirty="0"/>
          </a:p>
          <a:p>
            <a:pPr marL="109728"/>
            <a:r>
              <a:rPr lang="ja-JP" altLang="en-US" sz="1600" dirty="0"/>
              <a:t>　　　の変化、○○意識の変化</a:t>
            </a:r>
            <a:endParaRPr lang="en-US" altLang="ja-JP" sz="1600" dirty="0"/>
          </a:p>
          <a:p>
            <a:pPr marL="109728"/>
            <a:endParaRPr lang="en-US" altLang="ja-JP" sz="1600" dirty="0"/>
          </a:p>
          <a:p>
            <a:pPr marL="109728"/>
            <a:r>
              <a:rPr lang="ja-JP" altLang="en-US" sz="1600" dirty="0"/>
              <a:t>（２）○○的要因（</a:t>
            </a:r>
            <a:r>
              <a:rPr lang="en-US" altLang="ja-JP" sz="1600" dirty="0">
                <a:solidFill>
                  <a:srgbClr val="FF0000"/>
                </a:solidFill>
              </a:rPr>
              <a:t>e</a:t>
            </a:r>
            <a:r>
              <a:rPr lang="en-US" altLang="ja-JP" sz="1600" dirty="0"/>
              <a:t>conomic factor</a:t>
            </a:r>
            <a:r>
              <a:rPr lang="ja-JP" altLang="en-US" sz="1600" dirty="0"/>
              <a:t>）</a:t>
            </a:r>
            <a:endParaRPr lang="en-US" altLang="ja-JP" sz="1600" dirty="0"/>
          </a:p>
          <a:p>
            <a:pPr marL="109728"/>
            <a:r>
              <a:rPr lang="ja-JP" altLang="en-US" sz="1600" dirty="0"/>
              <a:t>→　経済成長、雇用環境、○○動向、○○・物価動向</a:t>
            </a:r>
            <a:endParaRPr lang="en-US" altLang="ja-JP" sz="1600" dirty="0"/>
          </a:p>
          <a:p>
            <a:pPr marL="109728"/>
            <a:endParaRPr lang="en-US" altLang="ja-JP" sz="1600" dirty="0"/>
          </a:p>
          <a:p>
            <a:pPr marL="109728"/>
            <a:r>
              <a:rPr lang="ja-JP" altLang="en-US" sz="1600" dirty="0"/>
              <a:t>（３）○○的要因（</a:t>
            </a:r>
            <a:r>
              <a:rPr lang="en-US" altLang="ja-JP" sz="1600" dirty="0">
                <a:solidFill>
                  <a:srgbClr val="FF0000"/>
                </a:solidFill>
              </a:rPr>
              <a:t>p</a:t>
            </a:r>
            <a:r>
              <a:rPr lang="en-US" altLang="ja-JP" sz="1600" dirty="0"/>
              <a:t>olitical factor</a:t>
            </a:r>
            <a:r>
              <a:rPr lang="ja-JP" altLang="en-US" sz="1600" dirty="0"/>
              <a:t>）</a:t>
            </a:r>
            <a:endParaRPr lang="en-US" altLang="ja-JP" sz="1600" dirty="0"/>
          </a:p>
          <a:p>
            <a:pPr marL="109728"/>
            <a:r>
              <a:rPr lang="ja-JP" altLang="en-US" sz="1600" dirty="0"/>
              <a:t>→　規制緩和・強化、税制・年金制度</a:t>
            </a:r>
            <a:endParaRPr lang="en-US" altLang="ja-JP" sz="1600" dirty="0"/>
          </a:p>
          <a:p>
            <a:pPr marL="109728"/>
            <a:endParaRPr lang="en-US" altLang="ja-JP" sz="1600" dirty="0"/>
          </a:p>
          <a:p>
            <a:pPr marL="109728"/>
            <a:r>
              <a:rPr lang="ja-JP" altLang="en-US" sz="1600" dirty="0"/>
              <a:t>（４）○○的・○○的要因（</a:t>
            </a:r>
            <a:r>
              <a:rPr lang="en-US" altLang="ja-JP" sz="1600" dirty="0">
                <a:solidFill>
                  <a:srgbClr val="FF0000"/>
                </a:solidFill>
              </a:rPr>
              <a:t>t</a:t>
            </a:r>
            <a:r>
              <a:rPr lang="en-US" altLang="ja-JP" sz="1600" dirty="0"/>
              <a:t>echnological and environmental factor</a:t>
            </a:r>
            <a:r>
              <a:rPr lang="ja-JP" altLang="en-US" sz="1600" dirty="0"/>
              <a:t>）</a:t>
            </a:r>
            <a:endParaRPr lang="en-US" altLang="ja-JP" sz="1600" dirty="0"/>
          </a:p>
          <a:p>
            <a:pPr marL="109728"/>
            <a:r>
              <a:rPr lang="ja-JP" altLang="en-US" sz="1600" dirty="0"/>
              <a:t>→　○○通信、交通・輸送、医療などの技術、地球○○</a:t>
            </a:r>
            <a:endParaRPr lang="en-US" altLang="ja-JP" sz="1600" dirty="0"/>
          </a:p>
          <a:p>
            <a:pPr marL="109728"/>
            <a:r>
              <a:rPr lang="en-US" altLang="ja-JP" sz="1600" dirty="0"/>
              <a:t>	</a:t>
            </a:r>
            <a:r>
              <a:rPr lang="ja-JP" altLang="en-US" sz="1600" dirty="0"/>
              <a:t>・資源エネルギー問題</a:t>
            </a:r>
            <a:endParaRPr lang="en-US" altLang="ja-JP" sz="1600" dirty="0"/>
          </a:p>
          <a:p>
            <a:pPr marL="109728"/>
            <a:endParaRPr lang="en-US" altLang="ja-JP" sz="2400" dirty="0"/>
          </a:p>
          <a:p>
            <a:pPr marL="109728"/>
            <a:endParaRPr lang="en-US" altLang="ja-JP" sz="1400" dirty="0"/>
          </a:p>
          <a:p>
            <a:pPr marL="109728"/>
            <a:endParaRPr lang="en-US" altLang="ja-JP" sz="2400" dirty="0"/>
          </a:p>
          <a:p>
            <a:endParaRPr lang="en-US" altLang="ja-JP" sz="2400" dirty="0"/>
          </a:p>
          <a:p>
            <a:endParaRPr lang="en-US" altLang="ja-JP" sz="2400" dirty="0"/>
          </a:p>
          <a:p>
            <a:endParaRPr kumimoji="1" lang="en-US" altLang="ja-JP" sz="2400" dirty="0"/>
          </a:p>
          <a:p>
            <a:endParaRPr lang="en-US" altLang="ja-JP" sz="2400" dirty="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5</a:t>
            </a:fld>
            <a:endParaRPr kumimoji="1" lang="ja-JP" altLang="en-US"/>
          </a:p>
        </p:txBody>
      </p:sp>
    </p:spTree>
    <p:extLst>
      <p:ext uri="{BB962C8B-B14F-4D97-AF65-F5344CB8AC3E}">
        <p14:creationId xmlns:p14="http://schemas.microsoft.com/office/powerpoint/2010/main" val="2331462558"/>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539552" y="1268760"/>
            <a:ext cx="9217024" cy="5040560"/>
          </a:xfrm>
        </p:spPr>
        <p:txBody>
          <a:bodyPr>
            <a:normAutofit fontScale="70000" lnSpcReduction="20000"/>
          </a:bodyPr>
          <a:lstStyle/>
          <a:p>
            <a:r>
              <a:rPr kumimoji="1" lang="ja-JP" altLang="en-US" b="1" dirty="0"/>
              <a:t>個人化する家族、多様化する世帯</a:t>
            </a:r>
            <a:endParaRPr kumimoji="1" lang="en-US" altLang="ja-JP" b="1" dirty="0"/>
          </a:p>
          <a:p>
            <a:pPr marL="109728" indent="0">
              <a:buNone/>
            </a:pPr>
            <a:endParaRPr kumimoji="1" lang="en-US" altLang="ja-JP" dirty="0"/>
          </a:p>
          <a:p>
            <a:pPr marL="109728" indent="0">
              <a:buNone/>
            </a:pPr>
            <a:r>
              <a:rPr lang="ja-JP" altLang="en-US" dirty="0"/>
              <a:t>＊家族や家計それ自体の変化　→　消費者行動の変化</a:t>
            </a:r>
            <a:endParaRPr lang="en-US" altLang="ja-JP" dirty="0"/>
          </a:p>
          <a:p>
            <a:pPr marL="109728" indent="0">
              <a:buNone/>
            </a:pPr>
            <a:endParaRPr lang="en-US" altLang="ja-JP" dirty="0"/>
          </a:p>
          <a:p>
            <a:pPr marL="109728" indent="0">
              <a:buNone/>
            </a:pPr>
            <a:r>
              <a:rPr lang="ja-JP" altLang="en-US" dirty="0"/>
              <a:t>（１）日本の総人口２００４年がピーク、世帯数は２０１５年まで増加</a:t>
            </a:r>
            <a:endParaRPr lang="en-US" altLang="ja-JP" dirty="0"/>
          </a:p>
          <a:p>
            <a:pPr marL="109728" indent="0">
              <a:buNone/>
            </a:pPr>
            <a:r>
              <a:rPr lang="ja-JP" altLang="en-US" dirty="0"/>
              <a:t>　→　家族の個人化、世帯の多様化、核家族は典型例ではない！</a:t>
            </a:r>
            <a:endParaRPr lang="en-US" altLang="ja-JP" dirty="0"/>
          </a:p>
          <a:p>
            <a:pPr marL="109728" indent="0">
              <a:buNone/>
            </a:pPr>
            <a:endParaRPr lang="en-US" altLang="ja-JP" dirty="0"/>
          </a:p>
          <a:p>
            <a:pPr marL="109728" indent="0">
              <a:buNone/>
            </a:pPr>
            <a:r>
              <a:rPr lang="ja-JP" altLang="en-US" dirty="0"/>
              <a:t>（２）世帯の多様化の背景</a:t>
            </a:r>
            <a:endParaRPr lang="en-US" altLang="ja-JP" dirty="0"/>
          </a:p>
          <a:p>
            <a:pPr marL="109728" indent="0">
              <a:buNone/>
            </a:pPr>
            <a:r>
              <a:rPr lang="ja-JP" altLang="en-US" dirty="0"/>
              <a:t>　→　晩婚化・非婚化、離婚・再婚、既婚夫婦の晩産化・少産化</a:t>
            </a:r>
            <a:r>
              <a:rPr lang="en-US" altLang="ja-JP" dirty="0"/>
              <a:t>&amp;</a:t>
            </a:r>
            <a:r>
              <a:rPr lang="ja-JP" altLang="en-US" dirty="0"/>
              <a:t>無産化</a:t>
            </a:r>
            <a:endParaRPr lang="en-US" altLang="ja-JP" dirty="0"/>
          </a:p>
          <a:p>
            <a:pPr marL="109728" indent="0">
              <a:buNone/>
            </a:pPr>
            <a:r>
              <a:rPr lang="ja-JP" altLang="en-US" dirty="0"/>
              <a:t>　→　結婚時期の遅れ・出産時期の遅れ→世帯主年齢の分散　</a:t>
            </a:r>
            <a:endParaRPr lang="en-US" altLang="ja-JP" dirty="0"/>
          </a:p>
          <a:p>
            <a:pPr marL="109728" indent="0">
              <a:buNone/>
            </a:pPr>
            <a:endParaRPr lang="en-US" altLang="ja-JP" dirty="0"/>
          </a:p>
          <a:p>
            <a:pPr marL="109728" indent="0">
              <a:buNone/>
            </a:pPr>
            <a:r>
              <a:rPr lang="ja-JP" altLang="en-US" dirty="0"/>
              <a:t>（３）雇用構造・雇用制度の多様化、非正規化→多様な働き方</a:t>
            </a:r>
            <a:endParaRPr lang="en-US" altLang="ja-JP" dirty="0"/>
          </a:p>
          <a:p>
            <a:pPr marL="109728" indent="0">
              <a:buNone/>
            </a:pPr>
            <a:r>
              <a:rPr lang="ja-JP" altLang="en-US" dirty="0"/>
              <a:t>　→　働き手の数とその働き方の変化が生む所得格差</a:t>
            </a:r>
            <a:endParaRPr lang="en-US" altLang="ja-JP" dirty="0"/>
          </a:p>
          <a:p>
            <a:pPr marL="109728" indent="0">
              <a:buNone/>
            </a:pPr>
            <a:endParaRPr lang="en-US" altLang="ja-JP" dirty="0"/>
          </a:p>
          <a:p>
            <a:pPr marL="109728" indent="0">
              <a:buNone/>
            </a:pPr>
            <a:r>
              <a:rPr lang="ja-JP" altLang="en-US" dirty="0"/>
              <a:t>（４）「量から質へ」「モノからコトへ」という価値意識の変化</a:t>
            </a:r>
            <a:endParaRPr lang="en-US" altLang="ja-JP" dirty="0"/>
          </a:p>
          <a:p>
            <a:pPr marL="109728" indent="0">
              <a:buNone/>
            </a:pPr>
            <a:r>
              <a:rPr lang="ja-JP" altLang="en-US" dirty="0"/>
              <a:t>　　　　　　　　　　　　　　　　　　　　　　　　　　　　　　＆環境意識・健康意識の高揚</a:t>
            </a:r>
            <a:endParaRPr lang="en-US" altLang="ja-JP" dirty="0"/>
          </a:p>
          <a:p>
            <a:pPr marL="109728" indent="0">
              <a:buNone/>
            </a:pPr>
            <a:r>
              <a:rPr lang="ja-JP" altLang="en-US" dirty="0"/>
              <a:t>　→　</a:t>
            </a:r>
            <a:r>
              <a:rPr lang="en-US" altLang="ja-JP" dirty="0"/>
              <a:t>LOHAS</a:t>
            </a:r>
            <a:r>
              <a:rPr lang="ja-JP" altLang="en-US" dirty="0"/>
              <a:t>（</a:t>
            </a:r>
            <a:r>
              <a:rPr lang="en-US" altLang="ja-JP" dirty="0"/>
              <a:t>Lifestyles of Health And Sustainability</a:t>
            </a:r>
            <a:r>
              <a:rPr lang="ja-JP" altLang="en-US" dirty="0"/>
              <a:t>）</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6</a:t>
            </a:fld>
            <a:endParaRPr kumimoji="1" lang="ja-JP" altLang="en-US"/>
          </a:p>
        </p:txBody>
      </p:sp>
      <p:sp>
        <p:nvSpPr>
          <p:cNvPr id="3" name="タイトル 2"/>
          <p:cNvSpPr>
            <a:spLocks noGrp="1"/>
          </p:cNvSpPr>
          <p:nvPr>
            <p:ph type="title"/>
          </p:nvPr>
        </p:nvSpPr>
        <p:spPr/>
        <p:txBody>
          <a:bodyPr/>
          <a:lstStyle/>
          <a:p>
            <a:r>
              <a:rPr kumimoji="1" lang="ja-JP" altLang="en-US" dirty="0"/>
              <a:t>１．消費行動の変化をどう捉えるか</a:t>
            </a:r>
          </a:p>
        </p:txBody>
      </p:sp>
    </p:spTree>
    <p:extLst>
      <p:ext uri="{BB962C8B-B14F-4D97-AF65-F5344CB8AC3E}">
        <p14:creationId xmlns:p14="http://schemas.microsoft.com/office/powerpoint/2010/main" val="9222681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1000"/>
                                        <p:tgtEl>
                                          <p:spTgt spid="2">
                                            <p:txEl>
                                              <p:pRg st="7" end="7"/>
                                            </p:txEl>
                                          </p:spTgt>
                                        </p:tgtEl>
                                      </p:cBhvr>
                                    </p:animEffect>
                                    <p:anim calcmode="lin" valueType="num">
                                      <p:cBhvr>
                                        <p:cTn id="2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1000"/>
                                        <p:tgtEl>
                                          <p:spTgt spid="2">
                                            <p:txEl>
                                              <p:pRg st="9" end="9"/>
                                            </p:txEl>
                                          </p:spTgt>
                                        </p:tgtEl>
                                      </p:cBhvr>
                                    </p:animEffect>
                                    <p:anim calcmode="lin" valueType="num">
                                      <p:cBhvr>
                                        <p:cTn id="4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fade">
                                      <p:cBhvr>
                                        <p:cTn id="49" dur="1000"/>
                                        <p:tgtEl>
                                          <p:spTgt spid="2">
                                            <p:txEl>
                                              <p:pRg st="11" end="11"/>
                                            </p:txEl>
                                          </p:spTgt>
                                        </p:tgtEl>
                                      </p:cBhvr>
                                    </p:animEffect>
                                    <p:anim calcmode="lin" valueType="num">
                                      <p:cBhvr>
                                        <p:cTn id="50"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2" end="12"/>
                                            </p:txEl>
                                          </p:spTgt>
                                        </p:tgtEl>
                                        <p:attrNameLst>
                                          <p:attrName>style.visibility</p:attrName>
                                        </p:attrNameLst>
                                      </p:cBhvr>
                                      <p:to>
                                        <p:strVal val="visible"/>
                                      </p:to>
                                    </p:set>
                                    <p:animEffect transition="in" filter="fade">
                                      <p:cBhvr>
                                        <p:cTn id="56" dur="1000"/>
                                        <p:tgtEl>
                                          <p:spTgt spid="2">
                                            <p:txEl>
                                              <p:pRg st="12" end="12"/>
                                            </p:txEl>
                                          </p:spTgt>
                                        </p:tgtEl>
                                      </p:cBhvr>
                                    </p:animEffect>
                                    <p:anim calcmode="lin" valueType="num">
                                      <p:cBhvr>
                                        <p:cTn id="57"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Effect transition="in" filter="fade">
                                      <p:cBhvr>
                                        <p:cTn id="63" dur="1000"/>
                                        <p:tgtEl>
                                          <p:spTgt spid="2">
                                            <p:txEl>
                                              <p:pRg st="14" end="14"/>
                                            </p:txEl>
                                          </p:spTgt>
                                        </p:tgtEl>
                                      </p:cBhvr>
                                    </p:animEffect>
                                    <p:anim calcmode="lin" valueType="num">
                                      <p:cBhvr>
                                        <p:cTn id="64"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5" end="15"/>
                                            </p:txEl>
                                          </p:spTgt>
                                        </p:tgtEl>
                                        <p:attrNameLst>
                                          <p:attrName>style.visibility</p:attrName>
                                        </p:attrNameLst>
                                      </p:cBhvr>
                                      <p:to>
                                        <p:strVal val="visible"/>
                                      </p:to>
                                    </p:set>
                                    <p:animEffect transition="in" filter="fade">
                                      <p:cBhvr>
                                        <p:cTn id="70" dur="1000"/>
                                        <p:tgtEl>
                                          <p:spTgt spid="2">
                                            <p:txEl>
                                              <p:pRg st="15" end="15"/>
                                            </p:txEl>
                                          </p:spTgt>
                                        </p:tgtEl>
                                      </p:cBhvr>
                                    </p:animEffect>
                                    <p:anim calcmode="lin" valueType="num">
                                      <p:cBhvr>
                                        <p:cTn id="71"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6" end="16"/>
                                            </p:txEl>
                                          </p:spTgt>
                                        </p:tgtEl>
                                        <p:attrNameLst>
                                          <p:attrName>style.visibility</p:attrName>
                                        </p:attrNameLst>
                                      </p:cBhvr>
                                      <p:to>
                                        <p:strVal val="visible"/>
                                      </p:to>
                                    </p:set>
                                    <p:animEffect transition="in" filter="fade">
                                      <p:cBhvr>
                                        <p:cTn id="77" dur="1000"/>
                                        <p:tgtEl>
                                          <p:spTgt spid="2">
                                            <p:txEl>
                                              <p:pRg st="16" end="16"/>
                                            </p:txEl>
                                          </p:spTgt>
                                        </p:tgtEl>
                                      </p:cBhvr>
                                    </p:animEffect>
                                    <p:anim calcmode="lin" valueType="num">
                                      <p:cBhvr>
                                        <p:cTn id="78" dur="1000" fill="hold"/>
                                        <p:tgtEl>
                                          <p:spTgt spid="2">
                                            <p:txEl>
                                              <p:pRg st="16" end="16"/>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539552" y="-1035496"/>
            <a:ext cx="7772400" cy="1829761"/>
          </a:xfrm>
        </p:spPr>
        <p:txBody>
          <a:bodyPr>
            <a:normAutofit/>
          </a:bodyPr>
          <a:lstStyle/>
          <a:p>
            <a:r>
              <a:rPr kumimoji="1" lang="ja-JP" altLang="en-US" sz="4000" dirty="0"/>
              <a:t>本日の確認事項２</a:t>
            </a:r>
          </a:p>
        </p:txBody>
      </p:sp>
      <p:sp>
        <p:nvSpPr>
          <p:cNvPr id="5" name="サブタイトル 4"/>
          <p:cNvSpPr>
            <a:spLocks noGrp="1"/>
          </p:cNvSpPr>
          <p:nvPr>
            <p:ph type="subTitle" idx="1"/>
          </p:nvPr>
        </p:nvSpPr>
        <p:spPr>
          <a:xfrm>
            <a:off x="-468560" y="620688"/>
            <a:ext cx="9145016" cy="5112568"/>
          </a:xfrm>
        </p:spPr>
        <p:txBody>
          <a:bodyPr>
            <a:noAutofit/>
          </a:bodyPr>
          <a:lstStyle/>
          <a:p>
            <a:pPr marL="109728"/>
            <a:r>
              <a:rPr lang="ja-JP" altLang="en-US" sz="1800" dirty="0"/>
              <a:t>１．消費行動に影響を与える家族や家計の変化に関して、</a:t>
            </a:r>
            <a:endParaRPr lang="en-US" altLang="ja-JP" sz="1800" dirty="0"/>
          </a:p>
          <a:p>
            <a:pPr marL="109728"/>
            <a:r>
              <a:rPr lang="ja-JP" altLang="en-US" sz="1800" dirty="0"/>
              <a:t>下記の○○に語句を入れて理解しよう！</a:t>
            </a:r>
            <a:endParaRPr lang="en-US" altLang="ja-JP" sz="1800" dirty="0"/>
          </a:p>
          <a:p>
            <a:pPr marL="109728"/>
            <a:endParaRPr kumimoji="1" lang="en-US" altLang="ja-JP" sz="1800" dirty="0"/>
          </a:p>
          <a:p>
            <a:pPr marL="109728"/>
            <a:r>
              <a:rPr lang="ja-JP" altLang="en-US" sz="1800" dirty="0"/>
              <a:t>（１）日本の総人口２００４年がピーク、世帯数は２０１５年まで増加</a:t>
            </a:r>
            <a:endParaRPr lang="en-US" altLang="ja-JP" sz="1800" dirty="0"/>
          </a:p>
          <a:p>
            <a:pPr marL="109728"/>
            <a:r>
              <a:rPr lang="ja-JP" altLang="en-US" sz="1800" dirty="0"/>
              <a:t>→　家族の○○化、世帯の多様化、○家族は典型例ではない！</a:t>
            </a:r>
            <a:endParaRPr lang="en-US" altLang="ja-JP" sz="1800" dirty="0"/>
          </a:p>
          <a:p>
            <a:pPr marL="109728"/>
            <a:endParaRPr lang="en-US" altLang="ja-JP" sz="1800" dirty="0"/>
          </a:p>
          <a:p>
            <a:pPr marL="109728"/>
            <a:r>
              <a:rPr lang="ja-JP" altLang="en-US" sz="1800" dirty="0"/>
              <a:t>（２）世帯の多様化の背景</a:t>
            </a:r>
            <a:endParaRPr lang="en-US" altLang="ja-JP" sz="1800" dirty="0"/>
          </a:p>
          <a:p>
            <a:pPr marL="109728"/>
            <a:r>
              <a:rPr lang="ja-JP" altLang="en-US" sz="1800" dirty="0"/>
              <a:t>→○婚化・○婚化、○婚・再婚、既婚夫婦の晩○化・少産化</a:t>
            </a:r>
            <a:r>
              <a:rPr lang="en-US" altLang="ja-JP" sz="1800" dirty="0"/>
              <a:t>&amp;</a:t>
            </a:r>
            <a:r>
              <a:rPr lang="ja-JP" altLang="en-US" sz="1800" dirty="0"/>
              <a:t>無産化</a:t>
            </a:r>
            <a:endParaRPr lang="en-US" altLang="ja-JP" sz="1800" dirty="0"/>
          </a:p>
          <a:p>
            <a:pPr marL="109728"/>
            <a:r>
              <a:rPr lang="ja-JP" altLang="en-US" sz="1800" dirty="0"/>
              <a:t>→　結婚時期の遅れ・出産時期の遅れ→世帯主○○の分散　</a:t>
            </a:r>
            <a:endParaRPr lang="en-US" altLang="ja-JP" sz="1800" dirty="0"/>
          </a:p>
          <a:p>
            <a:pPr marL="109728"/>
            <a:endParaRPr lang="en-US" altLang="ja-JP" sz="1800" dirty="0"/>
          </a:p>
          <a:p>
            <a:pPr marL="109728"/>
            <a:r>
              <a:rPr lang="ja-JP" altLang="en-US" sz="1800" dirty="0"/>
              <a:t>（３）○○構造・○○制度の多様化、非正規化→多様な働き方</a:t>
            </a:r>
            <a:endParaRPr lang="en-US" altLang="ja-JP" sz="1800" dirty="0"/>
          </a:p>
          <a:p>
            <a:pPr marL="109728"/>
            <a:r>
              <a:rPr lang="ja-JP" altLang="en-US" sz="1800" dirty="0"/>
              <a:t>→　働き手の数とその働き方の変化が生む○○格差</a:t>
            </a:r>
            <a:endParaRPr lang="en-US" altLang="ja-JP" sz="1800" dirty="0"/>
          </a:p>
          <a:p>
            <a:pPr marL="109728"/>
            <a:endParaRPr lang="en-US" altLang="ja-JP" sz="1800" dirty="0"/>
          </a:p>
          <a:p>
            <a:pPr marL="109728"/>
            <a:r>
              <a:rPr lang="ja-JP" altLang="en-US" sz="1800" dirty="0"/>
              <a:t>（４）「量から○へ」「モノから○○へ」という価値意識の変化</a:t>
            </a:r>
            <a:endParaRPr lang="en-US" altLang="ja-JP" sz="1800" dirty="0"/>
          </a:p>
          <a:p>
            <a:pPr marL="109728"/>
            <a:r>
              <a:rPr lang="ja-JP" altLang="en-US" sz="1800" dirty="0"/>
              <a:t>　　　　　　　　　　　　　　　　　　　　　　　　　　　　　　</a:t>
            </a:r>
            <a:r>
              <a:rPr lang="ja-JP" altLang="en-US" sz="1800" dirty="0">
                <a:solidFill>
                  <a:schemeClr val="bg1"/>
                </a:solidFill>
              </a:rPr>
              <a:t>＆○○意識・健康意識の高揚</a:t>
            </a:r>
            <a:endParaRPr lang="en-US" altLang="ja-JP" sz="1800" dirty="0">
              <a:solidFill>
                <a:schemeClr val="bg1"/>
              </a:solidFill>
            </a:endParaRPr>
          </a:p>
          <a:p>
            <a:pPr marL="109728"/>
            <a:r>
              <a:rPr lang="ja-JP" altLang="en-US" sz="1800" dirty="0">
                <a:solidFill>
                  <a:schemeClr val="bg1"/>
                </a:solidFill>
              </a:rPr>
              <a:t>→○○○○○（</a:t>
            </a:r>
            <a:r>
              <a:rPr lang="en-US" altLang="ja-JP" sz="1800" dirty="0">
                <a:solidFill>
                  <a:schemeClr val="bg1"/>
                </a:solidFill>
              </a:rPr>
              <a:t>Lifestyles of Health And Sustainability</a:t>
            </a:r>
            <a:r>
              <a:rPr lang="ja-JP" altLang="en-US" sz="1800" dirty="0">
                <a:solidFill>
                  <a:schemeClr val="bg1"/>
                </a:solidFill>
              </a:rPr>
              <a:t>）</a:t>
            </a:r>
            <a:endParaRPr lang="en-US" altLang="ja-JP" sz="1800" dirty="0">
              <a:solidFill>
                <a:schemeClr val="bg1"/>
              </a:solidFill>
            </a:endParaRPr>
          </a:p>
          <a:p>
            <a:pPr marL="109728"/>
            <a:r>
              <a:rPr lang="ja-JP" altLang="en-US" sz="1400" dirty="0"/>
              <a:t>　</a:t>
            </a:r>
            <a:endParaRPr lang="en-US" altLang="ja-JP" sz="1400" dirty="0"/>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7</a:t>
            </a:fld>
            <a:endParaRPr kumimoji="1" lang="ja-JP" altLang="en-US"/>
          </a:p>
        </p:txBody>
      </p:sp>
    </p:spTree>
    <p:extLst>
      <p:ext uri="{BB962C8B-B14F-4D97-AF65-F5344CB8AC3E}">
        <p14:creationId xmlns:p14="http://schemas.microsoft.com/office/powerpoint/2010/main" val="1795135684"/>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95536" y="1124744"/>
            <a:ext cx="9217024" cy="5328592"/>
          </a:xfrm>
        </p:spPr>
        <p:txBody>
          <a:bodyPr>
            <a:normAutofit fontScale="62500" lnSpcReduction="20000"/>
          </a:bodyPr>
          <a:lstStyle/>
          <a:p>
            <a:r>
              <a:rPr kumimoji="1" lang="ja-JP" altLang="en-US" b="1" dirty="0"/>
              <a:t>時間コストを増大させる諸要因</a:t>
            </a:r>
            <a:endParaRPr kumimoji="1" lang="en-US" altLang="ja-JP" b="1" dirty="0"/>
          </a:p>
          <a:p>
            <a:pPr marL="109728" indent="0">
              <a:buNone/>
            </a:pPr>
            <a:endParaRPr kumimoji="1" lang="en-US" altLang="ja-JP" dirty="0"/>
          </a:p>
          <a:p>
            <a:pPr marL="109728" indent="0">
              <a:buNone/>
            </a:pPr>
            <a:r>
              <a:rPr lang="ja-JP" altLang="en-US" dirty="0"/>
              <a:t>＊時間コストの増大→時間節約型消費→家事活動の外部化</a:t>
            </a:r>
            <a:endParaRPr lang="en-US" altLang="ja-JP" dirty="0"/>
          </a:p>
          <a:p>
            <a:pPr marL="109728" indent="0">
              <a:buNone/>
            </a:pPr>
            <a:endParaRPr lang="en-US" altLang="ja-JP" dirty="0"/>
          </a:p>
          <a:p>
            <a:pPr marL="109728" indent="0">
              <a:buNone/>
            </a:pPr>
            <a:r>
              <a:rPr lang="ja-JP" altLang="en-US" dirty="0"/>
              <a:t>（１）デモグラフィック要因</a:t>
            </a:r>
            <a:endParaRPr lang="en-US" altLang="ja-JP" dirty="0"/>
          </a:p>
          <a:p>
            <a:pPr marL="109728" indent="0">
              <a:buNone/>
            </a:pPr>
            <a:r>
              <a:rPr lang="ja-JP" altLang="en-US" dirty="0"/>
              <a:t>　→　家計の規模が小さいほど時間コストは増大</a:t>
            </a:r>
            <a:endParaRPr lang="en-US" altLang="ja-JP" dirty="0"/>
          </a:p>
          <a:p>
            <a:pPr marL="109728" indent="0">
              <a:buNone/>
            </a:pPr>
            <a:r>
              <a:rPr lang="ja-JP" altLang="en-US" dirty="0"/>
              <a:t>　→　晩婚化、非婚化、離婚などによる単独世帯の増加→時間コストの増大</a:t>
            </a:r>
            <a:endParaRPr lang="en-US" altLang="ja-JP" dirty="0"/>
          </a:p>
          <a:p>
            <a:pPr marL="109728" indent="0">
              <a:buNone/>
            </a:pPr>
            <a:r>
              <a:rPr lang="ja-JP" altLang="en-US" dirty="0"/>
              <a:t>　→　出生率の低下→女性を家事労働から解放し雇用労働化→時間コストの増大</a:t>
            </a:r>
            <a:endParaRPr lang="en-US" altLang="ja-JP" dirty="0"/>
          </a:p>
          <a:p>
            <a:pPr marL="109728" indent="0">
              <a:buNone/>
            </a:pPr>
            <a:endParaRPr lang="en-US" altLang="ja-JP" dirty="0"/>
          </a:p>
          <a:p>
            <a:pPr marL="109728" indent="0">
              <a:buNone/>
            </a:pPr>
            <a:r>
              <a:rPr lang="ja-JP" altLang="en-US" dirty="0"/>
              <a:t>（２）ライフスタイル</a:t>
            </a:r>
            <a:r>
              <a:rPr lang="en-US" altLang="ja-JP" dirty="0"/>
              <a:t>/</a:t>
            </a:r>
            <a:r>
              <a:rPr lang="ja-JP" altLang="en-US" dirty="0"/>
              <a:t>社会的要因</a:t>
            </a:r>
            <a:endParaRPr lang="en-US" altLang="ja-JP" dirty="0"/>
          </a:p>
          <a:p>
            <a:pPr marL="109728" indent="0">
              <a:buNone/>
            </a:pPr>
            <a:r>
              <a:rPr lang="ja-JP" altLang="en-US" dirty="0"/>
              <a:t>　→　家事労働への価値観の変化、余暇活動への関心→家事労働の時間コストの増大</a:t>
            </a:r>
            <a:endParaRPr lang="en-US" altLang="ja-JP" dirty="0"/>
          </a:p>
          <a:p>
            <a:pPr marL="109728" indent="0">
              <a:buNone/>
            </a:pPr>
            <a:r>
              <a:rPr lang="ja-JP" altLang="en-US" dirty="0"/>
              <a:t>　→　多様化・多忙化するライフスタイルの変化→時間コストの増大　</a:t>
            </a:r>
            <a:endParaRPr lang="en-US" altLang="ja-JP" dirty="0"/>
          </a:p>
          <a:p>
            <a:pPr marL="109728" indent="0">
              <a:buNone/>
            </a:pPr>
            <a:endParaRPr lang="en-US" altLang="ja-JP" dirty="0"/>
          </a:p>
          <a:p>
            <a:pPr marL="109728" indent="0">
              <a:buNone/>
            </a:pPr>
            <a:r>
              <a:rPr lang="ja-JP" altLang="en-US" dirty="0"/>
              <a:t>（３）経済的要因</a:t>
            </a:r>
            <a:endParaRPr lang="en-US" altLang="ja-JP" dirty="0"/>
          </a:p>
          <a:p>
            <a:pPr marL="109728" indent="0">
              <a:buNone/>
            </a:pPr>
            <a:r>
              <a:rPr lang="ja-JP" altLang="en-US" dirty="0"/>
              <a:t>　→　所得水準の継続的上昇＋豊かな生活の追求→時間コストの増大</a:t>
            </a:r>
            <a:endParaRPr lang="en-US" altLang="ja-JP" dirty="0"/>
          </a:p>
          <a:p>
            <a:pPr marL="109728" indent="0">
              <a:buNone/>
            </a:pPr>
            <a:r>
              <a:rPr lang="ja-JP" altLang="en-US" dirty="0"/>
              <a:t>　→　教育投資の結果としての所得獲得能力の増大、女性の雇用労働化→所得の上昇</a:t>
            </a:r>
            <a:endParaRPr lang="en-US" altLang="ja-JP" dirty="0"/>
          </a:p>
          <a:p>
            <a:pPr marL="109728" indent="0">
              <a:buNone/>
            </a:pPr>
            <a:endParaRPr lang="en-US" altLang="ja-JP" dirty="0"/>
          </a:p>
          <a:p>
            <a:pPr marL="109728" indent="0">
              <a:buNone/>
            </a:pPr>
            <a:r>
              <a:rPr lang="ja-JP" altLang="en-US" dirty="0"/>
              <a:t>（４）技術的要因</a:t>
            </a:r>
            <a:endParaRPr lang="en-US" altLang="ja-JP" dirty="0"/>
          </a:p>
          <a:p>
            <a:pPr marL="109728" indent="0">
              <a:buNone/>
            </a:pPr>
            <a:r>
              <a:rPr lang="ja-JP" altLang="en-US" dirty="0"/>
              <a:t>　→　情報通信技術をはじめとする様々な技術革新→生活の利便性向上＆多忙化</a:t>
            </a:r>
            <a:endParaRPr lang="en-US" altLang="ja-JP" dirty="0"/>
          </a:p>
          <a:p>
            <a:pPr marL="109728" indent="0">
              <a:buNone/>
            </a:pPr>
            <a:r>
              <a:rPr lang="ja-JP" altLang="en-US" dirty="0"/>
              <a:t>　　　　　　　　　　　　　　　　　　　　　　　　　　　　　　　　　　　　　　　　　　→時間コストの増大</a:t>
            </a: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p>
          <a:p>
            <a:pPr marL="109728" indent="0">
              <a:buNone/>
            </a:pPr>
            <a:endParaRPr lang="en-US" altLang="ja-JP" dirty="0">
              <a:solidFill>
                <a:srgbClr val="FF0000"/>
              </a:solidFill>
            </a:endParaRPr>
          </a:p>
          <a:p>
            <a:pPr marL="109728" indent="0">
              <a:buNone/>
            </a:pPr>
            <a:endParaRPr kumimoji="1" lang="en-US" altLang="ja-JP" dirty="0">
              <a:solidFill>
                <a:srgbClr val="FF0000"/>
              </a:solidFill>
            </a:endParaRPr>
          </a:p>
          <a:p>
            <a:pPr marL="109728"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FBB1A20-799E-4FB2-B7C5-C014E91C0628}" type="slidenum">
              <a:rPr kumimoji="1" lang="ja-JP" altLang="en-US" smtClean="0"/>
              <a:t>8</a:t>
            </a:fld>
            <a:endParaRPr kumimoji="1" lang="ja-JP" altLang="en-US"/>
          </a:p>
        </p:txBody>
      </p:sp>
      <p:sp>
        <p:nvSpPr>
          <p:cNvPr id="3" name="タイトル 2"/>
          <p:cNvSpPr>
            <a:spLocks noGrp="1"/>
          </p:cNvSpPr>
          <p:nvPr>
            <p:ph type="title"/>
          </p:nvPr>
        </p:nvSpPr>
        <p:spPr>
          <a:xfrm>
            <a:off x="467544" y="3473"/>
            <a:ext cx="8229600" cy="1143000"/>
          </a:xfrm>
        </p:spPr>
        <p:txBody>
          <a:bodyPr>
            <a:normAutofit/>
          </a:bodyPr>
          <a:lstStyle/>
          <a:p>
            <a:r>
              <a:rPr kumimoji="1" lang="ja-JP" altLang="en-US" dirty="0"/>
              <a:t>２．家事の外部化と消費の多様化</a:t>
            </a:r>
          </a:p>
        </p:txBody>
      </p:sp>
    </p:spTree>
    <p:extLst>
      <p:ext uri="{BB962C8B-B14F-4D97-AF65-F5344CB8AC3E}">
        <p14:creationId xmlns:p14="http://schemas.microsoft.com/office/powerpoint/2010/main" val="35411035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1000"/>
                                        <p:tgtEl>
                                          <p:spTgt spid="2">
                                            <p:txEl>
                                              <p:pRg st="9" end="9"/>
                                            </p:txEl>
                                          </p:spTgt>
                                        </p:tgtEl>
                                      </p:cBhvr>
                                    </p:animEffect>
                                    <p:anim calcmode="lin" valueType="num">
                                      <p:cBhvr>
                                        <p:cTn id="4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fade">
                                      <p:cBhvr>
                                        <p:cTn id="49" dur="1000"/>
                                        <p:tgtEl>
                                          <p:spTgt spid="2">
                                            <p:txEl>
                                              <p:pRg st="10" end="10"/>
                                            </p:txEl>
                                          </p:spTgt>
                                        </p:tgtEl>
                                      </p:cBhvr>
                                    </p:animEffect>
                                    <p:anim calcmode="lin" valueType="num">
                                      <p:cBhvr>
                                        <p:cTn id="50"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1" end="11"/>
                                            </p:txEl>
                                          </p:spTgt>
                                        </p:tgtEl>
                                        <p:attrNameLst>
                                          <p:attrName>style.visibility</p:attrName>
                                        </p:attrNameLst>
                                      </p:cBhvr>
                                      <p:to>
                                        <p:strVal val="visible"/>
                                      </p:to>
                                    </p:set>
                                    <p:animEffect transition="in" filter="fade">
                                      <p:cBhvr>
                                        <p:cTn id="56" dur="1000"/>
                                        <p:tgtEl>
                                          <p:spTgt spid="2">
                                            <p:txEl>
                                              <p:pRg st="11" end="11"/>
                                            </p:txEl>
                                          </p:spTgt>
                                        </p:tgtEl>
                                      </p:cBhvr>
                                    </p:animEffect>
                                    <p:anim calcmode="lin" valueType="num">
                                      <p:cBhvr>
                                        <p:cTn id="5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fade">
                                      <p:cBhvr>
                                        <p:cTn id="63" dur="1000"/>
                                        <p:tgtEl>
                                          <p:spTgt spid="2">
                                            <p:txEl>
                                              <p:pRg st="13" end="13"/>
                                            </p:txEl>
                                          </p:spTgt>
                                        </p:tgtEl>
                                      </p:cBhvr>
                                    </p:animEffect>
                                    <p:anim calcmode="lin" valueType="num">
                                      <p:cBhvr>
                                        <p:cTn id="64"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4" end="14"/>
                                            </p:txEl>
                                          </p:spTgt>
                                        </p:tgtEl>
                                        <p:attrNameLst>
                                          <p:attrName>style.visibility</p:attrName>
                                        </p:attrNameLst>
                                      </p:cBhvr>
                                      <p:to>
                                        <p:strVal val="visible"/>
                                      </p:to>
                                    </p:set>
                                    <p:animEffect transition="in" filter="fade">
                                      <p:cBhvr>
                                        <p:cTn id="70" dur="1000"/>
                                        <p:tgtEl>
                                          <p:spTgt spid="2">
                                            <p:txEl>
                                              <p:pRg st="14" end="14"/>
                                            </p:txEl>
                                          </p:spTgt>
                                        </p:tgtEl>
                                      </p:cBhvr>
                                    </p:animEffect>
                                    <p:anim calcmode="lin" valueType="num">
                                      <p:cBhvr>
                                        <p:cTn id="71"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5" end="15"/>
                                            </p:txEl>
                                          </p:spTgt>
                                        </p:tgtEl>
                                        <p:attrNameLst>
                                          <p:attrName>style.visibility</p:attrName>
                                        </p:attrNameLst>
                                      </p:cBhvr>
                                      <p:to>
                                        <p:strVal val="visible"/>
                                      </p:to>
                                    </p:set>
                                    <p:animEffect transition="in" filter="fade">
                                      <p:cBhvr>
                                        <p:cTn id="77" dur="1000"/>
                                        <p:tgtEl>
                                          <p:spTgt spid="2">
                                            <p:txEl>
                                              <p:pRg st="15" end="15"/>
                                            </p:txEl>
                                          </p:spTgt>
                                        </p:tgtEl>
                                      </p:cBhvr>
                                    </p:animEffect>
                                    <p:anim calcmode="lin" valueType="num">
                                      <p:cBhvr>
                                        <p:cTn id="78"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7" end="17"/>
                                            </p:txEl>
                                          </p:spTgt>
                                        </p:tgtEl>
                                        <p:attrNameLst>
                                          <p:attrName>style.visibility</p:attrName>
                                        </p:attrNameLst>
                                      </p:cBhvr>
                                      <p:to>
                                        <p:strVal val="visible"/>
                                      </p:to>
                                    </p:set>
                                    <p:animEffect transition="in" filter="fade">
                                      <p:cBhvr>
                                        <p:cTn id="84" dur="1000"/>
                                        <p:tgtEl>
                                          <p:spTgt spid="2">
                                            <p:txEl>
                                              <p:pRg st="17" end="17"/>
                                            </p:txEl>
                                          </p:spTgt>
                                        </p:tgtEl>
                                      </p:cBhvr>
                                    </p:animEffect>
                                    <p:anim calcmode="lin" valueType="num">
                                      <p:cBhvr>
                                        <p:cTn id="85" dur="1000" fill="hold"/>
                                        <p:tgtEl>
                                          <p:spTgt spid="2">
                                            <p:txEl>
                                              <p:pRg st="17" end="17"/>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
                                            <p:txEl>
                                              <p:pRg st="18" end="18"/>
                                            </p:txEl>
                                          </p:spTgt>
                                        </p:tgtEl>
                                        <p:attrNameLst>
                                          <p:attrName>style.visibility</p:attrName>
                                        </p:attrNameLst>
                                      </p:cBhvr>
                                      <p:to>
                                        <p:strVal val="visible"/>
                                      </p:to>
                                    </p:set>
                                    <p:animEffect transition="in" filter="fade">
                                      <p:cBhvr>
                                        <p:cTn id="91" dur="1000"/>
                                        <p:tgtEl>
                                          <p:spTgt spid="2">
                                            <p:txEl>
                                              <p:pRg st="18" end="18"/>
                                            </p:txEl>
                                          </p:spTgt>
                                        </p:tgtEl>
                                      </p:cBhvr>
                                    </p:animEffect>
                                    <p:anim calcmode="lin" valueType="num">
                                      <p:cBhvr>
                                        <p:cTn id="92" dur="1000" fill="hold"/>
                                        <p:tgtEl>
                                          <p:spTgt spid="2">
                                            <p:txEl>
                                              <p:pRg st="18" end="18"/>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8" end="18"/>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2">
                                            <p:txEl>
                                              <p:pRg st="19" end="19"/>
                                            </p:txEl>
                                          </p:spTgt>
                                        </p:tgtEl>
                                        <p:attrNameLst>
                                          <p:attrName>style.visibility</p:attrName>
                                        </p:attrNameLst>
                                      </p:cBhvr>
                                      <p:to>
                                        <p:strVal val="visible"/>
                                      </p:to>
                                    </p:set>
                                    <p:animEffect transition="in" filter="fade">
                                      <p:cBhvr>
                                        <p:cTn id="96" dur="1000"/>
                                        <p:tgtEl>
                                          <p:spTgt spid="2">
                                            <p:txEl>
                                              <p:pRg st="19" end="19"/>
                                            </p:txEl>
                                          </p:spTgt>
                                        </p:tgtEl>
                                      </p:cBhvr>
                                    </p:animEffect>
                                    <p:anim calcmode="lin" valueType="num">
                                      <p:cBhvr>
                                        <p:cTn id="97" dur="1000" fill="hold"/>
                                        <p:tgtEl>
                                          <p:spTgt spid="2">
                                            <p:txEl>
                                              <p:pRg st="19" end="19"/>
                                            </p:txEl>
                                          </p:spTgt>
                                        </p:tgtEl>
                                        <p:attrNameLst>
                                          <p:attrName>ppt_x</p:attrName>
                                        </p:attrNameLst>
                                      </p:cBhvr>
                                      <p:tavLst>
                                        <p:tav tm="0">
                                          <p:val>
                                            <p:strVal val="#ppt_x"/>
                                          </p:val>
                                        </p:tav>
                                        <p:tav tm="100000">
                                          <p:val>
                                            <p:strVal val="#ppt_x"/>
                                          </p:val>
                                        </p:tav>
                                      </p:tavLst>
                                    </p:anim>
                                    <p:anim calcmode="lin" valueType="num">
                                      <p:cBhvr>
                                        <p:cTn id="98" dur="1000" fill="hold"/>
                                        <p:tgtEl>
                                          <p:spTgt spid="2">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467544" y="-1179512"/>
            <a:ext cx="7772400" cy="1829761"/>
          </a:xfrm>
        </p:spPr>
        <p:txBody>
          <a:bodyPr>
            <a:normAutofit/>
          </a:bodyPr>
          <a:lstStyle/>
          <a:p>
            <a:r>
              <a:rPr kumimoji="1" lang="ja-JP" altLang="en-US" sz="4000" dirty="0"/>
              <a:t>本日の確認事項３</a:t>
            </a:r>
          </a:p>
        </p:txBody>
      </p:sp>
      <p:sp>
        <p:nvSpPr>
          <p:cNvPr id="5" name="サブタイトル 4"/>
          <p:cNvSpPr>
            <a:spLocks noGrp="1"/>
          </p:cNvSpPr>
          <p:nvPr>
            <p:ph type="subTitle" idx="1"/>
          </p:nvPr>
        </p:nvSpPr>
        <p:spPr>
          <a:xfrm>
            <a:off x="-108520" y="908720"/>
            <a:ext cx="8568951" cy="3240360"/>
          </a:xfrm>
        </p:spPr>
        <p:txBody>
          <a:bodyPr>
            <a:noAutofit/>
          </a:bodyPr>
          <a:lstStyle/>
          <a:p>
            <a:pPr marL="109728"/>
            <a:r>
              <a:rPr lang="ja-JP" altLang="en-US" sz="1600" dirty="0"/>
              <a:t>１．時間コストを増大させる要因に関して、下記の○○に語句を入れて理解しよう！</a:t>
            </a:r>
            <a:endParaRPr lang="en-US" altLang="ja-JP" sz="1600" dirty="0"/>
          </a:p>
          <a:p>
            <a:pPr marL="109728"/>
            <a:endParaRPr lang="en-US" altLang="ja-JP" sz="1600" dirty="0"/>
          </a:p>
          <a:p>
            <a:pPr marL="109728"/>
            <a:r>
              <a:rPr lang="ja-JP" altLang="en-US" sz="1600" dirty="0"/>
              <a:t>（１）○○グラフィック要因</a:t>
            </a:r>
            <a:endParaRPr lang="en-US" altLang="ja-JP" sz="1600" dirty="0"/>
          </a:p>
          <a:p>
            <a:pPr marL="109728"/>
            <a:r>
              <a:rPr lang="ja-JP" altLang="en-US" sz="1600" dirty="0"/>
              <a:t>→　家計の規模が○○</a:t>
            </a:r>
            <a:r>
              <a:rPr lang="ja-JP" altLang="en-US" sz="1600" dirty="0" err="1"/>
              <a:t>いほど</a:t>
            </a:r>
            <a:r>
              <a:rPr lang="ja-JP" altLang="en-US" sz="1600" dirty="0"/>
              <a:t>時間コストは増大</a:t>
            </a:r>
            <a:endParaRPr lang="en-US" altLang="ja-JP" sz="1600" dirty="0"/>
          </a:p>
          <a:p>
            <a:pPr marL="109728"/>
            <a:r>
              <a:rPr lang="ja-JP" altLang="en-US" sz="1600" dirty="0"/>
              <a:t>→　晩婚化、非婚化、離婚などによる○○世帯の増加→時間コストの増大</a:t>
            </a:r>
            <a:endParaRPr lang="en-US" altLang="ja-JP" sz="1600" dirty="0"/>
          </a:p>
          <a:p>
            <a:pPr marL="109728"/>
            <a:r>
              <a:rPr lang="ja-JP" altLang="en-US" sz="1600" dirty="0"/>
              <a:t>→　○○率の低下→女性を家事労働から解放し雇用労働化→時間コストの増大</a:t>
            </a:r>
            <a:endParaRPr lang="en-US" altLang="ja-JP" sz="1600" dirty="0"/>
          </a:p>
          <a:p>
            <a:pPr marL="109728"/>
            <a:endParaRPr lang="en-US" altLang="ja-JP" sz="1600" dirty="0"/>
          </a:p>
          <a:p>
            <a:pPr marL="109728"/>
            <a:r>
              <a:rPr lang="ja-JP" altLang="en-US" sz="1600" dirty="0"/>
              <a:t>（２）○○○スタイル</a:t>
            </a:r>
            <a:r>
              <a:rPr lang="en-US" altLang="ja-JP" sz="1600" dirty="0"/>
              <a:t>/</a:t>
            </a:r>
            <a:r>
              <a:rPr lang="ja-JP" altLang="en-US" sz="1600" dirty="0"/>
              <a:t>社会的要因</a:t>
            </a:r>
            <a:endParaRPr lang="en-US" altLang="ja-JP" sz="1600" dirty="0"/>
          </a:p>
          <a:p>
            <a:pPr marL="109728"/>
            <a:r>
              <a:rPr lang="ja-JP" altLang="en-US" sz="1600" dirty="0"/>
              <a:t>→　○○労働への価値観の変化、○○活動への関心→家事労働の時間コストの増大</a:t>
            </a:r>
            <a:endParaRPr lang="en-US" altLang="ja-JP" sz="1600" dirty="0"/>
          </a:p>
          <a:p>
            <a:pPr marL="109728"/>
            <a:r>
              <a:rPr lang="ja-JP" altLang="en-US" sz="1600" dirty="0"/>
              <a:t>→　多様化・多忙化する○○○スタイルの変化→時間コストの増大　</a:t>
            </a:r>
            <a:endParaRPr lang="en-US" altLang="ja-JP" sz="1600" dirty="0"/>
          </a:p>
          <a:p>
            <a:pPr marL="109728"/>
            <a:endParaRPr lang="en-US" altLang="ja-JP" sz="1600" dirty="0"/>
          </a:p>
          <a:p>
            <a:pPr marL="109728"/>
            <a:r>
              <a:rPr lang="ja-JP" altLang="en-US" sz="1600" dirty="0"/>
              <a:t>（３）○○的要因</a:t>
            </a:r>
            <a:endParaRPr lang="en-US" altLang="ja-JP" sz="1600" dirty="0"/>
          </a:p>
          <a:p>
            <a:pPr marL="109728"/>
            <a:r>
              <a:rPr lang="ja-JP" altLang="en-US" sz="1600" dirty="0"/>
              <a:t>→　○○水準の継続的上昇＋豊かな生活の追求→時間コストの増大</a:t>
            </a:r>
            <a:endParaRPr lang="en-US" altLang="ja-JP" sz="1600" dirty="0"/>
          </a:p>
          <a:p>
            <a:pPr marL="109728"/>
            <a:r>
              <a:rPr lang="ja-JP" altLang="en-US" sz="1600" dirty="0"/>
              <a:t>→　○○投資の結果としての所得獲得能力の増大、○性の雇用労働化→所得の上昇</a:t>
            </a:r>
            <a:endParaRPr lang="en-US" altLang="ja-JP" sz="1600" dirty="0"/>
          </a:p>
          <a:p>
            <a:pPr marL="109728"/>
            <a:endParaRPr lang="en-US" altLang="ja-JP" sz="1600" dirty="0"/>
          </a:p>
          <a:p>
            <a:pPr marL="109728"/>
            <a:r>
              <a:rPr lang="ja-JP" altLang="en-US" sz="1600" dirty="0">
                <a:solidFill>
                  <a:schemeClr val="bg1"/>
                </a:solidFill>
              </a:rPr>
              <a:t>（４）○○的要因</a:t>
            </a:r>
            <a:endParaRPr lang="en-US" altLang="ja-JP" sz="1600" dirty="0">
              <a:solidFill>
                <a:schemeClr val="bg1"/>
              </a:solidFill>
            </a:endParaRPr>
          </a:p>
          <a:p>
            <a:pPr marL="109728"/>
            <a:r>
              <a:rPr lang="ja-JP" altLang="en-US" sz="1600" dirty="0">
                <a:solidFill>
                  <a:schemeClr val="bg1"/>
                </a:solidFill>
              </a:rPr>
              <a:t>→　○○通信技術をはじめとする様々な技術革新→生活の○○性向上＆多忙化</a:t>
            </a:r>
            <a:endParaRPr lang="en-US" altLang="ja-JP" sz="1600" dirty="0">
              <a:solidFill>
                <a:schemeClr val="bg1"/>
              </a:solidFill>
            </a:endParaRPr>
          </a:p>
          <a:p>
            <a:pPr marL="109728"/>
            <a:r>
              <a:rPr lang="ja-JP" altLang="en-US" sz="1600" dirty="0">
                <a:solidFill>
                  <a:schemeClr val="bg1"/>
                </a:solidFill>
              </a:rPr>
              <a:t>　　　　　　　　　　　　　　　　　　　　　　　　　　　　　　　　　　　　　　　　　　→時間コストの増大</a:t>
            </a:r>
            <a:endParaRPr lang="en-US" altLang="ja-JP" sz="1600" dirty="0">
              <a:solidFill>
                <a:schemeClr val="bg1"/>
              </a:solidFill>
            </a:endParaRPr>
          </a:p>
          <a:p>
            <a:pPr marL="109728"/>
            <a:endParaRPr lang="en-US" altLang="ja-JP" sz="1600" dirty="0">
              <a:solidFill>
                <a:schemeClr val="bg1"/>
              </a:solidFill>
            </a:endParaRPr>
          </a:p>
        </p:txBody>
      </p:sp>
      <p:sp>
        <p:nvSpPr>
          <p:cNvPr id="3" name="スライド番号プレースホルダー 2"/>
          <p:cNvSpPr>
            <a:spLocks noGrp="1"/>
          </p:cNvSpPr>
          <p:nvPr>
            <p:ph type="sldNum" sz="quarter" idx="12"/>
          </p:nvPr>
        </p:nvSpPr>
        <p:spPr/>
        <p:txBody>
          <a:bodyPr/>
          <a:lstStyle/>
          <a:p>
            <a:fld id="{DFBB1A20-799E-4FB2-B7C5-C014E91C0628}" type="slidenum">
              <a:rPr kumimoji="1" lang="ja-JP" altLang="en-US" smtClean="0"/>
              <a:t>9</a:t>
            </a:fld>
            <a:endParaRPr kumimoji="1" lang="ja-JP" altLang="en-US"/>
          </a:p>
        </p:txBody>
      </p:sp>
    </p:spTree>
    <p:extLst>
      <p:ext uri="{BB962C8B-B14F-4D97-AF65-F5344CB8AC3E}">
        <p14:creationId xmlns:p14="http://schemas.microsoft.com/office/powerpoint/2010/main" val="1923911600"/>
      </p:ext>
    </p:extLst>
  </p:cSld>
  <p:clrMapOvr>
    <a:masterClrMapping/>
  </p:clrMapOvr>
  <p:transition spd="slow">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805</Words>
  <Application>Microsoft Office PowerPoint</Application>
  <PresentationFormat>画面に合わせる (4:3)</PresentationFormat>
  <Paragraphs>385</Paragraphs>
  <Slides>19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ＭＳ Ｐゴシック</vt:lpstr>
      <vt:lpstr>Arial</vt:lpstr>
      <vt:lpstr>Lucida Sans Unicode</vt:lpstr>
      <vt:lpstr>Verdana</vt:lpstr>
      <vt:lpstr>Wingdings 2</vt:lpstr>
      <vt:lpstr>Wingdings 3</vt:lpstr>
      <vt:lpstr>ビジネス</vt:lpstr>
      <vt:lpstr>６月８日までの宿題 グループで各自のものを紹介し発表してもらいます！</vt:lpstr>
      <vt:lpstr>６月１日のレビュー</vt:lpstr>
      <vt:lpstr>第８回：６月８日 第５章 消費行動の変化とその諸相</vt:lpstr>
      <vt:lpstr>１．消費行動の変化をどう捉えるか</vt:lpstr>
      <vt:lpstr>本日の確認事項１</vt:lpstr>
      <vt:lpstr>１．消費行動の変化をどう捉えるか</vt:lpstr>
      <vt:lpstr>本日の確認事項２</vt:lpstr>
      <vt:lpstr>２．家事の外部化と消費の多様化</vt:lpstr>
      <vt:lpstr>本日の確認事項３</vt:lpstr>
      <vt:lpstr>２．家事の外部化と消費の多様化</vt:lpstr>
      <vt:lpstr>２．家事の外部化と消費の多様化</vt:lpstr>
      <vt:lpstr>本日の確認事項４</vt:lpstr>
      <vt:lpstr>２．家事の外部化と消費の多様化</vt:lpstr>
      <vt:lpstr>本日の確認事項５</vt:lpstr>
      <vt:lpstr>３．インターネットが変える消費者行動</vt:lpstr>
      <vt:lpstr>＊ネット時代の消費者行動モデル 　　　　　　　　　　ＡＩＤＭＡからＡＩＳＡＳへ </vt:lpstr>
      <vt:lpstr>本日の確認事項６</vt:lpstr>
      <vt:lpstr>６月８日のレビュー</vt:lpstr>
      <vt:lpstr>本日の確認事項６＆ 　　　　　　　　　　６月１５日までの宿題 ＊グループで１を議論した上で２を各自やってこよう！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nabechan</dc:creator>
  <cp:lastModifiedBy>渡邊 隆之</cp:lastModifiedBy>
  <cp:revision>13</cp:revision>
  <dcterms:created xsi:type="dcterms:W3CDTF">2014-06-03T08:58:42Z</dcterms:created>
  <dcterms:modified xsi:type="dcterms:W3CDTF">2017-06-05T14:03:15Z</dcterms:modified>
</cp:coreProperties>
</file>