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8" r:id="rId4"/>
    <p:sldId id="258" r:id="rId5"/>
    <p:sldId id="259" r:id="rId6"/>
    <p:sldId id="260" r:id="rId7"/>
    <p:sldId id="269" r:id="rId8"/>
    <p:sldId id="279" r:id="rId9"/>
    <p:sldId id="280" r:id="rId10"/>
    <p:sldId id="276" r:id="rId11"/>
    <p:sldId id="270" r:id="rId12"/>
    <p:sldId id="272" r:id="rId13"/>
    <p:sldId id="263" r:id="rId14"/>
    <p:sldId id="264" r:id="rId15"/>
    <p:sldId id="273" r:id="rId16"/>
    <p:sldId id="274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2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E380-A445-A341-AA2D-BA0858298D43}" type="datetimeFigureOut">
              <a:rPr lang="en-US" smtClean="0"/>
              <a:t>22/3/18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5B387-1BB0-684C-8983-183AA99A2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2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E380-A445-A341-AA2D-BA0858298D43}" type="datetimeFigureOut">
              <a:rPr lang="en-US" smtClean="0"/>
              <a:t>22/3/18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5B387-1BB0-684C-8983-183AA99A2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4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E380-A445-A341-AA2D-BA0858298D43}" type="datetimeFigureOut">
              <a:rPr lang="en-US" smtClean="0"/>
              <a:t>22/3/18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5B387-1BB0-684C-8983-183AA99A2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6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E380-A445-A341-AA2D-BA0858298D43}" type="datetimeFigureOut">
              <a:rPr lang="en-US" smtClean="0"/>
              <a:t>22/3/18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5B387-1BB0-684C-8983-183AA99A2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3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E380-A445-A341-AA2D-BA0858298D43}" type="datetimeFigureOut">
              <a:rPr lang="en-US" smtClean="0"/>
              <a:t>22/3/18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5B387-1BB0-684C-8983-183AA99A2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09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E380-A445-A341-AA2D-BA0858298D43}" type="datetimeFigureOut">
              <a:rPr lang="en-US" smtClean="0"/>
              <a:t>22/3/18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5B387-1BB0-684C-8983-183AA99A2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2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E380-A445-A341-AA2D-BA0858298D43}" type="datetimeFigureOut">
              <a:rPr lang="en-US" smtClean="0"/>
              <a:t>22/3/18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5B387-1BB0-684C-8983-183AA99A2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8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E380-A445-A341-AA2D-BA0858298D43}" type="datetimeFigureOut">
              <a:rPr lang="en-US" smtClean="0"/>
              <a:t>22/3/18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5B387-1BB0-684C-8983-183AA99A2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98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E380-A445-A341-AA2D-BA0858298D43}" type="datetimeFigureOut">
              <a:rPr lang="en-US" smtClean="0"/>
              <a:t>22/3/18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5B387-1BB0-684C-8983-183AA99A2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2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E380-A445-A341-AA2D-BA0858298D43}" type="datetimeFigureOut">
              <a:rPr lang="en-US" smtClean="0"/>
              <a:t>22/3/18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5B387-1BB0-684C-8983-183AA99A2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9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E380-A445-A341-AA2D-BA0858298D43}" type="datetimeFigureOut">
              <a:rPr lang="en-US" smtClean="0"/>
              <a:t>22/3/18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5B387-1BB0-684C-8983-183AA99A2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1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2E380-A445-A341-AA2D-BA0858298D43}" type="datetimeFigureOut">
              <a:rPr lang="en-US" smtClean="0"/>
              <a:t>22/3/18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5B387-1BB0-684C-8983-183AA99A2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1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Limits of Risk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Unnatural Disasters</a:t>
            </a:r>
          </a:p>
          <a:p>
            <a:r>
              <a:rPr lang="en-US" dirty="0" smtClean="0"/>
              <a:t>Seminar 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1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is risk different from danger?</a:t>
            </a:r>
          </a:p>
          <a:p>
            <a:endParaRPr lang="en-US" dirty="0"/>
          </a:p>
          <a:p>
            <a:r>
              <a:rPr lang="en-US" dirty="0" smtClean="0"/>
              <a:t>How is risk different from harm?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07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Uninsurable risks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034" y="1290638"/>
            <a:ext cx="4387766" cy="28566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800" y="1290638"/>
            <a:ext cx="3606800" cy="2247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75667"/>
            <a:ext cx="3556000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7466" y="4631267"/>
            <a:ext cx="42164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30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of risk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52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can we do about uninsurable risks?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19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Preparedness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52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Table-top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79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Reflection: how does scenario exercise differ from risk assessment or risk calculation?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361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Reflection: what are the limitations </a:t>
            </a:r>
            <a:r>
              <a:rPr lang="en-US" smtClean="0"/>
              <a:t>of </a:t>
            </a:r>
            <a:r>
              <a:rPr lang="en-US" b="1" smtClean="0"/>
              <a:t>preparedness?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9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“not one chance in a million, but one chance in the next decade.” 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Charles </a:t>
            </a:r>
            <a:r>
              <a:rPr lang="en-US" dirty="0" err="1" smtClean="0"/>
              <a:t>Perrow</a:t>
            </a:r>
            <a:r>
              <a:rPr lang="en-US" dirty="0" smtClean="0"/>
              <a:t>, </a:t>
            </a:r>
            <a:r>
              <a:rPr lang="en-US" i="1" dirty="0" smtClean="0"/>
              <a:t>Normal Accidents</a:t>
            </a:r>
          </a:p>
          <a:p>
            <a:pPr lvl="1"/>
            <a:endParaRPr lang="en-US" i="1" dirty="0"/>
          </a:p>
          <a:p>
            <a:pPr lvl="1"/>
            <a:r>
              <a:rPr lang="en-US" dirty="0" smtClean="0"/>
              <a:t>What is the problem with risk assessment?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31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risk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6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fate to risk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945" y="546100"/>
            <a:ext cx="67310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43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taming of chance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10874" r="1087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The future is not deterministic but governed by probabilities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Chance is not random but amenable to accounting and forecasting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Statistics and risk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07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Insurance: </a:t>
            </a:r>
            <a:br>
              <a:rPr lang="en-US" dirty="0" smtClean="0"/>
            </a:br>
            <a:r>
              <a:rPr lang="en-US" sz="2700" dirty="0" smtClean="0"/>
              <a:t>modernity’s signature social achievement</a:t>
            </a:r>
            <a:endParaRPr lang="en-US" sz="2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417638"/>
            <a:ext cx="6337300" cy="61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862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HISTORICAL or ARCHIVAL</a:t>
            </a:r>
          </a:p>
          <a:p>
            <a:r>
              <a:rPr lang="en-US" dirty="0" smtClean="0"/>
              <a:t>Relies on historical patterns of incidence to calculate probability of future events</a:t>
            </a:r>
          </a:p>
          <a:p>
            <a:r>
              <a:rPr lang="en-US" dirty="0" smtClean="0"/>
              <a:t>“the past contains the elements of what is to come” (</a:t>
            </a:r>
            <a:r>
              <a:rPr lang="en-US" dirty="0" err="1" smtClean="0"/>
              <a:t>Lakoff</a:t>
            </a:r>
            <a:r>
              <a:rPr lang="en-US" dirty="0" smtClean="0"/>
              <a:t>, 402)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54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 POPULATION, NOT INDIVIDUAL</a:t>
            </a:r>
            <a:endParaRPr lang="en-US" dirty="0"/>
          </a:p>
          <a:p>
            <a:r>
              <a:rPr lang="en-US" dirty="0"/>
              <a:t>Insurance </a:t>
            </a:r>
            <a:r>
              <a:rPr lang="en-US" b="1" dirty="0"/>
              <a:t>spreads risk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Cannot prevent harm, but “promises that no one will have to face them alone and destitute, without any resources to compensate for injury and loss” (</a:t>
            </a:r>
            <a:r>
              <a:rPr lang="en-US" dirty="0" err="1"/>
              <a:t>Jasanoff</a:t>
            </a:r>
            <a:r>
              <a:rPr lang="en-US" dirty="0"/>
              <a:t>, 16)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9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6-11-04 at 3.45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39" y="759176"/>
            <a:ext cx="9174479" cy="509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899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196</Words>
  <Application>Microsoft Macintosh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The Limits of Risk</vt:lpstr>
      <vt:lpstr>PowerPoint Presentation</vt:lpstr>
      <vt:lpstr>History of risk</vt:lpstr>
      <vt:lpstr>From fate to risk</vt:lpstr>
      <vt:lpstr>The taming of chance</vt:lpstr>
      <vt:lpstr>Insurance:  modernity’s signature social achievement</vt:lpstr>
      <vt:lpstr>Risk</vt:lpstr>
      <vt:lpstr>Risk</vt:lpstr>
      <vt:lpstr>PowerPoint Presentation</vt:lpstr>
      <vt:lpstr>Questions</vt:lpstr>
      <vt:lpstr>Uninsurable risks</vt:lpstr>
      <vt:lpstr>Limits of risk assessment</vt:lpstr>
      <vt:lpstr>What can we do about uninsurable risks?</vt:lpstr>
      <vt:lpstr>1. Preparedness</vt:lpstr>
      <vt:lpstr>Table-top exercise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Limits of Risk</dc:title>
  <dc:creator>L</dc:creator>
  <cp:lastModifiedBy>L</cp:lastModifiedBy>
  <cp:revision>13</cp:revision>
  <dcterms:created xsi:type="dcterms:W3CDTF">2016-11-03T07:16:14Z</dcterms:created>
  <dcterms:modified xsi:type="dcterms:W3CDTF">2018-03-22T10:33:16Z</dcterms:modified>
</cp:coreProperties>
</file>