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0" r:id="rId5"/>
    <p:sldId id="275" r:id="rId6"/>
    <p:sldId id="278" r:id="rId7"/>
    <p:sldId id="277" r:id="rId8"/>
    <p:sldId id="276" r:id="rId9"/>
    <p:sldId id="279" r:id="rId10"/>
    <p:sldId id="259" r:id="rId11"/>
    <p:sldId id="272" r:id="rId12"/>
    <p:sldId id="273" r:id="rId13"/>
    <p:sldId id="274" r:id="rId14"/>
    <p:sldId id="271" r:id="rId15"/>
    <p:sldId id="265" r:id="rId16"/>
    <p:sldId id="268" r:id="rId17"/>
    <p:sldId id="266" r:id="rId18"/>
    <p:sldId id="26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B1DC"/>
    <a:srgbClr val="8AADD7"/>
    <a:srgbClr val="A3C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97"/>
  </p:normalViewPr>
  <p:slideViewPr>
    <p:cSldViewPr snapToGrid="0" snapToObjects="1">
      <p:cViewPr varScale="1">
        <p:scale>
          <a:sx n="54" d="100"/>
          <a:sy n="54" d="100"/>
        </p:scale>
        <p:origin x="-180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FAD8F9-D52B-E643-B618-2B7951A23610}" type="datetimeFigureOut">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23219-0D3F-6445-9FB9-AADB112630D4}" type="slidenum">
              <a:rPr lang="en-US" smtClean="0"/>
              <a:t>‹#›</a:t>
            </a:fld>
            <a:endParaRPr lang="en-US"/>
          </a:p>
        </p:txBody>
      </p:sp>
    </p:spTree>
    <p:extLst>
      <p:ext uri="{BB962C8B-B14F-4D97-AF65-F5344CB8AC3E}">
        <p14:creationId xmlns:p14="http://schemas.microsoft.com/office/powerpoint/2010/main" val="285819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AD8F9-D52B-E643-B618-2B7951A23610}" type="datetimeFigureOut">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23219-0D3F-6445-9FB9-AADB112630D4}" type="slidenum">
              <a:rPr lang="en-US" smtClean="0"/>
              <a:t>‹#›</a:t>
            </a:fld>
            <a:endParaRPr lang="en-US"/>
          </a:p>
        </p:txBody>
      </p:sp>
    </p:spTree>
    <p:extLst>
      <p:ext uri="{BB962C8B-B14F-4D97-AF65-F5344CB8AC3E}">
        <p14:creationId xmlns:p14="http://schemas.microsoft.com/office/powerpoint/2010/main" val="69132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AD8F9-D52B-E643-B618-2B7951A23610}" type="datetimeFigureOut">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23219-0D3F-6445-9FB9-AADB112630D4}" type="slidenum">
              <a:rPr lang="en-US" smtClean="0"/>
              <a:t>‹#›</a:t>
            </a:fld>
            <a:endParaRPr lang="en-US"/>
          </a:p>
        </p:txBody>
      </p:sp>
    </p:spTree>
    <p:extLst>
      <p:ext uri="{BB962C8B-B14F-4D97-AF65-F5344CB8AC3E}">
        <p14:creationId xmlns:p14="http://schemas.microsoft.com/office/powerpoint/2010/main" val="381494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AD8F9-D52B-E643-B618-2B7951A23610}" type="datetimeFigureOut">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23219-0D3F-6445-9FB9-AADB112630D4}" type="slidenum">
              <a:rPr lang="en-US" smtClean="0"/>
              <a:t>‹#›</a:t>
            </a:fld>
            <a:endParaRPr lang="en-US"/>
          </a:p>
        </p:txBody>
      </p:sp>
    </p:spTree>
    <p:extLst>
      <p:ext uri="{BB962C8B-B14F-4D97-AF65-F5344CB8AC3E}">
        <p14:creationId xmlns:p14="http://schemas.microsoft.com/office/powerpoint/2010/main" val="109570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FAD8F9-D52B-E643-B618-2B7951A23610}" type="datetimeFigureOut">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23219-0D3F-6445-9FB9-AADB112630D4}" type="slidenum">
              <a:rPr lang="en-US" smtClean="0"/>
              <a:t>‹#›</a:t>
            </a:fld>
            <a:endParaRPr lang="en-US"/>
          </a:p>
        </p:txBody>
      </p:sp>
    </p:spTree>
    <p:extLst>
      <p:ext uri="{BB962C8B-B14F-4D97-AF65-F5344CB8AC3E}">
        <p14:creationId xmlns:p14="http://schemas.microsoft.com/office/powerpoint/2010/main" val="692087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FAD8F9-D52B-E643-B618-2B7951A23610}" type="datetimeFigureOut">
              <a:rPr lang="en-US" smtClean="0"/>
              <a:t>22/1/18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23219-0D3F-6445-9FB9-AADB112630D4}" type="slidenum">
              <a:rPr lang="en-US" smtClean="0"/>
              <a:t>‹#›</a:t>
            </a:fld>
            <a:endParaRPr lang="en-US"/>
          </a:p>
        </p:txBody>
      </p:sp>
    </p:spTree>
    <p:extLst>
      <p:ext uri="{BB962C8B-B14F-4D97-AF65-F5344CB8AC3E}">
        <p14:creationId xmlns:p14="http://schemas.microsoft.com/office/powerpoint/2010/main" val="406253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FAD8F9-D52B-E643-B618-2B7951A23610}" type="datetimeFigureOut">
              <a:rPr lang="en-US" smtClean="0"/>
              <a:t>22/1/18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A23219-0D3F-6445-9FB9-AADB112630D4}" type="slidenum">
              <a:rPr lang="en-US" smtClean="0"/>
              <a:t>‹#›</a:t>
            </a:fld>
            <a:endParaRPr lang="en-US"/>
          </a:p>
        </p:txBody>
      </p:sp>
    </p:spTree>
    <p:extLst>
      <p:ext uri="{BB962C8B-B14F-4D97-AF65-F5344CB8AC3E}">
        <p14:creationId xmlns:p14="http://schemas.microsoft.com/office/powerpoint/2010/main" val="214579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FAD8F9-D52B-E643-B618-2B7951A23610}" type="datetimeFigureOut">
              <a:rPr lang="en-US" smtClean="0"/>
              <a:t>22/1/18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A23219-0D3F-6445-9FB9-AADB112630D4}" type="slidenum">
              <a:rPr lang="en-US" smtClean="0"/>
              <a:t>‹#›</a:t>
            </a:fld>
            <a:endParaRPr lang="en-US"/>
          </a:p>
        </p:txBody>
      </p:sp>
    </p:spTree>
    <p:extLst>
      <p:ext uri="{BB962C8B-B14F-4D97-AF65-F5344CB8AC3E}">
        <p14:creationId xmlns:p14="http://schemas.microsoft.com/office/powerpoint/2010/main" val="4182862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AD8F9-D52B-E643-B618-2B7951A23610}" type="datetimeFigureOut">
              <a:rPr lang="en-US" smtClean="0"/>
              <a:t>22/1/18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A23219-0D3F-6445-9FB9-AADB112630D4}" type="slidenum">
              <a:rPr lang="en-US" smtClean="0"/>
              <a:t>‹#›</a:t>
            </a:fld>
            <a:endParaRPr lang="en-US"/>
          </a:p>
        </p:txBody>
      </p:sp>
    </p:spTree>
    <p:extLst>
      <p:ext uri="{BB962C8B-B14F-4D97-AF65-F5344CB8AC3E}">
        <p14:creationId xmlns:p14="http://schemas.microsoft.com/office/powerpoint/2010/main" val="1846926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FAD8F9-D52B-E643-B618-2B7951A23610}" type="datetimeFigureOut">
              <a:rPr lang="en-US" smtClean="0"/>
              <a:t>22/1/18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23219-0D3F-6445-9FB9-AADB112630D4}" type="slidenum">
              <a:rPr lang="en-US" smtClean="0"/>
              <a:t>‹#›</a:t>
            </a:fld>
            <a:endParaRPr lang="en-US"/>
          </a:p>
        </p:txBody>
      </p:sp>
    </p:spTree>
    <p:extLst>
      <p:ext uri="{BB962C8B-B14F-4D97-AF65-F5344CB8AC3E}">
        <p14:creationId xmlns:p14="http://schemas.microsoft.com/office/powerpoint/2010/main" val="1743841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FAD8F9-D52B-E643-B618-2B7951A23610}" type="datetimeFigureOut">
              <a:rPr lang="en-US" smtClean="0"/>
              <a:t>22/1/18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23219-0D3F-6445-9FB9-AADB112630D4}" type="slidenum">
              <a:rPr lang="en-US" smtClean="0"/>
              <a:t>‹#›</a:t>
            </a:fld>
            <a:endParaRPr lang="en-US"/>
          </a:p>
        </p:txBody>
      </p:sp>
    </p:spTree>
    <p:extLst>
      <p:ext uri="{BB962C8B-B14F-4D97-AF65-F5344CB8AC3E}">
        <p14:creationId xmlns:p14="http://schemas.microsoft.com/office/powerpoint/2010/main" val="14624425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AD8F9-D52B-E643-B618-2B7951A23610}" type="datetimeFigureOut">
              <a:rPr lang="en-US" smtClean="0"/>
              <a:t>22/1/18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23219-0D3F-6445-9FB9-AADB112630D4}" type="slidenum">
              <a:rPr lang="en-US" smtClean="0"/>
              <a:t>‹#›</a:t>
            </a:fld>
            <a:endParaRPr lang="en-US"/>
          </a:p>
        </p:txBody>
      </p:sp>
    </p:spTree>
    <p:extLst>
      <p:ext uri="{BB962C8B-B14F-4D97-AF65-F5344CB8AC3E}">
        <p14:creationId xmlns:p14="http://schemas.microsoft.com/office/powerpoint/2010/main" val="1862909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ow-pressure_area" TargetMode="External"/><Relationship Id="rId4" Type="http://schemas.openxmlformats.org/officeDocument/2006/relationships/hyperlink" Target="https://en.wikipedia.org/wiki/Beaufort_scale" TargetMode="External"/><Relationship Id="rId5" Type="http://schemas.openxmlformats.org/officeDocument/2006/relationships/hyperlink" Target="https://en.wikipedia.org/wiki/Thunderstorm" TargetMode="External"/><Relationship Id="rId1" Type="http://schemas.openxmlformats.org/officeDocument/2006/relationships/slideLayout" Target="../slideLayouts/slideLayout2.xml"/><Relationship Id="rId2" Type="http://schemas.openxmlformats.org/officeDocument/2006/relationships/hyperlink" Target="https://en.wikipedia.org/wiki/Stor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katrina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79" y="767622"/>
            <a:ext cx="10466233" cy="7849674"/>
          </a:xfrm>
          <a:prstGeom prst="rect">
            <a:avLst/>
          </a:prstGeom>
        </p:spPr>
      </p:pic>
      <p:sp>
        <p:nvSpPr>
          <p:cNvPr id="2" name="Title 1"/>
          <p:cNvSpPr>
            <a:spLocks noGrp="1"/>
          </p:cNvSpPr>
          <p:nvPr>
            <p:ph type="ctrTitle"/>
          </p:nvPr>
        </p:nvSpPr>
        <p:spPr>
          <a:xfrm>
            <a:off x="-307010" y="-51657"/>
            <a:ext cx="9451010" cy="986760"/>
          </a:xfrm>
          <a:solidFill>
            <a:srgbClr val="8DB1DC"/>
          </a:solidFill>
          <a:ln>
            <a:solidFill>
              <a:srgbClr val="A3CDFF"/>
            </a:solidFill>
          </a:ln>
          <a:effectLst/>
        </p:spPr>
        <p:txBody>
          <a:bodyPr/>
          <a:lstStyle/>
          <a:p>
            <a:r>
              <a:rPr lang="en-US" dirty="0" smtClean="0">
                <a:latin typeface="Adobe Garamond Pro"/>
                <a:cs typeface="Adobe Garamond Pro"/>
              </a:rPr>
              <a:t>Unnatural Disasters</a:t>
            </a:r>
            <a:endParaRPr lang="en-US" dirty="0">
              <a:latin typeface="Adobe Garamond Pro"/>
              <a:cs typeface="Adobe Garamond Pro"/>
            </a:endParaRPr>
          </a:p>
        </p:txBody>
      </p:sp>
    </p:spTree>
    <p:extLst>
      <p:ext uri="{BB962C8B-B14F-4D97-AF65-F5344CB8AC3E}">
        <p14:creationId xmlns:p14="http://schemas.microsoft.com/office/powerpoint/2010/main" val="24984017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0289" y="1026279"/>
            <a:ext cx="8819547" cy="1446550"/>
          </a:xfrm>
          <a:prstGeom prst="rect">
            <a:avLst/>
          </a:prstGeom>
        </p:spPr>
        <p:txBody>
          <a:bodyPr wrap="square">
            <a:spAutoFit/>
          </a:bodyPr>
          <a:lstStyle/>
          <a:p>
            <a:r>
              <a:rPr lang="en-US" sz="4400" dirty="0">
                <a:latin typeface="Adobe Garamond Pro"/>
                <a:cs typeface="Adobe Garamond Pro"/>
              </a:rPr>
              <a:t>What was unnatural about the Hurricane Katrina disaster?</a:t>
            </a:r>
          </a:p>
        </p:txBody>
      </p:sp>
    </p:spTree>
    <p:extLst>
      <p:ext uri="{BB962C8B-B14F-4D97-AF65-F5344CB8AC3E}">
        <p14:creationId xmlns:p14="http://schemas.microsoft.com/office/powerpoint/2010/main" val="27890936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How do we study disasters? </a:t>
            </a:r>
            <a:endParaRPr lang="en-US" dirty="0"/>
          </a:p>
        </p:txBody>
      </p:sp>
      <p:sp>
        <p:nvSpPr>
          <p:cNvPr id="3" name="Content Placeholder 2"/>
          <p:cNvSpPr>
            <a:spLocks noGrp="1"/>
          </p:cNvSpPr>
          <p:nvPr>
            <p:ph idx="1"/>
          </p:nvPr>
        </p:nvSpPr>
        <p:spPr/>
        <p:txBody>
          <a:bodyPr/>
          <a:lstStyle/>
          <a:p>
            <a:r>
              <a:rPr lang="en-US" dirty="0" smtClean="0"/>
              <a:t>History of dividing social science and natural science methods</a:t>
            </a:r>
            <a:endParaRPr lang="en-US" dirty="0"/>
          </a:p>
        </p:txBody>
      </p:sp>
    </p:spTree>
    <p:extLst>
      <p:ext uri="{BB962C8B-B14F-4D97-AF65-F5344CB8AC3E}">
        <p14:creationId xmlns:p14="http://schemas.microsoft.com/office/powerpoint/2010/main" val="15678262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a:t>
            </a:r>
            <a:r>
              <a:rPr lang="en-US" dirty="0" smtClean="0"/>
              <a:t>science</a:t>
            </a:r>
            <a:endParaRPr lang="en-US" dirty="0"/>
          </a:p>
        </p:txBody>
      </p:sp>
      <p:sp>
        <p:nvSpPr>
          <p:cNvPr id="3" name="Content Placeholder 2"/>
          <p:cNvSpPr>
            <a:spLocks noGrp="1"/>
          </p:cNvSpPr>
          <p:nvPr>
            <p:ph idx="1"/>
          </p:nvPr>
        </p:nvSpPr>
        <p:spPr/>
        <p:txBody>
          <a:bodyPr/>
          <a:lstStyle/>
          <a:p>
            <a:r>
              <a:rPr lang="en-US" dirty="0" err="1" smtClean="0"/>
              <a:t>Meterology</a:t>
            </a:r>
            <a:r>
              <a:rPr lang="en-US" dirty="0" smtClean="0"/>
              <a:t>, seismology, etc.</a:t>
            </a:r>
          </a:p>
        </p:txBody>
      </p:sp>
    </p:spTree>
    <p:extLst>
      <p:ext uri="{BB962C8B-B14F-4D97-AF65-F5344CB8AC3E}">
        <p14:creationId xmlns:p14="http://schemas.microsoft.com/office/powerpoint/2010/main" val="20540787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sciences</a:t>
            </a:r>
            <a:endParaRPr lang="en-US" dirty="0"/>
          </a:p>
        </p:txBody>
      </p:sp>
      <p:sp>
        <p:nvSpPr>
          <p:cNvPr id="3" name="Content Placeholder 2"/>
          <p:cNvSpPr>
            <a:spLocks noGrp="1"/>
          </p:cNvSpPr>
          <p:nvPr>
            <p:ph idx="1"/>
          </p:nvPr>
        </p:nvSpPr>
        <p:spPr/>
        <p:txBody>
          <a:bodyPr/>
          <a:lstStyle/>
          <a:p>
            <a:r>
              <a:rPr lang="en-US" dirty="0" smtClean="0"/>
              <a:t>History, anthropology, and sociology . . . </a:t>
            </a:r>
          </a:p>
          <a:p>
            <a:endParaRPr lang="en-US" dirty="0"/>
          </a:p>
        </p:txBody>
      </p:sp>
    </p:spTree>
    <p:extLst>
      <p:ext uri="{BB962C8B-B14F-4D97-AF65-F5344CB8AC3E}">
        <p14:creationId xmlns:p14="http://schemas.microsoft.com/office/powerpoint/2010/main" val="15094659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Unnatural disasters</a:t>
            </a:r>
            <a:endParaRPr lang="en-US" dirty="0"/>
          </a:p>
        </p:txBody>
      </p:sp>
      <p:sp>
        <p:nvSpPr>
          <p:cNvPr id="3" name="Content Placeholder 2"/>
          <p:cNvSpPr>
            <a:spLocks noGrp="1"/>
          </p:cNvSpPr>
          <p:nvPr>
            <p:ph idx="1"/>
          </p:nvPr>
        </p:nvSpPr>
        <p:spPr/>
        <p:txBody>
          <a:bodyPr/>
          <a:lstStyle/>
          <a:p>
            <a:r>
              <a:rPr lang="en-US" dirty="0" smtClean="0"/>
              <a:t>Beyond the division of ‘nature’ and ‘society’</a:t>
            </a:r>
          </a:p>
          <a:p>
            <a:r>
              <a:rPr lang="en-US" dirty="0" smtClean="0"/>
              <a:t>Disasters: </a:t>
            </a:r>
            <a:r>
              <a:rPr lang="en-US" dirty="0" smtClean="0"/>
              <a:t>interactions between </a:t>
            </a:r>
            <a:r>
              <a:rPr lang="en-US" dirty="0" smtClean="0"/>
              <a:t>the </a:t>
            </a:r>
            <a:r>
              <a:rPr lang="en-US" dirty="0" smtClean="0"/>
              <a:t>‘natural</a:t>
            </a:r>
            <a:r>
              <a:rPr lang="en-US" dirty="0" smtClean="0"/>
              <a:t>’ </a:t>
            </a:r>
            <a:r>
              <a:rPr lang="en-US" dirty="0" smtClean="0"/>
              <a:t>and the ‘social</a:t>
            </a:r>
            <a:r>
              <a:rPr lang="en-US" dirty="0" smtClean="0"/>
              <a:t>’</a:t>
            </a:r>
          </a:p>
        </p:txBody>
      </p:sp>
    </p:spTree>
    <p:extLst>
      <p:ext uri="{BB962C8B-B14F-4D97-AF65-F5344CB8AC3E}">
        <p14:creationId xmlns:p14="http://schemas.microsoft.com/office/powerpoint/2010/main" val="27492527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1357"/>
            <a:ext cx="8229600" cy="4525963"/>
          </a:xfrm>
        </p:spPr>
        <p:txBody>
          <a:bodyPr>
            <a:normAutofit fontScale="62500" lnSpcReduction="20000"/>
          </a:bodyPr>
          <a:lstStyle/>
          <a:p>
            <a:pPr marL="0" indent="0">
              <a:buNone/>
            </a:pPr>
            <a:r>
              <a:rPr lang="en-US" b="1" cap="small" dirty="0"/>
              <a:t>Instructional Methods and Expectations</a:t>
            </a:r>
            <a:endParaRPr lang="en-US" dirty="0"/>
          </a:p>
          <a:p>
            <a:pPr marL="0" indent="0">
              <a:buNone/>
            </a:pPr>
            <a:r>
              <a:rPr lang="en-US" b="1" dirty="0"/>
              <a:t> </a:t>
            </a:r>
            <a:endParaRPr lang="en-US" dirty="0"/>
          </a:p>
          <a:p>
            <a:pPr marL="0" indent="0">
              <a:buNone/>
            </a:pPr>
            <a:r>
              <a:rPr lang="en-US" dirty="0"/>
              <a:t>The seminar meets twice per week. Generally speaking, reading assignments will be due for Monday's class, and on Monday we will focus on discussing the reading and elucidating key concepts. The Thursday class will center on the case study of an actual disaster. Student groups will begin the seminar by presenting the facts of the case and appraising the social, cultural, political and technological factors that contributed to shaping the outcomes of disaster. The seminar will then proceed to apply the key concepts learned from that week's reading to the disaster case study. Sometimes discussion will be supplemented by other materials provided by the instructor, including films and guest speakers</a:t>
            </a:r>
            <a:r>
              <a:rPr lang="en-US" dirty="0" smtClean="0"/>
              <a:t>.</a:t>
            </a:r>
          </a:p>
          <a:p>
            <a:pPr marL="0" indent="0">
              <a:buNone/>
            </a:pPr>
            <a:endParaRPr lang="en-US" dirty="0"/>
          </a:p>
          <a:p>
            <a:pPr marL="0" indent="0">
              <a:buNone/>
            </a:pPr>
            <a:r>
              <a:rPr lang="en-US" dirty="0" smtClean="0"/>
              <a:t>All required readings are available on </a:t>
            </a:r>
            <a:r>
              <a:rPr lang="en-US" dirty="0" err="1" smtClean="0"/>
              <a:t>eDimension</a:t>
            </a:r>
            <a:r>
              <a:rPr lang="en-US" dirty="0" smtClean="0"/>
              <a:t>. For group presentations, you will need to consult additional materials. Please consult with me and I can assist you in finding good sources. I also encourage you to work with the library staff. </a:t>
            </a:r>
            <a:endParaRPr lang="en-US" dirty="0"/>
          </a:p>
          <a:p>
            <a:pPr marL="0" indent="0">
              <a:buNone/>
            </a:pPr>
            <a:endParaRPr lang="en-US" dirty="0"/>
          </a:p>
        </p:txBody>
      </p:sp>
    </p:spTree>
    <p:extLst>
      <p:ext uri="{BB962C8B-B14F-4D97-AF65-F5344CB8AC3E}">
        <p14:creationId xmlns:p14="http://schemas.microsoft.com/office/powerpoint/2010/main" val="23391652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Policies</a:t>
            </a:r>
            <a:endParaRPr lang="en-US" dirty="0"/>
          </a:p>
        </p:txBody>
      </p:sp>
      <p:sp>
        <p:nvSpPr>
          <p:cNvPr id="3" name="Content Placeholder 2"/>
          <p:cNvSpPr>
            <a:spLocks noGrp="1"/>
          </p:cNvSpPr>
          <p:nvPr>
            <p:ph idx="1"/>
          </p:nvPr>
        </p:nvSpPr>
        <p:spPr/>
        <p:txBody>
          <a:bodyPr/>
          <a:lstStyle/>
          <a:p>
            <a:pPr lvl="0"/>
            <a:r>
              <a:rPr lang="en-US" dirty="0"/>
              <a:t>Attendance is mandatory. More than one unexcused absence will result in a penalty of 5% reduction of the overall grade. More than three will result in a failing grade.</a:t>
            </a:r>
          </a:p>
          <a:p>
            <a:pPr lvl="0"/>
            <a:r>
              <a:rPr lang="en-GB" dirty="0"/>
              <a:t>There will be no make-up quizzes or exams, unless the student has a valid medical or other emergency.</a:t>
            </a:r>
            <a:endParaRPr lang="en-US" dirty="0"/>
          </a:p>
          <a:p>
            <a:endParaRPr lang="en-US" dirty="0"/>
          </a:p>
        </p:txBody>
      </p:sp>
    </p:spTree>
    <p:extLst>
      <p:ext uri="{BB962C8B-B14F-4D97-AF65-F5344CB8AC3E}">
        <p14:creationId xmlns:p14="http://schemas.microsoft.com/office/powerpoint/2010/main" val="224278901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small" dirty="0" smtClean="0"/>
              <a:t>Academic Integrity</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
            </a:r>
            <a:br>
              <a:rPr lang="en-US" dirty="0"/>
            </a:br>
            <a:r>
              <a:rPr lang="en-US" dirty="0"/>
              <a:t>Students are expected to produce their own work, whether individually or in groups. Do not copy work from the internet or other published sources without proper citations. This is plagiarism and if a student is found to be doing so, he or she will be subject to disciplinary measures including potentially failing the course.</a:t>
            </a:r>
          </a:p>
          <a:p>
            <a:pPr marL="0" indent="0">
              <a:buNone/>
            </a:pPr>
            <a:endParaRPr lang="en-US" dirty="0" smtClean="0"/>
          </a:p>
          <a:p>
            <a:pPr marL="0" indent="0">
              <a:buNone/>
            </a:pPr>
            <a:r>
              <a:rPr lang="en-US" dirty="0" smtClean="0"/>
              <a:t>Plagiarism </a:t>
            </a:r>
            <a:r>
              <a:rPr lang="en-US" dirty="0"/>
              <a:t>is the use of some one's intellectual work without acknowledgement. It is a serious offense. It is the policy of the university that students who plagiarize will be severely disciplined. Full acknowledgement for all information obtained from sources outside the classroom must be clearly stated in all written work submitted and in all oral presentations, including images or texts in other media and for materials collected online. All ideas, arguments, and direct phrasings taken from some one's work must be identified and properly footnoted. Quotations from other sources must be clearly marked as distinct from the student's own work.</a:t>
            </a:r>
          </a:p>
          <a:p>
            <a:pPr marL="0" indent="0">
              <a:buNone/>
            </a:pPr>
            <a:endParaRPr lang="en-US" dirty="0"/>
          </a:p>
        </p:txBody>
      </p:sp>
    </p:spTree>
    <p:extLst>
      <p:ext uri="{BB962C8B-B14F-4D97-AF65-F5344CB8AC3E}">
        <p14:creationId xmlns:p14="http://schemas.microsoft.com/office/powerpoint/2010/main" val="20771752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Consultations</a:t>
            </a:r>
            <a:endParaRPr lang="en-US" dirty="0"/>
          </a:p>
        </p:txBody>
      </p:sp>
      <p:sp>
        <p:nvSpPr>
          <p:cNvPr id="3" name="Content Placeholder 2"/>
          <p:cNvSpPr>
            <a:spLocks noGrp="1"/>
          </p:cNvSpPr>
          <p:nvPr>
            <p:ph idx="1"/>
          </p:nvPr>
        </p:nvSpPr>
        <p:spPr/>
        <p:txBody>
          <a:bodyPr/>
          <a:lstStyle/>
          <a:p>
            <a:pPr marL="0" indent="0">
              <a:buNone/>
            </a:pPr>
            <a:r>
              <a:rPr lang="en-US" dirty="0"/>
              <a:t>Office hours: </a:t>
            </a:r>
            <a:endParaRPr lang="en-US" dirty="0" smtClean="0"/>
          </a:p>
          <a:p>
            <a:pPr marL="0" indent="0">
              <a:buNone/>
            </a:pPr>
            <a:r>
              <a:rPr lang="en-US" dirty="0" smtClean="0"/>
              <a:t>Wednesday</a:t>
            </a:r>
            <a:r>
              <a:rPr lang="en-US" dirty="0"/>
              <a:t>, </a:t>
            </a:r>
            <a:r>
              <a:rPr lang="en-US" dirty="0" smtClean="0"/>
              <a:t>12 noon, </a:t>
            </a:r>
            <a:r>
              <a:rPr lang="en-US" dirty="0"/>
              <a:t>or by appointment. </a:t>
            </a:r>
            <a:endParaRPr lang="en-US" dirty="0" smtClean="0"/>
          </a:p>
          <a:p>
            <a:pPr marL="0" indent="0">
              <a:buNone/>
            </a:pPr>
            <a:endParaRPr lang="en-US" dirty="0"/>
          </a:p>
          <a:p>
            <a:pPr marL="0" indent="0">
              <a:buNone/>
            </a:pPr>
            <a:r>
              <a:rPr lang="en-US" dirty="0" smtClean="0"/>
              <a:t>Office</a:t>
            </a:r>
            <a:r>
              <a:rPr lang="en-US" dirty="0"/>
              <a:t>: 1.402.18.  </a:t>
            </a:r>
          </a:p>
          <a:p>
            <a:pPr marL="0" indent="0">
              <a:buNone/>
            </a:pPr>
            <a:endParaRPr lang="en-US" dirty="0"/>
          </a:p>
        </p:txBody>
      </p:sp>
    </p:spTree>
    <p:extLst>
      <p:ext uri="{BB962C8B-B14F-4D97-AF65-F5344CB8AC3E}">
        <p14:creationId xmlns:p14="http://schemas.microsoft.com/office/powerpoint/2010/main" val="37221462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atrina at se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952500"/>
            <a:ext cx="7937500" cy="4953000"/>
          </a:xfrm>
          <a:prstGeom prst="rect">
            <a:avLst/>
          </a:prstGeom>
        </p:spPr>
      </p:pic>
    </p:spTree>
    <p:extLst>
      <p:ext uri="{BB962C8B-B14F-4D97-AF65-F5344CB8AC3E}">
        <p14:creationId xmlns:p14="http://schemas.microsoft.com/office/powerpoint/2010/main" val="21164613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eteorological.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
            <a:ext cx="9144000" cy="6607534"/>
          </a:xfrm>
          <a:prstGeom prst="rect">
            <a:avLst/>
          </a:prstGeom>
        </p:spPr>
      </p:pic>
    </p:spTree>
    <p:extLst>
      <p:ext uri="{BB962C8B-B14F-4D97-AF65-F5344CB8AC3E}">
        <p14:creationId xmlns:p14="http://schemas.microsoft.com/office/powerpoint/2010/main" val="21447509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279400"/>
            <a:ext cx="9144000" cy="6289964"/>
          </a:xfrm>
          <a:prstGeom prst="rect">
            <a:avLst/>
          </a:prstGeom>
        </p:spPr>
      </p:pic>
    </p:spTree>
    <p:extLst>
      <p:ext uri="{BB962C8B-B14F-4D97-AF65-F5344CB8AC3E}">
        <p14:creationId xmlns:p14="http://schemas.microsoft.com/office/powerpoint/2010/main" val="7923460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Hurricane</a:t>
            </a:r>
            <a:endParaRPr lang="en-US" dirty="0"/>
          </a:p>
        </p:txBody>
      </p:sp>
      <p:sp>
        <p:nvSpPr>
          <p:cNvPr id="3" name="Content Placeholder 2"/>
          <p:cNvSpPr>
            <a:spLocks noGrp="1"/>
          </p:cNvSpPr>
          <p:nvPr>
            <p:ph idx="1"/>
          </p:nvPr>
        </p:nvSpPr>
        <p:spPr/>
        <p:txBody>
          <a:bodyPr/>
          <a:lstStyle/>
          <a:p>
            <a:r>
              <a:rPr lang="en-US" dirty="0">
                <a:latin typeface="Cambria"/>
                <a:ea typeface="ＭＳ 明朝"/>
                <a:cs typeface="Times New Roman"/>
              </a:rPr>
              <a:t>"r</a:t>
            </a:r>
            <a:r>
              <a:rPr lang="en-US" dirty="0">
                <a:latin typeface="Cambria"/>
                <a:ea typeface="Times New Roman"/>
                <a:cs typeface="Times New Roman"/>
              </a:rPr>
              <a:t>apidly rotating </a:t>
            </a:r>
            <a:r>
              <a:rPr lang="en-US" u="sng" dirty="0">
                <a:solidFill>
                  <a:srgbClr val="0000FF"/>
                </a:solidFill>
                <a:latin typeface="Cambria"/>
                <a:ea typeface="Times New Roman"/>
                <a:cs typeface="Times New Roman"/>
                <a:hlinkClick r:id="rId2" tooltip="Storm"/>
              </a:rPr>
              <a:t>storm system</a:t>
            </a:r>
            <a:r>
              <a:rPr lang="en-US" dirty="0">
                <a:latin typeface="Cambria"/>
                <a:ea typeface="Times New Roman"/>
                <a:cs typeface="Times New Roman"/>
              </a:rPr>
              <a:t> characterized by a </a:t>
            </a:r>
            <a:r>
              <a:rPr lang="en-US" u="sng" dirty="0">
                <a:solidFill>
                  <a:srgbClr val="0000FF"/>
                </a:solidFill>
                <a:latin typeface="Cambria"/>
                <a:ea typeface="Times New Roman"/>
                <a:cs typeface="Times New Roman"/>
                <a:hlinkClick r:id="rId3" tooltip="Low-pressure area"/>
              </a:rPr>
              <a:t>low-pressure</a:t>
            </a:r>
            <a:r>
              <a:rPr lang="en-US" dirty="0">
                <a:latin typeface="Cambria"/>
                <a:ea typeface="Times New Roman"/>
                <a:cs typeface="Times New Roman"/>
              </a:rPr>
              <a:t> center, a closed low-level atmospheric circulation, </a:t>
            </a:r>
            <a:r>
              <a:rPr lang="en-US" u="sng" dirty="0">
                <a:solidFill>
                  <a:srgbClr val="0000FF"/>
                </a:solidFill>
                <a:latin typeface="Cambria"/>
                <a:ea typeface="Times New Roman"/>
                <a:cs typeface="Times New Roman"/>
                <a:hlinkClick r:id="rId4" tooltip="Beaufort scale"/>
              </a:rPr>
              <a:t>strong winds</a:t>
            </a:r>
            <a:r>
              <a:rPr lang="en-US" dirty="0">
                <a:latin typeface="Cambria"/>
                <a:ea typeface="Times New Roman"/>
                <a:cs typeface="Times New Roman"/>
              </a:rPr>
              <a:t>, and a spiral arrangement of </a:t>
            </a:r>
            <a:r>
              <a:rPr lang="en-US" u="sng" dirty="0">
                <a:solidFill>
                  <a:srgbClr val="0000FF"/>
                </a:solidFill>
                <a:latin typeface="Cambria"/>
                <a:ea typeface="Times New Roman"/>
                <a:cs typeface="Times New Roman"/>
                <a:hlinkClick r:id="rId5" tooltip="Thunderstorm"/>
              </a:rPr>
              <a:t>thunderstorms</a:t>
            </a:r>
            <a:r>
              <a:rPr lang="en-US" dirty="0">
                <a:latin typeface="Cambria"/>
                <a:ea typeface="Times New Roman"/>
                <a:cs typeface="Times New Roman"/>
              </a:rPr>
              <a:t> that produce heavy rain.</a:t>
            </a:r>
            <a:r>
              <a:rPr lang="en-US" dirty="0"/>
              <a:t> </a:t>
            </a:r>
            <a:r>
              <a:rPr lang="en-US" dirty="0" smtClean="0"/>
              <a:t>“</a:t>
            </a:r>
          </a:p>
          <a:p>
            <a:pPr lvl="1"/>
            <a:r>
              <a:rPr lang="en-US" dirty="0" smtClean="0"/>
              <a:t>Source: Wikipedia.</a:t>
            </a:r>
          </a:p>
          <a:p>
            <a:r>
              <a:rPr lang="en-US" dirty="0" smtClean="0"/>
              <a:t>Called ‘typhoons’ in Northern Pacific, and ‘cyclones’ in Indian Ocean</a:t>
            </a:r>
            <a:endParaRPr lang="en-US" dirty="0"/>
          </a:p>
        </p:txBody>
      </p:sp>
    </p:spTree>
    <p:extLst>
      <p:ext uri="{BB962C8B-B14F-4D97-AF65-F5344CB8AC3E}">
        <p14:creationId xmlns:p14="http://schemas.microsoft.com/office/powerpoint/2010/main" val="20118099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302" y="964177"/>
            <a:ext cx="9346302" cy="5103081"/>
          </a:xfrm>
          <a:prstGeom prst="rect">
            <a:avLst/>
          </a:prstGeom>
        </p:spPr>
      </p:pic>
    </p:spTree>
    <p:extLst>
      <p:ext uri="{BB962C8B-B14F-4D97-AF65-F5344CB8AC3E}">
        <p14:creationId xmlns:p14="http://schemas.microsoft.com/office/powerpoint/2010/main" val="1761251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requirements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Warm sea surface temperature</a:t>
            </a:r>
          </a:p>
          <a:p>
            <a:pPr marL="514350" indent="-514350">
              <a:buFont typeface="+mj-lt"/>
              <a:buAutoNum type="arabicPeriod"/>
            </a:pPr>
            <a:r>
              <a:rPr lang="en-US" dirty="0" smtClean="0"/>
              <a:t>Atmospheric instability</a:t>
            </a:r>
          </a:p>
          <a:p>
            <a:pPr marL="514350" indent="-514350">
              <a:buFont typeface="+mj-lt"/>
              <a:buAutoNum type="arabicPeriod"/>
            </a:pPr>
            <a:r>
              <a:rPr lang="en-US" dirty="0" smtClean="0"/>
              <a:t>High humidity in lower to middle troposphere</a:t>
            </a:r>
          </a:p>
          <a:p>
            <a:pPr marL="514350" indent="-514350">
              <a:buFont typeface="+mj-lt"/>
              <a:buAutoNum type="arabicPeriod"/>
            </a:pPr>
            <a:r>
              <a:rPr lang="en-US" dirty="0" err="1" smtClean="0"/>
              <a:t>Coriolis</a:t>
            </a:r>
            <a:r>
              <a:rPr lang="en-US" dirty="0" smtClean="0"/>
              <a:t> force to develop low pressure center</a:t>
            </a:r>
          </a:p>
          <a:p>
            <a:pPr marL="514350" indent="-514350">
              <a:buFont typeface="+mj-lt"/>
              <a:buAutoNum type="arabicPeriod"/>
            </a:pPr>
            <a:r>
              <a:rPr lang="en-US" dirty="0" smtClean="0"/>
              <a:t>Pre-existing low-level focus or disturbance</a:t>
            </a:r>
          </a:p>
          <a:p>
            <a:pPr marL="514350" indent="-514350">
              <a:buFont typeface="+mj-lt"/>
              <a:buAutoNum type="arabicPeriod"/>
            </a:pPr>
            <a:r>
              <a:rPr lang="en-US" dirty="0" smtClean="0"/>
              <a:t>Low vertical wind shear</a:t>
            </a:r>
            <a:endParaRPr lang="en-US" dirty="0"/>
          </a:p>
        </p:txBody>
      </p:sp>
    </p:spTree>
    <p:extLst>
      <p:ext uri="{BB962C8B-B14F-4D97-AF65-F5344CB8AC3E}">
        <p14:creationId xmlns:p14="http://schemas.microsoft.com/office/powerpoint/2010/main" val="379547064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atrina at se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952500"/>
            <a:ext cx="7937500" cy="4953000"/>
          </a:xfrm>
          <a:prstGeom prst="rect">
            <a:avLst/>
          </a:prstGeom>
        </p:spPr>
      </p:pic>
    </p:spTree>
    <p:extLst>
      <p:ext uri="{BB962C8B-B14F-4D97-AF65-F5344CB8AC3E}">
        <p14:creationId xmlns:p14="http://schemas.microsoft.com/office/powerpoint/2010/main" val="33696724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2 at 1.32.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1511300"/>
            <a:ext cx="6781800" cy="3835400"/>
          </a:xfrm>
          <a:prstGeom prst="rect">
            <a:avLst/>
          </a:prstGeom>
        </p:spPr>
      </p:pic>
    </p:spTree>
    <p:extLst>
      <p:ext uri="{BB962C8B-B14F-4D97-AF65-F5344CB8AC3E}">
        <p14:creationId xmlns:p14="http://schemas.microsoft.com/office/powerpoint/2010/main" val="426426265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3254</TotalTime>
  <Words>244</Words>
  <Application>Microsoft Macintosh PowerPoint</Application>
  <PresentationFormat>On-screen Show (4:3)</PresentationFormat>
  <Paragraphs>39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Unnatural Disasters</vt:lpstr>
      <vt:lpstr>PowerPoint Presentation</vt:lpstr>
      <vt:lpstr>PowerPoint Presentation</vt:lpstr>
      <vt:lpstr>PowerPoint Presentation</vt:lpstr>
      <vt:lpstr>Hurricane</vt:lpstr>
      <vt:lpstr>PowerPoint Presentation</vt:lpstr>
      <vt:lpstr>Six requirements</vt:lpstr>
      <vt:lpstr>PowerPoint Presentation</vt:lpstr>
      <vt:lpstr>PowerPoint Presentation</vt:lpstr>
      <vt:lpstr>PowerPoint Presentation</vt:lpstr>
      <vt:lpstr>Methods: How do we study disasters? </vt:lpstr>
      <vt:lpstr>Natural science</vt:lpstr>
      <vt:lpstr>Social sciences</vt:lpstr>
      <vt:lpstr>Unnatural disasters</vt:lpstr>
      <vt:lpstr>PowerPoint Presentation</vt:lpstr>
      <vt:lpstr>Course Policies</vt:lpstr>
      <vt:lpstr>Academic Integrity </vt:lpstr>
      <vt:lpstr>Consultations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Unnatural Disasters</dc:title>
  <dc:creator>L</dc:creator>
  <cp:lastModifiedBy>L</cp:lastModifiedBy>
  <cp:revision>19</cp:revision>
  <dcterms:created xsi:type="dcterms:W3CDTF">2016-09-01T02:55:37Z</dcterms:created>
  <dcterms:modified xsi:type="dcterms:W3CDTF">2018-01-22T06:54:38Z</dcterms:modified>
</cp:coreProperties>
</file>