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8" r:id="rId3"/>
    <p:sldId id="259" r:id="rId4"/>
    <p:sldId id="264" r:id="rId5"/>
    <p:sldId id="265" r:id="rId6"/>
    <p:sldId id="260" r:id="rId7"/>
    <p:sldId id="266" r:id="rId8"/>
    <p:sldId id="267" r:id="rId9"/>
    <p:sldId id="268" r:id="rId10"/>
    <p:sldId id="269" r:id="rId11"/>
    <p:sldId id="270" r:id="rId12"/>
    <p:sldId id="262" r:id="rId13"/>
    <p:sldId id="271" r:id="rId14"/>
    <p:sldId id="272" r:id="rId15"/>
    <p:sldId id="274" r:id="rId16"/>
    <p:sldId id="273"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6" d="100"/>
          <a:sy n="76" d="100"/>
        </p:scale>
        <p:origin x="-137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ADDC1F-B853-114D-BD1F-8E0B19B41798}" type="datetimeFigureOut">
              <a:rPr lang="en-US" smtClean="0"/>
              <a:t>29/3/18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FCF73A-28B1-8049-8D54-C692614E77AC}" type="slidenum">
              <a:rPr lang="en-US" smtClean="0"/>
              <a:t>‹#›</a:t>
            </a:fld>
            <a:endParaRPr lang="en-US"/>
          </a:p>
        </p:txBody>
      </p:sp>
    </p:spTree>
    <p:extLst>
      <p:ext uri="{BB962C8B-B14F-4D97-AF65-F5344CB8AC3E}">
        <p14:creationId xmlns:p14="http://schemas.microsoft.com/office/powerpoint/2010/main" val="1535335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 Id="rId3" Type="http://schemas.openxmlformats.org/officeDocument/2006/relationships/hyperlink" Target="http://science.sciencemag.org/content/308/5725/1127.full%23F2"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Regional map showing earthquakes with magnitudes &gt;5.0 from 1965 to 25 December 2004 from the earthquake catalog of the National Earthquake Information Center (NEIC). Red dots show events with depths &lt;33 km; orange, depths of 33 to 70 km; yellow, depths of 70 to 105 km; and green, depths &gt;105 km. Locations of previous large earthquake ruptures along the </a:t>
            </a:r>
            <a:r>
              <a:rPr lang="en-US" dirty="0" err="1" smtClean="0"/>
              <a:t>Sunda</a:t>
            </a:r>
            <a:r>
              <a:rPr lang="en-US" dirty="0" smtClean="0"/>
              <a:t>-Andaman trench system are shown in pink. Dashed box shows area of the map in </a:t>
            </a:r>
            <a:r>
              <a:rPr lang="en-US" dirty="0" smtClean="0">
                <a:hlinkClick r:id="rId3"/>
              </a:rPr>
              <a:t>Fig. 2</a:t>
            </a:r>
            <a:r>
              <a:rPr lang="en-US" dirty="0" smtClean="0"/>
              <a:t>. Green stars show the epicenters of the two recent great events; the green diamond shows the CMT centroid location for the 2004 Sumatra-Andaman event. The thick red arrows indicate the NUVEL-1 relative plate motions between the Indo-Australian and Eurasian plates.</a:t>
            </a:r>
            <a:endParaRPr lang="en-US" dirty="0"/>
          </a:p>
        </p:txBody>
      </p:sp>
      <p:sp>
        <p:nvSpPr>
          <p:cNvPr id="4" name="Slide Number Placeholder 3"/>
          <p:cNvSpPr>
            <a:spLocks noGrp="1"/>
          </p:cNvSpPr>
          <p:nvPr>
            <p:ph type="sldNum" sz="quarter" idx="10"/>
          </p:nvPr>
        </p:nvSpPr>
        <p:spPr/>
        <p:txBody>
          <a:bodyPr/>
          <a:lstStyle/>
          <a:p>
            <a:fld id="{A513EA5E-9BEC-D546-8E4D-7FBA4973E4AA}" type="slidenum">
              <a:rPr lang="en-US" smtClean="0"/>
              <a:t>8</a:t>
            </a:fld>
            <a:endParaRPr lang="en-US"/>
          </a:p>
        </p:txBody>
      </p:sp>
    </p:spTree>
    <p:extLst>
      <p:ext uri="{BB962C8B-B14F-4D97-AF65-F5344CB8AC3E}">
        <p14:creationId xmlns:p14="http://schemas.microsoft.com/office/powerpoint/2010/main" val="3278884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Constraints on the tsunami source area obtained from the timing of tsunami arrivals at various locations around the Indian Ocean. Dark lines indicate the distance from the observing points from which tsunami might have generated at the event origin time. The tsunami source area outlined by these curves (brown region) appears to extend only 600 to 800 km north-northwest from the epicenter.</a:t>
            </a:r>
            <a:endParaRPr lang="en-US" dirty="0"/>
          </a:p>
        </p:txBody>
      </p:sp>
      <p:sp>
        <p:nvSpPr>
          <p:cNvPr id="4" name="Slide Number Placeholder 3"/>
          <p:cNvSpPr>
            <a:spLocks noGrp="1"/>
          </p:cNvSpPr>
          <p:nvPr>
            <p:ph type="sldNum" sz="quarter" idx="10"/>
          </p:nvPr>
        </p:nvSpPr>
        <p:spPr/>
        <p:txBody>
          <a:bodyPr/>
          <a:lstStyle/>
          <a:p>
            <a:fld id="{A513EA5E-9BEC-D546-8E4D-7FBA4973E4AA}" type="slidenum">
              <a:rPr lang="en-US" smtClean="0"/>
              <a:t>9</a:t>
            </a:fld>
            <a:endParaRPr lang="en-US"/>
          </a:p>
        </p:txBody>
      </p:sp>
    </p:spTree>
    <p:extLst>
      <p:ext uri="{BB962C8B-B14F-4D97-AF65-F5344CB8AC3E}">
        <p14:creationId xmlns:p14="http://schemas.microsoft.com/office/powerpoint/2010/main" val="2787717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C7C1E9-9E97-7D42-A31C-EB2A9F9B3069}" type="datetimeFigureOut">
              <a:rPr lang="en-US" smtClean="0"/>
              <a:t>29/3/18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9744F1-4690-E644-866A-2D2775BD46D5}" type="slidenum">
              <a:rPr lang="en-US" smtClean="0"/>
              <a:t>‹#›</a:t>
            </a:fld>
            <a:endParaRPr lang="en-US"/>
          </a:p>
        </p:txBody>
      </p:sp>
    </p:spTree>
    <p:extLst>
      <p:ext uri="{BB962C8B-B14F-4D97-AF65-F5344CB8AC3E}">
        <p14:creationId xmlns:p14="http://schemas.microsoft.com/office/powerpoint/2010/main" val="2284016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C7C1E9-9E97-7D42-A31C-EB2A9F9B3069}" type="datetimeFigureOut">
              <a:rPr lang="en-US" smtClean="0"/>
              <a:t>29/3/18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9744F1-4690-E644-866A-2D2775BD46D5}" type="slidenum">
              <a:rPr lang="en-US" smtClean="0"/>
              <a:t>‹#›</a:t>
            </a:fld>
            <a:endParaRPr lang="en-US"/>
          </a:p>
        </p:txBody>
      </p:sp>
    </p:spTree>
    <p:extLst>
      <p:ext uri="{BB962C8B-B14F-4D97-AF65-F5344CB8AC3E}">
        <p14:creationId xmlns:p14="http://schemas.microsoft.com/office/powerpoint/2010/main" val="341205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C7C1E9-9E97-7D42-A31C-EB2A9F9B3069}" type="datetimeFigureOut">
              <a:rPr lang="en-US" smtClean="0"/>
              <a:t>29/3/18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9744F1-4690-E644-866A-2D2775BD46D5}" type="slidenum">
              <a:rPr lang="en-US" smtClean="0"/>
              <a:t>‹#›</a:t>
            </a:fld>
            <a:endParaRPr lang="en-US"/>
          </a:p>
        </p:txBody>
      </p:sp>
    </p:spTree>
    <p:extLst>
      <p:ext uri="{BB962C8B-B14F-4D97-AF65-F5344CB8AC3E}">
        <p14:creationId xmlns:p14="http://schemas.microsoft.com/office/powerpoint/2010/main" val="52130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C7C1E9-9E97-7D42-A31C-EB2A9F9B3069}" type="datetimeFigureOut">
              <a:rPr lang="en-US" smtClean="0"/>
              <a:t>29/3/18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9744F1-4690-E644-866A-2D2775BD46D5}" type="slidenum">
              <a:rPr lang="en-US" smtClean="0"/>
              <a:t>‹#›</a:t>
            </a:fld>
            <a:endParaRPr lang="en-US"/>
          </a:p>
        </p:txBody>
      </p:sp>
    </p:spTree>
    <p:extLst>
      <p:ext uri="{BB962C8B-B14F-4D97-AF65-F5344CB8AC3E}">
        <p14:creationId xmlns:p14="http://schemas.microsoft.com/office/powerpoint/2010/main" val="3535136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C7C1E9-9E97-7D42-A31C-EB2A9F9B3069}" type="datetimeFigureOut">
              <a:rPr lang="en-US" smtClean="0"/>
              <a:t>29/3/18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9744F1-4690-E644-866A-2D2775BD46D5}" type="slidenum">
              <a:rPr lang="en-US" smtClean="0"/>
              <a:t>‹#›</a:t>
            </a:fld>
            <a:endParaRPr lang="en-US"/>
          </a:p>
        </p:txBody>
      </p:sp>
    </p:spTree>
    <p:extLst>
      <p:ext uri="{BB962C8B-B14F-4D97-AF65-F5344CB8AC3E}">
        <p14:creationId xmlns:p14="http://schemas.microsoft.com/office/powerpoint/2010/main" val="264114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C7C1E9-9E97-7D42-A31C-EB2A9F9B3069}" type="datetimeFigureOut">
              <a:rPr lang="en-US" smtClean="0"/>
              <a:t>29/3/18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9744F1-4690-E644-866A-2D2775BD46D5}" type="slidenum">
              <a:rPr lang="en-US" smtClean="0"/>
              <a:t>‹#›</a:t>
            </a:fld>
            <a:endParaRPr lang="en-US"/>
          </a:p>
        </p:txBody>
      </p:sp>
    </p:spTree>
    <p:extLst>
      <p:ext uri="{BB962C8B-B14F-4D97-AF65-F5344CB8AC3E}">
        <p14:creationId xmlns:p14="http://schemas.microsoft.com/office/powerpoint/2010/main" val="3586669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C7C1E9-9E97-7D42-A31C-EB2A9F9B3069}" type="datetimeFigureOut">
              <a:rPr lang="en-US" smtClean="0"/>
              <a:t>29/3/18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9744F1-4690-E644-866A-2D2775BD46D5}" type="slidenum">
              <a:rPr lang="en-US" smtClean="0"/>
              <a:t>‹#›</a:t>
            </a:fld>
            <a:endParaRPr lang="en-US"/>
          </a:p>
        </p:txBody>
      </p:sp>
    </p:spTree>
    <p:extLst>
      <p:ext uri="{BB962C8B-B14F-4D97-AF65-F5344CB8AC3E}">
        <p14:creationId xmlns:p14="http://schemas.microsoft.com/office/powerpoint/2010/main" val="3387470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C7C1E9-9E97-7D42-A31C-EB2A9F9B3069}" type="datetimeFigureOut">
              <a:rPr lang="en-US" smtClean="0"/>
              <a:t>29/3/18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9744F1-4690-E644-866A-2D2775BD46D5}" type="slidenum">
              <a:rPr lang="en-US" smtClean="0"/>
              <a:t>‹#›</a:t>
            </a:fld>
            <a:endParaRPr lang="en-US"/>
          </a:p>
        </p:txBody>
      </p:sp>
    </p:spTree>
    <p:extLst>
      <p:ext uri="{BB962C8B-B14F-4D97-AF65-F5344CB8AC3E}">
        <p14:creationId xmlns:p14="http://schemas.microsoft.com/office/powerpoint/2010/main" val="4064943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C7C1E9-9E97-7D42-A31C-EB2A9F9B3069}" type="datetimeFigureOut">
              <a:rPr lang="en-US" smtClean="0"/>
              <a:t>29/3/18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9744F1-4690-E644-866A-2D2775BD46D5}" type="slidenum">
              <a:rPr lang="en-US" smtClean="0"/>
              <a:t>‹#›</a:t>
            </a:fld>
            <a:endParaRPr lang="en-US"/>
          </a:p>
        </p:txBody>
      </p:sp>
    </p:spTree>
    <p:extLst>
      <p:ext uri="{BB962C8B-B14F-4D97-AF65-F5344CB8AC3E}">
        <p14:creationId xmlns:p14="http://schemas.microsoft.com/office/powerpoint/2010/main" val="2569654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C7C1E9-9E97-7D42-A31C-EB2A9F9B3069}" type="datetimeFigureOut">
              <a:rPr lang="en-US" smtClean="0"/>
              <a:t>29/3/18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9744F1-4690-E644-866A-2D2775BD46D5}" type="slidenum">
              <a:rPr lang="en-US" smtClean="0"/>
              <a:t>‹#›</a:t>
            </a:fld>
            <a:endParaRPr lang="en-US"/>
          </a:p>
        </p:txBody>
      </p:sp>
    </p:spTree>
    <p:extLst>
      <p:ext uri="{BB962C8B-B14F-4D97-AF65-F5344CB8AC3E}">
        <p14:creationId xmlns:p14="http://schemas.microsoft.com/office/powerpoint/2010/main" val="446600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C7C1E9-9E97-7D42-A31C-EB2A9F9B3069}" type="datetimeFigureOut">
              <a:rPr lang="en-US" smtClean="0"/>
              <a:t>29/3/18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9744F1-4690-E644-866A-2D2775BD46D5}" type="slidenum">
              <a:rPr lang="en-US" smtClean="0"/>
              <a:t>‹#›</a:t>
            </a:fld>
            <a:endParaRPr lang="en-US"/>
          </a:p>
        </p:txBody>
      </p:sp>
    </p:spTree>
    <p:extLst>
      <p:ext uri="{BB962C8B-B14F-4D97-AF65-F5344CB8AC3E}">
        <p14:creationId xmlns:p14="http://schemas.microsoft.com/office/powerpoint/2010/main" val="37442960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C7C1E9-9E97-7D42-A31C-EB2A9F9B3069}" type="datetimeFigureOut">
              <a:rPr lang="en-US" smtClean="0"/>
              <a:t>29/3/18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9744F1-4690-E644-866A-2D2775BD46D5}" type="slidenum">
              <a:rPr lang="en-US" smtClean="0"/>
              <a:t>‹#›</a:t>
            </a:fld>
            <a:endParaRPr lang="en-US"/>
          </a:p>
        </p:txBody>
      </p:sp>
    </p:spTree>
    <p:extLst>
      <p:ext uri="{BB962C8B-B14F-4D97-AF65-F5344CB8AC3E}">
        <p14:creationId xmlns:p14="http://schemas.microsoft.com/office/powerpoint/2010/main" val="510982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Disaster Nationalism</a:t>
            </a:r>
            <a:endParaRPr lang="en-US" dirty="0"/>
          </a:p>
        </p:txBody>
      </p:sp>
      <p:sp>
        <p:nvSpPr>
          <p:cNvPr id="3" name="Subtitle 2"/>
          <p:cNvSpPr>
            <a:spLocks noGrp="1"/>
          </p:cNvSpPr>
          <p:nvPr>
            <p:ph type="subTitle" idx="1"/>
          </p:nvPr>
        </p:nvSpPr>
        <p:spPr/>
        <p:txBody>
          <a:bodyPr/>
          <a:lstStyle/>
          <a:p>
            <a:r>
              <a:rPr lang="en-US" dirty="0" smtClean="0"/>
              <a:t>Unnatural Disasters 2018</a:t>
            </a:r>
            <a:endParaRPr lang="en-US" dirty="0"/>
          </a:p>
        </p:txBody>
      </p:sp>
    </p:spTree>
    <p:extLst>
      <p:ext uri="{BB962C8B-B14F-4D97-AF65-F5344CB8AC3E}">
        <p14:creationId xmlns:p14="http://schemas.microsoft.com/office/powerpoint/2010/main" val="1087553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Disaster Risk Reduction</a:t>
            </a:r>
            <a:endParaRPr lang="en-US" dirty="0"/>
          </a:p>
        </p:txBody>
      </p:sp>
      <p:sp>
        <p:nvSpPr>
          <p:cNvPr id="3" name="Content Placeholder 2"/>
          <p:cNvSpPr>
            <a:spLocks noGrp="1"/>
          </p:cNvSpPr>
          <p:nvPr>
            <p:ph idx="1"/>
          </p:nvPr>
        </p:nvSpPr>
        <p:spPr/>
        <p:txBody>
          <a:bodyPr>
            <a:normAutofit lnSpcReduction="10000"/>
          </a:bodyPr>
          <a:lstStyle/>
          <a:p>
            <a:r>
              <a:rPr lang="en-US" b="1" dirty="0" smtClean="0"/>
              <a:t>There is no such thing as a 'natural' disaster, only natural hazards.</a:t>
            </a:r>
          </a:p>
          <a:p>
            <a:r>
              <a:rPr lang="en-US" dirty="0" smtClean="0"/>
              <a:t>Disaster Risk Reduction (DRR) aims to reduce the damage caused by natural hazards like earthquakes, floods, droughts and cyclones, through an ethic of prevention. </a:t>
            </a:r>
          </a:p>
          <a:p>
            <a:pPr lvl="1"/>
            <a:r>
              <a:rPr lang="en-US" dirty="0" smtClean="0"/>
              <a:t>Source: United Nations Office for Disaster Risk Reduction </a:t>
            </a:r>
          </a:p>
          <a:p>
            <a:pPr lvl="1"/>
            <a:r>
              <a:rPr lang="en-US" dirty="0" smtClean="0"/>
              <a:t>https://</a:t>
            </a:r>
            <a:r>
              <a:rPr lang="en-US" dirty="0" err="1" smtClean="0"/>
              <a:t>www.unisdr.org</a:t>
            </a:r>
            <a:r>
              <a:rPr lang="en-US" dirty="0" smtClean="0"/>
              <a:t>/who-we-are/what-is-</a:t>
            </a:r>
            <a:r>
              <a:rPr lang="en-US" dirty="0" err="1" smtClean="0"/>
              <a:t>drr</a:t>
            </a:r>
            <a:endParaRPr lang="en-US" dirty="0"/>
          </a:p>
        </p:txBody>
      </p:sp>
    </p:spTree>
    <p:extLst>
      <p:ext uri="{BB962C8B-B14F-4D97-AF65-F5344CB8AC3E}">
        <p14:creationId xmlns:p14="http://schemas.microsoft.com/office/powerpoint/2010/main" val="2584888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According to the author, what is troubling about the way Disaster Risk Reduction was used in Sri Lanka? </a:t>
            </a:r>
            <a:endParaRPr lang="en-US" dirty="0"/>
          </a:p>
        </p:txBody>
      </p:sp>
    </p:spTree>
    <p:extLst>
      <p:ext uri="{BB962C8B-B14F-4D97-AF65-F5344CB8AC3E}">
        <p14:creationId xmlns:p14="http://schemas.microsoft.com/office/powerpoint/2010/main" val="1092199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the ‘function’ of preparedness?</a:t>
            </a:r>
            <a:endParaRPr lang="en-US" dirty="0"/>
          </a:p>
        </p:txBody>
      </p:sp>
      <p:sp>
        <p:nvSpPr>
          <p:cNvPr id="3" name="Content Placeholder 2"/>
          <p:cNvSpPr>
            <a:spLocks noGrp="1"/>
          </p:cNvSpPr>
          <p:nvPr>
            <p:ph idx="1"/>
          </p:nvPr>
        </p:nvSpPr>
        <p:spPr/>
        <p:txBody>
          <a:bodyPr/>
          <a:lstStyle/>
          <a:p>
            <a:r>
              <a:rPr lang="en-US" dirty="0" smtClean="0"/>
              <a:t>What is the function of the </a:t>
            </a:r>
            <a:r>
              <a:rPr lang="en-US" dirty="0" smtClean="0"/>
              <a:t>“logic of disaster risk management and control”? </a:t>
            </a:r>
            <a:endParaRPr lang="en-US" dirty="0"/>
          </a:p>
        </p:txBody>
      </p:sp>
    </p:spTree>
    <p:extLst>
      <p:ext uri="{BB962C8B-B14F-4D97-AF65-F5344CB8AC3E}">
        <p14:creationId xmlns:p14="http://schemas.microsoft.com/office/powerpoint/2010/main" val="1292243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The article describes many alternative </a:t>
            </a:r>
            <a:r>
              <a:rPr lang="en-US" i="1" dirty="0" smtClean="0"/>
              <a:t>anticipatory</a:t>
            </a:r>
            <a:r>
              <a:rPr lang="en-US" dirty="0" smtClean="0"/>
              <a:t> practices.</a:t>
            </a:r>
          </a:p>
          <a:p>
            <a:endParaRPr lang="en-US" dirty="0"/>
          </a:p>
          <a:p>
            <a:r>
              <a:rPr lang="en-US" dirty="0" smtClean="0"/>
              <a:t>Each group: identify one of these ways of </a:t>
            </a:r>
            <a:r>
              <a:rPr lang="en-US" i="1" dirty="0" smtClean="0"/>
              <a:t>anticipating </a:t>
            </a:r>
            <a:r>
              <a:rPr lang="en-US" dirty="0" smtClean="0"/>
              <a:t>futures and compare it with the official preparedness programs.</a:t>
            </a:r>
            <a:endParaRPr lang="en-US" dirty="0"/>
          </a:p>
        </p:txBody>
      </p:sp>
    </p:spTree>
    <p:extLst>
      <p:ext uri="{BB962C8B-B14F-4D97-AF65-F5344CB8AC3E}">
        <p14:creationId xmlns:p14="http://schemas.microsoft.com/office/powerpoint/2010/main" val="3655229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How does the disaster change political systems or power relations?</a:t>
            </a:r>
          </a:p>
          <a:p>
            <a:endParaRPr lang="en-US" dirty="0"/>
          </a:p>
          <a:p>
            <a:r>
              <a:rPr lang="en-US" dirty="0" smtClean="0"/>
              <a:t>What is this “opening”?</a:t>
            </a:r>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2792060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Disaster as a “political opening” </a:t>
            </a:r>
            <a:br>
              <a:rPr lang="en-US" dirty="0" smtClean="0"/>
            </a:br>
            <a:r>
              <a:rPr lang="en-US" dirty="0" smtClean="0"/>
              <a:t>(Choi 287)</a:t>
            </a:r>
            <a:endParaRPr lang="en-US" dirty="0"/>
          </a:p>
        </p:txBody>
      </p:sp>
      <p:sp>
        <p:nvSpPr>
          <p:cNvPr id="3" name="Content Placeholder 2"/>
          <p:cNvSpPr>
            <a:spLocks noGrp="1"/>
          </p:cNvSpPr>
          <p:nvPr>
            <p:ph idx="1"/>
          </p:nvPr>
        </p:nvSpPr>
        <p:spPr/>
        <p:txBody>
          <a:bodyPr/>
          <a:lstStyle/>
          <a:p>
            <a:r>
              <a:rPr lang="en-US" dirty="0" smtClean="0"/>
              <a:t>Compare Sri Lanka and Aceh in the aftermath of the Indian Ocean Tsunami (2004)</a:t>
            </a:r>
          </a:p>
          <a:p>
            <a:endParaRPr lang="en-US" dirty="0"/>
          </a:p>
          <a:p>
            <a:r>
              <a:rPr lang="en-US" dirty="0" smtClean="0"/>
              <a:t>Do you see the “political opening” as the same or different? Why? </a:t>
            </a:r>
          </a:p>
        </p:txBody>
      </p:sp>
    </p:spTree>
    <p:extLst>
      <p:ext uri="{BB962C8B-B14F-4D97-AF65-F5344CB8AC3E}">
        <p14:creationId xmlns:p14="http://schemas.microsoft.com/office/powerpoint/2010/main" val="3906705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smtClean="0"/>
              <a:t>disaster nationalism’? </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34655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smtClean="0"/>
              <a:t>“Every </a:t>
            </a:r>
            <a:r>
              <a:rPr lang="en-US" dirty="0"/>
              <a:t>one of Singapore's founding fathers began their political careers believing </a:t>
            </a:r>
            <a:r>
              <a:rPr lang="en-US" dirty="0" smtClean="0"/>
              <a:t>there </a:t>
            </a:r>
            <a:r>
              <a:rPr lang="en-US" dirty="0"/>
              <a:t>was no such thing as a Singaporean and that Singapore couldn't possibly be </a:t>
            </a:r>
            <a:r>
              <a:rPr lang="en-US" dirty="0" smtClean="0"/>
              <a:t>independent</a:t>
            </a:r>
            <a:r>
              <a:rPr lang="en-US" dirty="0"/>
              <a:t>. They all believed Singapore was a part of Malaya. They stumbled, </a:t>
            </a:r>
            <a:r>
              <a:rPr lang="en-US" dirty="0" smtClean="0"/>
              <a:t>tripped </a:t>
            </a:r>
            <a:r>
              <a:rPr lang="en-US" dirty="0"/>
              <a:t>into their identities as </a:t>
            </a:r>
            <a:r>
              <a:rPr lang="en-US" dirty="0" smtClean="0"/>
              <a:t>Singaporeans.”</a:t>
            </a:r>
          </a:p>
          <a:p>
            <a:pPr marL="0" indent="0">
              <a:buNone/>
            </a:pPr>
            <a:r>
              <a:rPr lang="en-US" dirty="0"/>
              <a:t>	</a:t>
            </a:r>
            <a:r>
              <a:rPr lang="en-US" sz="2400" dirty="0" smtClean="0"/>
              <a:t>-</a:t>
            </a:r>
            <a:r>
              <a:rPr lang="en-US" sz="2400" dirty="0" err="1" smtClean="0"/>
              <a:t>Janadas</a:t>
            </a:r>
            <a:r>
              <a:rPr lang="en-US" sz="2400" dirty="0" smtClean="0"/>
              <a:t> </a:t>
            </a:r>
            <a:r>
              <a:rPr lang="en-US" sz="2400" dirty="0" err="1" smtClean="0"/>
              <a:t>Devan</a:t>
            </a:r>
            <a:r>
              <a:rPr lang="en-US" sz="2400" dirty="0" smtClean="0"/>
              <a:t>, </a:t>
            </a:r>
            <a:r>
              <a:rPr lang="en-US" sz="2400" dirty="0" smtClean="0"/>
              <a:t>Institute of Policy Studies, 2013</a:t>
            </a:r>
            <a:endParaRPr lang="en-US" sz="2400" dirty="0"/>
          </a:p>
          <a:p>
            <a:pPr marL="0" indent="0">
              <a:buNone/>
            </a:pPr>
            <a:endParaRPr lang="en-US" dirty="0"/>
          </a:p>
        </p:txBody>
      </p:sp>
    </p:spTree>
    <p:extLst>
      <p:ext uri="{BB962C8B-B14F-4D97-AF65-F5344CB8AC3E}">
        <p14:creationId xmlns:p14="http://schemas.microsoft.com/office/powerpoint/2010/main" val="1872760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Nation as “imagined community”</a:t>
            </a:r>
            <a:endParaRPr lang="en-US" dirty="0"/>
          </a:p>
        </p:txBody>
      </p:sp>
      <p:sp>
        <p:nvSpPr>
          <p:cNvPr id="3" name="Content Placeholder 2"/>
          <p:cNvSpPr>
            <a:spLocks noGrp="1"/>
          </p:cNvSpPr>
          <p:nvPr>
            <p:ph idx="1"/>
          </p:nvPr>
        </p:nvSpPr>
        <p:spPr/>
        <p:txBody>
          <a:bodyPr/>
          <a:lstStyle/>
          <a:p>
            <a:r>
              <a:rPr lang="en-US" dirty="0" smtClean="0"/>
              <a:t>“My point of departure is that nationality, or, as one might prefer to pu</a:t>
            </a:r>
            <a:r>
              <a:rPr lang="en-US" dirty="0" smtClean="0"/>
              <a:t>t it in view of that word’s multiple significations, </a:t>
            </a:r>
            <a:r>
              <a:rPr lang="en-US" b="1" dirty="0" smtClean="0"/>
              <a:t>nation-ness</a:t>
            </a:r>
            <a:r>
              <a:rPr lang="en-US" dirty="0" smtClean="0"/>
              <a:t>, as well as </a:t>
            </a:r>
            <a:r>
              <a:rPr lang="en-US" b="1" dirty="0" smtClean="0"/>
              <a:t>nationalism</a:t>
            </a:r>
            <a:r>
              <a:rPr lang="en-US" dirty="0" smtClean="0"/>
              <a:t>, are cultural </a:t>
            </a:r>
            <a:r>
              <a:rPr lang="en-US" dirty="0" err="1" smtClean="0"/>
              <a:t>artefacts</a:t>
            </a:r>
            <a:r>
              <a:rPr lang="en-US" dirty="0" smtClean="0"/>
              <a:t> of a particular kind.” </a:t>
            </a:r>
          </a:p>
          <a:p>
            <a:pPr lvl="1"/>
            <a:r>
              <a:rPr lang="en-US" dirty="0" smtClean="0"/>
              <a:t>Benedict Anderson, </a:t>
            </a:r>
            <a:r>
              <a:rPr lang="en-US" i="1" dirty="0" smtClean="0"/>
              <a:t>Imagined Communities</a:t>
            </a:r>
            <a:endParaRPr lang="en-US" dirty="0"/>
          </a:p>
        </p:txBody>
      </p:sp>
    </p:spTree>
    <p:extLst>
      <p:ext uri="{BB962C8B-B14F-4D97-AF65-F5344CB8AC3E}">
        <p14:creationId xmlns:p14="http://schemas.microsoft.com/office/powerpoint/2010/main" val="580574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“It is </a:t>
            </a:r>
            <a:r>
              <a:rPr lang="en-US" i="1" dirty="0" smtClean="0"/>
              <a:t>imagined </a:t>
            </a:r>
            <a:r>
              <a:rPr lang="en-US" dirty="0" smtClean="0"/>
              <a:t>because the members of even the smallest nation will never know most of their fellow-members, meet them, or even hear of them, yet in the minds of each lives the image of their communion.” </a:t>
            </a:r>
            <a:endParaRPr lang="en-US" dirty="0"/>
          </a:p>
        </p:txBody>
      </p:sp>
    </p:spTree>
    <p:extLst>
      <p:ext uri="{BB962C8B-B14F-4D97-AF65-F5344CB8AC3E}">
        <p14:creationId xmlns:p14="http://schemas.microsoft.com/office/powerpoint/2010/main" val="1223494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terms</a:t>
            </a:r>
            <a:endParaRPr lang="en-US" dirty="0"/>
          </a:p>
        </p:txBody>
      </p:sp>
      <p:sp>
        <p:nvSpPr>
          <p:cNvPr id="3" name="Content Placeholder 2"/>
          <p:cNvSpPr>
            <a:spLocks noGrp="1"/>
          </p:cNvSpPr>
          <p:nvPr>
            <p:ph idx="1"/>
          </p:nvPr>
        </p:nvSpPr>
        <p:spPr/>
        <p:txBody>
          <a:bodyPr/>
          <a:lstStyle/>
          <a:p>
            <a:r>
              <a:rPr lang="en-US" dirty="0" smtClean="0"/>
              <a:t>Nation</a:t>
            </a:r>
          </a:p>
          <a:p>
            <a:r>
              <a:rPr lang="en-US" dirty="0" smtClean="0"/>
              <a:t>Nation-state</a:t>
            </a:r>
          </a:p>
          <a:p>
            <a:pPr lvl="1"/>
            <a:r>
              <a:rPr lang="en-US" dirty="0" smtClean="0"/>
              <a:t>‘sovereignty’ of the nation</a:t>
            </a:r>
          </a:p>
          <a:p>
            <a:r>
              <a:rPr lang="en-US" dirty="0" smtClean="0"/>
              <a:t>Nationalism</a:t>
            </a:r>
          </a:p>
          <a:p>
            <a:pPr lvl="1"/>
            <a:r>
              <a:rPr lang="en-US" dirty="0" smtClean="0"/>
              <a:t>An attitude toward the ‘nation’</a:t>
            </a:r>
          </a:p>
          <a:p>
            <a:pPr lvl="1"/>
            <a:r>
              <a:rPr lang="en-US" dirty="0" smtClean="0"/>
              <a:t>Actions taken to seek to achieve (or sustain) self-determination</a:t>
            </a:r>
          </a:p>
          <a:p>
            <a:pPr lvl="1"/>
            <a:endParaRPr lang="en-US" dirty="0"/>
          </a:p>
        </p:txBody>
      </p:sp>
    </p:spTree>
    <p:extLst>
      <p:ext uri="{BB962C8B-B14F-4D97-AF65-F5344CB8AC3E}">
        <p14:creationId xmlns:p14="http://schemas.microsoft.com/office/powerpoint/2010/main" val="2910321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Nation-State</a:t>
            </a:r>
            <a:endParaRPr lang="en-US" dirty="0"/>
          </a:p>
        </p:txBody>
      </p:sp>
      <p:pic>
        <p:nvPicPr>
          <p:cNvPr id="4" name="Content Placeholder 3"/>
          <p:cNvPicPr>
            <a:picLocks noGrp="1" noChangeAspect="1"/>
          </p:cNvPicPr>
          <p:nvPr>
            <p:ph idx="1"/>
          </p:nvPr>
        </p:nvPicPr>
        <p:blipFill>
          <a:blip r:embed="rId2"/>
          <a:srcRect t="543" b="543"/>
          <a:stretch>
            <a:fillRect/>
          </a:stretch>
        </p:blipFill>
        <p:spPr/>
      </p:pic>
    </p:spTree>
    <p:extLst>
      <p:ext uri="{BB962C8B-B14F-4D97-AF65-F5344CB8AC3E}">
        <p14:creationId xmlns:p14="http://schemas.microsoft.com/office/powerpoint/2010/main" val="547901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Disaster nationalism in Sri Lanka</a:t>
            </a:r>
            <a:endParaRPr lang="en-US" dirty="0"/>
          </a:p>
        </p:txBody>
      </p:sp>
    </p:spTree>
    <p:extLst>
      <p:ext uri="{BB962C8B-B14F-4D97-AF65-F5344CB8AC3E}">
        <p14:creationId xmlns:p14="http://schemas.microsoft.com/office/powerpoint/2010/main" val="62009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790700" y="635000"/>
            <a:ext cx="5562600" cy="5588000"/>
          </a:xfrm>
          <a:prstGeom prst="rect">
            <a:avLst/>
          </a:prstGeom>
        </p:spPr>
      </p:pic>
    </p:spTree>
    <p:extLst>
      <p:ext uri="{BB962C8B-B14F-4D97-AF65-F5344CB8AC3E}">
        <p14:creationId xmlns:p14="http://schemas.microsoft.com/office/powerpoint/2010/main" val="29481210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778000" y="850900"/>
            <a:ext cx="5588000" cy="5143500"/>
          </a:xfrm>
          <a:prstGeom prst="rect">
            <a:avLst/>
          </a:prstGeom>
        </p:spPr>
      </p:pic>
    </p:spTree>
    <p:extLst>
      <p:ext uri="{BB962C8B-B14F-4D97-AF65-F5344CB8AC3E}">
        <p14:creationId xmlns:p14="http://schemas.microsoft.com/office/powerpoint/2010/main" val="336661169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138</TotalTime>
  <Words>621</Words>
  <Application>Microsoft Macintosh PowerPoint</Application>
  <PresentationFormat>On-screen Show (4:3)</PresentationFormat>
  <Paragraphs>40</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Disaster Nationalism</vt:lpstr>
      <vt:lpstr>PowerPoint Presentation</vt:lpstr>
      <vt:lpstr>Nation as “imagined community”</vt:lpstr>
      <vt:lpstr>PowerPoint Presentation</vt:lpstr>
      <vt:lpstr>Key terms</vt:lpstr>
      <vt:lpstr>Nation-State</vt:lpstr>
      <vt:lpstr>Disaster nationalism in Sri Lanka</vt:lpstr>
      <vt:lpstr>PowerPoint Presentation</vt:lpstr>
      <vt:lpstr>PowerPoint Presentation</vt:lpstr>
      <vt:lpstr>Disaster Risk Reduction</vt:lpstr>
      <vt:lpstr>PowerPoint Presentation</vt:lpstr>
      <vt:lpstr>What is the ‘function’ of preparedness?</vt:lpstr>
      <vt:lpstr>PowerPoint Presentation</vt:lpstr>
      <vt:lpstr>PowerPoint Presentation</vt:lpstr>
      <vt:lpstr>Disaster as a “political opening”  (Choi 287)</vt:lpstr>
      <vt:lpstr>What is ‘disaster nationalism’?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dc:creator>
  <cp:lastModifiedBy>L</cp:lastModifiedBy>
  <cp:revision>12</cp:revision>
  <dcterms:created xsi:type="dcterms:W3CDTF">2018-03-27T04:00:09Z</dcterms:created>
  <dcterms:modified xsi:type="dcterms:W3CDTF">2018-03-29T07:02:36Z</dcterms:modified>
</cp:coreProperties>
</file>