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313" r:id="rId2"/>
    <p:sldId id="385" r:id="rId3"/>
    <p:sldId id="257" r:id="rId4"/>
    <p:sldId id="380" r:id="rId5"/>
    <p:sldId id="258" r:id="rId6"/>
    <p:sldId id="259" r:id="rId7"/>
    <p:sldId id="260" r:id="rId8"/>
    <p:sldId id="261" r:id="rId9"/>
    <p:sldId id="267" r:id="rId10"/>
    <p:sldId id="262" r:id="rId11"/>
    <p:sldId id="263" r:id="rId12"/>
    <p:sldId id="264" r:id="rId13"/>
    <p:sldId id="265" r:id="rId14"/>
    <p:sldId id="266" r:id="rId15"/>
    <p:sldId id="268" r:id="rId16"/>
    <p:sldId id="269" r:id="rId17"/>
    <p:sldId id="270" r:id="rId18"/>
    <p:sldId id="271" r:id="rId19"/>
    <p:sldId id="288" r:id="rId20"/>
    <p:sldId id="307" r:id="rId21"/>
    <p:sldId id="308" r:id="rId22"/>
    <p:sldId id="309" r:id="rId23"/>
    <p:sldId id="310" r:id="rId24"/>
    <p:sldId id="314" r:id="rId25"/>
    <p:sldId id="311" r:id="rId26"/>
    <p:sldId id="382" r:id="rId27"/>
    <p:sldId id="316" r:id="rId28"/>
    <p:sldId id="384"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83"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7" r:id="rId84"/>
    <p:sldId id="378" r:id="rId85"/>
    <p:sldId id="379"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30" autoAdjust="0"/>
  </p:normalViewPr>
  <p:slideViewPr>
    <p:cSldViewPr>
      <p:cViewPr>
        <p:scale>
          <a:sx n="66" d="100"/>
          <a:sy n="66" d="100"/>
        </p:scale>
        <p:origin x="1914" y="174"/>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76679-CBDF-4D79-88D4-2293BEDFB9ED}" type="datetimeFigureOut">
              <a:rPr lang="en-US" smtClean="0"/>
              <a:t>4/12/2018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75D5A-4507-4306-AE9E-3AD7A2B8EF95}" type="slidenum">
              <a:rPr lang="en-US" smtClean="0"/>
              <a:t>‹#›</a:t>
            </a:fld>
            <a:endParaRPr lang="en-US"/>
          </a:p>
        </p:txBody>
      </p:sp>
    </p:spTree>
    <p:extLst>
      <p:ext uri="{BB962C8B-B14F-4D97-AF65-F5344CB8AC3E}">
        <p14:creationId xmlns:p14="http://schemas.microsoft.com/office/powerpoint/2010/main" val="210751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a:t>
            </a:fld>
            <a:endParaRPr lang="en-US"/>
          </a:p>
        </p:txBody>
      </p:sp>
    </p:spTree>
    <p:extLst>
      <p:ext uri="{BB962C8B-B14F-4D97-AF65-F5344CB8AC3E}">
        <p14:creationId xmlns:p14="http://schemas.microsoft.com/office/powerpoint/2010/main" val="293069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Lock in policy : thread safety</a:t>
            </a:r>
          </a:p>
          <a:p>
            <a:r>
              <a:rPr lang="en-SG" dirty="0"/>
              <a:t>Execution policy: performance. There is a range of questions: what threads were executed, in what order. How many threads were created to execute these tasks at the same time. All these questions you have to answer if you want to design your own execution policy. </a:t>
            </a:r>
          </a:p>
          <a:p>
            <a:endParaRPr lang="en-SG" dirty="0"/>
          </a:p>
          <a:p>
            <a:r>
              <a:rPr lang="en-SG" dirty="0"/>
              <a:t>There are implementations in Java readily available. </a:t>
            </a:r>
          </a:p>
        </p:txBody>
      </p:sp>
      <p:sp>
        <p:nvSpPr>
          <p:cNvPr id="4" name="Slide Number Placeholder 3"/>
          <p:cNvSpPr>
            <a:spLocks noGrp="1"/>
          </p:cNvSpPr>
          <p:nvPr>
            <p:ph type="sldNum" sz="quarter" idx="10"/>
          </p:nvPr>
        </p:nvSpPr>
        <p:spPr/>
        <p:txBody>
          <a:bodyPr/>
          <a:lstStyle/>
          <a:p>
            <a:fld id="{63175D5A-4507-4306-AE9E-3AD7A2B8EF95}" type="slidenum">
              <a:rPr lang="en-US" smtClean="0"/>
              <a:t>13</a:t>
            </a:fld>
            <a:endParaRPr lang="en-US"/>
          </a:p>
        </p:txBody>
      </p:sp>
    </p:spTree>
    <p:extLst>
      <p:ext uri="{BB962C8B-B14F-4D97-AF65-F5344CB8AC3E}">
        <p14:creationId xmlns:p14="http://schemas.microsoft.com/office/powerpoint/2010/main" val="3214791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identify tasks with right size, such that threads are independent from each other. Using thread pool, submit all these tasks to the thread pool. This is what we call task queue which we allow to queue all your tasks. This is for the executor implementation where it estimates how to deal with all these tasks you are executing. As user, need not concern with queuing. This will be hidden away from you. </a:t>
            </a:r>
          </a:p>
        </p:txBody>
      </p:sp>
      <p:sp>
        <p:nvSpPr>
          <p:cNvPr id="4" name="Slide Number Placeholder 3"/>
          <p:cNvSpPr>
            <a:spLocks noGrp="1"/>
          </p:cNvSpPr>
          <p:nvPr>
            <p:ph type="sldNum" sz="quarter" idx="10"/>
          </p:nvPr>
        </p:nvSpPr>
        <p:spPr/>
        <p:txBody>
          <a:bodyPr/>
          <a:lstStyle/>
          <a:p>
            <a:fld id="{63175D5A-4507-4306-AE9E-3AD7A2B8EF95}" type="slidenum">
              <a:rPr lang="en-US" smtClean="0"/>
              <a:t>14</a:t>
            </a:fld>
            <a:endParaRPr lang="en-US"/>
          </a:p>
        </p:txBody>
      </p:sp>
    </p:spTree>
    <p:extLst>
      <p:ext uri="{BB962C8B-B14F-4D97-AF65-F5344CB8AC3E}">
        <p14:creationId xmlns:p14="http://schemas.microsoft.com/office/powerpoint/2010/main" val="3678002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try to create and tear down threads, there are overheads. Creating a thread requires to set up the stack, allocate certain memory, and set of fields. These take 1000s of clock cycles which is quite expensive if really big task. Thread pools have policies of reusing threads. Dynamically allocate tasks to these employees. Every time new task, hire new one without thread pool. Maintaining workforce more efficient. </a:t>
            </a:r>
          </a:p>
        </p:txBody>
      </p:sp>
      <p:sp>
        <p:nvSpPr>
          <p:cNvPr id="4" name="Slide Number Placeholder 3"/>
          <p:cNvSpPr>
            <a:spLocks noGrp="1"/>
          </p:cNvSpPr>
          <p:nvPr>
            <p:ph type="sldNum" sz="quarter" idx="10"/>
          </p:nvPr>
        </p:nvSpPr>
        <p:spPr/>
        <p:txBody>
          <a:bodyPr/>
          <a:lstStyle/>
          <a:p>
            <a:fld id="{63175D5A-4507-4306-AE9E-3AD7A2B8EF95}" type="slidenum">
              <a:rPr lang="en-US" smtClean="0"/>
              <a:t>15</a:t>
            </a:fld>
            <a:endParaRPr lang="en-US"/>
          </a:p>
        </p:txBody>
      </p:sp>
    </p:spTree>
    <p:extLst>
      <p:ext uri="{BB962C8B-B14F-4D97-AF65-F5344CB8AC3E}">
        <p14:creationId xmlns:p14="http://schemas.microsoft.com/office/powerpoint/2010/main" val="375687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fine-tuned efficiency in Java. </a:t>
            </a:r>
          </a:p>
          <a:p>
            <a:r>
              <a:rPr lang="en-US" dirty="0"/>
              <a:t>First One: pool with bound on number of threads. When declare as thread pool, can have 100 threads. When task are being submitted, there shall be no threads in the pool. Created thread for that task, then another until 100 tasks are submitted. Will create 100 threads if take care of task. If there are more tasks submitted, will not create new tasks. Tasks finished, ask old thread to deal with this or queue until someone is available. </a:t>
            </a:r>
          </a:p>
          <a:p>
            <a:endParaRPr lang="en-US" dirty="0"/>
          </a:p>
          <a:p>
            <a:r>
              <a:rPr lang="en-US" dirty="0"/>
              <a:t>Second One: Whatever executor framework, create more and more threads, but what this thread pool does is anticipate based on the number of tasks. More tasks in short time, anticipate new threads needed and grow the size of the pool. If the tasks are all produced, then try to layout people by destroying some threads. </a:t>
            </a:r>
          </a:p>
          <a:p>
            <a:endParaRPr lang="en-US" dirty="0"/>
          </a:p>
          <a:p>
            <a:r>
              <a:rPr lang="en-US" dirty="0" err="1"/>
              <a:t>SingleThreadExecutor</a:t>
            </a:r>
            <a:r>
              <a:rPr lang="en-US" dirty="0"/>
              <a:t>: one thread</a:t>
            </a:r>
          </a:p>
          <a:p>
            <a:endParaRPr lang="en-US" dirty="0"/>
          </a:p>
          <a:p>
            <a:r>
              <a:rPr lang="en-US" dirty="0"/>
              <a:t>Fourth One: Supports more complicated ways of submitting tasks. You have only one way to submit task: execute. Allow users to declare when want task to start. Can declare tasks to be periodic; this task executed every five minutes and allows thread pool to predict how many tasks to be executed. </a:t>
            </a:r>
          </a:p>
        </p:txBody>
      </p:sp>
      <p:sp>
        <p:nvSpPr>
          <p:cNvPr id="4" name="Slide Number Placeholder 3"/>
          <p:cNvSpPr>
            <a:spLocks noGrp="1"/>
          </p:cNvSpPr>
          <p:nvPr>
            <p:ph type="sldNum" sz="quarter" idx="10"/>
          </p:nvPr>
        </p:nvSpPr>
        <p:spPr/>
        <p:txBody>
          <a:bodyPr/>
          <a:lstStyle/>
          <a:p>
            <a:fld id="{63175D5A-4507-4306-AE9E-3AD7A2B8EF95}" type="slidenum">
              <a:rPr lang="en-US" smtClean="0"/>
              <a:t>16</a:t>
            </a:fld>
            <a:endParaRPr lang="en-US"/>
          </a:p>
        </p:txBody>
      </p:sp>
    </p:spTree>
    <p:extLst>
      <p:ext uri="{BB962C8B-B14F-4D97-AF65-F5344CB8AC3E}">
        <p14:creationId xmlns:p14="http://schemas.microsoft.com/office/powerpoint/2010/main" val="65695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terminate the executor. There are easier interrupted exceptions, check if I am interrupted. For executor, because it is a pool of threads, have to terminate all of them if you want to terminate the thread pool. It is a subclass of executor framework that exerts control over the executor. </a:t>
            </a:r>
          </a:p>
          <a:p>
            <a:r>
              <a:rPr lang="en-US" dirty="0"/>
              <a:t>Can shutdown, and </a:t>
            </a:r>
            <a:r>
              <a:rPr lang="en-US" dirty="0" err="1"/>
              <a:t>shutdownnow</a:t>
            </a:r>
            <a:r>
              <a:rPr lang="en-US" dirty="0"/>
              <a:t>();</a:t>
            </a:r>
          </a:p>
        </p:txBody>
      </p:sp>
      <p:sp>
        <p:nvSpPr>
          <p:cNvPr id="4" name="Slide Number Placeholder 3"/>
          <p:cNvSpPr>
            <a:spLocks noGrp="1"/>
          </p:cNvSpPr>
          <p:nvPr>
            <p:ph type="sldNum" sz="quarter" idx="10"/>
          </p:nvPr>
        </p:nvSpPr>
        <p:spPr/>
        <p:txBody>
          <a:bodyPr/>
          <a:lstStyle/>
          <a:p>
            <a:fld id="{63175D5A-4507-4306-AE9E-3AD7A2B8EF95}" type="slidenum">
              <a:rPr lang="en-US" smtClean="0"/>
              <a:t>18</a:t>
            </a:fld>
            <a:endParaRPr lang="en-US"/>
          </a:p>
        </p:txBody>
      </p:sp>
    </p:spTree>
    <p:extLst>
      <p:ext uri="{BB962C8B-B14F-4D97-AF65-F5344CB8AC3E}">
        <p14:creationId xmlns:p14="http://schemas.microsoft.com/office/powerpoint/2010/main" val="1973961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Shut down closes door, say no more new tasks. All have been executing will run to finish. Will complete all the tasks completed</a:t>
            </a:r>
          </a:p>
          <a:p>
            <a:r>
              <a:rPr lang="en-US" dirty="0" err="1"/>
              <a:t>ShutDownNow</a:t>
            </a:r>
            <a:r>
              <a:rPr lang="en-US" dirty="0"/>
              <a:t>(): not just new tasks eliminated, but cancel all submitted tasks by interrupting all threads executing. If you remember our discussion, the interrupt wrecks thread that are executing. The thread executing my task, is it implemented or not. What if I’m being interrupted? Otherwise, it does nothing. </a:t>
            </a:r>
          </a:p>
        </p:txBody>
      </p:sp>
      <p:sp>
        <p:nvSpPr>
          <p:cNvPr id="4" name="Slide Number Placeholder 3"/>
          <p:cNvSpPr>
            <a:spLocks noGrp="1"/>
          </p:cNvSpPr>
          <p:nvPr>
            <p:ph type="sldNum" sz="quarter" idx="10"/>
          </p:nvPr>
        </p:nvSpPr>
        <p:spPr/>
        <p:txBody>
          <a:bodyPr/>
          <a:lstStyle/>
          <a:p>
            <a:fld id="{63175D5A-4507-4306-AE9E-3AD7A2B8EF95}" type="slidenum">
              <a:rPr lang="en-US" smtClean="0"/>
              <a:t>19</a:t>
            </a:fld>
            <a:endParaRPr lang="en-US"/>
          </a:p>
        </p:txBody>
      </p:sp>
    </p:spTree>
    <p:extLst>
      <p:ext uri="{BB962C8B-B14F-4D97-AF65-F5344CB8AC3E}">
        <p14:creationId xmlns:p14="http://schemas.microsoft.com/office/powerpoint/2010/main" val="1839172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thread pool, fork some identifying tasks, without being easy. You want tasks that are similar to each other in terms of size. If they are independent, since you are only submitting your tasks. If tasks are depending on each other. The task 1 depending on task 2, task 3 on task 2 and so on. When you submit all these tasks to the thread pool, might be really bad because thread pool might decide let’s submit task 2 first. Therefore, it is no good. In general, you want tasks to be dependent and of the right size. If task is too large, then one thread is used up for that one time. Too small, you have overhead, trying to identify which thread this task is assigned to. </a:t>
            </a:r>
          </a:p>
          <a:p>
            <a:endParaRPr lang="en-US" dirty="0"/>
          </a:p>
          <a:p>
            <a:r>
              <a:rPr lang="en-US" dirty="0"/>
              <a:t>Some users; when you try to use thread pool, threads are reused, You can try to store data using the thread class. Then you can have the task variable. Write to their variable so that a later task can pick up the information. Introduces dependencies between tasks. Keep your tasks independent from each other. </a:t>
            </a:r>
          </a:p>
          <a:p>
            <a:endParaRPr lang="en-US" dirty="0"/>
          </a:p>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20</a:t>
            </a:fld>
            <a:endParaRPr lang="en-US"/>
          </a:p>
        </p:txBody>
      </p:sp>
    </p:spTree>
    <p:extLst>
      <p:ext uri="{BB962C8B-B14F-4D97-AF65-F5344CB8AC3E}">
        <p14:creationId xmlns:p14="http://schemas.microsoft.com/office/powerpoint/2010/main" val="4055158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try to use thread pool, I will use this existing execution </a:t>
            </a:r>
            <a:r>
              <a:rPr lang="en-US" dirty="0" err="1"/>
              <a:t>npolicy</a:t>
            </a:r>
            <a:r>
              <a:rPr lang="en-US" dirty="0"/>
              <a:t>. There is this 100 value that we use to put bound on size of thread pool. How to calculate that number? We can try 5, 1000 and see which will give the best performance only if you can test with a realistic workload similar to whatever you encounter in practice. If you can’t, you need some guidelines on how to choose the right number. </a:t>
            </a:r>
          </a:p>
          <a:p>
            <a:endParaRPr lang="en-US" dirty="0"/>
          </a:p>
          <a:p>
            <a:r>
              <a:rPr lang="en-US" dirty="0"/>
              <a:t>For instance, if task is CPU intensive, your task is basically computation. Factory is basically computation. A good heuristic for choosing size of pool is N + 1 where N is the number of cores in CPU. I don’t want too big a CPU, I only have a number of cores. </a:t>
            </a:r>
          </a:p>
          <a:p>
            <a:endParaRPr lang="en-US" dirty="0"/>
          </a:p>
          <a:p>
            <a:r>
              <a:rPr lang="en-US" dirty="0"/>
              <a:t>If your tasks has a lot of IO operations, database and reading files and waiting for network messages. You can have a thread pool which is much larger than the number of cores. You have the chance of using the same number of cores for a number of threads. There is a formula to calculate the size of thread pool. </a:t>
            </a:r>
          </a:p>
        </p:txBody>
      </p:sp>
      <p:sp>
        <p:nvSpPr>
          <p:cNvPr id="4" name="Slide Number Placeholder 3"/>
          <p:cNvSpPr>
            <a:spLocks noGrp="1"/>
          </p:cNvSpPr>
          <p:nvPr>
            <p:ph type="sldNum" sz="quarter" idx="10"/>
          </p:nvPr>
        </p:nvSpPr>
        <p:spPr/>
        <p:txBody>
          <a:bodyPr/>
          <a:lstStyle/>
          <a:p>
            <a:fld id="{63175D5A-4507-4306-AE9E-3AD7A2B8EF95}" type="slidenum">
              <a:rPr lang="en-US" smtClean="0"/>
              <a:t>21</a:t>
            </a:fld>
            <a:endParaRPr lang="en-US"/>
          </a:p>
        </p:txBody>
      </p:sp>
    </p:spTree>
    <p:extLst>
      <p:ext uri="{BB962C8B-B14F-4D97-AF65-F5344CB8AC3E}">
        <p14:creationId xmlns:p14="http://schemas.microsoft.com/office/powerpoint/2010/main" val="3607547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22</a:t>
            </a:fld>
            <a:endParaRPr lang="en-US"/>
          </a:p>
        </p:txBody>
      </p:sp>
    </p:spTree>
    <p:extLst>
      <p:ext uri="{BB962C8B-B14F-4D97-AF65-F5344CB8AC3E}">
        <p14:creationId xmlns:p14="http://schemas.microsoft.com/office/powerpoint/2010/main" val="2367152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24</a:t>
            </a:fld>
            <a:endParaRPr lang="en-US"/>
          </a:p>
        </p:txBody>
      </p:sp>
    </p:spTree>
    <p:extLst>
      <p:ext uri="{BB962C8B-B14F-4D97-AF65-F5344CB8AC3E}">
        <p14:creationId xmlns:p14="http://schemas.microsoft.com/office/powerpoint/2010/main" val="325715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3</a:t>
            </a:fld>
            <a:endParaRPr lang="en-US"/>
          </a:p>
        </p:txBody>
      </p:sp>
    </p:spTree>
    <p:extLst>
      <p:ext uri="{BB962C8B-B14F-4D97-AF65-F5344CB8AC3E}">
        <p14:creationId xmlns:p14="http://schemas.microsoft.com/office/powerpoint/2010/main" val="2400239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this task of identifying tasks which is essential. To be able to get the best performance possible. </a:t>
            </a:r>
          </a:p>
        </p:txBody>
      </p:sp>
      <p:sp>
        <p:nvSpPr>
          <p:cNvPr id="4" name="Slide Number Placeholder 3"/>
          <p:cNvSpPr>
            <a:spLocks noGrp="1"/>
          </p:cNvSpPr>
          <p:nvPr>
            <p:ph type="sldNum" sz="quarter" idx="10"/>
          </p:nvPr>
        </p:nvSpPr>
        <p:spPr/>
        <p:txBody>
          <a:bodyPr/>
          <a:lstStyle/>
          <a:p>
            <a:fld id="{63175D5A-4507-4306-AE9E-3AD7A2B8EF95}" type="slidenum">
              <a:rPr lang="en-US" smtClean="0"/>
              <a:t>27</a:t>
            </a:fld>
            <a:endParaRPr lang="en-US"/>
          </a:p>
        </p:txBody>
      </p:sp>
    </p:spTree>
    <p:extLst>
      <p:ext uri="{BB962C8B-B14F-4D97-AF65-F5344CB8AC3E}">
        <p14:creationId xmlns:p14="http://schemas.microsoft.com/office/powerpoint/2010/main" val="1008579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steps where you can see more performance. If you would like to have multiple threads at the same time, these are the steps you should follow. If you are given a huge task (say a program). It has been done in a sequential way. The task is to break this huge block into smaller ones. The consideration is how should you break the tasks that you get small tasks that are similar size, independent. </a:t>
            </a:r>
          </a:p>
          <a:p>
            <a:endParaRPr lang="en-US" dirty="0"/>
          </a:p>
          <a:p>
            <a:r>
              <a:rPr lang="en-US" dirty="0"/>
              <a:t>This step: there is no simple solution. You have to do this yourself. But in general, it is a process where some kind of intelligence is needed. You should try to group them. You have all these tasks to be finished and you have a few employees in your organization. What tasks seem to be mostly related to each other? You want to group tasks which are related to each other in the same group. </a:t>
            </a:r>
          </a:p>
          <a:p>
            <a:endParaRPr lang="en-US" dirty="0"/>
          </a:p>
          <a:p>
            <a:r>
              <a:rPr lang="en-US" dirty="0"/>
              <a:t>If you were to do random assignment, these group of tasks will have assignment on each other. You should have tasks independent on each other in the same group. That is second step assignment, grouping tasks into larger groups. </a:t>
            </a:r>
          </a:p>
          <a:p>
            <a:endParaRPr lang="en-US" dirty="0"/>
          </a:p>
          <a:p>
            <a:r>
              <a:rPr lang="en-US" dirty="0"/>
              <a:t>Orchestration: Assigning groups to threads. Which thread is for which group of tasks</a:t>
            </a:r>
          </a:p>
          <a:p>
            <a:endParaRPr lang="en-US" dirty="0"/>
          </a:p>
          <a:p>
            <a:r>
              <a:rPr lang="en-US" dirty="0"/>
              <a:t>Last step: You have to run this different group of tasks on the hardware you have and this is mapping to the basic hardware that you have. </a:t>
            </a:r>
          </a:p>
        </p:txBody>
      </p:sp>
      <p:sp>
        <p:nvSpPr>
          <p:cNvPr id="4" name="Slide Number Placeholder 3"/>
          <p:cNvSpPr>
            <a:spLocks noGrp="1"/>
          </p:cNvSpPr>
          <p:nvPr>
            <p:ph type="sldNum" sz="quarter" idx="10"/>
          </p:nvPr>
        </p:nvSpPr>
        <p:spPr/>
        <p:txBody>
          <a:bodyPr/>
          <a:lstStyle/>
          <a:p>
            <a:fld id="{63175D5A-4507-4306-AE9E-3AD7A2B8EF95}" type="slidenum">
              <a:rPr lang="en-US" smtClean="0"/>
              <a:t>28</a:t>
            </a:fld>
            <a:endParaRPr lang="en-US"/>
          </a:p>
        </p:txBody>
      </p:sp>
    </p:spTree>
    <p:extLst>
      <p:ext uri="{BB962C8B-B14F-4D97-AF65-F5344CB8AC3E}">
        <p14:creationId xmlns:p14="http://schemas.microsoft.com/office/powerpoint/2010/main" val="2287987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break the computation into self contained task to be divided among processes. Shouldn’t be small or too big. </a:t>
            </a:r>
          </a:p>
          <a:p>
            <a:endParaRPr lang="en-US" dirty="0"/>
          </a:p>
          <a:p>
            <a:r>
              <a:rPr lang="en-US" dirty="0"/>
              <a:t>One complication you have to deal with in real applications you may not have a full picture of all the tasks you have. There are certain systems in the case of a web server where you do not know how many tasks that would be. You are supposed to anticipate what other tasks. Assignment: The idea is to balance the workload on each group of tasks and try to reduce the indication between each and every group of tasks. Typically, you do this using coding inspection.</a:t>
            </a:r>
          </a:p>
          <a:p>
            <a:endParaRPr lang="en-US" dirty="0"/>
          </a:p>
          <a:p>
            <a:r>
              <a:rPr lang="en-US" dirty="0"/>
              <a:t>Trying to understand dependencies between tasks, there are standard formulas. What is the data flow in your application? Which code uses data from which other part. </a:t>
            </a:r>
          </a:p>
          <a:p>
            <a:endParaRPr lang="en-US" dirty="0"/>
          </a:p>
          <a:p>
            <a:r>
              <a:rPr lang="en-US" dirty="0"/>
              <a:t>There are design patterns for this statement as well. This happens repeatedly in practice and people try to recite them as recipe. If you were to apply design pattern, you can do assignment job. </a:t>
            </a:r>
          </a:p>
          <a:p>
            <a:endParaRPr lang="en-US" dirty="0"/>
          </a:p>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29</a:t>
            </a:fld>
            <a:endParaRPr lang="en-US"/>
          </a:p>
        </p:txBody>
      </p:sp>
    </p:spTree>
    <p:extLst>
      <p:ext uri="{BB962C8B-B14F-4D97-AF65-F5344CB8AC3E}">
        <p14:creationId xmlns:p14="http://schemas.microsoft.com/office/powerpoint/2010/main" val="1826912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30</a:t>
            </a:fld>
            <a:endParaRPr lang="en-US"/>
          </a:p>
        </p:txBody>
      </p:sp>
    </p:spTree>
    <p:extLst>
      <p:ext uri="{BB962C8B-B14F-4D97-AF65-F5344CB8AC3E}">
        <p14:creationId xmlns:p14="http://schemas.microsoft.com/office/powerpoint/2010/main" val="3882519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decide to use Thread pools, no need to concern yourself with orchestration and mapping by mechanism provided in thread pool implementations. To make sure you choose the right executor. </a:t>
            </a:r>
          </a:p>
        </p:txBody>
      </p:sp>
      <p:sp>
        <p:nvSpPr>
          <p:cNvPr id="4" name="Slide Number Placeholder 3"/>
          <p:cNvSpPr>
            <a:spLocks noGrp="1"/>
          </p:cNvSpPr>
          <p:nvPr>
            <p:ph type="sldNum" sz="quarter" idx="10"/>
          </p:nvPr>
        </p:nvSpPr>
        <p:spPr/>
        <p:txBody>
          <a:bodyPr/>
          <a:lstStyle/>
          <a:p>
            <a:fld id="{63175D5A-4507-4306-AE9E-3AD7A2B8EF95}" type="slidenum">
              <a:rPr lang="en-US" smtClean="0"/>
              <a:t>31</a:t>
            </a:fld>
            <a:endParaRPr lang="en-US"/>
          </a:p>
        </p:txBody>
      </p:sp>
    </p:spTree>
    <p:extLst>
      <p:ext uri="{BB962C8B-B14F-4D97-AF65-F5344CB8AC3E}">
        <p14:creationId xmlns:p14="http://schemas.microsoft.com/office/powerpoint/2010/main" val="807294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use a simple example to illustrate every step. If you see the factor webserver:</a:t>
            </a:r>
          </a:p>
          <a:p>
            <a:r>
              <a:rPr lang="en-US" dirty="0"/>
              <a:t>First job is to identify the task. This is a step where you have some intelligence to do that. For some servers, there are natural boundaries between tasks. </a:t>
            </a:r>
          </a:p>
          <a:p>
            <a:r>
              <a:rPr lang="en-US" dirty="0"/>
              <a:t>The first task to set up and wait for the first connection and the second task, while serving the first customer, the second task waiting for second connection. </a:t>
            </a:r>
          </a:p>
          <a:p>
            <a:endParaRPr lang="en-US" dirty="0"/>
          </a:p>
          <a:p>
            <a:r>
              <a:rPr lang="en-US" dirty="0"/>
              <a:t>Here, I’m assuming that this is the task boundary we’ve agreed upon. Your decision on how to cut this program into little pieces. Each request could be a set of independent tasks. </a:t>
            </a:r>
          </a:p>
          <a:p>
            <a:endParaRPr lang="en-US" dirty="0"/>
          </a:p>
          <a:p>
            <a:r>
              <a:rPr lang="en-US" dirty="0"/>
              <a:t>Second step: Once you have identified the set of tasks, you try to understand dependency. </a:t>
            </a:r>
          </a:p>
        </p:txBody>
      </p:sp>
      <p:sp>
        <p:nvSpPr>
          <p:cNvPr id="4" name="Slide Number Placeholder 3"/>
          <p:cNvSpPr>
            <a:spLocks noGrp="1"/>
          </p:cNvSpPr>
          <p:nvPr>
            <p:ph type="sldNum" sz="quarter" idx="10"/>
          </p:nvPr>
        </p:nvSpPr>
        <p:spPr/>
        <p:txBody>
          <a:bodyPr/>
          <a:lstStyle/>
          <a:p>
            <a:fld id="{8CEBAD9B-AB25-4F9D-8AB7-41DB90BDC6A7}" type="slidenum">
              <a:rPr lang="en-US" smtClean="0"/>
              <a:t>32</a:t>
            </a:fld>
            <a:endParaRPr lang="en-US"/>
          </a:p>
        </p:txBody>
      </p:sp>
    </p:spTree>
    <p:extLst>
      <p:ext uri="{BB962C8B-B14F-4D97-AF65-F5344CB8AC3E}">
        <p14:creationId xmlns:p14="http://schemas.microsoft.com/office/powerpoint/2010/main" val="2010926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Minimise</a:t>
            </a:r>
            <a:r>
              <a:rPr lang="en-US" dirty="0"/>
              <a:t> communication between threads. Threads are employees, less communication, faster for them to finish their work. In general, you want to understand dependencies to minimize communication later on. </a:t>
            </a:r>
          </a:p>
          <a:p>
            <a:endParaRPr lang="en-US" dirty="0"/>
          </a:p>
          <a:p>
            <a:r>
              <a:rPr lang="en-US" dirty="0"/>
              <a:t>There is Bernstein’s Condition: Doesn’t apply to distributed programming. For each task, you try to identify what the set of memory locations read by the task. Try to understand what the memory locations are written by task. </a:t>
            </a:r>
          </a:p>
          <a:p>
            <a:endParaRPr lang="en-US" dirty="0"/>
          </a:p>
          <a:p>
            <a:r>
              <a:rPr lang="en-US" dirty="0"/>
              <a:t>If I’m writing to certain parts and you are reading the same part: induces the dependency. You have basically independence between these two tasks. IF this is my simple task, t1 and t2. Remember that the set of tasks t1 and t2 are exploit. </a:t>
            </a:r>
          </a:p>
          <a:p>
            <a:endParaRPr lang="en-US" dirty="0"/>
          </a:p>
          <a:p>
            <a:r>
              <a:rPr lang="en-US" dirty="0"/>
              <a:t>You can decide whether they are independent or not. </a:t>
            </a:r>
          </a:p>
        </p:txBody>
      </p:sp>
      <p:sp>
        <p:nvSpPr>
          <p:cNvPr id="4" name="Slide Number Placeholder 3"/>
          <p:cNvSpPr>
            <a:spLocks noGrp="1"/>
          </p:cNvSpPr>
          <p:nvPr>
            <p:ph type="sldNum" sz="quarter" idx="10"/>
          </p:nvPr>
        </p:nvSpPr>
        <p:spPr/>
        <p:txBody>
          <a:bodyPr/>
          <a:lstStyle/>
          <a:p>
            <a:fld id="{63175D5A-4507-4306-AE9E-3AD7A2B8EF95}" type="slidenum">
              <a:rPr lang="en-US" smtClean="0"/>
              <a:t>33</a:t>
            </a:fld>
            <a:endParaRPr lang="en-US"/>
          </a:p>
        </p:txBody>
      </p:sp>
    </p:spTree>
    <p:extLst>
      <p:ext uri="{BB962C8B-B14F-4D97-AF65-F5344CB8AC3E}">
        <p14:creationId xmlns:p14="http://schemas.microsoft.com/office/powerpoint/2010/main" val="2966516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here is that we share the same socket objects. (first and third) </a:t>
            </a:r>
          </a:p>
        </p:txBody>
      </p:sp>
      <p:sp>
        <p:nvSpPr>
          <p:cNvPr id="4" name="Slide Number Placeholder 3"/>
          <p:cNvSpPr>
            <a:spLocks noGrp="1"/>
          </p:cNvSpPr>
          <p:nvPr>
            <p:ph type="sldNum" sz="quarter" idx="10"/>
          </p:nvPr>
        </p:nvSpPr>
        <p:spPr/>
        <p:txBody>
          <a:bodyPr/>
          <a:lstStyle/>
          <a:p>
            <a:fld id="{8CEBAD9B-AB25-4F9D-8AB7-41DB90BDC6A7}" type="slidenum">
              <a:rPr lang="en-US" smtClean="0"/>
              <a:t>34</a:t>
            </a:fld>
            <a:endParaRPr lang="en-US"/>
          </a:p>
        </p:txBody>
      </p:sp>
    </p:spTree>
    <p:extLst>
      <p:ext uri="{BB962C8B-B14F-4D97-AF65-F5344CB8AC3E}">
        <p14:creationId xmlns:p14="http://schemas.microsoft.com/office/powerpoint/2010/main" val="500581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a different group so that 4 and 5 can run at the same time. </a:t>
            </a:r>
          </a:p>
        </p:txBody>
      </p:sp>
      <p:sp>
        <p:nvSpPr>
          <p:cNvPr id="4" name="Slide Number Placeholder 3"/>
          <p:cNvSpPr>
            <a:spLocks noGrp="1"/>
          </p:cNvSpPr>
          <p:nvPr>
            <p:ph type="sldNum" sz="quarter" idx="10"/>
          </p:nvPr>
        </p:nvSpPr>
        <p:spPr/>
        <p:txBody>
          <a:bodyPr/>
          <a:lstStyle/>
          <a:p>
            <a:fld id="{8CEBAD9B-AB25-4F9D-8AB7-41DB90BDC6A7}" type="slidenum">
              <a:rPr lang="en-US" smtClean="0"/>
              <a:t>35</a:t>
            </a:fld>
            <a:endParaRPr lang="en-US"/>
          </a:p>
        </p:txBody>
      </p:sp>
    </p:spTree>
    <p:extLst>
      <p:ext uri="{BB962C8B-B14F-4D97-AF65-F5344CB8AC3E}">
        <p14:creationId xmlns:p14="http://schemas.microsoft.com/office/powerpoint/2010/main" val="1253388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36</a:t>
            </a:fld>
            <a:endParaRPr lang="en-US"/>
          </a:p>
        </p:txBody>
      </p:sp>
    </p:spTree>
    <p:extLst>
      <p:ext uri="{BB962C8B-B14F-4D97-AF65-F5344CB8AC3E}">
        <p14:creationId xmlns:p14="http://schemas.microsoft.com/office/powerpoint/2010/main" val="50660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extend thread class: mixing computation of the class and thread control. So existing methods in a thread class. It mixes thread control with the actual task. This is often a bad idea because these are separate things</a:t>
            </a:r>
          </a:p>
          <a:p>
            <a:r>
              <a:rPr lang="en-US" dirty="0"/>
              <a:t>If I have to make a data pool. Tasks are the kind of jobs we have to finish. Educating students, during research. What kind of employees we hire and what kind of organizations, these are separate issues. </a:t>
            </a:r>
          </a:p>
          <a:p>
            <a:endParaRPr lang="en-US" dirty="0"/>
          </a:p>
          <a:p>
            <a:r>
              <a:rPr lang="en-US" dirty="0"/>
              <a:t>Thread pools are separations. They are execution policies. We are replacing a different set of tasks. We want to focus on identifying tasks. Do not want to deal with thread control, separation etc. </a:t>
            </a:r>
          </a:p>
          <a:p>
            <a:endParaRPr lang="en-US" dirty="0"/>
          </a:p>
          <a:p>
            <a:r>
              <a:rPr lang="en-US" dirty="0"/>
              <a:t>Idea is to identify units of work that are independent, of the right size. If all units work, can map them to threads. </a:t>
            </a:r>
          </a:p>
        </p:txBody>
      </p:sp>
      <p:sp>
        <p:nvSpPr>
          <p:cNvPr id="4" name="Slide Number Placeholder 3"/>
          <p:cNvSpPr>
            <a:spLocks noGrp="1"/>
          </p:cNvSpPr>
          <p:nvPr>
            <p:ph type="sldNum" sz="quarter" idx="10"/>
          </p:nvPr>
        </p:nvSpPr>
        <p:spPr/>
        <p:txBody>
          <a:bodyPr/>
          <a:lstStyle/>
          <a:p>
            <a:fld id="{63175D5A-4507-4306-AE9E-3AD7A2B8EF95}" type="slidenum">
              <a:rPr lang="en-US" smtClean="0"/>
              <a:t>5</a:t>
            </a:fld>
            <a:endParaRPr lang="en-US"/>
          </a:p>
        </p:txBody>
      </p:sp>
    </p:spTree>
    <p:extLst>
      <p:ext uri="{BB962C8B-B14F-4D97-AF65-F5344CB8AC3E}">
        <p14:creationId xmlns:p14="http://schemas.microsoft.com/office/powerpoint/2010/main" val="2747630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37</a:t>
            </a:fld>
            <a:endParaRPr lang="en-US"/>
          </a:p>
        </p:txBody>
      </p:sp>
    </p:spTree>
    <p:extLst>
      <p:ext uri="{BB962C8B-B14F-4D97-AF65-F5344CB8AC3E}">
        <p14:creationId xmlns:p14="http://schemas.microsoft.com/office/powerpoint/2010/main" val="1499598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program for different data, independent for each other. </a:t>
            </a:r>
          </a:p>
          <a:p>
            <a:r>
              <a:rPr lang="en-US" dirty="0"/>
              <a:t>i.e. multiple threads searching through same string array. </a:t>
            </a:r>
          </a:p>
          <a:p>
            <a:r>
              <a:rPr lang="en-US" dirty="0"/>
              <a:t>Carve into different parts</a:t>
            </a:r>
          </a:p>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39</a:t>
            </a:fld>
            <a:endParaRPr lang="en-US"/>
          </a:p>
        </p:txBody>
      </p:sp>
    </p:spTree>
    <p:extLst>
      <p:ext uri="{BB962C8B-B14F-4D97-AF65-F5344CB8AC3E}">
        <p14:creationId xmlns:p14="http://schemas.microsoft.com/office/powerpoint/2010/main" val="3516746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43</a:t>
            </a:fld>
            <a:endParaRPr lang="en-US"/>
          </a:p>
        </p:txBody>
      </p:sp>
    </p:spTree>
    <p:extLst>
      <p:ext uri="{BB962C8B-B14F-4D97-AF65-F5344CB8AC3E}">
        <p14:creationId xmlns:p14="http://schemas.microsoft.com/office/powerpoint/2010/main" val="2305586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44</a:t>
            </a:fld>
            <a:endParaRPr lang="en-US"/>
          </a:p>
        </p:txBody>
      </p:sp>
    </p:spTree>
    <p:extLst>
      <p:ext uri="{BB962C8B-B14F-4D97-AF65-F5344CB8AC3E}">
        <p14:creationId xmlns:p14="http://schemas.microsoft.com/office/powerpoint/2010/main" val="2562789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47</a:t>
            </a:fld>
            <a:endParaRPr lang="en-US"/>
          </a:p>
        </p:txBody>
      </p:sp>
    </p:spTree>
    <p:extLst>
      <p:ext uri="{BB962C8B-B14F-4D97-AF65-F5344CB8AC3E}">
        <p14:creationId xmlns:p14="http://schemas.microsoft.com/office/powerpoint/2010/main" val="4228762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Some part of your program must be sequential. There is a part where you have to start one by one. Some part is sequential/serial. </a:t>
            </a:r>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48</a:t>
            </a:fld>
            <a:endParaRPr lang="en-US"/>
          </a:p>
        </p:txBody>
      </p:sp>
    </p:spTree>
    <p:extLst>
      <p:ext uri="{BB962C8B-B14F-4D97-AF65-F5344CB8AC3E}">
        <p14:creationId xmlns:p14="http://schemas.microsoft.com/office/powerpoint/2010/main" val="28598274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𝑠𝑝𝑒𝑒𝑑𝑢𝑝</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𝐹</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r>
                                <a:rPr lang="en-US" b="0" i="1" smtClean="0">
                                  <a:latin typeface="Cambria Math"/>
                                </a:rPr>
                                <m:t>𝐹</m:t>
                              </m:r>
                            </m:num>
                            <m:den>
                              <m:r>
                                <a:rPr lang="en-US" b="0" i="1" smtClean="0">
                                  <a:latin typeface="Cambria Math"/>
                                </a:rPr>
                                <m:t>𝑁</m:t>
                              </m:r>
                            </m:den>
                          </m:f>
                        </m:den>
                      </m:f>
                    </m:oMath>
                  </m:oMathPara>
                </a14:m>
                <a:endParaRPr lang="en-US" dirty="0"/>
              </a:p>
            </p:txBody>
          </p:sp>
        </mc:Choice>
        <mc:Fallback xmlns="">
          <p:sp>
            <p:nvSpPr>
              <p:cNvPr id="3" name="Notes Placeholder 2"/>
              <p:cNvSpPr>
                <a:spLocks noGrp="1"/>
              </p:cNvSpPr>
              <p:nvPr>
                <p:ph type="body" idx="1"/>
              </p:nvPr>
            </p:nvSpPr>
            <p:spPr/>
            <p:txBody>
              <a:bodyPr/>
              <a:lstStyle/>
              <a:p>
                <a:r>
                  <a:rPr lang="en-US" b="0" i="0">
                    <a:latin typeface="Cambria Math"/>
                  </a:rPr>
                  <a:t>𝑠𝑝𝑒𝑒𝑑𝑢𝑝≤1</a:t>
                </a:r>
                <a:r>
                  <a:rPr lang="en-US" b="0" i="0">
                    <a:latin typeface="Cambria Math" panose="02040503050406030204" pitchFamily="18" charset="0"/>
                  </a:rPr>
                  <a:t>/(</a:t>
                </a:r>
                <a:r>
                  <a:rPr lang="en-US" b="0" i="0">
                    <a:latin typeface="Cambria Math"/>
                  </a:rPr>
                  <a:t>𝐹+</a:t>
                </a:r>
                <a:r>
                  <a:rPr lang="en-US" b="0" i="0">
                    <a:latin typeface="Cambria Math" panose="02040503050406030204" pitchFamily="18" charset="0"/>
                  </a:rPr>
                  <a:t>(</a:t>
                </a:r>
                <a:r>
                  <a:rPr lang="en-US" b="0" i="0">
                    <a:latin typeface="Cambria Math"/>
                  </a:rPr>
                  <a:t>1−𝐹</a:t>
                </a:r>
                <a:r>
                  <a:rPr lang="en-US" b="0" i="0">
                    <a:latin typeface="Cambria Math" panose="02040503050406030204" pitchFamily="18" charset="0"/>
                  </a:rPr>
                  <a:t>)/</a:t>
                </a:r>
                <a:r>
                  <a:rPr lang="en-US" b="0" i="0">
                    <a:latin typeface="Cambria Math"/>
                  </a:rPr>
                  <a:t>𝑁</a:t>
                </a:r>
                <a:r>
                  <a:rPr lang="en-US" b="0" i="0">
                    <a:latin typeface="Cambria Math" panose="02040503050406030204" pitchFamily="18" charset="0"/>
                  </a:rPr>
                  <a:t>)</a:t>
                </a:r>
                <a:endParaRPr lang="en-US" dirty="0"/>
              </a:p>
            </p:txBody>
          </p:sp>
        </mc:Fallback>
      </mc:AlternateContent>
      <p:sp>
        <p:nvSpPr>
          <p:cNvPr id="4" name="Slide Number Placeholder 3"/>
          <p:cNvSpPr>
            <a:spLocks noGrp="1"/>
          </p:cNvSpPr>
          <p:nvPr>
            <p:ph type="sldNum" sz="quarter" idx="10"/>
          </p:nvPr>
        </p:nvSpPr>
        <p:spPr/>
        <p:txBody>
          <a:bodyPr/>
          <a:lstStyle/>
          <a:p>
            <a:fld id="{63175D5A-4507-4306-AE9E-3AD7A2B8EF95}" type="slidenum">
              <a:rPr lang="en-US" smtClean="0"/>
              <a:t>50</a:t>
            </a:fld>
            <a:endParaRPr lang="en-US"/>
          </a:p>
        </p:txBody>
      </p:sp>
    </p:spTree>
    <p:extLst>
      <p:ext uri="{BB962C8B-B14F-4D97-AF65-F5344CB8AC3E}">
        <p14:creationId xmlns:p14="http://schemas.microsoft.com/office/powerpoint/2010/main" val="214637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of context switching. Have another thread executing. Clock cycles wasted. Jobs done by JVM and then possibly in cache mist. If I switch out one thread. The cache holding all the values may not be useful for the new thread. It can take 10,000 clock cycles. </a:t>
            </a:r>
          </a:p>
        </p:txBody>
      </p:sp>
      <p:sp>
        <p:nvSpPr>
          <p:cNvPr id="4" name="Slide Number Placeholder 3"/>
          <p:cNvSpPr>
            <a:spLocks noGrp="1"/>
          </p:cNvSpPr>
          <p:nvPr>
            <p:ph type="sldNum" sz="quarter" idx="10"/>
          </p:nvPr>
        </p:nvSpPr>
        <p:spPr/>
        <p:txBody>
          <a:bodyPr/>
          <a:lstStyle/>
          <a:p>
            <a:fld id="{63175D5A-4507-4306-AE9E-3AD7A2B8EF95}" type="slidenum">
              <a:rPr lang="en-US" smtClean="0"/>
              <a:t>51</a:t>
            </a:fld>
            <a:endParaRPr lang="en-US"/>
          </a:p>
        </p:txBody>
      </p:sp>
    </p:spTree>
    <p:extLst>
      <p:ext uri="{BB962C8B-B14F-4D97-AF65-F5344CB8AC3E}">
        <p14:creationId xmlns:p14="http://schemas.microsoft.com/office/powerpoint/2010/main" val="2526723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Minimize Program being sequential. Locking makes program become sequential. Speedup would be quite limited. Look at the naïve looking program</a:t>
            </a:r>
          </a:p>
          <a:p>
            <a:r>
              <a:rPr lang="en-US" dirty="0"/>
              <a:t>Vector designed to be sequential, so need to lock four times. </a:t>
            </a:r>
          </a:p>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52</a:t>
            </a:fld>
            <a:endParaRPr lang="en-US"/>
          </a:p>
        </p:txBody>
      </p:sp>
    </p:spTree>
    <p:extLst>
      <p:ext uri="{BB962C8B-B14F-4D97-AF65-F5344CB8AC3E}">
        <p14:creationId xmlns:p14="http://schemas.microsoft.com/office/powerpoint/2010/main" val="959276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limit lock contention. Avoid traffic jam. </a:t>
            </a:r>
          </a:p>
          <a:p>
            <a:r>
              <a:rPr lang="en-US" dirty="0"/>
              <a:t>The kind of traffic is determined by how many streets you have and how long that is. The longer and the less streets you have, the more likely you have a traffic jam. </a:t>
            </a:r>
          </a:p>
          <a:p>
            <a:endParaRPr lang="en-US" dirty="0"/>
          </a:p>
          <a:p>
            <a:r>
              <a:rPr lang="en-US" dirty="0"/>
              <a:t>By these three ideas: one, try to reduce the duration for which locks are held. You can have one thread writing while other threads are reading at the same time. </a:t>
            </a:r>
          </a:p>
          <a:p>
            <a:endParaRPr lang="en-US" dirty="0"/>
          </a:p>
          <a:p>
            <a:r>
              <a:rPr lang="en-US" dirty="0"/>
              <a:t>Get rid of locks with coordination methods. </a:t>
            </a:r>
          </a:p>
        </p:txBody>
      </p:sp>
      <p:sp>
        <p:nvSpPr>
          <p:cNvPr id="4" name="Slide Number Placeholder 3"/>
          <p:cNvSpPr>
            <a:spLocks noGrp="1"/>
          </p:cNvSpPr>
          <p:nvPr>
            <p:ph type="sldNum" sz="quarter" idx="10"/>
          </p:nvPr>
        </p:nvSpPr>
        <p:spPr/>
        <p:txBody>
          <a:bodyPr/>
          <a:lstStyle/>
          <a:p>
            <a:fld id="{63175D5A-4507-4306-AE9E-3AD7A2B8EF95}" type="slidenum">
              <a:rPr lang="en-US" smtClean="0"/>
              <a:t>53</a:t>
            </a:fld>
            <a:endParaRPr lang="en-US"/>
          </a:p>
        </p:txBody>
      </p:sp>
    </p:spTree>
    <p:extLst>
      <p:ext uri="{BB962C8B-B14F-4D97-AF65-F5344CB8AC3E}">
        <p14:creationId xmlns:p14="http://schemas.microsoft.com/office/powerpoint/2010/main" val="165303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server. Server should be a place where multi-threads work because you have multiple clients. Can look at this particular programs. It is a naïve recommendation </a:t>
            </a:r>
            <a:r>
              <a:rPr lang="en-US" dirty="0" err="1"/>
              <a:t>nof</a:t>
            </a:r>
            <a:r>
              <a:rPr lang="en-US" dirty="0"/>
              <a:t> a program. Will set up a server and set up one client. This is a method call where I handle the client. I have to serve the client. </a:t>
            </a:r>
          </a:p>
          <a:p>
            <a:endParaRPr lang="en-US" dirty="0"/>
          </a:p>
          <a:p>
            <a:r>
              <a:rPr lang="en-US" dirty="0"/>
              <a:t>This is sort of naïve because this kind of client takes time. If you are serving one and another, all the other clients are set to wait. You wouldn’t be using that server because if there are many clients, you won’t be using that. </a:t>
            </a:r>
          </a:p>
          <a:p>
            <a:endParaRPr lang="en-US" dirty="0"/>
          </a:p>
          <a:p>
            <a:r>
              <a:rPr lang="en-US" dirty="0"/>
              <a:t>What if we use threads? Here, I have a natural bound array of tasks. </a:t>
            </a:r>
          </a:p>
        </p:txBody>
      </p:sp>
      <p:sp>
        <p:nvSpPr>
          <p:cNvPr id="4" name="Slide Number Placeholder 3"/>
          <p:cNvSpPr>
            <a:spLocks noGrp="1"/>
          </p:cNvSpPr>
          <p:nvPr>
            <p:ph type="sldNum" sz="quarter" idx="10"/>
          </p:nvPr>
        </p:nvSpPr>
        <p:spPr/>
        <p:txBody>
          <a:bodyPr/>
          <a:lstStyle/>
          <a:p>
            <a:fld id="{63175D5A-4507-4306-AE9E-3AD7A2B8EF95}" type="slidenum">
              <a:rPr lang="en-US" smtClean="0"/>
              <a:t>6</a:t>
            </a:fld>
            <a:endParaRPr lang="en-US"/>
          </a:p>
        </p:txBody>
      </p:sp>
    </p:spTree>
    <p:extLst>
      <p:ext uri="{BB962C8B-B14F-4D97-AF65-F5344CB8AC3E}">
        <p14:creationId xmlns:p14="http://schemas.microsoft.com/office/powerpoint/2010/main" val="3380878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exclusive to only one thread at any time. As long as there is one thread in this box. </a:t>
            </a:r>
          </a:p>
          <a:p>
            <a:endParaRPr lang="en-US" dirty="0"/>
          </a:p>
          <a:p>
            <a:r>
              <a:rPr lang="en-US" dirty="0"/>
              <a:t>There are some string operations. There are some success in the map. REGEX is a typically expensive operation. If you take a closer look, most of the code here doesn’t require access to your state. What you could do is lock the state. </a:t>
            </a:r>
          </a:p>
        </p:txBody>
      </p:sp>
      <p:sp>
        <p:nvSpPr>
          <p:cNvPr id="4" name="Slide Number Placeholder 3"/>
          <p:cNvSpPr>
            <a:spLocks noGrp="1"/>
          </p:cNvSpPr>
          <p:nvPr>
            <p:ph type="sldNum" sz="quarter" idx="10"/>
          </p:nvPr>
        </p:nvSpPr>
        <p:spPr/>
        <p:txBody>
          <a:bodyPr/>
          <a:lstStyle/>
          <a:p>
            <a:fld id="{63175D5A-4507-4306-AE9E-3AD7A2B8EF95}" type="slidenum">
              <a:rPr lang="en-US" smtClean="0"/>
              <a:t>54</a:t>
            </a:fld>
            <a:endParaRPr lang="en-US"/>
          </a:p>
        </p:txBody>
      </p:sp>
    </p:spTree>
    <p:extLst>
      <p:ext uri="{BB962C8B-B14F-4D97-AF65-F5344CB8AC3E}">
        <p14:creationId xmlns:p14="http://schemas.microsoft.com/office/powerpoint/2010/main" val="2654413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just one into the synchronized lock. </a:t>
            </a:r>
          </a:p>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55</a:t>
            </a:fld>
            <a:endParaRPr lang="en-US"/>
          </a:p>
        </p:txBody>
      </p:sp>
    </p:spTree>
    <p:extLst>
      <p:ext uri="{BB962C8B-B14F-4D97-AF65-F5344CB8AC3E}">
        <p14:creationId xmlns:p14="http://schemas.microsoft.com/office/powerpoint/2010/main" val="35624339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56</a:t>
            </a:fld>
            <a:endParaRPr lang="en-US"/>
          </a:p>
        </p:txBody>
      </p:sp>
    </p:spTree>
    <p:extLst>
      <p:ext uri="{BB962C8B-B14F-4D97-AF65-F5344CB8AC3E}">
        <p14:creationId xmlns:p14="http://schemas.microsoft.com/office/powerpoint/2010/main" val="311065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57</a:t>
            </a:fld>
            <a:endParaRPr lang="en-US"/>
          </a:p>
        </p:txBody>
      </p:sp>
    </p:spTree>
    <p:extLst>
      <p:ext uri="{BB962C8B-B14F-4D97-AF65-F5344CB8AC3E}">
        <p14:creationId xmlns:p14="http://schemas.microsoft.com/office/powerpoint/2010/main" val="4031847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only works if there is no specification between the blue and red objects. If you are sure that the red and blue are independent, can make sure to have a better locking policy. </a:t>
            </a:r>
          </a:p>
        </p:txBody>
      </p:sp>
      <p:sp>
        <p:nvSpPr>
          <p:cNvPr id="4" name="Slide Number Placeholder 3"/>
          <p:cNvSpPr>
            <a:spLocks noGrp="1"/>
          </p:cNvSpPr>
          <p:nvPr>
            <p:ph type="sldNum" sz="quarter" idx="10"/>
          </p:nvPr>
        </p:nvSpPr>
        <p:spPr/>
        <p:txBody>
          <a:bodyPr/>
          <a:lstStyle/>
          <a:p>
            <a:fld id="{63175D5A-4507-4306-AE9E-3AD7A2B8EF95}" type="slidenum">
              <a:rPr lang="en-US" smtClean="0"/>
              <a:t>59</a:t>
            </a:fld>
            <a:endParaRPr lang="en-US"/>
          </a:p>
        </p:txBody>
      </p:sp>
    </p:spTree>
    <p:extLst>
      <p:ext uri="{BB962C8B-B14F-4D97-AF65-F5344CB8AC3E}">
        <p14:creationId xmlns:p14="http://schemas.microsoft.com/office/powerpoint/2010/main" val="37989936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my users and what are the queries have been asked. These objects, queries are independent. You can revisit your </a:t>
            </a:r>
            <a:r>
              <a:rPr lang="en-US" dirty="0" err="1"/>
              <a:t>locki</a:t>
            </a:r>
            <a:r>
              <a:rPr lang="en-US" dirty="0"/>
              <a:t> </a:t>
            </a:r>
            <a:r>
              <a:rPr lang="en-US" dirty="0" err="1"/>
              <a:t>npolicy</a:t>
            </a:r>
            <a:r>
              <a:rPr lang="en-US" dirty="0"/>
              <a:t> in this class. </a:t>
            </a:r>
          </a:p>
        </p:txBody>
      </p:sp>
      <p:sp>
        <p:nvSpPr>
          <p:cNvPr id="4" name="Slide Number Placeholder 3"/>
          <p:cNvSpPr>
            <a:spLocks noGrp="1"/>
          </p:cNvSpPr>
          <p:nvPr>
            <p:ph type="sldNum" sz="quarter" idx="10"/>
          </p:nvPr>
        </p:nvSpPr>
        <p:spPr/>
        <p:txBody>
          <a:bodyPr/>
          <a:lstStyle/>
          <a:p>
            <a:fld id="{63175D5A-4507-4306-AE9E-3AD7A2B8EF95}" type="slidenum">
              <a:rPr lang="en-US" smtClean="0"/>
              <a:t>60</a:t>
            </a:fld>
            <a:endParaRPr lang="en-US"/>
          </a:p>
        </p:txBody>
      </p:sp>
    </p:spTree>
    <p:extLst>
      <p:ext uri="{BB962C8B-B14F-4D97-AF65-F5344CB8AC3E}">
        <p14:creationId xmlns:p14="http://schemas.microsoft.com/office/powerpoint/2010/main" val="2776191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61</a:t>
            </a:fld>
            <a:endParaRPr lang="en-US"/>
          </a:p>
        </p:txBody>
      </p:sp>
    </p:spTree>
    <p:extLst>
      <p:ext uri="{BB962C8B-B14F-4D97-AF65-F5344CB8AC3E}">
        <p14:creationId xmlns:p14="http://schemas.microsoft.com/office/powerpoint/2010/main" val="1196224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more locks. </a:t>
            </a:r>
            <a:r>
              <a:rPr lang="en-US" dirty="0" err="1"/>
              <a:t>Lockin</a:t>
            </a:r>
            <a:r>
              <a:rPr lang="en-US" dirty="0"/>
              <a:t> policy says that this lock may be for this set of objects. Looking for objects that can be added in, and still figure out which lock I will use. </a:t>
            </a:r>
          </a:p>
        </p:txBody>
      </p:sp>
      <p:sp>
        <p:nvSpPr>
          <p:cNvPr id="4" name="Slide Number Placeholder 3"/>
          <p:cNvSpPr>
            <a:spLocks noGrp="1"/>
          </p:cNvSpPr>
          <p:nvPr>
            <p:ph type="sldNum" sz="quarter" idx="10"/>
          </p:nvPr>
        </p:nvSpPr>
        <p:spPr/>
        <p:txBody>
          <a:bodyPr/>
          <a:lstStyle/>
          <a:p>
            <a:fld id="{63175D5A-4507-4306-AE9E-3AD7A2B8EF95}" type="slidenum">
              <a:rPr lang="en-US" smtClean="0"/>
              <a:t>62</a:t>
            </a:fld>
            <a:endParaRPr lang="en-US"/>
          </a:p>
        </p:txBody>
      </p:sp>
    </p:spTree>
    <p:extLst>
      <p:ext uri="{BB962C8B-B14F-4D97-AF65-F5344CB8AC3E}">
        <p14:creationId xmlns:p14="http://schemas.microsoft.com/office/powerpoint/2010/main" val="41050826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it to speed up implementation. While the image might be quite blurry. Or you are looking at some part of the image. Instead of some other parts. That is what we are speeding up. When we load parts of image, we use </a:t>
            </a:r>
            <a:r>
              <a:rPr lang="en-US" dirty="0" err="1"/>
              <a:t>threadpool</a:t>
            </a:r>
            <a:r>
              <a:rPr lang="en-US" dirty="0"/>
              <a:t>. </a:t>
            </a:r>
          </a:p>
        </p:txBody>
      </p:sp>
      <p:sp>
        <p:nvSpPr>
          <p:cNvPr id="4" name="Slide Number Placeholder 3"/>
          <p:cNvSpPr>
            <a:spLocks noGrp="1"/>
          </p:cNvSpPr>
          <p:nvPr>
            <p:ph type="sldNum" sz="quarter" idx="10"/>
          </p:nvPr>
        </p:nvSpPr>
        <p:spPr/>
        <p:txBody>
          <a:bodyPr/>
          <a:lstStyle/>
          <a:p>
            <a:fld id="{63175D5A-4507-4306-AE9E-3AD7A2B8EF95}" type="slidenum">
              <a:rPr lang="en-US" smtClean="0"/>
              <a:t>65</a:t>
            </a:fld>
            <a:endParaRPr lang="en-US"/>
          </a:p>
        </p:txBody>
      </p:sp>
    </p:spTree>
    <p:extLst>
      <p:ext uri="{BB962C8B-B14F-4D97-AF65-F5344CB8AC3E}">
        <p14:creationId xmlns:p14="http://schemas.microsoft.com/office/powerpoint/2010/main" val="331166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69</a:t>
            </a:fld>
            <a:endParaRPr lang="en-US"/>
          </a:p>
        </p:txBody>
      </p:sp>
    </p:spTree>
    <p:extLst>
      <p:ext uri="{BB962C8B-B14F-4D97-AF65-F5344CB8AC3E}">
        <p14:creationId xmlns:p14="http://schemas.microsoft.com/office/powerpoint/2010/main" val="192207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client has a different task. There is a natural boundary between each thread. Once I connect to one client, I will start a task and create a new thread to handle each client. </a:t>
            </a:r>
          </a:p>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7</a:t>
            </a:fld>
            <a:endParaRPr lang="en-US"/>
          </a:p>
        </p:txBody>
      </p:sp>
    </p:spTree>
    <p:extLst>
      <p:ext uri="{BB962C8B-B14F-4D97-AF65-F5344CB8AC3E}">
        <p14:creationId xmlns:p14="http://schemas.microsoft.com/office/powerpoint/2010/main" val="3582400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72</a:t>
            </a:fld>
            <a:endParaRPr lang="en-US"/>
          </a:p>
        </p:txBody>
      </p:sp>
    </p:spTree>
    <p:extLst>
      <p:ext uri="{BB962C8B-B14F-4D97-AF65-F5344CB8AC3E}">
        <p14:creationId xmlns:p14="http://schemas.microsoft.com/office/powerpoint/2010/main" val="12082900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see much better in CAS then using locks. </a:t>
            </a:r>
          </a:p>
        </p:txBody>
      </p:sp>
      <p:sp>
        <p:nvSpPr>
          <p:cNvPr id="4" name="Slide Number Placeholder 3"/>
          <p:cNvSpPr>
            <a:spLocks noGrp="1"/>
          </p:cNvSpPr>
          <p:nvPr>
            <p:ph type="sldNum" sz="quarter" idx="10"/>
          </p:nvPr>
        </p:nvSpPr>
        <p:spPr/>
        <p:txBody>
          <a:bodyPr/>
          <a:lstStyle/>
          <a:p>
            <a:fld id="{63175D5A-4507-4306-AE9E-3AD7A2B8EF95}" type="slidenum">
              <a:rPr lang="en-US" smtClean="0"/>
              <a:t>74</a:t>
            </a:fld>
            <a:endParaRPr lang="en-US"/>
          </a:p>
        </p:txBody>
      </p:sp>
    </p:spTree>
    <p:extLst>
      <p:ext uri="{BB962C8B-B14F-4D97-AF65-F5344CB8AC3E}">
        <p14:creationId xmlns:p14="http://schemas.microsoft.com/office/powerpoint/2010/main" val="2434591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75</a:t>
            </a:fld>
            <a:endParaRPr lang="en-US"/>
          </a:p>
        </p:txBody>
      </p:sp>
    </p:spTree>
    <p:extLst>
      <p:ext uri="{BB962C8B-B14F-4D97-AF65-F5344CB8AC3E}">
        <p14:creationId xmlns:p14="http://schemas.microsoft.com/office/powerpoint/2010/main" val="618729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would always be less than equal to upper. We have a class that stores these two values. And an atomic reference. Atomic reference is a special atomic type. The reference is atomic. </a:t>
            </a:r>
          </a:p>
        </p:txBody>
      </p:sp>
      <p:sp>
        <p:nvSpPr>
          <p:cNvPr id="4" name="Slide Number Placeholder 3"/>
          <p:cNvSpPr>
            <a:spLocks noGrp="1"/>
          </p:cNvSpPr>
          <p:nvPr>
            <p:ph type="sldNum" sz="quarter" idx="10"/>
          </p:nvPr>
        </p:nvSpPr>
        <p:spPr/>
        <p:txBody>
          <a:bodyPr/>
          <a:lstStyle/>
          <a:p>
            <a:fld id="{63175D5A-4507-4306-AE9E-3AD7A2B8EF95}" type="slidenum">
              <a:rPr lang="en-US" smtClean="0"/>
              <a:t>76</a:t>
            </a:fld>
            <a:endParaRPr lang="en-US"/>
          </a:p>
        </p:txBody>
      </p:sp>
    </p:spTree>
    <p:extLst>
      <p:ext uri="{BB962C8B-B14F-4D97-AF65-F5344CB8AC3E}">
        <p14:creationId xmlns:p14="http://schemas.microsoft.com/office/powerpoint/2010/main" val="14769815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5D5A-4507-4306-AE9E-3AD7A2B8EF95}" type="slidenum">
              <a:rPr lang="en-US" smtClean="0"/>
              <a:t>77</a:t>
            </a:fld>
            <a:endParaRPr lang="en-US"/>
          </a:p>
        </p:txBody>
      </p:sp>
    </p:spTree>
    <p:extLst>
      <p:ext uri="{BB962C8B-B14F-4D97-AF65-F5344CB8AC3E}">
        <p14:creationId xmlns:p14="http://schemas.microsoft.com/office/powerpoint/2010/main" val="227084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be more responsive (client could clear that they are connected; lead to some problems if the number of clients is not.. If you have a huge number of clients trying to connect, soon server will become unstable. Too many threads; resources taken. The more clients; the more threads you have. The more resources you dedicate to creating threads and less to actually completing the task. This is unreliable, unstable, not being able to serve properly each and every client. </a:t>
            </a:r>
          </a:p>
        </p:txBody>
      </p:sp>
      <p:sp>
        <p:nvSpPr>
          <p:cNvPr id="4" name="Slide Number Placeholder 3"/>
          <p:cNvSpPr>
            <a:spLocks noGrp="1"/>
          </p:cNvSpPr>
          <p:nvPr>
            <p:ph type="sldNum" sz="quarter" idx="10"/>
          </p:nvPr>
        </p:nvSpPr>
        <p:spPr/>
        <p:txBody>
          <a:bodyPr/>
          <a:lstStyle/>
          <a:p>
            <a:fld id="{63175D5A-4507-4306-AE9E-3AD7A2B8EF95}" type="slidenum">
              <a:rPr lang="en-US" smtClean="0"/>
              <a:t>8</a:t>
            </a:fld>
            <a:endParaRPr lang="en-US"/>
          </a:p>
        </p:txBody>
      </p:sp>
    </p:spTree>
    <p:extLst>
      <p:ext uri="{BB962C8B-B14F-4D97-AF65-F5344CB8AC3E}">
        <p14:creationId xmlns:p14="http://schemas.microsoft.com/office/powerpoint/2010/main" val="10211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don’t try to control no of threads, serving more and more clients. Have unbounded thread creation. </a:t>
            </a:r>
          </a:p>
          <a:p>
            <a:r>
              <a:rPr lang="en-US" dirty="0"/>
              <a:t>	In terms of efficiency doesn’t make sense because you limit number of cores in CPU, doesn’t mean that clients are served at the same time. Only 8 threads for 8 cores, even if you have 100 threads at the same time. </a:t>
            </a:r>
          </a:p>
          <a:p>
            <a:r>
              <a:rPr lang="en-US" dirty="0"/>
              <a:t>All these threads are taking computer resources, managed by operating system. Windows, IOS, ubuntu, there’s a limit of the number of threads can rely on heavily. There’s overhead in trying to schedule so many threads. Before I can talk about the thread pool, whether bad idea,</a:t>
            </a:r>
          </a:p>
        </p:txBody>
      </p:sp>
      <p:sp>
        <p:nvSpPr>
          <p:cNvPr id="4" name="Slide Number Placeholder 3"/>
          <p:cNvSpPr>
            <a:spLocks noGrp="1"/>
          </p:cNvSpPr>
          <p:nvPr>
            <p:ph type="sldNum" sz="quarter" idx="10"/>
          </p:nvPr>
        </p:nvSpPr>
        <p:spPr/>
        <p:txBody>
          <a:bodyPr/>
          <a:lstStyle/>
          <a:p>
            <a:fld id="{63175D5A-4507-4306-AE9E-3AD7A2B8EF95}" type="slidenum">
              <a:rPr lang="en-US" smtClean="0"/>
              <a:t>9</a:t>
            </a:fld>
            <a:endParaRPr lang="en-US"/>
          </a:p>
        </p:txBody>
      </p:sp>
    </p:spTree>
    <p:extLst>
      <p:ext uri="{BB962C8B-B14F-4D97-AF65-F5344CB8AC3E}">
        <p14:creationId xmlns:p14="http://schemas.microsoft.com/office/powerpoint/2010/main" val="2707897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I not concerned with creating threads, how many threads shall I create, can we have not an automatic framework where this is automatically done for me. What I need, having a HR department sourcing the people we need and accomplishing all your tasks. That’s available, it is called the executor framework. Take care of everything related to execution policy. </a:t>
            </a:r>
          </a:p>
          <a:p>
            <a:endParaRPr lang="en-US" dirty="0"/>
          </a:p>
          <a:p>
            <a:r>
              <a:rPr lang="en-US" dirty="0"/>
              <a:t>Executor has only one main method, the execute method. </a:t>
            </a:r>
          </a:p>
        </p:txBody>
      </p:sp>
      <p:sp>
        <p:nvSpPr>
          <p:cNvPr id="4" name="Slide Number Placeholder 3"/>
          <p:cNvSpPr>
            <a:spLocks noGrp="1"/>
          </p:cNvSpPr>
          <p:nvPr>
            <p:ph type="sldNum" sz="quarter" idx="10"/>
          </p:nvPr>
        </p:nvSpPr>
        <p:spPr/>
        <p:txBody>
          <a:bodyPr/>
          <a:lstStyle/>
          <a:p>
            <a:fld id="{63175D5A-4507-4306-AE9E-3AD7A2B8EF95}" type="slidenum">
              <a:rPr lang="en-US" smtClean="0"/>
              <a:t>11</a:t>
            </a:fld>
            <a:endParaRPr lang="en-US"/>
          </a:p>
        </p:txBody>
      </p:sp>
    </p:spTree>
    <p:extLst>
      <p:ext uri="{BB962C8B-B14F-4D97-AF65-F5344CB8AC3E}">
        <p14:creationId xmlns:p14="http://schemas.microsoft.com/office/powerpoint/2010/main" val="282200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you need to know as user of executor method is to give tasks and executor figures out the rest for you. Having one thread per client is a bad idea. So I use the executor and using one implementation of executor with the bound on the number of threads to ever serve my client. If you had done your experiments right, you figure out with the number of tasks per server, this is you setting the number of threads which I will limit my clients to. So all it does is to submit to thread pool. </a:t>
            </a:r>
          </a:p>
          <a:p>
            <a:endParaRPr lang="en-US" dirty="0"/>
          </a:p>
          <a:p>
            <a:r>
              <a:rPr lang="en-US" dirty="0" err="1"/>
              <a:t>ThreadPool</a:t>
            </a:r>
            <a:r>
              <a:rPr lang="en-US" dirty="0"/>
              <a:t> has its own organization, you don’t have to care. Just finish the task for me. </a:t>
            </a:r>
          </a:p>
        </p:txBody>
      </p:sp>
      <p:sp>
        <p:nvSpPr>
          <p:cNvPr id="4" name="Slide Number Placeholder 3"/>
          <p:cNvSpPr>
            <a:spLocks noGrp="1"/>
          </p:cNvSpPr>
          <p:nvPr>
            <p:ph type="sldNum" sz="quarter" idx="10"/>
          </p:nvPr>
        </p:nvSpPr>
        <p:spPr/>
        <p:txBody>
          <a:bodyPr/>
          <a:lstStyle/>
          <a:p>
            <a:fld id="{63175D5A-4507-4306-AE9E-3AD7A2B8EF95}" type="slidenum">
              <a:rPr lang="en-US" smtClean="0"/>
              <a:t>12</a:t>
            </a:fld>
            <a:endParaRPr lang="en-US"/>
          </a:p>
        </p:txBody>
      </p:sp>
    </p:spTree>
    <p:extLst>
      <p:ext uri="{BB962C8B-B14F-4D97-AF65-F5344CB8AC3E}">
        <p14:creationId xmlns:p14="http://schemas.microsoft.com/office/powerpoint/2010/main" val="354526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50.003: Elements of Software Construction</a:t>
            </a:r>
            <a:endParaRPr lang="en-SG" dirty="0"/>
          </a:p>
        </p:txBody>
      </p:sp>
      <p:sp>
        <p:nvSpPr>
          <p:cNvPr id="3" name="Subtitle 2"/>
          <p:cNvSpPr>
            <a:spLocks noGrp="1"/>
          </p:cNvSpPr>
          <p:nvPr>
            <p:ph type="subTitle" idx="1"/>
          </p:nvPr>
        </p:nvSpPr>
        <p:spPr/>
        <p:txBody>
          <a:bodyPr/>
          <a:lstStyle/>
          <a:p>
            <a:r>
              <a:rPr lang="en-US" dirty="0"/>
              <a:t>Week 12</a:t>
            </a:r>
          </a:p>
          <a:p>
            <a:r>
              <a:rPr lang="en-US" dirty="0"/>
              <a:t>Concurrency: Optimization</a:t>
            </a:r>
            <a:endParaRPr lang="en-SG" i="1" dirty="0"/>
          </a:p>
        </p:txBody>
      </p:sp>
    </p:spTree>
    <p:extLst>
      <p:ext uri="{BB962C8B-B14F-4D97-AF65-F5344CB8AC3E}">
        <p14:creationId xmlns:p14="http://schemas.microsoft.com/office/powerpoint/2010/main" val="19910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1</a:t>
            </a:r>
          </a:p>
        </p:txBody>
      </p:sp>
      <p:sp>
        <p:nvSpPr>
          <p:cNvPr id="3" name="Content Placeholder 2"/>
          <p:cNvSpPr>
            <a:spLocks noGrp="1"/>
          </p:cNvSpPr>
          <p:nvPr>
            <p:ph idx="1"/>
          </p:nvPr>
        </p:nvSpPr>
        <p:spPr/>
        <p:txBody>
          <a:bodyPr/>
          <a:lstStyle/>
          <a:p>
            <a:r>
              <a:rPr lang="en-US" dirty="0"/>
              <a:t>Given MultipleClient.java and SingleThreadWebServer.java and ThreadPerTaskWebServer.java, compare the performance of the two implementations of the Web server. Vary the number of threads (10,100,1000) and see the trend. Work in pairs (one executes MultipleClients.java and the other executes the server program).</a:t>
            </a:r>
          </a:p>
        </p:txBody>
      </p:sp>
    </p:spTree>
    <p:extLst>
      <p:ext uri="{BB962C8B-B14F-4D97-AF65-F5344CB8AC3E}">
        <p14:creationId xmlns:p14="http://schemas.microsoft.com/office/powerpoint/2010/main" val="234333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Executor Framework</a:t>
            </a:r>
          </a:p>
        </p:txBody>
      </p:sp>
      <p:sp>
        <p:nvSpPr>
          <p:cNvPr id="3" name="Content Placeholder 2"/>
          <p:cNvSpPr>
            <a:spLocks noGrp="1"/>
          </p:cNvSpPr>
          <p:nvPr>
            <p:ph idx="1"/>
          </p:nvPr>
        </p:nvSpPr>
        <p:spPr/>
        <p:txBody>
          <a:bodyPr/>
          <a:lstStyle/>
          <a:p>
            <a:r>
              <a:rPr lang="en-US" dirty="0"/>
              <a:t>Single thread</a:t>
            </a:r>
          </a:p>
          <a:p>
            <a:pPr lvl="1"/>
            <a:r>
              <a:rPr lang="en-US" dirty="0"/>
              <a:t>poor responsiveness and throughput</a:t>
            </a:r>
          </a:p>
          <a:p>
            <a:r>
              <a:rPr lang="en-US" dirty="0"/>
              <a:t>Thread-per-task</a:t>
            </a:r>
          </a:p>
          <a:p>
            <a:pPr lvl="1"/>
            <a:r>
              <a:rPr lang="en-US" dirty="0"/>
              <a:t>Poor resource management (consider a deny of service attack)</a:t>
            </a:r>
          </a:p>
          <a:p>
            <a:r>
              <a:rPr lang="en-US" dirty="0"/>
              <a:t>The executor framework offers flexible thread pool management</a:t>
            </a:r>
          </a:p>
        </p:txBody>
      </p:sp>
    </p:spTree>
    <p:extLst>
      <p:ext uri="{BB962C8B-B14F-4D97-AF65-F5344CB8AC3E}">
        <p14:creationId xmlns:p14="http://schemas.microsoft.com/office/powerpoint/2010/main" val="304536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a:t>
            </a:r>
          </a:p>
        </p:txBody>
      </p:sp>
      <p:sp>
        <p:nvSpPr>
          <p:cNvPr id="3" name="Content Placeholder 2"/>
          <p:cNvSpPr>
            <a:spLocks noGrp="1"/>
          </p:cNvSpPr>
          <p:nvPr>
            <p:ph idx="1"/>
          </p:nvPr>
        </p:nvSpPr>
        <p:spPr/>
        <p:txBody>
          <a:bodyPr/>
          <a:lstStyle/>
          <a:p>
            <a:endParaRPr lang="en-US" dirty="0"/>
          </a:p>
          <a:p>
            <a:endParaRPr lang="en-US" dirty="0"/>
          </a:p>
          <a:p>
            <a:r>
              <a:rPr lang="en-US" dirty="0"/>
              <a:t>Executor provides a standard means of decoupling task submission from task execution.</a:t>
            </a:r>
          </a:p>
          <a:p>
            <a:pPr lvl="1"/>
            <a:r>
              <a:rPr lang="en-US" dirty="0"/>
              <a:t>The Runnable is the task itself.</a:t>
            </a:r>
          </a:p>
          <a:p>
            <a:pPr lvl="1"/>
            <a:r>
              <a:rPr lang="en-US" dirty="0"/>
              <a:t>The method execute defines how it is executed.</a:t>
            </a:r>
          </a:p>
        </p:txBody>
      </p:sp>
      <p:sp>
        <p:nvSpPr>
          <p:cNvPr id="4" name="TextBox 3"/>
          <p:cNvSpPr txBox="1"/>
          <p:nvPr/>
        </p:nvSpPr>
        <p:spPr>
          <a:xfrm>
            <a:off x="2590800" y="1600200"/>
            <a:ext cx="3835794" cy="923330"/>
          </a:xfrm>
          <a:prstGeom prst="rect">
            <a:avLst/>
          </a:prstGeom>
          <a:noFill/>
        </p:spPr>
        <p:txBody>
          <a:bodyPr wrap="none" rtlCol="0">
            <a:spAutoFit/>
          </a:bodyPr>
          <a:lstStyle/>
          <a:p>
            <a:r>
              <a:rPr lang="en-US" i="1" dirty="0"/>
              <a:t>public interface Executor {</a:t>
            </a:r>
          </a:p>
          <a:p>
            <a:r>
              <a:rPr lang="en-US" i="1" dirty="0"/>
              <a:t>       void execute (Runnable command);</a:t>
            </a:r>
          </a:p>
          <a:p>
            <a:r>
              <a:rPr lang="en-US" i="1" dirty="0"/>
              <a:t>}</a:t>
            </a:r>
          </a:p>
        </p:txBody>
      </p:sp>
      <p:sp>
        <p:nvSpPr>
          <p:cNvPr id="5" name="TextBox 4"/>
          <p:cNvSpPr txBox="1"/>
          <p:nvPr/>
        </p:nvSpPr>
        <p:spPr>
          <a:xfrm>
            <a:off x="2667857" y="5633381"/>
            <a:ext cx="335194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Example: ExecutorWebServer.java</a:t>
            </a:r>
          </a:p>
        </p:txBody>
      </p:sp>
    </p:spTree>
    <p:extLst>
      <p:ext uri="{BB962C8B-B14F-4D97-AF65-F5344CB8AC3E}">
        <p14:creationId xmlns:p14="http://schemas.microsoft.com/office/powerpoint/2010/main" val="179231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Policy</a:t>
            </a:r>
          </a:p>
        </p:txBody>
      </p:sp>
      <p:sp>
        <p:nvSpPr>
          <p:cNvPr id="3" name="Content Placeholder 2"/>
          <p:cNvSpPr>
            <a:spLocks noGrp="1"/>
          </p:cNvSpPr>
          <p:nvPr>
            <p:ph idx="1"/>
          </p:nvPr>
        </p:nvSpPr>
        <p:spPr/>
        <p:txBody>
          <a:bodyPr>
            <a:normAutofit fontScale="92500" lnSpcReduction="10000"/>
          </a:bodyPr>
          <a:lstStyle/>
          <a:p>
            <a:r>
              <a:rPr lang="en-US" sz="2600" dirty="0"/>
              <a:t>Decoupling submission from execution is that it lets you specify the execution policy for a given class of tasks.</a:t>
            </a:r>
          </a:p>
          <a:p>
            <a:pPr lvl="1"/>
            <a:r>
              <a:rPr lang="en-US" sz="2600" dirty="0"/>
              <a:t>In what thread will tasks be executed?</a:t>
            </a:r>
          </a:p>
          <a:p>
            <a:pPr lvl="1"/>
            <a:r>
              <a:rPr lang="en-US" sz="2600" dirty="0"/>
              <a:t>In what order should tasks be executed (FIFO)?</a:t>
            </a:r>
          </a:p>
          <a:p>
            <a:pPr lvl="1"/>
            <a:r>
              <a:rPr lang="en-US" sz="2600" dirty="0"/>
              <a:t>How many tasks may execute concurrently?</a:t>
            </a:r>
          </a:p>
          <a:p>
            <a:pPr lvl="1"/>
            <a:r>
              <a:rPr lang="en-US" sz="2600" dirty="0"/>
              <a:t>How many tasks may be queued pending execution?</a:t>
            </a:r>
          </a:p>
          <a:p>
            <a:pPr lvl="1"/>
            <a:r>
              <a:rPr lang="en-US" sz="2600" dirty="0"/>
              <a:t>If a task has to be rejected because the system is overloaded, which task should be selected and how the application be notified?</a:t>
            </a:r>
          </a:p>
          <a:p>
            <a:pPr lvl="1"/>
            <a:r>
              <a:rPr lang="en-US" sz="2600" dirty="0"/>
              <a:t>What actions should be taken before or after executing a task?</a:t>
            </a:r>
          </a:p>
        </p:txBody>
      </p:sp>
      <p:sp>
        <p:nvSpPr>
          <p:cNvPr id="4" name="TextBox 3"/>
          <p:cNvSpPr txBox="1"/>
          <p:nvPr/>
        </p:nvSpPr>
        <p:spPr>
          <a:xfrm>
            <a:off x="2437036" y="5486400"/>
            <a:ext cx="3811364"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Example:</a:t>
            </a:r>
          </a:p>
          <a:p>
            <a:r>
              <a:rPr lang="en-US" dirty="0"/>
              <a:t>SequentialExecutorWebServer.java</a:t>
            </a:r>
          </a:p>
          <a:p>
            <a:r>
              <a:rPr lang="en-US" dirty="0"/>
              <a:t>ThreadPerTaskExecutorWebServer.java</a:t>
            </a:r>
          </a:p>
        </p:txBody>
      </p:sp>
    </p:spTree>
    <p:extLst>
      <p:ext uri="{BB962C8B-B14F-4D97-AF65-F5344CB8AC3E}">
        <p14:creationId xmlns:p14="http://schemas.microsoft.com/office/powerpoint/2010/main" val="291309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Pools</a:t>
            </a:r>
          </a:p>
        </p:txBody>
      </p:sp>
      <p:sp>
        <p:nvSpPr>
          <p:cNvPr id="5" name="TextBox 4"/>
          <p:cNvSpPr txBox="1"/>
          <p:nvPr/>
        </p:nvSpPr>
        <p:spPr>
          <a:xfrm>
            <a:off x="1558788" y="1805478"/>
            <a:ext cx="651012" cy="369332"/>
          </a:xfrm>
          <a:prstGeom prst="rect">
            <a:avLst/>
          </a:prstGeom>
          <a:noFill/>
        </p:spPr>
        <p:txBody>
          <a:bodyPr wrap="none" rtlCol="0">
            <a:spAutoFit/>
          </a:bodyPr>
          <a:lstStyle/>
          <a:p>
            <a:r>
              <a:rPr lang="en-US" dirty="0"/>
              <a:t>tasks</a:t>
            </a:r>
          </a:p>
        </p:txBody>
      </p:sp>
      <p:sp>
        <p:nvSpPr>
          <p:cNvPr id="4" name="Rounded Rectangle 3"/>
          <p:cNvSpPr/>
          <p:nvPr/>
        </p:nvSpPr>
        <p:spPr>
          <a:xfrm>
            <a:off x="733245" y="2174810"/>
            <a:ext cx="24003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62224" y="310929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207839" y="24544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39928" y="341858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7839" y="37369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54228" y="30616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61763" y="366301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76063" y="33981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60647" y="279141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4100" y="407780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79081" y="1805478"/>
            <a:ext cx="1279709" cy="369332"/>
          </a:xfrm>
          <a:prstGeom prst="rect">
            <a:avLst/>
          </a:prstGeom>
          <a:noFill/>
        </p:spPr>
        <p:txBody>
          <a:bodyPr wrap="none" rtlCol="0">
            <a:spAutoFit/>
          </a:bodyPr>
          <a:lstStyle/>
          <a:p>
            <a:r>
              <a:rPr lang="en-US" dirty="0"/>
              <a:t>thread pool</a:t>
            </a:r>
          </a:p>
        </p:txBody>
      </p:sp>
      <p:sp>
        <p:nvSpPr>
          <p:cNvPr id="17" name="Rounded Rectangle 16"/>
          <p:cNvSpPr/>
          <p:nvPr/>
        </p:nvSpPr>
        <p:spPr>
          <a:xfrm>
            <a:off x="6123747" y="2174810"/>
            <a:ext cx="22860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6930231" y="31171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6400800" y="267781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404684" y="267988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6412732" y="31370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6906367" y="26798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6424234" y="362093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6424234" y="411065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6930231" y="359562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418766" y="35942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888403" y="26588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7404684" y="30809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6930231" y="41106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7888403" y="307266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63" idx="3"/>
            <a:endCxn id="17" idx="1"/>
          </p:cNvCxnSpPr>
          <p:nvPr/>
        </p:nvCxnSpPr>
        <p:spPr>
          <a:xfrm>
            <a:off x="4419600" y="3547447"/>
            <a:ext cx="17041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96002" y="2860298"/>
            <a:ext cx="1151341" cy="646331"/>
          </a:xfrm>
          <a:prstGeom prst="rect">
            <a:avLst/>
          </a:prstGeom>
          <a:noFill/>
        </p:spPr>
        <p:txBody>
          <a:bodyPr wrap="none" rtlCol="0">
            <a:spAutoFit/>
          </a:bodyPr>
          <a:lstStyle/>
          <a:p>
            <a:r>
              <a:rPr lang="en-US" dirty="0"/>
              <a:t>execution </a:t>
            </a:r>
          </a:p>
          <a:p>
            <a:r>
              <a:rPr lang="en-US" dirty="0"/>
              <a:t>policy</a:t>
            </a:r>
          </a:p>
        </p:txBody>
      </p:sp>
      <p:sp>
        <p:nvSpPr>
          <p:cNvPr id="45" name="TextBox 44"/>
          <p:cNvSpPr txBox="1"/>
          <p:nvPr/>
        </p:nvSpPr>
        <p:spPr>
          <a:xfrm>
            <a:off x="930793" y="5381609"/>
            <a:ext cx="2774670" cy="646331"/>
          </a:xfrm>
          <a:prstGeom prst="rect">
            <a:avLst/>
          </a:prstGeom>
          <a:noFill/>
        </p:spPr>
        <p:txBody>
          <a:bodyPr wrap="none" rtlCol="0">
            <a:spAutoFit/>
          </a:bodyPr>
          <a:lstStyle/>
          <a:p>
            <a:r>
              <a:rPr lang="en-US" dirty="0"/>
              <a:t>define as Runnable of each </a:t>
            </a:r>
          </a:p>
          <a:p>
            <a:r>
              <a:rPr lang="en-US" dirty="0"/>
              <a:t>Executor object </a:t>
            </a:r>
          </a:p>
        </p:txBody>
      </p:sp>
      <p:cxnSp>
        <p:nvCxnSpPr>
          <p:cNvPr id="47" name="Straight Arrow Connector 46"/>
          <p:cNvCxnSpPr>
            <a:stCxn id="11" idx="4"/>
            <a:endCxn id="45" idx="0"/>
          </p:cNvCxnSpPr>
          <p:nvPr/>
        </p:nvCxnSpPr>
        <p:spPr>
          <a:xfrm>
            <a:off x="1322139" y="3965510"/>
            <a:ext cx="995989" cy="141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14800" y="5257800"/>
            <a:ext cx="2251514" cy="646331"/>
          </a:xfrm>
          <a:prstGeom prst="rect">
            <a:avLst/>
          </a:prstGeom>
          <a:noFill/>
        </p:spPr>
        <p:txBody>
          <a:bodyPr wrap="none" rtlCol="0">
            <a:spAutoFit/>
          </a:bodyPr>
          <a:lstStyle/>
          <a:p>
            <a:r>
              <a:rPr lang="en-US" dirty="0"/>
              <a:t>Define in Execute() of </a:t>
            </a:r>
          </a:p>
          <a:p>
            <a:r>
              <a:rPr lang="en-US" dirty="0"/>
              <a:t>the executor class</a:t>
            </a:r>
          </a:p>
        </p:txBody>
      </p:sp>
      <p:cxnSp>
        <p:nvCxnSpPr>
          <p:cNvPr id="50" name="Straight Arrow Connector 49"/>
          <p:cNvCxnSpPr>
            <a:stCxn id="44" idx="2"/>
            <a:endCxn id="48" idx="0"/>
          </p:cNvCxnSpPr>
          <p:nvPr/>
        </p:nvCxnSpPr>
        <p:spPr>
          <a:xfrm flipH="1">
            <a:off x="5240557" y="3506629"/>
            <a:ext cx="31116" cy="1751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3124200" y="3337897"/>
            <a:ext cx="129540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4" idx="3"/>
          </p:cNvCxnSpPr>
          <p:nvPr/>
        </p:nvCxnSpPr>
        <p:spPr>
          <a:xfrm>
            <a:off x="3133545" y="3547447"/>
            <a:ext cx="981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24200" y="2971800"/>
            <a:ext cx="1981200" cy="369332"/>
          </a:xfrm>
          <a:prstGeom prst="rect">
            <a:avLst/>
          </a:prstGeom>
          <a:noFill/>
        </p:spPr>
        <p:txBody>
          <a:bodyPr wrap="square" rtlCol="0">
            <a:spAutoFit/>
          </a:bodyPr>
          <a:lstStyle/>
          <a:p>
            <a:r>
              <a:rPr lang="en-US" dirty="0"/>
              <a:t>task queue</a:t>
            </a:r>
          </a:p>
        </p:txBody>
      </p:sp>
      <p:sp>
        <p:nvSpPr>
          <p:cNvPr id="71" name="Oval 70"/>
          <p:cNvSpPr/>
          <p:nvPr/>
        </p:nvSpPr>
        <p:spPr>
          <a:xfrm>
            <a:off x="4000500"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679005"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343235" y="34407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21542" y="344277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a:off x="7418766" y="4093851"/>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7888403" y="4110650"/>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7888403" y="361310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18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Thread Pools</a:t>
            </a:r>
          </a:p>
        </p:txBody>
      </p:sp>
      <p:sp>
        <p:nvSpPr>
          <p:cNvPr id="3" name="Content Placeholder 2"/>
          <p:cNvSpPr>
            <a:spLocks noGrp="1"/>
          </p:cNvSpPr>
          <p:nvPr>
            <p:ph idx="1"/>
          </p:nvPr>
        </p:nvSpPr>
        <p:spPr/>
        <p:txBody>
          <a:bodyPr>
            <a:normAutofit/>
          </a:bodyPr>
          <a:lstStyle/>
          <a:p>
            <a:r>
              <a:rPr lang="en-US" dirty="0"/>
              <a:t>Reusing an existing thread; reduce thread creation and teardown costs.</a:t>
            </a:r>
          </a:p>
          <a:p>
            <a:r>
              <a:rPr lang="en-US" dirty="0"/>
              <a:t>No latency associated with thread creation; improves responsiveness. </a:t>
            </a:r>
          </a:p>
        </p:txBody>
      </p:sp>
      <p:sp>
        <p:nvSpPr>
          <p:cNvPr id="4" name="TextBox 3"/>
          <p:cNvSpPr txBox="1"/>
          <p:nvPr/>
        </p:nvSpPr>
        <p:spPr>
          <a:xfrm>
            <a:off x="685800" y="4625348"/>
            <a:ext cx="7772449"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By properly tuning the size of the thread pool, you can have enough threads </a:t>
            </a:r>
          </a:p>
          <a:p>
            <a:r>
              <a:rPr lang="en-US" dirty="0"/>
              <a:t>to keep the processors busy while not having so many that your application </a:t>
            </a:r>
          </a:p>
          <a:p>
            <a:r>
              <a:rPr lang="en-US" dirty="0"/>
              <a:t>runs out of memory or thrashes due to competition among threads for resources</a:t>
            </a:r>
          </a:p>
        </p:txBody>
      </p:sp>
    </p:spTree>
    <p:extLst>
      <p:ext uri="{BB962C8B-B14F-4D97-AF65-F5344CB8AC3E}">
        <p14:creationId xmlns:p14="http://schemas.microsoft.com/office/powerpoint/2010/main" val="400684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Pool Implementations</a:t>
            </a:r>
          </a:p>
        </p:txBody>
      </p:sp>
      <p:sp>
        <p:nvSpPr>
          <p:cNvPr id="3" name="Content Placeholder 2"/>
          <p:cNvSpPr>
            <a:spLocks noGrp="1"/>
          </p:cNvSpPr>
          <p:nvPr>
            <p:ph idx="1"/>
          </p:nvPr>
        </p:nvSpPr>
        <p:spPr/>
        <p:txBody>
          <a:bodyPr>
            <a:normAutofit fontScale="77500" lnSpcReduction="20000"/>
          </a:bodyPr>
          <a:lstStyle/>
          <a:p>
            <a:r>
              <a:rPr lang="en-US" dirty="0" err="1"/>
              <a:t>newFixedThreadPool</a:t>
            </a:r>
            <a:endParaRPr lang="en-US" dirty="0"/>
          </a:p>
          <a:p>
            <a:pPr lvl="1"/>
            <a:r>
              <a:rPr lang="en-US" dirty="0"/>
              <a:t>Fixed-size thread pool; creates threads as tasks are submitted, up to the maximum pool size and then attempts to keep the pool size constant</a:t>
            </a:r>
          </a:p>
          <a:p>
            <a:r>
              <a:rPr lang="en-US" dirty="0" err="1"/>
              <a:t>newCachedThreadPool</a:t>
            </a:r>
            <a:endParaRPr lang="en-US" dirty="0"/>
          </a:p>
          <a:p>
            <a:pPr lvl="1"/>
            <a:r>
              <a:rPr lang="en-US" dirty="0"/>
              <a:t>Boundless, but the pool shrinks and grows when demand dictates so</a:t>
            </a:r>
          </a:p>
          <a:p>
            <a:r>
              <a:rPr lang="en-US" dirty="0" err="1"/>
              <a:t>newSingleThreadExecutor</a:t>
            </a:r>
            <a:endParaRPr lang="en-US" dirty="0"/>
          </a:p>
          <a:p>
            <a:pPr lvl="1"/>
            <a:r>
              <a:rPr lang="en-US" dirty="0"/>
              <a:t>A single worker thread to process tasks, sequentially according to the order imposed by the task queue</a:t>
            </a:r>
          </a:p>
          <a:p>
            <a:r>
              <a:rPr lang="en-US" dirty="0" err="1"/>
              <a:t>newScheduledThreadPool</a:t>
            </a:r>
            <a:endParaRPr lang="en-US" dirty="0"/>
          </a:p>
          <a:p>
            <a:pPr lvl="1"/>
            <a:r>
              <a:rPr lang="en-US" dirty="0"/>
              <a:t>A fixed-size thread pool that supports delayed and periodic task execution. </a:t>
            </a:r>
          </a:p>
        </p:txBody>
      </p:sp>
      <p:sp>
        <p:nvSpPr>
          <p:cNvPr id="5" name="TextBox 3"/>
          <p:cNvSpPr txBox="1"/>
          <p:nvPr/>
        </p:nvSpPr>
        <p:spPr>
          <a:xfrm>
            <a:off x="2362200" y="5941497"/>
            <a:ext cx="356719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Example: ScheduledThreadPool.java</a:t>
            </a:r>
          </a:p>
        </p:txBody>
      </p:sp>
    </p:spTree>
    <p:extLst>
      <p:ext uri="{BB962C8B-B14F-4D97-AF65-F5344CB8AC3E}">
        <p14:creationId xmlns:p14="http://schemas.microsoft.com/office/powerpoint/2010/main" val="71123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2</a:t>
            </a:r>
          </a:p>
        </p:txBody>
      </p:sp>
      <p:sp>
        <p:nvSpPr>
          <p:cNvPr id="3" name="Content Placeholder 2"/>
          <p:cNvSpPr>
            <a:spLocks noGrp="1"/>
          </p:cNvSpPr>
          <p:nvPr>
            <p:ph idx="1"/>
          </p:nvPr>
        </p:nvSpPr>
        <p:spPr/>
        <p:txBody>
          <a:bodyPr>
            <a:normAutofit/>
          </a:bodyPr>
          <a:lstStyle/>
          <a:p>
            <a:r>
              <a:rPr lang="en-US" dirty="0"/>
              <a:t>Modify </a:t>
            </a:r>
            <a:r>
              <a:rPr lang="en-SG" dirty="0"/>
              <a:t>ThreadPerTaskExecutorWebServer.java to use </a:t>
            </a:r>
            <a:r>
              <a:rPr lang="en-US" dirty="0" err="1"/>
              <a:t>newFixedThreadPool</a:t>
            </a:r>
            <a:r>
              <a:rPr lang="en-US" dirty="0"/>
              <a:t> with 100 threads. Name your program ExecutorWebServer.java.</a:t>
            </a:r>
          </a:p>
          <a:p>
            <a:r>
              <a:rPr lang="en-US" dirty="0"/>
              <a:t>Compare its performance with the sequential and thread-per-task web server using MultipleClient.java (with the smaller number)  with 10, 100, 1000 client threads.</a:t>
            </a:r>
          </a:p>
        </p:txBody>
      </p:sp>
    </p:spTree>
    <p:extLst>
      <p:ext uri="{BB962C8B-B14F-4D97-AF65-F5344CB8AC3E}">
        <p14:creationId xmlns:p14="http://schemas.microsoft.com/office/powerpoint/2010/main" val="383490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 Lifecycle</a:t>
            </a:r>
          </a:p>
        </p:txBody>
      </p:sp>
      <p:sp>
        <p:nvSpPr>
          <p:cNvPr id="3" name="Content Placeholder 2"/>
          <p:cNvSpPr>
            <a:spLocks noGrp="1"/>
          </p:cNvSpPr>
          <p:nvPr>
            <p:ph idx="1"/>
          </p:nvPr>
        </p:nvSpPr>
        <p:spPr/>
        <p:txBody>
          <a:bodyPr/>
          <a:lstStyle/>
          <a:p>
            <a:r>
              <a:rPr lang="en-US" dirty="0"/>
              <a:t>Shut down an Executor through </a:t>
            </a:r>
            <a:r>
              <a:rPr lang="en-US" dirty="0" err="1"/>
              <a:t>ExecutorService</a:t>
            </a:r>
            <a:endParaRPr lang="en-US" dirty="0"/>
          </a:p>
        </p:txBody>
      </p:sp>
      <p:sp>
        <p:nvSpPr>
          <p:cNvPr id="4" name="TextBox 3"/>
          <p:cNvSpPr txBox="1"/>
          <p:nvPr/>
        </p:nvSpPr>
        <p:spPr>
          <a:xfrm>
            <a:off x="1371600" y="2824877"/>
            <a:ext cx="6408934" cy="2585323"/>
          </a:xfrm>
          <a:prstGeom prst="rect">
            <a:avLst/>
          </a:prstGeom>
          <a:noFill/>
        </p:spPr>
        <p:txBody>
          <a:bodyPr wrap="none" rtlCol="0">
            <a:spAutoFit/>
          </a:bodyPr>
          <a:lstStyle/>
          <a:p>
            <a:r>
              <a:rPr lang="en-US" i="1" dirty="0"/>
              <a:t>public interface </a:t>
            </a:r>
            <a:r>
              <a:rPr lang="en-US" i="1" dirty="0" err="1"/>
              <a:t>ExecutorService</a:t>
            </a:r>
            <a:r>
              <a:rPr lang="en-US" i="1" dirty="0"/>
              <a:t> extends Executor {</a:t>
            </a:r>
          </a:p>
          <a:p>
            <a:r>
              <a:rPr lang="en-US" i="1" dirty="0"/>
              <a:t>	void shutdown();</a:t>
            </a:r>
          </a:p>
          <a:p>
            <a:r>
              <a:rPr lang="en-US" i="1" dirty="0"/>
              <a:t>	List&lt;Runnable&gt; </a:t>
            </a:r>
            <a:r>
              <a:rPr lang="en-US" i="1" dirty="0" err="1"/>
              <a:t>shutdownNow</a:t>
            </a:r>
            <a:r>
              <a:rPr lang="en-US" i="1" dirty="0"/>
              <a:t>();</a:t>
            </a:r>
          </a:p>
          <a:p>
            <a:r>
              <a:rPr lang="en-US" i="1" dirty="0"/>
              <a:t>	</a:t>
            </a:r>
            <a:r>
              <a:rPr lang="en-US" i="1" dirty="0" err="1"/>
              <a:t>boolean</a:t>
            </a:r>
            <a:r>
              <a:rPr lang="en-US" i="1" dirty="0"/>
              <a:t> </a:t>
            </a:r>
            <a:r>
              <a:rPr lang="en-US" i="1" dirty="0" err="1"/>
              <a:t>isShutdown</a:t>
            </a:r>
            <a:r>
              <a:rPr lang="en-US" i="1" dirty="0"/>
              <a:t>();</a:t>
            </a:r>
          </a:p>
          <a:p>
            <a:r>
              <a:rPr lang="en-US" i="1" dirty="0"/>
              <a:t>	</a:t>
            </a:r>
            <a:r>
              <a:rPr lang="en-US" i="1" dirty="0" err="1"/>
              <a:t>boolean</a:t>
            </a:r>
            <a:r>
              <a:rPr lang="en-US" i="1" dirty="0"/>
              <a:t> </a:t>
            </a:r>
            <a:r>
              <a:rPr lang="en-US" i="1" dirty="0" err="1"/>
              <a:t>isTerminated</a:t>
            </a:r>
            <a:r>
              <a:rPr lang="en-US" i="1" dirty="0"/>
              <a:t>();</a:t>
            </a:r>
          </a:p>
          <a:p>
            <a:r>
              <a:rPr lang="en-US" i="1" dirty="0"/>
              <a:t>	</a:t>
            </a:r>
            <a:r>
              <a:rPr lang="en-US" i="1" dirty="0" err="1"/>
              <a:t>boolean</a:t>
            </a:r>
            <a:r>
              <a:rPr lang="en-US" i="1" dirty="0"/>
              <a:t> </a:t>
            </a:r>
            <a:r>
              <a:rPr lang="en-US" i="1" dirty="0" err="1"/>
              <a:t>awaitTermination</a:t>
            </a:r>
            <a:r>
              <a:rPr lang="en-US" i="1" dirty="0"/>
              <a:t>(long timeout, TimeUnit unit)</a:t>
            </a:r>
          </a:p>
          <a:p>
            <a:r>
              <a:rPr lang="en-US" i="1" dirty="0"/>
              <a:t>		throws </a:t>
            </a:r>
            <a:r>
              <a:rPr lang="en-US" i="1" dirty="0" err="1"/>
              <a:t>InterruptedException</a:t>
            </a:r>
            <a:r>
              <a:rPr lang="en-US" i="1" dirty="0"/>
              <a:t>;</a:t>
            </a:r>
          </a:p>
          <a:p>
            <a:r>
              <a:rPr lang="en-US" i="1" dirty="0"/>
              <a:t>	// … additional convenience methods for task submission</a:t>
            </a:r>
          </a:p>
          <a:p>
            <a:r>
              <a:rPr lang="en-US" i="1" dirty="0"/>
              <a:t>}</a:t>
            </a:r>
          </a:p>
        </p:txBody>
      </p:sp>
    </p:spTree>
    <p:extLst>
      <p:ext uri="{BB962C8B-B14F-4D97-AF65-F5344CB8AC3E}">
        <p14:creationId xmlns:p14="http://schemas.microsoft.com/office/powerpoint/2010/main" val="132844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vs </a:t>
            </a:r>
            <a:r>
              <a:rPr lang="en-US" dirty="0" err="1"/>
              <a:t>shutdownNow</a:t>
            </a:r>
            <a:r>
              <a:rPr lang="en-US" dirty="0"/>
              <a:t>()</a:t>
            </a:r>
          </a:p>
        </p:txBody>
      </p:sp>
      <p:sp>
        <p:nvSpPr>
          <p:cNvPr id="3" name="Content Placeholder 2"/>
          <p:cNvSpPr>
            <a:spLocks noGrp="1"/>
          </p:cNvSpPr>
          <p:nvPr>
            <p:ph idx="1"/>
          </p:nvPr>
        </p:nvSpPr>
        <p:spPr/>
        <p:txBody>
          <a:bodyPr>
            <a:normAutofit lnSpcReduction="10000"/>
          </a:bodyPr>
          <a:lstStyle/>
          <a:p>
            <a:r>
              <a:rPr lang="en-US" dirty="0"/>
              <a:t>shutdown()</a:t>
            </a:r>
          </a:p>
          <a:p>
            <a:pPr lvl="1"/>
            <a:r>
              <a:rPr lang="en-US" dirty="0"/>
              <a:t>will just tell the executor service that it can't accept new tasks, but the already submitted tasks continue to run</a:t>
            </a:r>
          </a:p>
          <a:p>
            <a:r>
              <a:rPr lang="en-US" dirty="0" err="1"/>
              <a:t>shutdownNow</a:t>
            </a:r>
            <a:r>
              <a:rPr lang="en-US" dirty="0"/>
              <a:t>()</a:t>
            </a:r>
          </a:p>
          <a:p>
            <a:pPr lvl="1"/>
            <a:r>
              <a:rPr lang="en-US" dirty="0"/>
              <a:t>will do the same AND will try to cancel the already submitted tasks by interrupting the relevant threads. Note that if your tasks ignore the interruption, </a:t>
            </a:r>
            <a:r>
              <a:rPr lang="en-US" dirty="0" err="1"/>
              <a:t>shutdownNow</a:t>
            </a:r>
            <a:r>
              <a:rPr lang="en-US" dirty="0"/>
              <a:t>() will behave exactly the same way as shutdown().</a:t>
            </a:r>
          </a:p>
          <a:p>
            <a:pPr lvl="1"/>
            <a:endParaRPr lang="en-US" dirty="0"/>
          </a:p>
        </p:txBody>
      </p:sp>
    </p:spTree>
    <p:extLst>
      <p:ext uri="{BB962C8B-B14F-4D97-AF65-F5344CB8AC3E}">
        <p14:creationId xmlns:p14="http://schemas.microsoft.com/office/powerpoint/2010/main" val="331859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Plan</a:t>
            </a:r>
          </a:p>
        </p:txBody>
      </p:sp>
      <p:graphicFrame>
        <p:nvGraphicFramePr>
          <p:cNvPr id="5" name="Table 4"/>
          <p:cNvGraphicFramePr>
            <a:graphicFrameLocks noGrp="1"/>
          </p:cNvGraphicFramePr>
          <p:nvPr>
            <p:extLst/>
          </p:nvPr>
        </p:nvGraphicFramePr>
        <p:xfrm>
          <a:off x="685801" y="1752600"/>
          <a:ext cx="7696200" cy="4160520"/>
        </p:xfrm>
        <a:graphic>
          <a:graphicData uri="http://schemas.openxmlformats.org/drawingml/2006/table">
            <a:tbl>
              <a:tblPr firstRow="1" bandRow="1">
                <a:tableStyleId>{616DA210-FB5B-4158-B5E0-FEB733F419BA}</a:tableStyleId>
              </a:tblPr>
              <a:tblGrid>
                <a:gridCol w="965582">
                  <a:extLst>
                    <a:ext uri="{9D8B030D-6E8A-4147-A177-3AD203B41FA5}">
                      <a16:colId xmlns:a16="http://schemas.microsoft.com/office/drawing/2014/main" val="20000"/>
                    </a:ext>
                  </a:extLst>
                </a:gridCol>
                <a:gridCol w="1638809">
                  <a:extLst>
                    <a:ext uri="{9D8B030D-6E8A-4147-A177-3AD203B41FA5}">
                      <a16:colId xmlns:a16="http://schemas.microsoft.com/office/drawing/2014/main" val="20001"/>
                    </a:ext>
                  </a:extLst>
                </a:gridCol>
                <a:gridCol w="1727938">
                  <a:extLst>
                    <a:ext uri="{9D8B030D-6E8A-4147-A177-3AD203B41FA5}">
                      <a16:colId xmlns:a16="http://schemas.microsoft.com/office/drawing/2014/main" val="226394340"/>
                    </a:ext>
                  </a:extLst>
                </a:gridCol>
                <a:gridCol w="1722187">
                  <a:extLst>
                    <a:ext uri="{9D8B030D-6E8A-4147-A177-3AD203B41FA5}">
                      <a16:colId xmlns:a16="http://schemas.microsoft.com/office/drawing/2014/main" val="674762292"/>
                    </a:ext>
                  </a:extLst>
                </a:gridCol>
                <a:gridCol w="1641684">
                  <a:extLst>
                    <a:ext uri="{9D8B030D-6E8A-4147-A177-3AD203B41FA5}">
                      <a16:colId xmlns:a16="http://schemas.microsoft.com/office/drawing/2014/main" val="20004"/>
                    </a:ext>
                  </a:extLst>
                </a:gridCol>
              </a:tblGrid>
              <a:tr h="335280">
                <a:tc>
                  <a:txBody>
                    <a:bodyPr/>
                    <a:lstStyle/>
                    <a:p>
                      <a:r>
                        <a:rPr lang="en-US" sz="1000" dirty="0"/>
                        <a:t>Week</a:t>
                      </a:r>
                      <a:endParaRPr lang="en-US" sz="1000" b="0" dirty="0">
                        <a:solidFill>
                          <a:schemeClr val="tx1"/>
                        </a:solidFill>
                      </a:endParaRPr>
                    </a:p>
                  </a:txBody>
                  <a:tcPr/>
                </a:tc>
                <a:tc>
                  <a:txBody>
                    <a:bodyPr/>
                    <a:lstStyle/>
                    <a:p>
                      <a:pPr algn="l"/>
                      <a:r>
                        <a:rPr lang="en-US" sz="1000" dirty="0"/>
                        <a:t>Cohort Class 1</a:t>
                      </a:r>
                      <a:endParaRPr lang="en-US" sz="1000" b="0" dirty="0">
                        <a:solidFill>
                          <a:schemeClr val="tx1"/>
                        </a:solidFill>
                      </a:endParaRPr>
                    </a:p>
                  </a:txBody>
                  <a:tcPr/>
                </a:tc>
                <a:tc>
                  <a:txBody>
                    <a:bodyPr/>
                    <a:lstStyle/>
                    <a:p>
                      <a:pPr algn="l"/>
                      <a:r>
                        <a:rPr lang="en-US" sz="1000" dirty="0"/>
                        <a:t>Cohort Class 2</a:t>
                      </a:r>
                      <a:endParaRPr lang="en-US" sz="1000" b="0" dirty="0">
                        <a:solidFill>
                          <a:schemeClr val="tx1"/>
                        </a:solidFill>
                      </a:endParaRPr>
                    </a:p>
                  </a:txBody>
                  <a:tcPr/>
                </a:tc>
                <a:tc>
                  <a:txBody>
                    <a:bodyPr/>
                    <a:lstStyle/>
                    <a:p>
                      <a:r>
                        <a:rPr lang="en-US" sz="1000" dirty="0"/>
                        <a:t>Cohort Class 3</a:t>
                      </a:r>
                      <a:endParaRPr lang="en-US" sz="1000" b="0" dirty="0">
                        <a:solidFill>
                          <a:schemeClr val="tx1"/>
                        </a:solidFill>
                      </a:endParaRPr>
                    </a:p>
                  </a:txBody>
                  <a:tcPr/>
                </a:tc>
                <a:tc>
                  <a:txBody>
                    <a:bodyPr/>
                    <a:lstStyle/>
                    <a:p>
                      <a:r>
                        <a:rPr lang="en-US" sz="1000" dirty="0"/>
                        <a:t>Remarks</a:t>
                      </a:r>
                      <a:endParaRPr lang="en-US" sz="1000" b="0" dirty="0">
                        <a:solidFill>
                          <a:schemeClr val="tx1"/>
                        </a:solidFill>
                      </a:endParaRPr>
                    </a:p>
                  </a:txBody>
                  <a:tcPr/>
                </a:tc>
                <a:extLst>
                  <a:ext uri="{0D108BD9-81ED-4DB2-BD59-A6C34878D82A}">
                    <a16:rowId xmlns:a16="http://schemas.microsoft.com/office/drawing/2014/main" val="10000"/>
                  </a:ext>
                </a:extLst>
              </a:tr>
              <a:tr h="274320">
                <a:tc>
                  <a:txBody>
                    <a:bodyPr/>
                    <a:lstStyle/>
                    <a:p>
                      <a:r>
                        <a:rPr lang="en-US" sz="1000" dirty="0"/>
                        <a:t>1 (Jan 22)</a:t>
                      </a:r>
                      <a:endParaRPr lang="en-US" sz="1000" b="0" dirty="0">
                        <a:solidFill>
                          <a:schemeClr val="tx1"/>
                        </a:solidFill>
                      </a:endParaRPr>
                    </a:p>
                  </a:txBody>
                  <a:tcPr/>
                </a:tc>
                <a:tc gridSpan="3">
                  <a:txBody>
                    <a:bodyPr/>
                    <a:lstStyle/>
                    <a:p>
                      <a:pPr algn="ctr"/>
                      <a:r>
                        <a:rPr lang="en-US" sz="1000" dirty="0"/>
                        <a:t>Software</a:t>
                      </a:r>
                      <a:r>
                        <a:rPr lang="en-US" sz="1000" baseline="0" dirty="0"/>
                        <a:t> Development Process </a:t>
                      </a:r>
                      <a:endParaRPr lang="en-US" sz="1000" b="0"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endParaRPr lang="en-US" sz="1000" b="0" dirty="0">
                        <a:solidFill>
                          <a:schemeClr val="tx1"/>
                        </a:solidFill>
                      </a:endParaRPr>
                    </a:p>
                  </a:txBody>
                  <a:tcPr/>
                </a:tc>
                <a:extLst>
                  <a:ext uri="{0D108BD9-81ED-4DB2-BD59-A6C34878D82A}">
                    <a16:rowId xmlns:a16="http://schemas.microsoft.com/office/drawing/2014/main" val="10001"/>
                  </a:ext>
                </a:extLst>
              </a:tr>
              <a:tr h="228600">
                <a:tc>
                  <a:txBody>
                    <a:bodyPr/>
                    <a:lstStyle/>
                    <a:p>
                      <a:r>
                        <a:rPr lang="en-US" sz="1000" dirty="0"/>
                        <a:t>2 (Jan 29)</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baseline="0" dirty="0">
                          <a:solidFill>
                            <a:schemeClr val="tx1"/>
                          </a:solidFill>
                          <a:latin typeface="+mn-lt"/>
                          <a:ea typeface="+mn-ea"/>
                          <a:cs typeface="+mn-cs"/>
                        </a:rPr>
                        <a:t>Software Design and UML</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kern="1200" baseline="0" dirty="0">
                        <a:solidFill>
                          <a:schemeClr val="tx1"/>
                        </a:solidFill>
                        <a:latin typeface="+mn-lt"/>
                        <a:ea typeface="+mn-ea"/>
                        <a:cs typeface="+mn-cs"/>
                      </a:endParaRPr>
                    </a:p>
                  </a:txBody>
                  <a:tcPr/>
                </a:tc>
                <a:tc>
                  <a:txBody>
                    <a:bodyPr/>
                    <a:lstStyle/>
                    <a:p>
                      <a:r>
                        <a:rPr lang="en-US" sz="1000" b="1" kern="1200" baseline="0" dirty="0">
                          <a:solidFill>
                            <a:srgbClr val="FF0000"/>
                          </a:solidFill>
                          <a:latin typeface="+mn-lt"/>
                          <a:ea typeface="+mn-ea"/>
                          <a:cs typeface="+mn-cs"/>
                        </a:rPr>
                        <a:t>Project Meeting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1</a:t>
                      </a:r>
                      <a:endParaRPr lang="en-US" sz="1000" b="0" dirty="0">
                        <a:solidFill>
                          <a:schemeClr val="tx1"/>
                        </a:solidFill>
                      </a:endParaRPr>
                    </a:p>
                  </a:txBody>
                  <a:tcPr/>
                </a:tc>
                <a:extLst>
                  <a:ext uri="{0D108BD9-81ED-4DB2-BD59-A6C34878D82A}">
                    <a16:rowId xmlns:a16="http://schemas.microsoft.com/office/drawing/2014/main" val="10002"/>
                  </a:ext>
                </a:extLst>
              </a:tr>
              <a:tr h="284402">
                <a:tc>
                  <a:txBody>
                    <a:bodyPr/>
                    <a:lstStyle/>
                    <a:p>
                      <a:r>
                        <a:rPr lang="en-US" sz="1000" baseline="0" dirty="0"/>
                        <a:t>3  (Feb 5)</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aseline="0" dirty="0"/>
                        <a:t>Software Design and UML</a:t>
                      </a:r>
                      <a:endParaRPr lang="en-US" sz="1000" b="0" dirty="0">
                        <a:solidFill>
                          <a:schemeClr val="tx1"/>
                        </a:solidFill>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tx1"/>
                          </a:solidFill>
                          <a:latin typeface="+mn-lt"/>
                          <a:ea typeface="+mn-ea"/>
                          <a:cs typeface="+mn-cs"/>
                        </a:rPr>
                        <a:t>Guest Lectures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a:tc>
                <a:extLst>
                  <a:ext uri="{0D108BD9-81ED-4DB2-BD59-A6C34878D82A}">
                    <a16:rowId xmlns:a16="http://schemas.microsoft.com/office/drawing/2014/main" val="10003"/>
                  </a:ext>
                </a:extLst>
              </a:tr>
              <a:tr h="279274">
                <a:tc>
                  <a:txBody>
                    <a:bodyPr/>
                    <a:lstStyle/>
                    <a:p>
                      <a:r>
                        <a:rPr lang="en-US" sz="1000" dirty="0"/>
                        <a:t>4 (Feb 12)</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Design Patterns</a:t>
                      </a:r>
                    </a:p>
                  </a:txBody>
                  <a:tcPr/>
                </a:tc>
                <a:tc hMerge="1">
                  <a:txBody>
                    <a:bodyPr/>
                    <a:lstStyle/>
                    <a:p>
                      <a:pPr algn="ctr"/>
                      <a:endParaRPr lang="en-US" sz="1000" dirty="0">
                        <a:solidFill>
                          <a:schemeClr val="tx1"/>
                        </a:solidFill>
                      </a:endParaRPr>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2.</a:t>
                      </a:r>
                      <a:r>
                        <a:rPr lang="en-US" sz="1000" baseline="0" dirty="0"/>
                        <a:t> Quiz 1</a:t>
                      </a:r>
                      <a:endParaRPr lang="en-US" sz="1000" dirty="0">
                        <a:solidFill>
                          <a:schemeClr val="tx1"/>
                        </a:solidFill>
                      </a:endParaRPr>
                    </a:p>
                  </a:txBody>
                  <a:tcPr/>
                </a:tc>
                <a:extLst>
                  <a:ext uri="{0D108BD9-81ED-4DB2-BD59-A6C34878D82A}">
                    <a16:rowId xmlns:a16="http://schemas.microsoft.com/office/drawing/2014/main" val="10004"/>
                  </a:ext>
                </a:extLst>
              </a:tr>
              <a:tr h="259284">
                <a:tc>
                  <a:txBody>
                    <a:bodyPr/>
                    <a:lstStyle/>
                    <a:p>
                      <a:r>
                        <a:rPr lang="en-US" sz="1000" dirty="0"/>
                        <a:t>5 (Feb 19)</a:t>
                      </a:r>
                      <a:endParaRPr lang="en-US" sz="1000" dirty="0">
                        <a:solidFill>
                          <a:schemeClr val="tx1"/>
                        </a:solidFill>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Software Testing</a:t>
                      </a:r>
                      <a:endParaRPr lang="en-US" sz="1000"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a:t>
                      </a:r>
                      <a:r>
                        <a:rPr lang="en-US" sz="1000" b="1" baseline="0" dirty="0">
                          <a:solidFill>
                            <a:srgbClr val="FF0000"/>
                          </a:solidFill>
                        </a:rPr>
                        <a:t> Meeting II</a:t>
                      </a: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a:tc>
                <a:extLst>
                  <a:ext uri="{0D108BD9-81ED-4DB2-BD59-A6C34878D82A}">
                    <a16:rowId xmlns:a16="http://schemas.microsoft.com/office/drawing/2014/main" val="10005"/>
                  </a:ext>
                </a:extLst>
              </a:tr>
              <a:tr h="274320">
                <a:tc>
                  <a:txBody>
                    <a:bodyPr/>
                    <a:lstStyle/>
                    <a:p>
                      <a:r>
                        <a:rPr lang="en-US" sz="1000" dirty="0"/>
                        <a:t>6 (Feb 26)</a:t>
                      </a:r>
                      <a:endParaRPr lang="en-US" sz="1000" dirty="0">
                        <a:solidFill>
                          <a:schemeClr val="tx1"/>
                        </a:solidFill>
                      </a:endParaRPr>
                    </a:p>
                  </a:txBody>
                  <a:tcPr/>
                </a:tc>
                <a:tc gridSpan="3">
                  <a:txBody>
                    <a:bodyPr/>
                    <a:lstStyle/>
                    <a:p>
                      <a:pPr algn="ctr"/>
                      <a:r>
                        <a:rPr lang="en-US" sz="1000" dirty="0"/>
                        <a:t>Software Testing</a:t>
                      </a:r>
                      <a:endParaRPr lang="en-US" sz="1000" dirty="0">
                        <a:solidFill>
                          <a:schemeClr val="tx1"/>
                        </a:solidFill>
                      </a:endParaRPr>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3</a:t>
                      </a:r>
                      <a:endParaRPr lang="en-US" sz="1000" dirty="0">
                        <a:solidFill>
                          <a:schemeClr val="tx1"/>
                        </a:solidFill>
                      </a:endParaRPr>
                    </a:p>
                  </a:txBody>
                  <a:tcPr/>
                </a:tc>
                <a:extLst>
                  <a:ext uri="{0D108BD9-81ED-4DB2-BD59-A6C34878D82A}">
                    <a16:rowId xmlns:a16="http://schemas.microsoft.com/office/drawing/2014/main" val="10006"/>
                  </a:ext>
                </a:extLst>
              </a:tr>
              <a:tr h="274320">
                <a:tc>
                  <a:txBody>
                    <a:bodyPr/>
                    <a:lstStyle/>
                    <a:p>
                      <a:r>
                        <a:rPr lang="en-US" sz="1000" dirty="0"/>
                        <a:t>7 (Mar</a:t>
                      </a:r>
                      <a:r>
                        <a:rPr lang="en-US" sz="1000" baseline="0" dirty="0"/>
                        <a:t> 5</a:t>
                      </a:r>
                      <a:r>
                        <a:rPr lang="en-US" sz="1000" dirty="0"/>
                        <a:t>)</a:t>
                      </a:r>
                      <a:endParaRPr lang="en-US" sz="1000" dirty="0">
                        <a:solidFill>
                          <a:schemeClr val="tx1"/>
                        </a:solidFill>
                      </a:endParaRPr>
                    </a:p>
                  </a:txBody>
                  <a:tcPr/>
                </a:tc>
                <a:tc gridSpan="3">
                  <a:txBody>
                    <a:bodyPr/>
                    <a:lstStyle/>
                    <a:p>
                      <a:pPr algn="ctr"/>
                      <a:r>
                        <a:rPr lang="en-US" sz="1000" dirty="0"/>
                        <a:t>Recess</a:t>
                      </a:r>
                      <a:endParaRPr lang="en-US" sz="1000"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4</a:t>
                      </a:r>
                      <a:endParaRPr lang="en-US" sz="1000" dirty="0">
                        <a:solidFill>
                          <a:schemeClr val="tx1"/>
                        </a:solidFill>
                      </a:endParaRPr>
                    </a:p>
                  </a:txBody>
                  <a:tcPr/>
                </a:tc>
                <a:extLst>
                  <a:ext uri="{0D108BD9-81ED-4DB2-BD59-A6C34878D82A}">
                    <a16:rowId xmlns:a16="http://schemas.microsoft.com/office/drawing/2014/main" val="10007"/>
                  </a:ext>
                </a:extLst>
              </a:tr>
              <a:tr h="289560">
                <a:tc>
                  <a:txBody>
                    <a:bodyPr/>
                    <a:lstStyle/>
                    <a:p>
                      <a:r>
                        <a:rPr lang="en-US" sz="1000" dirty="0"/>
                        <a:t>8 (Mar 12)</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Software Debugging,</a:t>
                      </a:r>
                      <a:r>
                        <a:rPr lang="en-US" sz="1000" baseline="0" dirty="0"/>
                        <a:t> Code smells and Maintenance</a:t>
                      </a:r>
                      <a:endParaRPr lang="en-US" sz="1000"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 Meeting III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Quiz 2</a:t>
                      </a:r>
                    </a:p>
                  </a:txBody>
                  <a:tcPr/>
                </a:tc>
                <a:extLst>
                  <a:ext uri="{0D108BD9-81ED-4DB2-BD59-A6C34878D82A}">
                    <a16:rowId xmlns:a16="http://schemas.microsoft.com/office/drawing/2014/main" val="10008"/>
                  </a:ext>
                </a:extLst>
              </a:tr>
              <a:tr h="274320">
                <a:tc>
                  <a:txBody>
                    <a:bodyPr/>
                    <a:lstStyle/>
                    <a:p>
                      <a:r>
                        <a:rPr lang="en-US" sz="1000" dirty="0"/>
                        <a:t>9 (Mar 19)</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Concurrency: Requirement</a:t>
                      </a: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5</a:t>
                      </a:r>
                      <a:endParaRPr lang="en-US" sz="1000" dirty="0">
                        <a:solidFill>
                          <a:schemeClr val="tx1"/>
                        </a:solidFill>
                      </a:endParaRPr>
                    </a:p>
                  </a:txBody>
                  <a:tcPr/>
                </a:tc>
                <a:extLst>
                  <a:ext uri="{0D108BD9-81ED-4DB2-BD59-A6C34878D82A}">
                    <a16:rowId xmlns:a16="http://schemas.microsoft.com/office/drawing/2014/main" val="10009"/>
                  </a:ext>
                </a:extLst>
              </a:tr>
              <a:tr h="274320">
                <a:tc>
                  <a:txBody>
                    <a:bodyPr/>
                    <a:lstStyle/>
                    <a:p>
                      <a:r>
                        <a:rPr lang="en-US" sz="1000" dirty="0"/>
                        <a:t>10 (Mar 26)</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t>Concurrency: Design and Implementation</a:t>
                      </a:r>
                      <a:endParaRPr lang="en-US" sz="1000" b="1" dirty="0">
                        <a:solidFill>
                          <a:schemeClr val="tx1"/>
                        </a:solidFill>
                      </a:endParaRPr>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6; Quiz 3</a:t>
                      </a:r>
                      <a:endParaRPr lang="en-US" sz="1000" dirty="0">
                        <a:solidFill>
                          <a:schemeClr val="tx1"/>
                        </a:solidFill>
                      </a:endParaRPr>
                    </a:p>
                  </a:txBody>
                  <a:tcPr/>
                </a:tc>
                <a:extLst>
                  <a:ext uri="{0D108BD9-81ED-4DB2-BD59-A6C34878D82A}">
                    <a16:rowId xmlns:a16="http://schemas.microsoft.com/office/drawing/2014/main" val="10010"/>
                  </a:ext>
                </a:extLst>
              </a:tr>
              <a:tr h="274320">
                <a:tc>
                  <a:txBody>
                    <a:bodyPr/>
                    <a:lstStyle/>
                    <a:p>
                      <a:r>
                        <a:rPr lang="en-US" sz="1000" dirty="0"/>
                        <a:t>11 (Apr</a:t>
                      </a:r>
                      <a:r>
                        <a:rPr lang="en-US" sz="1000" baseline="0" dirty="0"/>
                        <a:t> 2</a:t>
                      </a:r>
                      <a:r>
                        <a:rPr lang="en-US" sz="1000" dirty="0"/>
                        <a:t>)</a:t>
                      </a:r>
                      <a:endParaRPr lang="en-US" sz="100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Concurrency: Testing</a:t>
                      </a:r>
                      <a:endParaRPr lang="en-US" sz="1000" b="1" dirty="0">
                        <a:solidFill>
                          <a:schemeClr val="tx1"/>
                        </a:solidFill>
                      </a:endParaRPr>
                    </a:p>
                  </a:txBody>
                  <a:tcPr/>
                </a:tc>
                <a:tc hMerge="1">
                  <a:txBody>
                    <a:bodyPr/>
                    <a:lstStyle/>
                    <a:p>
                      <a:endParaRPr lang="en-US"/>
                    </a:p>
                  </a:txBody>
                  <a:tcPr/>
                </a:tc>
                <a:tc>
                  <a:txBody>
                    <a:bodyPr/>
                    <a:lstStyle/>
                    <a:p>
                      <a:r>
                        <a:rPr lang="en-US" sz="1000" b="1" dirty="0">
                          <a:solidFill>
                            <a:srgbClr val="FF0000"/>
                          </a:solidFill>
                        </a:rPr>
                        <a:t>Project Meeting IV</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7</a:t>
                      </a:r>
                      <a:endParaRPr lang="en-US" sz="1000" dirty="0">
                        <a:solidFill>
                          <a:schemeClr val="tx1"/>
                        </a:solidFill>
                      </a:endParaRPr>
                    </a:p>
                  </a:txBody>
                  <a:tcPr/>
                </a:tc>
                <a:extLst>
                  <a:ext uri="{0D108BD9-81ED-4DB2-BD59-A6C34878D82A}">
                    <a16:rowId xmlns:a16="http://schemas.microsoft.com/office/drawing/2014/main" val="10011"/>
                  </a:ext>
                </a:extLst>
              </a:tr>
              <a:tr h="274320">
                <a:tc>
                  <a:txBody>
                    <a:bodyPr/>
                    <a:lstStyle/>
                    <a:p>
                      <a:r>
                        <a:rPr lang="en-US" sz="1000" dirty="0"/>
                        <a:t>12 (Apr</a:t>
                      </a:r>
                      <a:r>
                        <a:rPr lang="en-US" sz="1000" baseline="0" dirty="0"/>
                        <a:t> 9</a:t>
                      </a:r>
                      <a:r>
                        <a:rPr lang="en-US" sz="1000" dirty="0"/>
                        <a:t>)</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Concurrency: Optimization</a:t>
                      </a:r>
                      <a:endParaRPr lang="en-US" sz="1000" b="1" dirty="0">
                        <a:solidFill>
                          <a:schemeClr val="tx1"/>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Problem Set 8; Quiz 4</a:t>
                      </a:r>
                      <a:endParaRPr lang="en-US" sz="1000" dirty="0">
                        <a:solidFill>
                          <a:schemeClr val="tx1"/>
                        </a:solidFill>
                      </a:endParaRPr>
                    </a:p>
                  </a:txBody>
                  <a:tcPr/>
                </a:tc>
                <a:extLst>
                  <a:ext uri="{0D108BD9-81ED-4DB2-BD59-A6C34878D82A}">
                    <a16:rowId xmlns:a16="http://schemas.microsoft.com/office/drawing/2014/main" val="10012"/>
                  </a:ext>
                </a:extLst>
              </a:tr>
              <a:tr h="274320">
                <a:tc>
                  <a:txBody>
                    <a:bodyPr/>
                    <a:lstStyle/>
                    <a:p>
                      <a:r>
                        <a:rPr lang="en-US" sz="1000" dirty="0"/>
                        <a:t>13 (Apr 16)</a:t>
                      </a:r>
                      <a:endParaRPr lang="en-US" sz="1000" dirty="0">
                        <a:solidFill>
                          <a:schemeClr val="tx1"/>
                        </a:solidFill>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baseline="0" dirty="0"/>
                        <a:t>Final </a:t>
                      </a:r>
                      <a:r>
                        <a:rPr lang="en-US" sz="1000" b="1" dirty="0"/>
                        <a:t>Project</a:t>
                      </a:r>
                      <a:r>
                        <a:rPr lang="en-US" sz="1000" b="1" baseline="0" dirty="0"/>
                        <a:t> Presentation (15 minutes for each group)</a:t>
                      </a:r>
                      <a:endParaRPr lang="en-US" sz="1000" b="1" dirty="0">
                        <a:solidFill>
                          <a:srgbClr val="FF0000"/>
                        </a:solidFill>
                      </a:endParaRPr>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Project Report/Code Due</a:t>
                      </a:r>
                      <a:endParaRPr lang="en-US" sz="1000" dirty="0">
                        <a:solidFill>
                          <a:schemeClr val="tx1"/>
                        </a:solidFill>
                      </a:endParaRPr>
                    </a:p>
                  </a:txBody>
                  <a:tcPr/>
                </a:tc>
                <a:extLst>
                  <a:ext uri="{0D108BD9-81ED-4DB2-BD59-A6C34878D82A}">
                    <a16:rowId xmlns:a16="http://schemas.microsoft.com/office/drawing/2014/main" val="10013"/>
                  </a:ext>
                </a:extLst>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14 (Apr 27)</a:t>
                      </a:r>
                      <a:endParaRPr lang="en-US" sz="1000" dirty="0">
                        <a:solidFill>
                          <a:schemeClr val="tx1"/>
                        </a:solidFill>
                      </a:endParaRPr>
                    </a:p>
                  </a:txBody>
                  <a:tcPr/>
                </a:tc>
                <a:tc gridSpan="3">
                  <a:txBody>
                    <a:bodyPr/>
                    <a:lstStyle/>
                    <a:p>
                      <a:pPr algn="ctr"/>
                      <a:r>
                        <a:rPr lang="en-US" sz="1000" dirty="0"/>
                        <a:t>Final Exam</a:t>
                      </a:r>
                      <a:endParaRPr lang="en-US" sz="1000" dirty="0">
                        <a:solidFill>
                          <a:srgbClr val="FF0000"/>
                        </a:solidFill>
                      </a:endParaRPr>
                    </a:p>
                  </a:txBody>
                  <a:tcPr/>
                </a:tc>
                <a:tc hMerge="1">
                  <a:txBody>
                    <a:bodyPr/>
                    <a:lstStyle/>
                    <a:p>
                      <a:endParaRPr lang="en-US"/>
                    </a:p>
                  </a:txBody>
                  <a:tcPr/>
                </a:tc>
                <a:tc hMerge="1">
                  <a:txBody>
                    <a:bodyPr/>
                    <a:lstStyle/>
                    <a:p>
                      <a:endParaRPr lang="en-US"/>
                    </a:p>
                  </a:txBody>
                  <a:tcPr/>
                </a:tc>
                <a:tc>
                  <a:txBody>
                    <a:bodyPr/>
                    <a:lstStyle/>
                    <a:p>
                      <a:endParaRPr lang="en-US" sz="1000" dirty="0">
                        <a:solidFill>
                          <a:schemeClr val="tx1"/>
                        </a:solidFill>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629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Coupling and Execution Policy</a:t>
            </a:r>
          </a:p>
        </p:txBody>
      </p:sp>
      <p:sp>
        <p:nvSpPr>
          <p:cNvPr id="3" name="Content Placeholder 2"/>
          <p:cNvSpPr>
            <a:spLocks noGrp="1"/>
          </p:cNvSpPr>
          <p:nvPr>
            <p:ph idx="1"/>
          </p:nvPr>
        </p:nvSpPr>
        <p:spPr/>
        <p:txBody>
          <a:bodyPr/>
          <a:lstStyle/>
          <a:p>
            <a:r>
              <a:rPr lang="en-US" dirty="0"/>
              <a:t>Thread pools work best when tasks are homogeneous and independent. </a:t>
            </a:r>
          </a:p>
          <a:p>
            <a:pPr lvl="1"/>
            <a:r>
              <a:rPr lang="en-US" dirty="0"/>
              <a:t>Dependency between tasks in the pool creates constraints on the execution policy which might result in problems (deadlock, liveness hazard, etc.)</a:t>
            </a:r>
          </a:p>
          <a:p>
            <a:pPr lvl="1"/>
            <a:r>
              <a:rPr lang="en-US" dirty="0"/>
              <a:t>Long-running tasks may impair the responsiveness of the service managed by the Executor.</a:t>
            </a:r>
          </a:p>
          <a:p>
            <a:pPr lvl="1"/>
            <a:r>
              <a:rPr lang="en-US" dirty="0"/>
              <a:t>Reusing threads create channels for communication between tasks – don’t use them. </a:t>
            </a:r>
          </a:p>
        </p:txBody>
      </p:sp>
    </p:spTree>
    <p:extLst>
      <p:ext uri="{BB962C8B-B14F-4D97-AF65-F5344CB8AC3E}">
        <p14:creationId xmlns:p14="http://schemas.microsoft.com/office/powerpoint/2010/main" val="371091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Thread Pools </a:t>
            </a:r>
          </a:p>
        </p:txBody>
      </p:sp>
      <p:sp>
        <p:nvSpPr>
          <p:cNvPr id="3" name="Content Placeholder 2"/>
          <p:cNvSpPr>
            <a:spLocks noGrp="1"/>
          </p:cNvSpPr>
          <p:nvPr>
            <p:ph idx="1"/>
          </p:nvPr>
        </p:nvSpPr>
        <p:spPr/>
        <p:txBody>
          <a:bodyPr>
            <a:normAutofit lnSpcReduction="10000"/>
          </a:bodyPr>
          <a:lstStyle/>
          <a:p>
            <a:r>
              <a:rPr lang="en-US" dirty="0"/>
              <a:t>The ideal size for a thread pool depends on the types of tasks and the deployment system</a:t>
            </a:r>
          </a:p>
          <a:p>
            <a:pPr lvl="1"/>
            <a:r>
              <a:rPr lang="en-US" dirty="0"/>
              <a:t>If it is too big, performance suffers</a:t>
            </a:r>
          </a:p>
          <a:p>
            <a:pPr lvl="1"/>
            <a:r>
              <a:rPr lang="en-US" dirty="0"/>
              <a:t>If it is too small, throughput suffers</a:t>
            </a:r>
          </a:p>
          <a:p>
            <a:r>
              <a:rPr lang="en-US" dirty="0"/>
              <a:t>Heuristics</a:t>
            </a:r>
          </a:p>
          <a:p>
            <a:pPr lvl="1"/>
            <a:r>
              <a:rPr lang="en-US" dirty="0"/>
              <a:t>For compute intensive tasks, N+1 threads for a N-processor system</a:t>
            </a:r>
          </a:p>
          <a:p>
            <a:pPr lvl="1"/>
            <a:r>
              <a:rPr lang="en-US" dirty="0"/>
              <a:t>For tasks including I/O or other blocking operations, you want a larger pool</a:t>
            </a:r>
          </a:p>
        </p:txBody>
      </p:sp>
    </p:spTree>
    <p:extLst>
      <p:ext uri="{BB962C8B-B14F-4D97-AF65-F5344CB8AC3E}">
        <p14:creationId xmlns:p14="http://schemas.microsoft.com/office/powerpoint/2010/main" val="414614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CPU Utilization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Given these definitions:</a:t>
            </a:r>
          </a:p>
          <a:p>
            <a:pPr marL="0" indent="0">
              <a:buNone/>
            </a:pPr>
            <a:r>
              <a:rPr lang="en-US" dirty="0"/>
              <a:t>	N = number of CPUs</a:t>
            </a:r>
          </a:p>
          <a:p>
            <a:pPr marL="0" indent="0">
              <a:buNone/>
            </a:pPr>
            <a:r>
              <a:rPr lang="en-US" dirty="0"/>
              <a:t>	U = target CPU utilization</a:t>
            </a:r>
          </a:p>
          <a:p>
            <a:pPr marL="0" indent="0">
              <a:buNone/>
            </a:pPr>
            <a:r>
              <a:rPr lang="en-US" dirty="0"/>
              <a:t>	W/C = ratio of wait time to compute time</a:t>
            </a:r>
          </a:p>
          <a:p>
            <a:pPr marL="0" indent="0">
              <a:buNone/>
            </a:pPr>
            <a:r>
              <a:rPr lang="en-US" dirty="0"/>
              <a:t>The optimal pool size is:</a:t>
            </a:r>
          </a:p>
          <a:p>
            <a:pPr marL="0" indent="0">
              <a:buNone/>
            </a:pPr>
            <a:r>
              <a:rPr lang="en-US" dirty="0"/>
              <a:t>	M = N * U * (1 + W/C)</a:t>
            </a:r>
          </a:p>
          <a:p>
            <a:pPr marL="0" indent="0">
              <a:buNone/>
            </a:pPr>
            <a:endParaRPr lang="en-US" dirty="0"/>
          </a:p>
          <a:p>
            <a:pPr marL="0" indent="0">
              <a:buNone/>
            </a:pPr>
            <a:r>
              <a:rPr lang="en-US" dirty="0"/>
              <a:t>The number of CPUs can be obtained by: 	</a:t>
            </a:r>
            <a:r>
              <a:rPr lang="en-US" i="1" dirty="0" err="1"/>
              <a:t>Runtime.getRuntime</a:t>
            </a:r>
            <a:r>
              <a:rPr lang="en-US" i="1" dirty="0"/>
              <a:t>().</a:t>
            </a:r>
            <a:r>
              <a:rPr lang="en-US" i="1" dirty="0" err="1"/>
              <a:t>availableProcessors</a:t>
            </a:r>
            <a:r>
              <a:rPr lang="en-US" i="1" dirty="0"/>
              <a:t>()</a:t>
            </a:r>
          </a:p>
          <a:p>
            <a:pPr marL="0" indent="0">
              <a:buNone/>
            </a:pPr>
            <a:endParaRPr lang="en-US" dirty="0"/>
          </a:p>
        </p:txBody>
      </p:sp>
    </p:spTree>
    <p:extLst>
      <p:ext uri="{BB962C8B-B14F-4D97-AF65-F5344CB8AC3E}">
        <p14:creationId xmlns:p14="http://schemas.microsoft.com/office/powerpoint/2010/main" val="178547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3</a:t>
            </a:r>
          </a:p>
        </p:txBody>
      </p:sp>
      <p:sp>
        <p:nvSpPr>
          <p:cNvPr id="3" name="Content Placeholder 2"/>
          <p:cNvSpPr>
            <a:spLocks noGrp="1"/>
          </p:cNvSpPr>
          <p:nvPr>
            <p:ph idx="1"/>
          </p:nvPr>
        </p:nvSpPr>
        <p:spPr/>
        <p:txBody>
          <a:bodyPr/>
          <a:lstStyle/>
          <a:p>
            <a:r>
              <a:rPr lang="en-US" dirty="0"/>
              <a:t>Given MultipleClient.java (with the bigger number and 5 clients) and ExecutorWebServer.java, tune the thread pool size in the factor web server example for optimal performance.</a:t>
            </a:r>
          </a:p>
        </p:txBody>
      </p:sp>
    </p:spTree>
    <p:extLst>
      <p:ext uri="{BB962C8B-B14F-4D97-AF65-F5344CB8AC3E}">
        <p14:creationId xmlns:p14="http://schemas.microsoft.com/office/powerpoint/2010/main" val="105382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the Queue</a:t>
            </a:r>
          </a:p>
        </p:txBody>
      </p:sp>
      <p:sp>
        <p:nvSpPr>
          <p:cNvPr id="5" name="TextBox 4"/>
          <p:cNvSpPr txBox="1"/>
          <p:nvPr/>
        </p:nvSpPr>
        <p:spPr>
          <a:xfrm>
            <a:off x="1558788" y="1805478"/>
            <a:ext cx="651012" cy="369332"/>
          </a:xfrm>
          <a:prstGeom prst="rect">
            <a:avLst/>
          </a:prstGeom>
          <a:noFill/>
        </p:spPr>
        <p:txBody>
          <a:bodyPr wrap="none" rtlCol="0">
            <a:spAutoFit/>
          </a:bodyPr>
          <a:lstStyle/>
          <a:p>
            <a:r>
              <a:rPr lang="en-US" dirty="0"/>
              <a:t>tasks</a:t>
            </a:r>
          </a:p>
        </p:txBody>
      </p:sp>
      <p:sp>
        <p:nvSpPr>
          <p:cNvPr id="4" name="Rounded Rectangle 3"/>
          <p:cNvSpPr/>
          <p:nvPr/>
        </p:nvSpPr>
        <p:spPr>
          <a:xfrm>
            <a:off x="733245" y="2174810"/>
            <a:ext cx="24003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62224" y="310929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207839" y="24544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39928" y="341858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7839" y="37369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54228" y="30616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61763" y="366301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76063" y="33981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60647" y="279141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4100" y="407780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79081" y="1805478"/>
            <a:ext cx="1279709" cy="369332"/>
          </a:xfrm>
          <a:prstGeom prst="rect">
            <a:avLst/>
          </a:prstGeom>
          <a:noFill/>
        </p:spPr>
        <p:txBody>
          <a:bodyPr wrap="none" rtlCol="0">
            <a:spAutoFit/>
          </a:bodyPr>
          <a:lstStyle/>
          <a:p>
            <a:r>
              <a:rPr lang="en-US" dirty="0"/>
              <a:t>thread pool</a:t>
            </a:r>
          </a:p>
        </p:txBody>
      </p:sp>
      <p:sp>
        <p:nvSpPr>
          <p:cNvPr id="17" name="Rounded Rectangle 16"/>
          <p:cNvSpPr/>
          <p:nvPr/>
        </p:nvSpPr>
        <p:spPr>
          <a:xfrm>
            <a:off x="6123747" y="2174810"/>
            <a:ext cx="22860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6930231" y="31171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6400800" y="267781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404684" y="267988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6412732" y="31370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6906367" y="26798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6424234" y="362093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6424234" y="411065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6930231" y="359562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418766" y="35942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888403" y="26588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7404684" y="30809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6930231" y="41106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7888403" y="307266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63" idx="3"/>
            <a:endCxn id="17" idx="1"/>
          </p:cNvCxnSpPr>
          <p:nvPr/>
        </p:nvCxnSpPr>
        <p:spPr>
          <a:xfrm>
            <a:off x="4419600" y="3547447"/>
            <a:ext cx="17041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96002" y="2860298"/>
            <a:ext cx="1151341" cy="646331"/>
          </a:xfrm>
          <a:prstGeom prst="rect">
            <a:avLst/>
          </a:prstGeom>
          <a:noFill/>
        </p:spPr>
        <p:txBody>
          <a:bodyPr wrap="none" rtlCol="0">
            <a:spAutoFit/>
          </a:bodyPr>
          <a:lstStyle/>
          <a:p>
            <a:r>
              <a:rPr lang="en-US" dirty="0"/>
              <a:t>execution </a:t>
            </a:r>
          </a:p>
          <a:p>
            <a:r>
              <a:rPr lang="en-US" dirty="0"/>
              <a:t>policy</a:t>
            </a:r>
          </a:p>
        </p:txBody>
      </p:sp>
      <p:sp>
        <p:nvSpPr>
          <p:cNvPr id="63" name="Rounded Rectangle 62"/>
          <p:cNvSpPr/>
          <p:nvPr/>
        </p:nvSpPr>
        <p:spPr>
          <a:xfrm>
            <a:off x="3124200" y="3337897"/>
            <a:ext cx="129540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4" idx="3"/>
          </p:cNvCxnSpPr>
          <p:nvPr/>
        </p:nvCxnSpPr>
        <p:spPr>
          <a:xfrm>
            <a:off x="3133545" y="3547447"/>
            <a:ext cx="981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24200" y="2971800"/>
            <a:ext cx="1981200" cy="369332"/>
          </a:xfrm>
          <a:prstGeom prst="rect">
            <a:avLst/>
          </a:prstGeom>
          <a:noFill/>
        </p:spPr>
        <p:txBody>
          <a:bodyPr wrap="square" rtlCol="0">
            <a:spAutoFit/>
          </a:bodyPr>
          <a:lstStyle/>
          <a:p>
            <a:r>
              <a:rPr lang="en-US" dirty="0"/>
              <a:t>task queue</a:t>
            </a:r>
          </a:p>
        </p:txBody>
      </p:sp>
      <p:sp>
        <p:nvSpPr>
          <p:cNvPr id="71" name="Oval 70"/>
          <p:cNvSpPr/>
          <p:nvPr/>
        </p:nvSpPr>
        <p:spPr>
          <a:xfrm>
            <a:off x="4000500"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679005"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343235" y="34407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21542" y="344277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a:off x="7418766" y="4093851"/>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7888403" y="4110650"/>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7888403" y="361310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04663" y="5105400"/>
            <a:ext cx="5191634" cy="1200329"/>
          </a:xfrm>
          <a:prstGeom prst="rect">
            <a:avLst/>
          </a:prstGeom>
          <a:noFill/>
        </p:spPr>
        <p:txBody>
          <a:bodyPr wrap="square" rtlCol="0">
            <a:spAutoFit/>
          </a:bodyPr>
          <a:lstStyle/>
          <a:p>
            <a:r>
              <a:rPr lang="en-US" dirty="0"/>
              <a:t>The queue may grow unbounded!</a:t>
            </a:r>
          </a:p>
          <a:p>
            <a:r>
              <a:rPr lang="en-US" dirty="0"/>
              <a:t>When a bounded task queue fills up, the saturation policy comes into play.</a:t>
            </a:r>
          </a:p>
          <a:p>
            <a:r>
              <a:rPr lang="en-US" dirty="0"/>
              <a:t>The default: throw </a:t>
            </a:r>
            <a:r>
              <a:rPr lang="en-US" dirty="0" err="1"/>
              <a:t>RejectedExecutionException</a:t>
            </a:r>
            <a:endParaRPr lang="en-US" dirty="0"/>
          </a:p>
        </p:txBody>
      </p:sp>
      <p:cxnSp>
        <p:nvCxnSpPr>
          <p:cNvPr id="19" name="Straight Arrow Connector 18"/>
          <p:cNvCxnSpPr/>
          <p:nvPr/>
        </p:nvCxnSpPr>
        <p:spPr>
          <a:xfrm flipH="1" flipV="1">
            <a:off x="4229114" y="3845850"/>
            <a:ext cx="1042558" cy="118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043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Than CPUs</a:t>
            </a:r>
          </a:p>
        </p:txBody>
      </p:sp>
      <p:sp>
        <p:nvSpPr>
          <p:cNvPr id="3" name="Content Placeholder 2"/>
          <p:cNvSpPr>
            <a:spLocks noGrp="1"/>
          </p:cNvSpPr>
          <p:nvPr>
            <p:ph idx="1"/>
          </p:nvPr>
        </p:nvSpPr>
        <p:spPr/>
        <p:txBody>
          <a:bodyPr>
            <a:normAutofit lnSpcReduction="10000"/>
          </a:bodyPr>
          <a:lstStyle/>
          <a:p>
            <a:r>
              <a:rPr lang="en-US" dirty="0"/>
              <a:t>Other resources that can contribute to sizing constraints are memory, file handles, socket handles, database connections, etc.</a:t>
            </a:r>
          </a:p>
          <a:p>
            <a:pPr lvl="1"/>
            <a:r>
              <a:rPr lang="en-US" dirty="0"/>
              <a:t>Add up how much of those resources each task requires and divide that into the total quantity available  </a:t>
            </a:r>
          </a:p>
          <a:p>
            <a:r>
              <a:rPr lang="en-US" dirty="0"/>
              <a:t>Alternatively, the size of the thread pool can be tuned by running the application using different pool sizes and observing the level of CPU and other resource utilization.</a:t>
            </a:r>
          </a:p>
        </p:txBody>
      </p:sp>
    </p:spTree>
    <p:extLst>
      <p:ext uri="{BB962C8B-B14F-4D97-AF65-F5344CB8AC3E}">
        <p14:creationId xmlns:p14="http://schemas.microsoft.com/office/powerpoint/2010/main" val="781117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745AD1-6E40-4C2E-B7CA-8808868BF3C7}"/>
              </a:ext>
            </a:extLst>
          </p:cNvPr>
          <p:cNvSpPr>
            <a:spLocks noGrp="1"/>
          </p:cNvSpPr>
          <p:nvPr>
            <p:ph type="title"/>
          </p:nvPr>
        </p:nvSpPr>
        <p:spPr/>
        <p:txBody>
          <a:bodyPr/>
          <a:lstStyle/>
          <a:p>
            <a:r>
              <a:rPr lang="en-US" dirty="0"/>
              <a:t>Finding Exploitable Parallelism</a:t>
            </a:r>
            <a:endParaRPr lang="en-SG" dirty="0"/>
          </a:p>
        </p:txBody>
      </p:sp>
      <p:sp>
        <p:nvSpPr>
          <p:cNvPr id="5" name="Text Placeholder 4">
            <a:extLst>
              <a:ext uri="{FF2B5EF4-FFF2-40B4-BE49-F238E27FC236}">
                <a16:creationId xmlns:a16="http://schemas.microsoft.com/office/drawing/2014/main" id="{CCB0F7DD-9DC0-415B-AF5A-59F39331189E}"/>
              </a:ext>
            </a:extLst>
          </p:cNvPr>
          <p:cNvSpPr>
            <a:spLocks noGrp="1"/>
          </p:cNvSpPr>
          <p:nvPr>
            <p:ph type="body" idx="1"/>
          </p:nvPr>
        </p:nvSpPr>
        <p:spPr/>
        <p:txBody>
          <a:bodyPr/>
          <a:lstStyle/>
          <a:p>
            <a:r>
              <a:rPr lang="en-SG" dirty="0"/>
              <a:t>Part 2</a:t>
            </a:r>
          </a:p>
        </p:txBody>
      </p:sp>
    </p:spTree>
    <p:extLst>
      <p:ext uri="{BB962C8B-B14F-4D97-AF65-F5344CB8AC3E}">
        <p14:creationId xmlns:p14="http://schemas.microsoft.com/office/powerpoint/2010/main" val="2902603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Exploitable Parallelism</a:t>
            </a:r>
          </a:p>
        </p:txBody>
      </p:sp>
      <p:sp>
        <p:nvSpPr>
          <p:cNvPr id="3" name="Content Placeholder 2"/>
          <p:cNvSpPr>
            <a:spLocks noGrp="1"/>
          </p:cNvSpPr>
          <p:nvPr>
            <p:ph idx="1"/>
          </p:nvPr>
        </p:nvSpPr>
        <p:spPr/>
        <p:txBody>
          <a:bodyPr/>
          <a:lstStyle/>
          <a:p>
            <a:r>
              <a:rPr lang="en-US" dirty="0"/>
              <a:t>The executor framework makes it easy to submit and execution tasks as well as specify an execution policy.</a:t>
            </a:r>
          </a:p>
          <a:p>
            <a:r>
              <a:rPr lang="en-US" dirty="0"/>
              <a:t>How do you define the tasks such that you can get the maximum performance?</a:t>
            </a:r>
          </a:p>
        </p:txBody>
      </p:sp>
    </p:spTree>
    <p:extLst>
      <p:ext uri="{BB962C8B-B14F-4D97-AF65-F5344CB8AC3E}">
        <p14:creationId xmlns:p14="http://schemas.microsoft.com/office/powerpoint/2010/main" val="36741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Steps to Parallelization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08" y="1979317"/>
            <a:ext cx="8153400" cy="3835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243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a:t>
            </a:r>
          </a:p>
        </p:txBody>
      </p:sp>
      <p:sp>
        <p:nvSpPr>
          <p:cNvPr id="3" name="Content Placeholder 2"/>
          <p:cNvSpPr>
            <a:spLocks noGrp="1"/>
          </p:cNvSpPr>
          <p:nvPr>
            <p:ph idx="1"/>
          </p:nvPr>
        </p:nvSpPr>
        <p:spPr/>
        <p:txBody>
          <a:bodyPr>
            <a:normAutofit/>
          </a:bodyPr>
          <a:lstStyle/>
          <a:p>
            <a:r>
              <a:rPr lang="en-US" dirty="0"/>
              <a:t>Break up the computation into “self-contained” tasks to be divided among processes</a:t>
            </a:r>
          </a:p>
          <a:p>
            <a:pPr lvl="1"/>
            <a:r>
              <a:rPr lang="en-US" dirty="0"/>
              <a:t>Tasks shouldn’t be too small or too big</a:t>
            </a:r>
          </a:p>
          <a:p>
            <a:pPr lvl="2"/>
            <a:r>
              <a:rPr lang="en-US" dirty="0"/>
              <a:t>Too small: the ratio of useful work vs overhead becomes small</a:t>
            </a:r>
          </a:p>
          <a:p>
            <a:pPr lvl="2"/>
            <a:r>
              <a:rPr lang="en-US" dirty="0"/>
              <a:t>Too big: Number of tasks available at a time is upper bound on achievable speedup </a:t>
            </a:r>
          </a:p>
          <a:p>
            <a:pPr lvl="1"/>
            <a:r>
              <a:rPr lang="en-US" dirty="0"/>
              <a:t>Tasks may become available dynamically</a:t>
            </a:r>
          </a:p>
        </p:txBody>
      </p:sp>
    </p:spTree>
    <p:extLst>
      <p:ext uri="{BB962C8B-B14F-4D97-AF65-F5344CB8AC3E}">
        <p14:creationId xmlns:p14="http://schemas.microsoft.com/office/powerpoint/2010/main" val="340211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 of the Week</a:t>
            </a:r>
          </a:p>
        </p:txBody>
      </p:sp>
      <p:sp>
        <p:nvSpPr>
          <p:cNvPr id="2" name="Content Placeholder 1"/>
          <p:cNvSpPr>
            <a:spLocks noGrp="1"/>
          </p:cNvSpPr>
          <p:nvPr>
            <p:ph idx="1"/>
          </p:nvPr>
        </p:nvSpPr>
        <p:spPr/>
        <p:txBody>
          <a:bodyPr>
            <a:normAutofit/>
          </a:bodyPr>
          <a:lstStyle/>
          <a:p>
            <a:r>
              <a:rPr lang="en-US" dirty="0"/>
              <a:t>Executor and thread pools</a:t>
            </a:r>
          </a:p>
          <a:p>
            <a:r>
              <a:rPr lang="en-US" dirty="0"/>
              <a:t>Finding Exploitable Parallelism</a:t>
            </a:r>
          </a:p>
          <a:p>
            <a:r>
              <a:rPr lang="en-US" dirty="0"/>
              <a:t>Non-blocking algorithms</a:t>
            </a:r>
          </a:p>
          <a:p>
            <a:pPr lvl="1"/>
            <a:endParaRPr lang="en-US" dirty="0"/>
          </a:p>
        </p:txBody>
      </p:sp>
    </p:spTree>
    <p:extLst>
      <p:ext uri="{BB962C8B-B14F-4D97-AF65-F5344CB8AC3E}">
        <p14:creationId xmlns:p14="http://schemas.microsoft.com/office/powerpoint/2010/main" val="1521639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rmAutofit/>
          </a:bodyPr>
          <a:lstStyle/>
          <a:p>
            <a:r>
              <a:rPr lang="en-US" dirty="0"/>
              <a:t>Specify mechanism to divide work among cores </a:t>
            </a:r>
          </a:p>
          <a:p>
            <a:pPr lvl="1"/>
            <a:r>
              <a:rPr lang="en-US" dirty="0"/>
              <a:t>We may want to balance the amount of work for each core </a:t>
            </a:r>
          </a:p>
          <a:p>
            <a:pPr lvl="1"/>
            <a:r>
              <a:rPr lang="en-US" dirty="0"/>
              <a:t>and reduce communication between the threads</a:t>
            </a:r>
          </a:p>
          <a:p>
            <a:r>
              <a:rPr lang="en-US" dirty="0"/>
              <a:t>Structured approaches usually work well </a:t>
            </a:r>
          </a:p>
          <a:p>
            <a:pPr lvl="1"/>
            <a:r>
              <a:rPr lang="en-US" dirty="0"/>
              <a:t>Code inspection or understanding of application </a:t>
            </a:r>
          </a:p>
          <a:p>
            <a:pPr lvl="1"/>
            <a:r>
              <a:rPr lang="en-US" dirty="0"/>
              <a:t>Apply Well-known design patterns</a:t>
            </a:r>
          </a:p>
          <a:p>
            <a:pPr lvl="1"/>
            <a:endParaRPr lang="en-US" dirty="0"/>
          </a:p>
        </p:txBody>
      </p:sp>
    </p:spTree>
    <p:extLst>
      <p:ext uri="{BB962C8B-B14F-4D97-AF65-F5344CB8AC3E}">
        <p14:creationId xmlns:p14="http://schemas.microsoft.com/office/powerpoint/2010/main" val="1702915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 and Mapping</a:t>
            </a:r>
          </a:p>
        </p:txBody>
      </p:sp>
      <p:sp>
        <p:nvSpPr>
          <p:cNvPr id="3" name="Content Placeholder 2"/>
          <p:cNvSpPr>
            <a:spLocks noGrp="1"/>
          </p:cNvSpPr>
          <p:nvPr>
            <p:ph idx="1"/>
          </p:nvPr>
        </p:nvSpPr>
        <p:spPr/>
        <p:txBody>
          <a:bodyPr/>
          <a:lstStyle/>
          <a:p>
            <a:r>
              <a:rPr lang="en-US" dirty="0"/>
              <a:t>Figure out what kind of communication is needed between each pair of threads</a:t>
            </a:r>
          </a:p>
          <a:p>
            <a:pPr lvl="1"/>
            <a:r>
              <a:rPr lang="en-US" dirty="0"/>
              <a:t>Less communication is better: preserve locality of data</a:t>
            </a:r>
          </a:p>
          <a:p>
            <a:r>
              <a:rPr lang="en-US" dirty="0"/>
              <a:t>Schedule the threads to satisfy tasks dependences</a:t>
            </a:r>
          </a:p>
          <a:p>
            <a:r>
              <a:rPr lang="en-US" dirty="0"/>
              <a:t>Use Executor </a:t>
            </a:r>
          </a:p>
        </p:txBody>
      </p:sp>
    </p:spTree>
    <p:extLst>
      <p:ext uri="{BB962C8B-B14F-4D97-AF65-F5344CB8AC3E}">
        <p14:creationId xmlns:p14="http://schemas.microsoft.com/office/powerpoint/2010/main" val="40590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FactorWebserver</a:t>
            </a:r>
            <a:endParaRPr lang="en-US" dirty="0"/>
          </a:p>
        </p:txBody>
      </p:sp>
      <p:sp>
        <p:nvSpPr>
          <p:cNvPr id="17" name="Content Placeholder 16"/>
          <p:cNvSpPr>
            <a:spLocks noGrp="1"/>
          </p:cNvSpPr>
          <p:nvPr>
            <p:ph idx="1"/>
          </p:nvPr>
        </p:nvSpPr>
        <p:spPr/>
        <p:txBody>
          <a:bodyPr/>
          <a:lstStyle/>
          <a:p>
            <a:pPr marL="0" indent="0">
              <a:buNone/>
            </a:pPr>
            <a:endParaRPr lang="en-US" dirty="0"/>
          </a:p>
          <a:p>
            <a:endParaRPr lang="en-US" dirty="0"/>
          </a:p>
        </p:txBody>
      </p:sp>
      <p:sp>
        <p:nvSpPr>
          <p:cNvPr id="4" name="TextBox 3"/>
          <p:cNvSpPr txBox="1"/>
          <p:nvPr/>
        </p:nvSpPr>
        <p:spPr>
          <a:xfrm>
            <a:off x="2209801" y="2209800"/>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setup and wait for first connection</a:t>
            </a:r>
          </a:p>
        </p:txBody>
      </p:sp>
      <p:sp>
        <p:nvSpPr>
          <p:cNvPr id="5" name="TextBox 4"/>
          <p:cNvSpPr txBox="1"/>
          <p:nvPr/>
        </p:nvSpPr>
        <p:spPr>
          <a:xfrm>
            <a:off x="2209801" y="2791135"/>
            <a:ext cx="46002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err="1"/>
              <a:t>handlerequest</a:t>
            </a:r>
            <a:endParaRPr lang="en-US" dirty="0"/>
          </a:p>
        </p:txBody>
      </p:sp>
      <p:sp>
        <p:nvSpPr>
          <p:cNvPr id="8" name="TextBox 7"/>
          <p:cNvSpPr txBox="1"/>
          <p:nvPr/>
        </p:nvSpPr>
        <p:spPr>
          <a:xfrm>
            <a:off x="4300076" y="5065466"/>
            <a:ext cx="419695" cy="251031"/>
          </a:xfrm>
          <a:prstGeom prst="rect">
            <a:avLst/>
          </a:prstGeom>
          <a:noFill/>
        </p:spPr>
        <p:txBody>
          <a:bodyPr vert="eaVert" wrap="none" rtlCol="0">
            <a:spAutoFit/>
          </a:bodyPr>
          <a:lstStyle/>
          <a:p>
            <a:r>
              <a:rPr lang="en-US" dirty="0"/>
              <a:t>…</a:t>
            </a:r>
          </a:p>
        </p:txBody>
      </p:sp>
      <p:cxnSp>
        <p:nvCxnSpPr>
          <p:cNvPr id="41" name="Straight Arrow Connector 40"/>
          <p:cNvCxnSpPr>
            <a:endCxn id="5" idx="3"/>
          </p:cNvCxnSpPr>
          <p:nvPr/>
        </p:nvCxnSpPr>
        <p:spPr>
          <a:xfrm flipV="1">
            <a:off x="5914488" y="2883468"/>
            <a:ext cx="895560" cy="923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209800" y="3373850"/>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wait for second connection</a:t>
            </a:r>
          </a:p>
        </p:txBody>
      </p:sp>
      <p:sp>
        <p:nvSpPr>
          <p:cNvPr id="62" name="TextBox 61"/>
          <p:cNvSpPr txBox="1"/>
          <p:nvPr/>
        </p:nvSpPr>
        <p:spPr>
          <a:xfrm>
            <a:off x="2209801" y="3971782"/>
            <a:ext cx="46002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err="1"/>
              <a:t>handlerequest</a:t>
            </a:r>
            <a:endParaRPr lang="en-US" dirty="0"/>
          </a:p>
        </p:txBody>
      </p:sp>
      <p:cxnSp>
        <p:nvCxnSpPr>
          <p:cNvPr id="63" name="Straight Arrow Connector 62"/>
          <p:cNvCxnSpPr>
            <a:endCxn id="62" idx="3"/>
          </p:cNvCxnSpPr>
          <p:nvPr/>
        </p:nvCxnSpPr>
        <p:spPr>
          <a:xfrm flipV="1">
            <a:off x="5914488" y="4064115"/>
            <a:ext cx="895560" cy="923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09800" y="4554497"/>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wait for third connection</a:t>
            </a:r>
          </a:p>
        </p:txBody>
      </p:sp>
    </p:spTree>
    <p:extLst>
      <p:ext uri="{BB962C8B-B14F-4D97-AF65-F5344CB8AC3E}">
        <p14:creationId xmlns:p14="http://schemas.microsoft.com/office/powerpoint/2010/main" val="1807403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lnSpcReduction="10000"/>
          </a:bodyPr>
          <a:lstStyle/>
          <a:p>
            <a:pPr marL="0" indent="0">
              <a:buNone/>
            </a:pPr>
            <a:r>
              <a:rPr lang="en-US" sz="2400" dirty="0"/>
              <a:t>Bernstein’s Condition</a:t>
            </a:r>
          </a:p>
          <a:p>
            <a:pPr lvl="1"/>
            <a:r>
              <a:rPr lang="en-US" sz="2400" dirty="0" err="1"/>
              <a:t>Ri</a:t>
            </a:r>
            <a:r>
              <a:rPr lang="en-US" sz="2400" dirty="0"/>
              <a:t>: set of memory locations read (input) by task Ti</a:t>
            </a:r>
          </a:p>
          <a:p>
            <a:pPr lvl="1"/>
            <a:r>
              <a:rPr lang="en-US" sz="2400" dirty="0" err="1"/>
              <a:t>Wj</a:t>
            </a:r>
            <a:r>
              <a:rPr lang="en-US" sz="2400" dirty="0"/>
              <a:t>: set of memory locations written (output) by task </a:t>
            </a:r>
            <a:r>
              <a:rPr lang="en-US" sz="2400" dirty="0" err="1"/>
              <a:t>Tj</a:t>
            </a:r>
            <a:endParaRPr lang="en-US" sz="2400" dirty="0"/>
          </a:p>
          <a:p>
            <a:pPr marL="0" indent="0">
              <a:buNone/>
            </a:pPr>
            <a:r>
              <a:rPr lang="en-US" sz="2400" dirty="0"/>
              <a:t>Two tasks  T1  and T2 can run in parallel if input to T1 is not part of output from T2; and input to T2 is not part of output from T1 outputs from T1 and T2 do not overlap.</a:t>
            </a:r>
          </a:p>
          <a:p>
            <a:pPr marL="0" indent="0">
              <a:buNone/>
            </a:pPr>
            <a:endParaRPr lang="en-US" sz="2400" dirty="0"/>
          </a:p>
          <a:p>
            <a:pPr marL="0" indent="0">
              <a:buNone/>
            </a:pPr>
            <a:r>
              <a:rPr lang="en-US" sz="2400" dirty="0"/>
              <a:t>Example: If T1: a = </a:t>
            </a:r>
            <a:r>
              <a:rPr lang="en-US" sz="2400" dirty="0" err="1"/>
              <a:t>x+y</a:t>
            </a:r>
            <a:r>
              <a:rPr lang="en-US" sz="2400" dirty="0"/>
              <a:t> and T2: b = </a:t>
            </a:r>
            <a:r>
              <a:rPr lang="en-US" sz="2400" dirty="0" err="1"/>
              <a:t>x+z</a:t>
            </a:r>
            <a:r>
              <a:rPr lang="en-US" sz="2400" dirty="0"/>
              <a:t>, then R1 = {x, y}; W1 = {a}; R2 = {x, z}; W2 = {b}</a:t>
            </a:r>
          </a:p>
          <a:p>
            <a:pPr marL="0" indent="0">
              <a:buNone/>
            </a:pPr>
            <a:endParaRPr lang="en-US" sz="2400" dirty="0"/>
          </a:p>
          <a:p>
            <a:pPr marL="0" indent="0">
              <a:buNone/>
            </a:pPr>
            <a:r>
              <a:rPr lang="en-US" sz="2400" dirty="0"/>
              <a:t>*** assume that x, y and z are different memory locations</a:t>
            </a:r>
          </a:p>
        </p:txBody>
      </p:sp>
      <p:sp>
        <p:nvSpPr>
          <p:cNvPr id="2" name="Title 1"/>
          <p:cNvSpPr>
            <a:spLocks noGrp="1"/>
          </p:cNvSpPr>
          <p:nvPr>
            <p:ph type="title"/>
          </p:nvPr>
        </p:nvSpPr>
        <p:spPr/>
        <p:txBody>
          <a:bodyPr/>
          <a:lstStyle/>
          <a:p>
            <a:r>
              <a:rPr lang="en-US" dirty="0"/>
              <a:t>Dependency</a:t>
            </a:r>
          </a:p>
        </p:txBody>
      </p:sp>
    </p:spTree>
    <p:extLst>
      <p:ext uri="{BB962C8B-B14F-4D97-AF65-F5344CB8AC3E}">
        <p14:creationId xmlns:p14="http://schemas.microsoft.com/office/powerpoint/2010/main" val="2940763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FactorWebserver</a:t>
            </a:r>
            <a:endParaRPr lang="en-US" dirty="0"/>
          </a:p>
        </p:txBody>
      </p:sp>
      <p:sp>
        <p:nvSpPr>
          <p:cNvPr id="17" name="Content Placeholder 16"/>
          <p:cNvSpPr>
            <a:spLocks noGrp="1"/>
          </p:cNvSpPr>
          <p:nvPr>
            <p:ph idx="1"/>
          </p:nvPr>
        </p:nvSpPr>
        <p:spPr/>
        <p:txBody>
          <a:bodyPr/>
          <a:lstStyle/>
          <a:p>
            <a:pPr marL="0" indent="0">
              <a:buNone/>
            </a:pPr>
            <a:endParaRPr lang="en-US" dirty="0"/>
          </a:p>
          <a:p>
            <a:endParaRPr lang="en-US" dirty="0"/>
          </a:p>
        </p:txBody>
      </p:sp>
      <p:sp>
        <p:nvSpPr>
          <p:cNvPr id="4" name="TextBox 3"/>
          <p:cNvSpPr txBox="1"/>
          <p:nvPr/>
        </p:nvSpPr>
        <p:spPr>
          <a:xfrm>
            <a:off x="2209801" y="2286000"/>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setup and wait for first connection</a:t>
            </a:r>
          </a:p>
        </p:txBody>
      </p:sp>
      <p:sp>
        <p:nvSpPr>
          <p:cNvPr id="5" name="TextBox 4"/>
          <p:cNvSpPr txBox="1"/>
          <p:nvPr/>
        </p:nvSpPr>
        <p:spPr>
          <a:xfrm>
            <a:off x="2209801" y="2867335"/>
            <a:ext cx="46002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err="1"/>
              <a:t>handlerequest</a:t>
            </a:r>
            <a:endParaRPr lang="en-US" dirty="0"/>
          </a:p>
        </p:txBody>
      </p:sp>
      <p:sp>
        <p:nvSpPr>
          <p:cNvPr id="8" name="TextBox 7"/>
          <p:cNvSpPr txBox="1"/>
          <p:nvPr/>
        </p:nvSpPr>
        <p:spPr>
          <a:xfrm>
            <a:off x="4300076" y="5141666"/>
            <a:ext cx="419695" cy="251031"/>
          </a:xfrm>
          <a:prstGeom prst="rect">
            <a:avLst/>
          </a:prstGeom>
          <a:noFill/>
        </p:spPr>
        <p:txBody>
          <a:bodyPr vert="eaVert" wrap="none" rtlCol="0">
            <a:spAutoFit/>
          </a:bodyPr>
          <a:lstStyle/>
          <a:p>
            <a:r>
              <a:rPr lang="en-US" dirty="0"/>
              <a:t>…</a:t>
            </a:r>
          </a:p>
        </p:txBody>
      </p:sp>
      <p:cxnSp>
        <p:nvCxnSpPr>
          <p:cNvPr id="41" name="Straight Arrow Connector 40"/>
          <p:cNvCxnSpPr>
            <a:endCxn id="5" idx="3"/>
          </p:cNvCxnSpPr>
          <p:nvPr/>
        </p:nvCxnSpPr>
        <p:spPr>
          <a:xfrm flipV="1">
            <a:off x="5914488" y="2959668"/>
            <a:ext cx="895560" cy="923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209800" y="3450050"/>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wait for second connection</a:t>
            </a:r>
          </a:p>
        </p:txBody>
      </p:sp>
      <p:sp>
        <p:nvSpPr>
          <p:cNvPr id="62" name="TextBox 61"/>
          <p:cNvSpPr txBox="1"/>
          <p:nvPr/>
        </p:nvSpPr>
        <p:spPr>
          <a:xfrm>
            <a:off x="2209801" y="4047982"/>
            <a:ext cx="46002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err="1"/>
              <a:t>handlerequest</a:t>
            </a:r>
            <a:endParaRPr lang="en-US" dirty="0"/>
          </a:p>
        </p:txBody>
      </p:sp>
      <p:cxnSp>
        <p:nvCxnSpPr>
          <p:cNvPr id="63" name="Straight Arrow Connector 62"/>
          <p:cNvCxnSpPr>
            <a:endCxn id="62" idx="3"/>
          </p:cNvCxnSpPr>
          <p:nvPr/>
        </p:nvCxnSpPr>
        <p:spPr>
          <a:xfrm flipV="1">
            <a:off x="5914488" y="4140315"/>
            <a:ext cx="895560" cy="923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09800" y="4630697"/>
            <a:ext cx="46190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wait for third connection</a:t>
            </a:r>
          </a:p>
        </p:txBody>
      </p:sp>
      <p:cxnSp>
        <p:nvCxnSpPr>
          <p:cNvPr id="19" name="Curved Connector 18"/>
          <p:cNvCxnSpPr>
            <a:stCxn id="4" idx="1"/>
            <a:endCxn id="61" idx="1"/>
          </p:cNvCxnSpPr>
          <p:nvPr/>
        </p:nvCxnSpPr>
        <p:spPr>
          <a:xfrm rot="10800000" flipV="1">
            <a:off x="2209801" y="2470666"/>
            <a:ext cx="1" cy="1164050"/>
          </a:xfrm>
          <a:prstGeom prst="curvedConnector3">
            <a:avLst>
              <a:gd name="adj1" fmla="val 228601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a:endCxn id="64" idx="1"/>
          </p:cNvCxnSpPr>
          <p:nvPr/>
        </p:nvCxnSpPr>
        <p:spPr>
          <a:xfrm rot="5400000">
            <a:off x="1037452" y="3643014"/>
            <a:ext cx="2344697" cy="12700"/>
          </a:xfrm>
          <a:prstGeom prst="curvedConnector4">
            <a:avLst>
              <a:gd name="adj1" fmla="val -3142"/>
              <a:gd name="adj2" fmla="val 47598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4" idx="3"/>
            <a:endCxn id="5" idx="3"/>
          </p:cNvCxnSpPr>
          <p:nvPr/>
        </p:nvCxnSpPr>
        <p:spPr>
          <a:xfrm flipH="1">
            <a:off x="6810048" y="2470666"/>
            <a:ext cx="18836" cy="581335"/>
          </a:xfrm>
          <a:prstGeom prst="curvedConnector3">
            <a:avLst>
              <a:gd name="adj1" fmla="val -12136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1" idx="3"/>
            <a:endCxn id="62" idx="3"/>
          </p:cNvCxnSpPr>
          <p:nvPr/>
        </p:nvCxnSpPr>
        <p:spPr>
          <a:xfrm flipH="1">
            <a:off x="6810048" y="3634716"/>
            <a:ext cx="18835" cy="597932"/>
          </a:xfrm>
          <a:prstGeom prst="curvedConnector3">
            <a:avLst>
              <a:gd name="adj1" fmla="val -1213698"/>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857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FactorWebserver</a:t>
            </a:r>
            <a:endParaRPr lang="en-US" dirty="0"/>
          </a:p>
        </p:txBody>
      </p:sp>
      <p:sp>
        <p:nvSpPr>
          <p:cNvPr id="17" name="Content Placeholder 16"/>
          <p:cNvSpPr>
            <a:spLocks noGrp="1"/>
          </p:cNvSpPr>
          <p:nvPr>
            <p:ph idx="1"/>
          </p:nvPr>
        </p:nvSpPr>
        <p:spPr/>
        <p:txBody>
          <a:bodyPr>
            <a:normAutofit/>
          </a:bodyPr>
          <a:lstStyle/>
          <a:p>
            <a:r>
              <a:rPr lang="en-US" dirty="0"/>
              <a:t>calls of </a:t>
            </a:r>
            <a:r>
              <a:rPr lang="en-US" i="1" dirty="0" err="1"/>
              <a:t>handlerequest</a:t>
            </a:r>
            <a:r>
              <a:rPr lang="en-US" dirty="0"/>
              <a:t> can run in parallel.</a:t>
            </a:r>
          </a:p>
          <a:p>
            <a:endParaRPr lang="en-US" dirty="0"/>
          </a:p>
          <a:p>
            <a:endParaRPr lang="en-US" dirty="0"/>
          </a:p>
          <a:p>
            <a:endParaRPr lang="en-US" dirty="0"/>
          </a:p>
          <a:p>
            <a:pPr marL="0" indent="0">
              <a:buNone/>
            </a:pPr>
            <a:endParaRPr lang="en-US" dirty="0"/>
          </a:p>
          <a:p>
            <a:endParaRPr lang="en-US" dirty="0"/>
          </a:p>
        </p:txBody>
      </p:sp>
      <p:sp>
        <p:nvSpPr>
          <p:cNvPr id="52" name="TextBox 51"/>
          <p:cNvSpPr txBox="1"/>
          <p:nvPr/>
        </p:nvSpPr>
        <p:spPr>
          <a:xfrm>
            <a:off x="1816099" y="2989303"/>
            <a:ext cx="762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1</a:t>
            </a:r>
          </a:p>
        </p:txBody>
      </p:sp>
      <p:sp>
        <p:nvSpPr>
          <p:cNvPr id="53" name="TextBox 52"/>
          <p:cNvSpPr txBox="1"/>
          <p:nvPr/>
        </p:nvSpPr>
        <p:spPr>
          <a:xfrm>
            <a:off x="1816098" y="3570638"/>
            <a:ext cx="76200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2</a:t>
            </a:r>
          </a:p>
        </p:txBody>
      </p:sp>
      <p:sp>
        <p:nvSpPr>
          <p:cNvPr id="54" name="TextBox 53"/>
          <p:cNvSpPr txBox="1"/>
          <p:nvPr/>
        </p:nvSpPr>
        <p:spPr>
          <a:xfrm>
            <a:off x="2082203" y="5844969"/>
            <a:ext cx="419695" cy="251031"/>
          </a:xfrm>
          <a:prstGeom prst="rect">
            <a:avLst/>
          </a:prstGeom>
          <a:noFill/>
        </p:spPr>
        <p:txBody>
          <a:bodyPr vert="eaVert" wrap="none" rtlCol="0">
            <a:spAutoFit/>
          </a:bodyPr>
          <a:lstStyle/>
          <a:p>
            <a:r>
              <a:rPr lang="en-US" dirty="0"/>
              <a:t>…</a:t>
            </a:r>
          </a:p>
        </p:txBody>
      </p:sp>
      <p:sp>
        <p:nvSpPr>
          <p:cNvPr id="56" name="TextBox 55"/>
          <p:cNvSpPr txBox="1"/>
          <p:nvPr/>
        </p:nvSpPr>
        <p:spPr>
          <a:xfrm>
            <a:off x="1816098" y="4153353"/>
            <a:ext cx="7620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3</a:t>
            </a:r>
          </a:p>
        </p:txBody>
      </p:sp>
      <p:sp>
        <p:nvSpPr>
          <p:cNvPr id="57" name="TextBox 56"/>
          <p:cNvSpPr txBox="1"/>
          <p:nvPr/>
        </p:nvSpPr>
        <p:spPr>
          <a:xfrm>
            <a:off x="1816098" y="4751285"/>
            <a:ext cx="77470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4</a:t>
            </a:r>
          </a:p>
        </p:txBody>
      </p:sp>
      <p:sp>
        <p:nvSpPr>
          <p:cNvPr id="59" name="TextBox 58"/>
          <p:cNvSpPr txBox="1"/>
          <p:nvPr/>
        </p:nvSpPr>
        <p:spPr>
          <a:xfrm>
            <a:off x="1816098" y="5334000"/>
            <a:ext cx="7747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5</a:t>
            </a:r>
          </a:p>
        </p:txBody>
      </p:sp>
      <p:cxnSp>
        <p:nvCxnSpPr>
          <p:cNvPr id="60" name="Curved Connector 59"/>
          <p:cNvCxnSpPr>
            <a:stCxn id="52" idx="1"/>
            <a:endCxn id="56" idx="1"/>
          </p:cNvCxnSpPr>
          <p:nvPr/>
        </p:nvCxnSpPr>
        <p:spPr>
          <a:xfrm rot="10800000" flipV="1">
            <a:off x="1816099" y="3173969"/>
            <a:ext cx="1" cy="1164050"/>
          </a:xfrm>
          <a:prstGeom prst="curvedConnector3">
            <a:avLst>
              <a:gd name="adj1" fmla="val 228601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a:endCxn id="59" idx="1"/>
          </p:cNvCxnSpPr>
          <p:nvPr/>
        </p:nvCxnSpPr>
        <p:spPr>
          <a:xfrm rot="5400000">
            <a:off x="650099" y="4346317"/>
            <a:ext cx="2338348" cy="6350"/>
          </a:xfrm>
          <a:prstGeom prst="curvedConnector4">
            <a:avLst>
              <a:gd name="adj1" fmla="val -7672"/>
              <a:gd name="adj2" fmla="val 54495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52" idx="3"/>
            <a:endCxn id="53" idx="3"/>
          </p:cNvCxnSpPr>
          <p:nvPr/>
        </p:nvCxnSpPr>
        <p:spPr>
          <a:xfrm>
            <a:off x="2578099" y="3173969"/>
            <a:ext cx="12700" cy="581335"/>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6" idx="3"/>
            <a:endCxn id="57" idx="3"/>
          </p:cNvCxnSpPr>
          <p:nvPr/>
        </p:nvCxnSpPr>
        <p:spPr>
          <a:xfrm>
            <a:off x="2578100" y="4338019"/>
            <a:ext cx="12699" cy="597932"/>
          </a:xfrm>
          <a:prstGeom prst="curvedConnector3">
            <a:avLst>
              <a:gd name="adj1" fmla="val 1900142"/>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676400" y="2438400"/>
            <a:ext cx="1013611" cy="369332"/>
          </a:xfrm>
          <a:prstGeom prst="rect">
            <a:avLst/>
          </a:prstGeom>
          <a:noFill/>
        </p:spPr>
        <p:txBody>
          <a:bodyPr wrap="none" rtlCol="0">
            <a:spAutoFit/>
          </a:bodyPr>
          <a:lstStyle/>
          <a:p>
            <a:r>
              <a:rPr lang="en-US" dirty="0"/>
              <a:t>Thread 1</a:t>
            </a:r>
          </a:p>
        </p:txBody>
      </p:sp>
      <p:sp>
        <p:nvSpPr>
          <p:cNvPr id="77" name="Right Arrow 76"/>
          <p:cNvSpPr/>
          <p:nvPr/>
        </p:nvSpPr>
        <p:spPr>
          <a:xfrm>
            <a:off x="3124200" y="4038600"/>
            <a:ext cx="381000" cy="299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254499" y="2971800"/>
            <a:ext cx="762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1</a:t>
            </a:r>
          </a:p>
        </p:txBody>
      </p:sp>
      <p:sp>
        <p:nvSpPr>
          <p:cNvPr id="79" name="TextBox 78"/>
          <p:cNvSpPr txBox="1"/>
          <p:nvPr/>
        </p:nvSpPr>
        <p:spPr>
          <a:xfrm>
            <a:off x="5486399" y="3262467"/>
            <a:ext cx="76200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2</a:t>
            </a:r>
          </a:p>
        </p:txBody>
      </p:sp>
      <p:sp>
        <p:nvSpPr>
          <p:cNvPr id="80" name="TextBox 79"/>
          <p:cNvSpPr txBox="1"/>
          <p:nvPr/>
        </p:nvSpPr>
        <p:spPr>
          <a:xfrm>
            <a:off x="4495800" y="5208484"/>
            <a:ext cx="419695" cy="251031"/>
          </a:xfrm>
          <a:prstGeom prst="rect">
            <a:avLst/>
          </a:prstGeom>
          <a:noFill/>
        </p:spPr>
        <p:txBody>
          <a:bodyPr vert="eaVert" wrap="none" rtlCol="0">
            <a:spAutoFit/>
          </a:bodyPr>
          <a:lstStyle/>
          <a:p>
            <a:r>
              <a:rPr lang="en-US" dirty="0"/>
              <a:t>…</a:t>
            </a:r>
          </a:p>
        </p:txBody>
      </p:sp>
      <p:sp>
        <p:nvSpPr>
          <p:cNvPr id="81" name="TextBox 80"/>
          <p:cNvSpPr txBox="1"/>
          <p:nvPr/>
        </p:nvSpPr>
        <p:spPr>
          <a:xfrm>
            <a:off x="4262450" y="3665394"/>
            <a:ext cx="7620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3</a:t>
            </a:r>
          </a:p>
        </p:txBody>
      </p:sp>
      <p:sp>
        <p:nvSpPr>
          <p:cNvPr id="82" name="TextBox 81"/>
          <p:cNvSpPr txBox="1"/>
          <p:nvPr/>
        </p:nvSpPr>
        <p:spPr>
          <a:xfrm>
            <a:off x="6705600" y="3897868"/>
            <a:ext cx="77470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4</a:t>
            </a:r>
          </a:p>
        </p:txBody>
      </p:sp>
      <p:sp>
        <p:nvSpPr>
          <p:cNvPr id="83" name="TextBox 82"/>
          <p:cNvSpPr txBox="1"/>
          <p:nvPr/>
        </p:nvSpPr>
        <p:spPr>
          <a:xfrm>
            <a:off x="4262450" y="4452319"/>
            <a:ext cx="7747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5</a:t>
            </a:r>
          </a:p>
        </p:txBody>
      </p:sp>
      <p:cxnSp>
        <p:nvCxnSpPr>
          <p:cNvPr id="84" name="Curved Connector 83"/>
          <p:cNvCxnSpPr>
            <a:stCxn id="78" idx="1"/>
            <a:endCxn id="81" idx="1"/>
          </p:cNvCxnSpPr>
          <p:nvPr/>
        </p:nvCxnSpPr>
        <p:spPr>
          <a:xfrm rot="10800000" flipH="1" flipV="1">
            <a:off x="4254498" y="3156466"/>
            <a:ext cx="7951" cy="693594"/>
          </a:xfrm>
          <a:prstGeom prst="curvedConnector3">
            <a:avLst>
              <a:gd name="adj1" fmla="val -287511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78" idx="1"/>
          </p:cNvCxnSpPr>
          <p:nvPr/>
        </p:nvCxnSpPr>
        <p:spPr>
          <a:xfrm rot="10800000" flipH="1" flipV="1">
            <a:off x="4254498" y="3156465"/>
            <a:ext cx="3441" cy="1480519"/>
          </a:xfrm>
          <a:prstGeom prst="curvedConnector4">
            <a:avLst>
              <a:gd name="adj1" fmla="val -6643418"/>
              <a:gd name="adj2" fmla="val 105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78" idx="3"/>
            <a:endCxn id="79" idx="1"/>
          </p:cNvCxnSpPr>
          <p:nvPr/>
        </p:nvCxnSpPr>
        <p:spPr>
          <a:xfrm>
            <a:off x="5016499" y="3156466"/>
            <a:ext cx="469900" cy="29066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81" idx="3"/>
            <a:endCxn id="82" idx="1"/>
          </p:cNvCxnSpPr>
          <p:nvPr/>
        </p:nvCxnSpPr>
        <p:spPr>
          <a:xfrm>
            <a:off x="5024452" y="3850060"/>
            <a:ext cx="1681148" cy="23247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136645" y="2444809"/>
            <a:ext cx="1013611" cy="369332"/>
          </a:xfrm>
          <a:prstGeom prst="rect">
            <a:avLst/>
          </a:prstGeom>
          <a:noFill/>
        </p:spPr>
        <p:txBody>
          <a:bodyPr wrap="none" rtlCol="0">
            <a:spAutoFit/>
          </a:bodyPr>
          <a:lstStyle/>
          <a:p>
            <a:r>
              <a:rPr lang="en-US" dirty="0"/>
              <a:t>Thread 1</a:t>
            </a:r>
          </a:p>
        </p:txBody>
      </p:sp>
      <p:sp>
        <p:nvSpPr>
          <p:cNvPr id="103" name="TextBox 102"/>
          <p:cNvSpPr txBox="1"/>
          <p:nvPr/>
        </p:nvSpPr>
        <p:spPr>
          <a:xfrm>
            <a:off x="5360593" y="2444809"/>
            <a:ext cx="1013611" cy="369332"/>
          </a:xfrm>
          <a:prstGeom prst="rect">
            <a:avLst/>
          </a:prstGeom>
          <a:noFill/>
        </p:spPr>
        <p:txBody>
          <a:bodyPr wrap="none" rtlCol="0">
            <a:spAutoFit/>
          </a:bodyPr>
          <a:lstStyle/>
          <a:p>
            <a:r>
              <a:rPr lang="en-US" dirty="0"/>
              <a:t>Thread 2</a:t>
            </a:r>
          </a:p>
        </p:txBody>
      </p:sp>
      <p:sp>
        <p:nvSpPr>
          <p:cNvPr id="104" name="TextBox 103"/>
          <p:cNvSpPr txBox="1"/>
          <p:nvPr/>
        </p:nvSpPr>
        <p:spPr>
          <a:xfrm>
            <a:off x="6606389" y="2444809"/>
            <a:ext cx="1013611" cy="369332"/>
          </a:xfrm>
          <a:prstGeom prst="rect">
            <a:avLst/>
          </a:prstGeom>
          <a:noFill/>
        </p:spPr>
        <p:txBody>
          <a:bodyPr wrap="none" rtlCol="0">
            <a:spAutoFit/>
          </a:bodyPr>
          <a:lstStyle/>
          <a:p>
            <a:r>
              <a:rPr lang="en-US" dirty="0"/>
              <a:t>Thread 3</a:t>
            </a:r>
          </a:p>
        </p:txBody>
      </p:sp>
      <p:sp>
        <p:nvSpPr>
          <p:cNvPr id="105" name="Rectangle 104"/>
          <p:cNvSpPr/>
          <p:nvPr/>
        </p:nvSpPr>
        <p:spPr>
          <a:xfrm>
            <a:off x="1676400" y="2807732"/>
            <a:ext cx="1013611" cy="3288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114800" y="2819400"/>
            <a:ext cx="1013611" cy="3288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334000" y="2819400"/>
            <a:ext cx="1013611" cy="3288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606389" y="2819400"/>
            <a:ext cx="1013611" cy="3288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33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 Revisited</a:t>
            </a:r>
          </a:p>
        </p:txBody>
      </p:sp>
      <p:sp>
        <p:nvSpPr>
          <p:cNvPr id="3" name="Content Placeholder 2"/>
          <p:cNvSpPr>
            <a:spLocks noGrp="1"/>
          </p:cNvSpPr>
          <p:nvPr>
            <p:ph idx="1"/>
          </p:nvPr>
        </p:nvSpPr>
        <p:spPr/>
        <p:txBody>
          <a:bodyPr>
            <a:normAutofit/>
          </a:bodyPr>
          <a:lstStyle/>
          <a:p>
            <a:r>
              <a:rPr lang="en-US" dirty="0"/>
              <a:t>Given a collection of concurrent tasks, what are the important considerations in mapping tasks to units of execution (e.g., threads)?</a:t>
            </a:r>
          </a:p>
          <a:p>
            <a:pPr lvl="1"/>
            <a:r>
              <a:rPr lang="en-US" dirty="0"/>
              <a:t>Magnitude of number of execution units platform will support (less a problem if you use Executor) 	</a:t>
            </a:r>
          </a:p>
          <a:p>
            <a:pPr lvl="1"/>
            <a:endParaRPr lang="en-US" dirty="0"/>
          </a:p>
          <a:p>
            <a:pPr lvl="1"/>
            <a:r>
              <a:rPr lang="en-US" dirty="0"/>
              <a:t>Cost of sharing information among execution units </a:t>
            </a:r>
          </a:p>
          <a:p>
            <a:endParaRPr lang="en-US" dirty="0"/>
          </a:p>
        </p:txBody>
      </p:sp>
      <p:sp>
        <p:nvSpPr>
          <p:cNvPr id="4" name="TextBox 3"/>
          <p:cNvSpPr txBox="1"/>
          <p:nvPr/>
        </p:nvSpPr>
        <p:spPr>
          <a:xfrm>
            <a:off x="1371600" y="4267200"/>
            <a:ext cx="65532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What if we can only have maximum 4 threads for the server?</a:t>
            </a:r>
          </a:p>
        </p:txBody>
      </p:sp>
      <p:sp>
        <p:nvSpPr>
          <p:cNvPr id="5" name="TextBox 4"/>
          <p:cNvSpPr txBox="1"/>
          <p:nvPr/>
        </p:nvSpPr>
        <p:spPr>
          <a:xfrm>
            <a:off x="1371600" y="5715000"/>
            <a:ext cx="65532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Consider parallelizing the Depth-First Search algorithm</a:t>
            </a:r>
          </a:p>
        </p:txBody>
      </p:sp>
    </p:spTree>
    <p:extLst>
      <p:ext uri="{BB962C8B-B14F-4D97-AF65-F5344CB8AC3E}">
        <p14:creationId xmlns:p14="http://schemas.microsoft.com/office/powerpoint/2010/main" val="3488273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Parallelization</a:t>
            </a:r>
          </a:p>
        </p:txBody>
      </p:sp>
      <p:sp>
        <p:nvSpPr>
          <p:cNvPr id="3" name="Content Placeholder 2"/>
          <p:cNvSpPr>
            <a:spLocks noGrp="1"/>
          </p:cNvSpPr>
          <p:nvPr>
            <p:ph idx="1"/>
          </p:nvPr>
        </p:nvSpPr>
        <p:spPr/>
        <p:txBody>
          <a:bodyPr>
            <a:normAutofit fontScale="85000" lnSpcReduction="20000"/>
          </a:bodyPr>
          <a:lstStyle/>
          <a:p>
            <a:r>
              <a:rPr lang="en-US" dirty="0"/>
              <a:t>Provides a cookbook to systematically guide programmers </a:t>
            </a:r>
          </a:p>
          <a:p>
            <a:pPr lvl="1"/>
            <a:r>
              <a:rPr lang="en-US" dirty="0"/>
              <a:t>Decompose, Assign, Orchestrate, Map </a:t>
            </a:r>
          </a:p>
          <a:p>
            <a:pPr lvl="1"/>
            <a:r>
              <a:rPr lang="en-US" dirty="0"/>
              <a:t>Can lead to high quality solutions in some domains </a:t>
            </a:r>
          </a:p>
          <a:p>
            <a:r>
              <a:rPr lang="en-US" dirty="0"/>
              <a:t>Provide common vocabulary to the programming community</a:t>
            </a:r>
          </a:p>
          <a:p>
            <a:pPr lvl="1"/>
            <a:r>
              <a:rPr lang="en-US" dirty="0"/>
              <a:t>Each pattern has a name, providing a vocabulary for discussing solutions </a:t>
            </a:r>
          </a:p>
          <a:p>
            <a:r>
              <a:rPr lang="en-US" dirty="0"/>
              <a:t>Helps with software reusability, malleability, and modularity </a:t>
            </a:r>
          </a:p>
          <a:p>
            <a:pPr lvl="1"/>
            <a:r>
              <a:rPr lang="en-US" dirty="0"/>
              <a:t>Written in prescribed format to allow the reader to quickly understand the solution and its context</a:t>
            </a:r>
          </a:p>
        </p:txBody>
      </p:sp>
    </p:spTree>
    <p:extLst>
      <p:ext uri="{BB962C8B-B14F-4D97-AF65-F5344CB8AC3E}">
        <p14:creationId xmlns:p14="http://schemas.microsoft.com/office/powerpoint/2010/main" val="974883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Parallelization</a:t>
            </a:r>
          </a:p>
        </p:txBody>
      </p:sp>
      <p:sp>
        <p:nvSpPr>
          <p:cNvPr id="3" name="Content Placeholder 2"/>
          <p:cNvSpPr>
            <a:spLocks noGrp="1"/>
          </p:cNvSpPr>
          <p:nvPr>
            <p:ph idx="1"/>
          </p:nvPr>
        </p:nvSpPr>
        <p:spPr/>
        <p:txBody>
          <a:bodyPr>
            <a:normAutofit lnSpcReduction="10000"/>
          </a:bodyPr>
          <a:lstStyle/>
          <a:p>
            <a:r>
              <a:rPr lang="en-US" dirty="0"/>
              <a:t>“Patterns for Parallel Programming”, Mattson, Sanders, and </a:t>
            </a:r>
            <a:r>
              <a:rPr lang="en-US" dirty="0" err="1"/>
              <a:t>Massingill</a:t>
            </a:r>
            <a:r>
              <a:rPr lang="en-US" dirty="0"/>
              <a:t> (2005).</a:t>
            </a:r>
          </a:p>
          <a:p>
            <a:r>
              <a:rPr lang="en-US" dirty="0"/>
              <a:t>The patterns could help you in</a:t>
            </a:r>
          </a:p>
          <a:p>
            <a:pPr lvl="1"/>
            <a:r>
              <a:rPr lang="en-US" dirty="0"/>
              <a:t>Exposing concurrent tasks</a:t>
            </a:r>
          </a:p>
          <a:p>
            <a:pPr lvl="1"/>
            <a:r>
              <a:rPr lang="en-US" dirty="0"/>
              <a:t>Mapping tasks to processes to exploit parallel architecture</a:t>
            </a:r>
          </a:p>
          <a:p>
            <a:pPr lvl="1"/>
            <a:r>
              <a:rPr lang="en-US" dirty="0"/>
              <a:t>Providing supporting code and data structures</a:t>
            </a:r>
          </a:p>
          <a:p>
            <a:pPr lvl="1"/>
            <a:r>
              <a:rPr lang="en-US" dirty="0"/>
              <a:t>Providing low-level mechanisms needed to write parallel programs </a:t>
            </a:r>
          </a:p>
        </p:txBody>
      </p:sp>
    </p:spTree>
    <p:extLst>
      <p:ext uri="{BB962C8B-B14F-4D97-AF65-F5344CB8AC3E}">
        <p14:creationId xmlns:p14="http://schemas.microsoft.com/office/powerpoint/2010/main" val="18221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Program, Multiple Data</a:t>
            </a:r>
          </a:p>
        </p:txBody>
      </p:sp>
      <p:sp>
        <p:nvSpPr>
          <p:cNvPr id="3" name="Content Placeholder 2"/>
          <p:cNvSpPr>
            <a:spLocks noGrp="1"/>
          </p:cNvSpPr>
          <p:nvPr>
            <p:ph idx="1"/>
          </p:nvPr>
        </p:nvSpPr>
        <p:spPr/>
        <p:txBody>
          <a:bodyPr>
            <a:normAutofit/>
          </a:bodyPr>
          <a:lstStyle/>
          <a:p>
            <a:r>
              <a:rPr lang="en-US" dirty="0"/>
              <a:t>All threads/processes run the same program, operating on different data. This model is particularly appropriate for problems with a regular, predictable communication pattern. </a:t>
            </a:r>
          </a:p>
          <a:p>
            <a:pPr lvl="1"/>
            <a:r>
              <a:rPr lang="en-US" dirty="0"/>
              <a:t>MATLAB supports SPMD blocks. </a:t>
            </a:r>
          </a:p>
          <a:p>
            <a:pPr lvl="1"/>
            <a:r>
              <a:rPr lang="en-US" dirty="0"/>
              <a:t>Often adopted for GPU programming</a:t>
            </a:r>
          </a:p>
        </p:txBody>
      </p:sp>
    </p:spTree>
    <p:extLst>
      <p:ext uri="{BB962C8B-B14F-4D97-AF65-F5344CB8AC3E}">
        <p14:creationId xmlns:p14="http://schemas.microsoft.com/office/powerpoint/2010/main" val="358007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745AD1-6E40-4C2E-B7CA-8808868BF3C7}"/>
              </a:ext>
            </a:extLst>
          </p:cNvPr>
          <p:cNvSpPr>
            <a:spLocks noGrp="1"/>
          </p:cNvSpPr>
          <p:nvPr>
            <p:ph type="title"/>
          </p:nvPr>
        </p:nvSpPr>
        <p:spPr/>
        <p:txBody>
          <a:bodyPr/>
          <a:lstStyle/>
          <a:p>
            <a:r>
              <a:rPr lang="en-SG" dirty="0"/>
              <a:t>Executor and Thread Pools</a:t>
            </a:r>
          </a:p>
        </p:txBody>
      </p:sp>
      <p:sp>
        <p:nvSpPr>
          <p:cNvPr id="5" name="Text Placeholder 4">
            <a:extLst>
              <a:ext uri="{FF2B5EF4-FFF2-40B4-BE49-F238E27FC236}">
                <a16:creationId xmlns:a16="http://schemas.microsoft.com/office/drawing/2014/main" id="{CCB0F7DD-9DC0-415B-AF5A-59F39331189E}"/>
              </a:ext>
            </a:extLst>
          </p:cNvPr>
          <p:cNvSpPr>
            <a:spLocks noGrp="1"/>
          </p:cNvSpPr>
          <p:nvPr>
            <p:ph type="body" idx="1"/>
          </p:nvPr>
        </p:nvSpPr>
        <p:spPr/>
        <p:txBody>
          <a:bodyPr/>
          <a:lstStyle/>
          <a:p>
            <a:r>
              <a:rPr lang="en-SG" dirty="0"/>
              <a:t>Part 1</a:t>
            </a:r>
          </a:p>
        </p:txBody>
      </p:sp>
    </p:spTree>
    <p:extLst>
      <p:ext uri="{BB962C8B-B14F-4D97-AF65-F5344CB8AC3E}">
        <p14:creationId xmlns:p14="http://schemas.microsoft.com/office/powerpoint/2010/main" val="3954591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4</a:t>
            </a:r>
          </a:p>
        </p:txBody>
      </p:sp>
      <p:sp>
        <p:nvSpPr>
          <p:cNvPr id="3" name="Content Placeholder 2"/>
          <p:cNvSpPr>
            <a:spLocks noGrp="1"/>
          </p:cNvSpPr>
          <p:nvPr>
            <p:ph idx="1"/>
          </p:nvPr>
        </p:nvSpPr>
        <p:spPr/>
        <p:txBody>
          <a:bodyPr/>
          <a:lstStyle/>
          <a:p>
            <a:r>
              <a:rPr lang="en-US" dirty="0"/>
              <a:t>Given Exercise1.java, apply SPMD (Single Program, Multiple Data) design pattern for concurrent programming to parallelize the program which approximates </a:t>
            </a:r>
            <a:r>
              <a:rPr lang="el-GR" dirty="0"/>
              <a:t>π</a:t>
            </a:r>
            <a:r>
              <a:rPr lang="en-US" dirty="0"/>
              <a:t> by integration. </a:t>
            </a:r>
          </a:p>
        </p:txBody>
      </p:sp>
    </p:spTree>
    <p:extLst>
      <p:ext uri="{BB962C8B-B14F-4D97-AF65-F5344CB8AC3E}">
        <p14:creationId xmlns:p14="http://schemas.microsoft.com/office/powerpoint/2010/main" val="3989641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Parallelism Pattern</a:t>
            </a:r>
          </a:p>
        </p:txBody>
      </p:sp>
      <p:sp>
        <p:nvSpPr>
          <p:cNvPr id="3" name="Content Placeholder 2"/>
          <p:cNvSpPr>
            <a:spLocks noGrp="1"/>
          </p:cNvSpPr>
          <p:nvPr>
            <p:ph idx="1"/>
          </p:nvPr>
        </p:nvSpPr>
        <p:spPr/>
        <p:txBody>
          <a:bodyPr>
            <a:normAutofit/>
          </a:bodyPr>
          <a:lstStyle/>
          <a:p>
            <a:r>
              <a:rPr lang="en-US" dirty="0"/>
              <a:t>Given a loop, each thread/process execute part of the loop.</a:t>
            </a:r>
          </a:p>
          <a:p>
            <a:pPr lvl="1"/>
            <a:r>
              <a:rPr lang="en-US" dirty="0"/>
              <a:t>Programming models like </a:t>
            </a:r>
            <a:r>
              <a:rPr lang="en-US" dirty="0" err="1"/>
              <a:t>OpenMP</a:t>
            </a:r>
            <a:r>
              <a:rPr lang="en-US" dirty="0"/>
              <a:t> provide directives to automatically assign loop iteration to execution units</a:t>
            </a:r>
          </a:p>
          <a:p>
            <a:pPr lvl="1"/>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271" y="4038600"/>
            <a:ext cx="6860917" cy="233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769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Master/Worker Pattern</a:t>
            </a:r>
          </a:p>
        </p:txBody>
      </p:sp>
      <p:sp>
        <p:nvSpPr>
          <p:cNvPr id="3" name="Content Placeholder 2"/>
          <p:cNvSpPr>
            <a:spLocks noGrp="1"/>
          </p:cNvSpPr>
          <p:nvPr>
            <p:ph idx="1"/>
          </p:nvPr>
        </p:nvSpPr>
        <p:spPr/>
        <p:txBody>
          <a:bodyPr/>
          <a:lstStyle/>
          <a:p>
            <a:r>
              <a:rPr lang="en-US" dirty="0"/>
              <a:t>A master thread/process divides a problem into several sub-problems and dispatches them to several worker processes.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276600"/>
            <a:ext cx="4476750" cy="2718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895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Fork/Join Pattern</a:t>
            </a:r>
          </a:p>
        </p:txBody>
      </p:sp>
      <p:sp>
        <p:nvSpPr>
          <p:cNvPr id="3" name="Content Placeholder 2"/>
          <p:cNvSpPr>
            <a:spLocks noGrp="1"/>
          </p:cNvSpPr>
          <p:nvPr>
            <p:ph idx="1"/>
          </p:nvPr>
        </p:nvSpPr>
        <p:spPr/>
        <p:txBody>
          <a:bodyPr>
            <a:normAutofit/>
          </a:bodyPr>
          <a:lstStyle/>
          <a:p>
            <a:r>
              <a:rPr lang="en-US" dirty="0"/>
              <a:t>Tasks are created dynamically </a:t>
            </a:r>
          </a:p>
          <a:p>
            <a:r>
              <a:rPr lang="en-US" dirty="0"/>
              <a:t>Tasks can create more tasks </a:t>
            </a:r>
          </a:p>
          <a:p>
            <a:pPr lvl="1"/>
            <a:r>
              <a:rPr lang="en-US" dirty="0"/>
              <a:t>Manages tasks according to their relationship </a:t>
            </a:r>
          </a:p>
          <a:p>
            <a:pPr lvl="1"/>
            <a:r>
              <a:rPr lang="en-US" dirty="0"/>
              <a:t>Parent task creates new tasks (fork) then waits until they complete (join) before continuing on with the computation</a:t>
            </a:r>
          </a:p>
        </p:txBody>
      </p:sp>
    </p:spTree>
    <p:extLst>
      <p:ext uri="{BB962C8B-B14F-4D97-AF65-F5344CB8AC3E}">
        <p14:creationId xmlns:p14="http://schemas.microsoft.com/office/powerpoint/2010/main" val="331334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PRAM</a:t>
            </a:r>
          </a:p>
        </p:txBody>
      </p:sp>
      <p:sp>
        <p:nvSpPr>
          <p:cNvPr id="3" name="Content Placeholder 2"/>
          <p:cNvSpPr>
            <a:spLocks noGrp="1"/>
          </p:cNvSpPr>
          <p:nvPr>
            <p:ph idx="1"/>
          </p:nvPr>
        </p:nvSpPr>
        <p:spPr/>
        <p:txBody>
          <a:bodyPr>
            <a:normAutofit/>
          </a:bodyPr>
          <a:lstStyle/>
          <a:p>
            <a:r>
              <a:rPr lang="en-US" dirty="0"/>
              <a:t>How to parallelize BFS? </a:t>
            </a:r>
          </a:p>
          <a:p>
            <a:pPr lvl="1"/>
            <a:r>
              <a:rPr lang="en-US" dirty="0"/>
              <a:t>Start from a root, and visit all the connected nodes in a graph</a:t>
            </a:r>
          </a:p>
          <a:p>
            <a:pPr lvl="1"/>
            <a:r>
              <a:rPr lang="en-US" dirty="0"/>
              <a:t>Nodes closer to the root are visited first</a:t>
            </a:r>
          </a:p>
          <a:p>
            <a:pPr lvl="1"/>
            <a:r>
              <a:rPr lang="en-US" dirty="0"/>
              <a:t>Nodes of the same hop-distance (level) from the root can be visited in parallel</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267200"/>
            <a:ext cx="1876425" cy="2364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719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ParallelRecursive.java</a:t>
            </a:r>
          </a:p>
        </p:txBody>
      </p:sp>
    </p:spTree>
    <p:extLst>
      <p:ext uri="{BB962C8B-B14F-4D97-AF65-F5344CB8AC3E}">
        <p14:creationId xmlns:p14="http://schemas.microsoft.com/office/powerpoint/2010/main" val="1758047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Performance vs Complexity</a:t>
            </a:r>
          </a:p>
        </p:txBody>
      </p:sp>
      <p:sp>
        <p:nvSpPr>
          <p:cNvPr id="5" name="Content Placeholder 4"/>
          <p:cNvSpPr>
            <a:spLocks noGrp="1"/>
          </p:cNvSpPr>
          <p:nvPr>
            <p:ph idx="1"/>
          </p:nvPr>
        </p:nvSpPr>
        <p:spPr/>
        <p:txBody>
          <a:bodyPr/>
          <a:lstStyle/>
          <a:p>
            <a:r>
              <a:rPr lang="en-US" dirty="0"/>
              <a:t>One of the primary reasons to use threads is to improve performance. </a:t>
            </a:r>
          </a:p>
          <a:p>
            <a:r>
              <a:rPr lang="en-US" dirty="0"/>
              <a:t>Techniques for improving performance also increase complexity and the likelihood of safety and liveness failures.</a:t>
            </a:r>
          </a:p>
        </p:txBody>
      </p:sp>
      <p:sp>
        <p:nvSpPr>
          <p:cNvPr id="6" name="TextBox 5"/>
          <p:cNvSpPr txBox="1"/>
          <p:nvPr/>
        </p:nvSpPr>
        <p:spPr>
          <a:xfrm>
            <a:off x="1219200" y="4495800"/>
            <a:ext cx="6820265"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Avoid premature optimization. First make it right, then make it fast – if </a:t>
            </a:r>
          </a:p>
          <a:p>
            <a:r>
              <a:rPr lang="en-US" dirty="0"/>
              <a:t>it is not already fast enough.</a:t>
            </a:r>
          </a:p>
          <a:p>
            <a:endParaRPr lang="en-US" dirty="0"/>
          </a:p>
          <a:p>
            <a:r>
              <a:rPr lang="en-US" dirty="0"/>
              <a:t>The quest for performance is probably the single greatest source of </a:t>
            </a:r>
          </a:p>
          <a:p>
            <a:r>
              <a:rPr lang="en-US" dirty="0"/>
              <a:t>concurrency bugs.</a:t>
            </a:r>
          </a:p>
        </p:txBody>
      </p:sp>
    </p:spTree>
    <p:extLst>
      <p:ext uri="{BB962C8B-B14F-4D97-AF65-F5344CB8AC3E}">
        <p14:creationId xmlns:p14="http://schemas.microsoft.com/office/powerpoint/2010/main" val="2644686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a:t>
            </a:r>
          </a:p>
        </p:txBody>
      </p:sp>
      <p:sp>
        <p:nvSpPr>
          <p:cNvPr id="4" name="Flowchart: Multidocument 3"/>
          <p:cNvSpPr/>
          <p:nvPr/>
        </p:nvSpPr>
        <p:spPr>
          <a:xfrm>
            <a:off x="3352800" y="2859657"/>
            <a:ext cx="1752600" cy="1295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5" name="AutoShape 2" descr="data:image/jpeg;base64,/9j/4AAQSkZJRgABAQAAAQABAAD/2wCEAAkGBhMSEBUSExQUFRQWFRUUFhQVGRQVFBQVFRcVFhQVFBUYHCYfGhkjGhUVHy8gIycpLiwtFh4xNTAqNSYrLCkBCQoKDgwOGg8PGiwfHCQsLCwvLCksNCksLCkpKSwsLCwsLCwsKikpKSwpLCkpLCkpLywpLCksLCwsLCksLCk1LP/AABEIAMIBAwMBIgACEQEDEQH/xAAcAAEAAgMBAQEAAAAAAAAAAAAABQYDBAcCAQj/xABEEAABAwIDBQUEBwYFAwUAAAABAAIDBBEFEiEGEzFBUQciYXGBFDKRoSNCYnKCkvAzUqKxstEkQ2PB8RWDwwg0U3Oz/8QAFwEBAQEBAAAAAAAAAAAAAAAAAAECA//EAB8RAQEAAgMBAAMBAAAAAAAAAAABAhESITFRA0FhIv/aAAwDAQACEQMRAD8A7iiIgIiICIiAiIgIi0MdxHcU75OYFm/eOg/v6KW67L030XJaGurhE6ojkcI2k8Xchxs0nWy2aTtLqW++1jx4ix+Vguc/LKxz+uooo3Z/GRVQCWwBuQWg3sQdNfEWPqvtbtFTQybuWZjHWvZxtYHhc8B6rpua21uepFFhpqyOQXjex46tcHD4hZlVEREBERAREQEREBERAREQEREBERAREQEREBERAREQEREBUDtNxb3IAftu8zoPlf8AMFfZJA0FxNgAST0A1JXIGXr8QJN8pcXO8GN5edsrVz/J8Yz+M2zuAT1DLZ3R05NzqbPI45W8+HHh52Vrp9mqOEWMbXHrJ3yfQ6fAKRkdkaGsAHBrQOAHLToB/JbkNKGjqeZPElWYSLMdIYsgbfKBH4tBi9LtsoLEdjaaY5g54PVrr3P4rq7yRA8QD4EKLqsEhdrkserSWn+ErXGLqOc4h2dTtu6mnbnA7mbMwg/ebdRzMQ2hpOBfK0a3D2TA+H0t3fABdDqNnz/lzyDwcGyAfyPzWlLT1rCLbmVvM5nxP9GlrgfzBThE4xVKbt4rIdKqlHhmZJAT1GY3ufJqs+F9vNDJYSMkjJ5917f5hx/KsUmLPAO/pJgOB7jZ2kdfoS/TzAUVPh2EVLix0UIk4kNO5lH3g0td8U1/VdEw/tBw+YDLVRC+gEhMRJ6ASBpKn45A4XaQR1BuPiFw6q7J6N2sE80J6Ah7T8dfmtFnZviFOc1LWsueP7SncfHNHck+ZTs7foFFwdm1G0FGe+x8zRzGSdp046DeH4hb9H/6gJIyGVVMA7mPpIXW6hjg/wDmE5fw27SioeG9s9BKLu3sXi5ucHy3ZcfiArLh+1tHObR1MLifq52h/wCR1j8kmUpuJdEBRaUREQEREBERAREQEREBERAREQEREFX7RMY3FGWg96U5B93i8+VrN/Eq72eYflifMeLzlH3W8T6u/pUR2h4oamvEDNRGRE0ci8nvfxENP3Fe6SBsELWD3Y2AX62HE+ZufVc53ltzneW2aDvz25MFz5n3f7+ilCFHYEz6LOeMh3nkD7g/LY+pUiujo8OCwPatkhYyEGlLGsDo/wBf8Leexa74kGrlWvV4fHK0tlYyRp0s9ocD4EEFbz2eCwuaggJNkafQsD4SNBuXvY0f9sHIfVqwHBamO26qswvqJ42vJHQOjLLedirC5oXgtKCvnEKyO+eBsgH/AMMgzEdSyUMt+YrBV7QU7gWVUTmC2u+icGa/bsWfNWSy8SNH6/sgqcezWGztvFlA5GF/dHkASFo1fZm033U2nRwB9DZWCv2YpZTmdAzN++BlePJ7bOHxUNWbOTwguo6mVrhqIp3GWJ/Hu5nd5p4a3UuMrPGIKbDcQoRmjklaxut4XuyAdXMB4eYIW1QdrWIxcZGSj/VY0/NmU/Eqe2P2x9qa5rxkmjOV7L6gi4+FwR6FVHbjBW084fGLRTE93lHKNS1v2XC7gORa7lYDFx14zZrxfMD7ZnzSNidRl73aNELxmcQCTZjwBwBPvcletmdpoq6EyxNkaGvMbmyANcHhrXEaEg6OHAr81xOIIIJB6gkEeRC7d2d1TKeiii+sbyO65nnNb0GVv4Uxt2Y22r6ixwy5hdZF0dBERAREQEREBERAREQFoY9iopqaWc/UYSAebjoxvq4geq31zPtkxyzIqRp1d9K/7ou2MHwJzH8AWcrqJldRXtgaMzVbp3m+7BcXHnI+4BPj77vMBXzEznMcA/zXWdx0jb3pPLui1+pCi9hMM3NGwnR0n0h8ne4PygepKlcE+lqJZuLWfQMPwdKR65B6FMZqJjNRYmiy9Ly1e1pp8svhC92WriWIxwRmSVwa0WHMlzjo1jGgEueToGtBJPAIPZasJjWlJi03tEEbKZxjka90srnsaaewJjDoxcuLrWtpa414rHNs3nBEtTVPub92XcW+yPZxGcvmT5lBuuZ4LAWWUZJsFSnj7T5+11t//wBlrSbDhusNXXQkdJ3zMPnHPnB+SCYfHzWMxqs1uJ1+HgvqWsrKVoGeaFm7qYmi95JIdWPaNLlpFtSRorFQYjHUQtmheHxvbdrm8CP5ggggg6gggoPLvJeHhZHtWNzvBBhczxWrUM6fr0W051uZ/XionGq7dQvkJHdBPqOAv8EFE2YdfGpizRpM1xwFg5tz+a35lP8AaQ0GjbewIniLCf3u/mA/AHrR7LsPuJqlwN3OEbbi3R7yDzBzMHnGVi7S676WGnH1Wmd453fdkXybJ+dSpVWo4szgPH/ldB2ckcXhUvB4dSfT4/r5rpOx1BcgrOLOE626Jhbe4FurHAyzQsi22IiICIiAiIgIiICIiD4SuB19ScTxUkG7JJLDwhZzHS7G383LqnaVjfs2HyWNny/Qs5Hvg5yOhDA4+dlQuy3Cv2tSeOkTPk55/oHoVzy7unPLu6XTFq3cwOcOIFmtHMnRoHqpDAqDcwMj0zAXcer3d55/MSoOrG+rIoeLY/p39Lg2iHnmIP4SrNGF0dGy1ZAsTSsjUHsKobMv9uqpq+T9lDLJTUbTbK1sfcnqRrbO92ZoOhDW25m9vC5h2SY02lMuC1BDKinlk3WYZRPG45+5c6u1Lrc2vBF7OsFflxpzqbEsWZffV0zcPobXD90LMvGeLSQL8u9Gp+gFTQ4rSUIrZ6hhp5J6ttQWyCJjWuAeyQjMBnabC5tpyKuc2xNI401osraSR0sMbCWxNe45i4xjQnNqOh4cVFYn2fGSTEZhPeWtpxTsLm6U7A0tcwG5ux1mXsBwJ1ugqOx2074m1WLVLf8AD1sztw1pc6pe9jjFDBHAO6SWtIzX/wAsX6q4YJtqyoqH0skFRSzsjE27qGhuaK4BexzSQbEi/rxsbVHHti6xtJhYlgFSyiMjZ4KR8jHOb3RDNGbhzpAGZjaxzOsAATbXxbCd1Q1OIRR4kyeWMUEUNa/O9kc8kTczL3ewXLgA53Fx6hBZ9iMdqq2CSpOTdvqntgDm5f8ACtda/d1LuLdebSo3s7YI6vE6aP8A9vDUtdEB7rHSB5ljbbSzS1osOFvFe3bS+yRMwjDonVNZDG2JxDSIIH5QXSTPNhq4udYaXuCb6Gw7GbJ+w0u7Lt5M9zpp5Tc7yZ9sxF9bCwA8r8SUG9LGtaRik5I1qyRoI+Y6Kh9pWJBlOI7m73d77jO87/ZdAqAua1kftmNRQ2uyIgusdLR/SPuOYLsjD99Bddl8F3FHDCbB+W77ajeSHPJrxtmcfRcmxjEfaauece6+QhnMbplmRkeBa0HzJXVttq409FNICcxZu2W1IfL9G13pmLvwFchoqfVrR4BZyc871pYcGptGjrr8eHysut7I0NmgrneAUuZ4XX8EpsrArJpuTXSSC+oiqiIiAiIgIiICIiAiLUxXEW08Ekz/AHY2Oeepyi9h4nh6oOQ9ruNGatbTt1EDcthfWWSznac9N2B45lcsEw8UtJHGSAWMu88sx7zz5XJXONjaR1ZiO9k1yudUSHkX5rtH5zceDSr7thUnciFhs+d4iB6B3vO8gLrGP1zw77NliXiSod70zyRflGzuxj+o/iVgnr2RMMkr2sY0Xc95DWtHUkrRooGsa1jNGtAa0dABYD5KIrme14lFTu1hpYxUyt0LXzyEtpmvH2Q2R/nlW3RNYHtnR1bzHBO17wL5CHsc5v7zGvaC9v2m3CnmlQG0OKRQCKR0JnnMm7pmMDTK6V7XAhjnaMGTOXOJADQb9D5wfaWR1Q6mqqf2eXdGdhbIJopImlrXkPyts5rnAFpHO90FkBVW237OqfEmhz7xVDBaOoZ7w5gPbpnaDra4I1sRcrdwTbajq3iOCUueW7xrXRzRZ2c3M3jGhw1GovxCm45Q4XBBHDQg6+iDlQptpMP7sbosQhGjc9nPAHC+ZzJLkfafwXodsNdHpPg9QOpbvh8A6Gx/Mumw4hG5xaHjMDYtOjhYuHunW12P1+yei8UeMwSuLIp4pHN95scjHub94NJIQc3d23yHSPCqtzuhzAfERk/JbuBba4rWVMTBhxpafON9NMJCQwAkhgcI+8bAA2cBfgujkr4gwsp2tvlaG3JcbAC5JuSbcSTzXxzVmIXgtQa7mrXmiW6WrFJGggcUqN1G+Q8GNLjfwF/15qldleHl7qisfe73bttx1+kkc09Dmib5xlSHa3iwho8gOspseuRveerLsrgxpqGGJwAfkDpAL23j+/JbwzOKCi9qtdcwU48Z3fNkf/k+KqeFQ3dfp/v+itvaat9orJpR7ufds+5H3AR52LvVZcKp+Hib/wBlj2ufuS67H0N3ArqFNHZoVR2PobNBVyAW3R9REQEREBERAREQEREBc67ZsbyU8dK06yuzv+5GQQPC78p/AV0VcB2srXYhijgw6OkbBGdDZjCW5uOrbl8nk5Yz+MZ3rS3dmWEbqkMzhZ0zrjru2Xaz4nMfxL0+XfYi531KZuQdN7IO8R4hunqp+smjpKUnhHDFoPssbYD5AKvbK07mwBzxZ8pdM/rmkObXyGUei1GpNRYWP/WignUdXTVk9RTRx1DKndF8b5Ny+OSJm7uHZHZmlttOo+MzG4eX61WaN36CqoHFcRMVfSVNVG4RMppxeJstQ2GpkdEHXLGX1jDmh2UXu7xUdi80tS6WYNkidWbvC6MSNc2QU7nOkrKkxkgsDmh5FwDaJhI1AV5ikWc07HOY9zWucwkscQC5hcMriwnVpIJBtxCCs7ZMc4UuGU8ZdG5pfLEx4hzUdPkYYQ/kHuexttLhrhcXuvGzeFZMTbJDQSUMQppGzAiFsU0m8j3IAhe5rnNG9ObQ6qcxrZ1tRJHK2WaCaIODJYS0OyvtnY9r2ua9ps02I4gWUhhVG6JmV80k7rkmSXdh2ttAI2taALdOZQfZqaCIOmfkYGtdne8gNDCG5sznaAWaOPj1Kp1XT01dPTewQNtDURyvrmRbqNkcZJdFDLZu9L7ZLNzNAJJ5LZ2nbKa5j5qKeqpIYw6NsJhe01Dic8kkDpAXljQ0NFjYuceNrWnCcVbURCRjZWC5blljfC8W43Y8A28eCDR2zxp9LRSSRC8zssMDdDeeZwji0dobOdmI6NKiJsRxCgfT+0yw1dPLLHTvkZFuJ4pJSGRyWDyx7M2hsGnUEBZsQ/xWLwQ8Y6KM1cnCxnmzRUzTzu1u9f6tWttbikb6yKNxvDQNdiNXa5ymNrvZYzb6xcXSZf8ATGmoQXQr4VS4q+oo8FM77vrJ7vaw62qax/0MQDjoGGRjbXtZh4LYgx2sle+CkbBN7Llhnqah5Y2apa0GWONkLdCLjM42ALrAaILWQsbwtDZfHRWUkdRkMZfmDmEh2R8b3RyNzDiA5jrHmLLZxOsbFE+R3usY5x8mglByvaBnt+0EFMNY4C1z7W0DPpX38CQxh++uh7WYh7PRzSj3gwhv3391nzIPoqX2MUBmkq8QeLukdu2kjXvHeyWPMEGEebCpftPq7thpx9ZxlcPssuGfxE/BRLdRzKGjsAOgU7gdNmeFpyR2HmVaNkKG7gVMWPx/XQ8BpcrB5KWWCkjs0LOtOgiIgIiICIiAiIgIiIK/t3jfstBLIDZ7hu4+Fw9+lxf90ZnfhXMeyzDA+pfMRpCwBun15Li4PKzWuH41JdsOMZ52UzT3YhmcPtvGgPiGW/OVj7J6sWqovrNMUnm14ezTyLP4gse3bl7kzdq+LBsUVMdGzSNLz/psc3MPiQfRS8TrehUR2qbPGaKKoaHOEBc2QNFyIpSy8gbzyuY2/g4k6BRWG7RNgjaJJGPYAAJozm0+rvYv2jXctQtuq7MlP/Kztf6fysoGh2jp5dI5WOPQEXHmL3CkxJz4frxQSTH+N1nbIoxlT5ep19VnZL+tEErHKszJVGslK2GyoN9rl6zLSbKsoegi8S2NpJ5TM+MtmNs0sUksMjrAAB7onNLtABrfgsGI7DQOw+ahgG4bMLl7bvcX5muzyFxzSXLQDmNyLi6nQ9ew9BWo8DrZqmmfWPpXRUz3TNEDZWukmylkTnsfcNDQ950dxsoTBKytpqI0LaSc1xdN/iHNApHOmle41TpwbZe9myAZtLW5roOZLoNPBMIZS00NMzVsUbYweBdlGrjbmTc+qqHbDjO6oN2DYzODD4Mb3nn4D5q8l65TtKfb8fpqXUxxOGe2os0GWW/gQwM/Eg6FsLgnsmHQQkWfkzyD/UkJe8ejnEeiou09Xv62V44NIib5M0NvAm5XS8exMU9NLNzYwkeLjoweriFyWnFhc8gXHz4n5rNc/wAl6adQLyBo5aLoex1DYAqg4VEXyX6m665s7S5WBWdRuTU0mWhfURVRERAREQEREBERAWKrqWxxukcbNY0uJ8Gi5WVV7bmOR1IWRi+ZwD7X9wXdyHUBS3U2X+OO7TRTGXfSj9uDM3n3XE2Hppp0stDAcbdRVTKkAuaAWSsH14nWJt4ggOHkrftJihqIWxvhDXMILXsOg0sW5dTYi3PkFTZqMgrlheu3KzjXZ6HFmSsE0Ts8Z4PHK/Jw5Hz+ag8Z2Eo6q5y7px+tCchv1sQW/wAK5thNZUUry+lkLSfeYQTE70BBH4SFNDtPqQfpaWJ45mN1j6N7vzJ9V0mUrfJkxDsZd/lVAI/dmYHa/wD2MLf6FDy7J4tTe5nI/wBGUFo/7c2Un0aVZ6LtapTYSMngJ5Gzx8Tl/mVZsO2vpZh3KiI+DiY/6hb5qtOYs28rqawqG2HD6eJ8LnH7LrBvLkCpqg7WorgSxOaTbWNzZGjodcpt5K77SYtDSUr55XMaLHIGubmmeR3WMAPeJPPgBcnQFfnWavle4veWucTcnKwAnqLAW9FR3ig29o5BpO1p4WkzRm/4wArFBVhzbtIcOrSCPO4X5oGJm1nN9R/ZbNHijWasc6N37zS5jifEtKnY/SrZV7Ey4Zh+3tYz3KgyC3uyBsn8XvfNT2H9rknCanGnEscWH0Y6/wDMJsdabUL2J1RMP7RqaTiXxno5pNvVlx8Sp6lxyKX3JGP+64Ej0VFgEq9bxRjaoFe/aUGTEq8RRPkcdGtLj6BUPsZoXTVNXXvA1O6Ydb5nkSSemUQ/ErU7Ttr27v2SNwLnftHAizGjUgn0v6K+9m+HbnC6cZS1z2CZwPEOl79j5Atb+FBHdplf3IKYf5jzI77kXAHzc4H8KpVa+0f3jb05qR2nr99iM7gbtiDadvTuXL/XOXfJRFe67w3oPmVm91zveSZ2ToszwV1eiiytCpWxtBoCr40WC06PqIiAiIgIiICIiAiIgLHMbArIvL23CDmu2D3FxsPVUuRzuYB8x/ZdkxHAGyclAVexg5BSyU25mI+gWGooCTddGi2L14L1iOyWVugUuJe/XKJ6G4sR/v8AIrUOAx2GWSRhHM2cCetrWHpZXGswhzSdFoSUR5hO4nGfpUZ9l5C7M17JD1JId6DULRnwqZnvRu9Bm/purm+iC8bl44H9eqvL7DtRL625jlzQhXeZmYWkja8eI/5WjLhFO76jmH7JNvhw+ScsRVDEF2bsy2ZgqcLa+ojjlO9laC5rHOYGuADSXA2OhPLQhc5fswD7ko8nDX4j+y3sGr8SoARTvAYTcsFnsJ6hrhxPkqbjpNd2S0ztYXOi6C5eL+ZdmUBW9ldU03Y9sluGve9M2qwUPbBOzSqpmj7Tc0ZPro30srPh/ahTSWzGSPzAkaPNwI/kiqfN/wBTpBYiYAdcz2/F17fFIqitqGlzjV2+xG0s8bvztDfOy6nh200EwvHPE6/LNlJ9H2UkHN94taPtHJb83BOhyzZLsufUSiWpaWQAhxY43fNY3yuOlmX49fmuqbS7RMoqV87rXHdjZ+/IdGMA+Z6AE8lCY32jUVK03lbNIP8ALhc11j/qSXyMHmb9AVzmsxmoxCcVFR3Y2fsoRfK0HnrqeXeOrrcALBNpbps4awht3G7iS95PEuOpJ8Uw+PPLfqV6ndaM+On91J7LUeZ4UjGH10XZqkysCnlq4fDlYFtKugiIgIiICIiAiIgIiICIiAvhavqIPO7HReJqcOFllRBCVWzrHclEVWxzTwCuSWQc0q9izyCiKnZR45Lr7ogeSwyUDTyQcTmwN7eRWlLhx5tXbZ8CY7kFGVOyTTyQcbfQDoQsXsrhwcuo1exfQKGqtj3Dks8Ye+qHNG8izgHDyBUc/Boj9TKfskt/lZXio2de3kVoS4W4cQpq/U1FV/6K3lJIPxa/Ei69jBDzklPm6/8AMKdfRW5LwIbdQn+k439VpUWFRsIOW5GoLtbeIvoPRTlOCsUEtuY9QprDqwAODWMcXC2tiRz0PJS569Z4VGVx7zWdB81dtjKDgVSaVueUnqV1bZejysC3PG5NTSwxtsF6RFVEREBERAREQEREBERAREQEREBERAREQEREBERB5LAsb6Vp5LMiDQlwhh5KOqdmGHkrAiCk1exoPAKGq9jDyC6cQvDoQeSDjtTss8clGy4M9vIrtsmHNPJaU+zzDyCDmezuFnOLhdXwyDKwLTpMBaw3AUuxtgg9IiICIiD5dfU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hMSEBUSExQUFRQWFRUUFhQVGRQVFBQVFRcVFhQVFBUYHCYfGhkjGhUVHy8gIycpLiwtFh4xNTAqNSYrLCkBCQoKDgwOGg8PGiwfHCQsLCwvLCksNCksLCkpKSwsLCwsLCwsKikpKSwpLCkpLCkpLywpLCksLCwsLCksLCk1LP/AABEIAMIBAwMBIgACEQEDEQH/xAAcAAEAAgMBAQEAAAAAAAAAAAAABQYDBAcCAQj/xABEEAABAwIDBQUEBwYFAwUAAAABAAIDBBEFEiEGEzFBUQciYXGBFDKRoSNCYnKCkvAzUqKxstEkQ2PB8RWDwwg0U3Oz/8QAFwEBAQEBAAAAAAAAAAAAAAAAAAECA//EAB8RAQEAAgMBAAMBAAAAAAAAAAABAhESITFRA0FhIv/aAAwDAQACEQMRAD8A7iiIgIiICIiAiIgIi0MdxHcU75OYFm/eOg/v6KW67L030XJaGurhE6ojkcI2k8Xchxs0nWy2aTtLqW++1jx4ix+Vguc/LKxz+uooo3Z/GRVQCWwBuQWg3sQdNfEWPqvtbtFTQybuWZjHWvZxtYHhc8B6rpua21uepFFhpqyOQXjex46tcHD4hZlVEREBERAREQEREBERAREQEREBERAREQEREBERAREQEREBUDtNxb3IAftu8zoPlf8AMFfZJA0FxNgAST0A1JXIGXr8QJN8pcXO8GN5edsrVz/J8Yz+M2zuAT1DLZ3R05NzqbPI45W8+HHh52Vrp9mqOEWMbXHrJ3yfQ6fAKRkdkaGsAHBrQOAHLToB/JbkNKGjqeZPElWYSLMdIYsgbfKBH4tBi9LtsoLEdjaaY5g54PVrr3P4rq7yRA8QD4EKLqsEhdrkserSWn+ErXGLqOc4h2dTtu6mnbnA7mbMwg/ebdRzMQ2hpOBfK0a3D2TA+H0t3fABdDqNnz/lzyDwcGyAfyPzWlLT1rCLbmVvM5nxP9GlrgfzBThE4xVKbt4rIdKqlHhmZJAT1GY3ufJqs+F9vNDJYSMkjJ5917f5hx/KsUmLPAO/pJgOB7jZ2kdfoS/TzAUVPh2EVLix0UIk4kNO5lH3g0td8U1/VdEw/tBw+YDLVRC+gEhMRJ6ASBpKn45A4XaQR1BuPiFw6q7J6N2sE80J6Ah7T8dfmtFnZviFOc1LWsueP7SncfHNHck+ZTs7foFFwdm1G0FGe+x8zRzGSdp046DeH4hb9H/6gJIyGVVMA7mPpIXW6hjg/wDmE5fw27SioeG9s9BKLu3sXi5ucHy3ZcfiArLh+1tHObR1MLifq52h/wCR1j8kmUpuJdEBRaUREQEREBERAREQEREBERAREQEREFX7RMY3FGWg96U5B93i8+VrN/Eq72eYflifMeLzlH3W8T6u/pUR2h4oamvEDNRGRE0ci8nvfxENP3Fe6SBsELWD3Y2AX62HE+ZufVc53ltzneW2aDvz25MFz5n3f7+ilCFHYEz6LOeMh3nkD7g/LY+pUiujo8OCwPatkhYyEGlLGsDo/wBf8Leexa74kGrlWvV4fHK0tlYyRp0s9ocD4EEFbz2eCwuaggJNkafQsD4SNBuXvY0f9sHIfVqwHBamO26qswvqJ42vJHQOjLLedirC5oXgtKCvnEKyO+eBsgH/AMMgzEdSyUMt+YrBV7QU7gWVUTmC2u+icGa/bsWfNWSy8SNH6/sgqcezWGztvFlA5GF/dHkASFo1fZm033U2nRwB9DZWCv2YpZTmdAzN++BlePJ7bOHxUNWbOTwguo6mVrhqIp3GWJ/Hu5nd5p4a3UuMrPGIKbDcQoRmjklaxut4XuyAdXMB4eYIW1QdrWIxcZGSj/VY0/NmU/Eqe2P2x9qa5rxkmjOV7L6gi4+FwR6FVHbjBW084fGLRTE93lHKNS1v2XC7gORa7lYDFx14zZrxfMD7ZnzSNidRl73aNELxmcQCTZjwBwBPvcletmdpoq6EyxNkaGvMbmyANcHhrXEaEg6OHAr81xOIIIJB6gkEeRC7d2d1TKeiii+sbyO65nnNb0GVv4Uxt2Y22r6ixwy5hdZF0dBERAREQEREBERAREQFoY9iopqaWc/UYSAebjoxvq4geq31zPtkxyzIqRp1d9K/7ou2MHwJzH8AWcrqJldRXtgaMzVbp3m+7BcXHnI+4BPj77vMBXzEznMcA/zXWdx0jb3pPLui1+pCi9hMM3NGwnR0n0h8ne4PygepKlcE+lqJZuLWfQMPwdKR65B6FMZqJjNRYmiy9Ly1e1pp8svhC92WriWIxwRmSVwa0WHMlzjo1jGgEueToGtBJPAIPZasJjWlJi03tEEbKZxjka90srnsaaewJjDoxcuLrWtpa414rHNs3nBEtTVPub92XcW+yPZxGcvmT5lBuuZ4LAWWUZJsFSnj7T5+11t//wBlrSbDhusNXXQkdJ3zMPnHPnB+SCYfHzWMxqs1uJ1+HgvqWsrKVoGeaFm7qYmi95JIdWPaNLlpFtSRorFQYjHUQtmheHxvbdrm8CP5ggggg6gggoPLvJeHhZHtWNzvBBhczxWrUM6fr0W051uZ/XionGq7dQvkJHdBPqOAv8EFE2YdfGpizRpM1xwFg5tz+a35lP8AaQ0GjbewIniLCf3u/mA/AHrR7LsPuJqlwN3OEbbi3R7yDzBzMHnGVi7S676WGnH1Wmd453fdkXybJ+dSpVWo4szgPH/ldB2ckcXhUvB4dSfT4/r5rpOx1BcgrOLOE626Jhbe4FurHAyzQsi22IiICIiAiIgIiICIiD4SuB19ScTxUkG7JJLDwhZzHS7G383LqnaVjfs2HyWNny/Qs5Hvg5yOhDA4+dlQuy3Cv2tSeOkTPk55/oHoVzy7unPLu6XTFq3cwOcOIFmtHMnRoHqpDAqDcwMj0zAXcer3d55/MSoOrG+rIoeLY/p39Lg2iHnmIP4SrNGF0dGy1ZAsTSsjUHsKobMv9uqpq+T9lDLJTUbTbK1sfcnqRrbO92ZoOhDW25m9vC5h2SY02lMuC1BDKinlk3WYZRPG45+5c6u1Lrc2vBF7OsFflxpzqbEsWZffV0zcPobXD90LMvGeLSQL8u9Gp+gFTQ4rSUIrZ6hhp5J6ttQWyCJjWuAeyQjMBnabC5tpyKuc2xNI401osraSR0sMbCWxNe45i4xjQnNqOh4cVFYn2fGSTEZhPeWtpxTsLm6U7A0tcwG5ux1mXsBwJ1ugqOx2074m1WLVLf8AD1sztw1pc6pe9jjFDBHAO6SWtIzX/wAsX6q4YJtqyoqH0skFRSzsjE27qGhuaK4BexzSQbEi/rxsbVHHti6xtJhYlgFSyiMjZ4KR8jHOb3RDNGbhzpAGZjaxzOsAATbXxbCd1Q1OIRR4kyeWMUEUNa/O9kc8kTczL3ewXLgA53Fx6hBZ9iMdqq2CSpOTdvqntgDm5f8ACtda/d1LuLdebSo3s7YI6vE6aP8A9vDUtdEB7rHSB5ljbbSzS1osOFvFe3bS+yRMwjDonVNZDG2JxDSIIH5QXSTPNhq4udYaXuCb6Gw7GbJ+w0u7Lt5M9zpp5Tc7yZ9sxF9bCwA8r8SUG9LGtaRik5I1qyRoI+Y6Kh9pWJBlOI7m73d77jO87/ZdAqAua1kftmNRQ2uyIgusdLR/SPuOYLsjD99Bddl8F3FHDCbB+W77ajeSHPJrxtmcfRcmxjEfaauece6+QhnMbplmRkeBa0HzJXVttq409FNICcxZu2W1IfL9G13pmLvwFchoqfVrR4BZyc871pYcGptGjrr8eHysut7I0NmgrneAUuZ4XX8EpsrArJpuTXSSC+oiqiIiAiIgIiICIiAiLUxXEW08Ekz/AHY2Oeepyi9h4nh6oOQ9ruNGatbTt1EDcthfWWSznac9N2B45lcsEw8UtJHGSAWMu88sx7zz5XJXONjaR1ZiO9k1yudUSHkX5rtH5zceDSr7thUnciFhs+d4iB6B3vO8gLrGP1zw77NliXiSod70zyRflGzuxj+o/iVgnr2RMMkr2sY0Xc95DWtHUkrRooGsa1jNGtAa0dABYD5KIrme14lFTu1hpYxUyt0LXzyEtpmvH2Q2R/nlW3RNYHtnR1bzHBO17wL5CHsc5v7zGvaC9v2m3CnmlQG0OKRQCKR0JnnMm7pmMDTK6V7XAhjnaMGTOXOJADQb9D5wfaWR1Q6mqqf2eXdGdhbIJopImlrXkPyts5rnAFpHO90FkBVW237OqfEmhz7xVDBaOoZ7w5gPbpnaDra4I1sRcrdwTbajq3iOCUueW7xrXRzRZ2c3M3jGhw1GovxCm45Q4XBBHDQg6+iDlQptpMP7sbosQhGjc9nPAHC+ZzJLkfafwXodsNdHpPg9QOpbvh8A6Gx/Mumw4hG5xaHjMDYtOjhYuHunW12P1+yei8UeMwSuLIp4pHN95scjHub94NJIQc3d23yHSPCqtzuhzAfERk/JbuBba4rWVMTBhxpafON9NMJCQwAkhgcI+8bAA2cBfgujkr4gwsp2tvlaG3JcbAC5JuSbcSTzXxzVmIXgtQa7mrXmiW6WrFJGggcUqN1G+Q8GNLjfwF/15qldleHl7qisfe73bttx1+kkc09Dmib5xlSHa3iwho8gOspseuRveerLsrgxpqGGJwAfkDpAL23j+/JbwzOKCi9qtdcwU48Z3fNkf/k+KqeFQ3dfp/v+itvaat9orJpR7ufds+5H3AR52LvVZcKp+Hib/wBlj2ufuS67H0N3ArqFNHZoVR2PobNBVyAW3R9REQEREBERAREQEREBc67ZsbyU8dK06yuzv+5GQQPC78p/AV0VcB2srXYhijgw6OkbBGdDZjCW5uOrbl8nk5Yz+MZ3rS3dmWEbqkMzhZ0zrjru2Xaz4nMfxL0+XfYi531KZuQdN7IO8R4hunqp+smjpKUnhHDFoPssbYD5AKvbK07mwBzxZ8pdM/rmkObXyGUei1GpNRYWP/WignUdXTVk9RTRx1DKndF8b5Ny+OSJm7uHZHZmlttOo+MzG4eX61WaN36CqoHFcRMVfSVNVG4RMppxeJstQ2GpkdEHXLGX1jDmh2UXu7xUdi80tS6WYNkidWbvC6MSNc2QU7nOkrKkxkgsDmh5FwDaJhI1AV5ikWc07HOY9zWucwkscQC5hcMriwnVpIJBtxCCs7ZMc4UuGU8ZdG5pfLEx4hzUdPkYYQ/kHuexttLhrhcXuvGzeFZMTbJDQSUMQppGzAiFsU0m8j3IAhe5rnNG9ObQ6qcxrZ1tRJHK2WaCaIODJYS0OyvtnY9r2ua9ps02I4gWUhhVG6JmV80k7rkmSXdh2ttAI2taALdOZQfZqaCIOmfkYGtdne8gNDCG5sznaAWaOPj1Kp1XT01dPTewQNtDURyvrmRbqNkcZJdFDLZu9L7ZLNzNAJJ5LZ2nbKa5j5qKeqpIYw6NsJhe01Dic8kkDpAXljQ0NFjYuceNrWnCcVbURCRjZWC5blljfC8W43Y8A28eCDR2zxp9LRSSRC8zssMDdDeeZwji0dobOdmI6NKiJsRxCgfT+0yw1dPLLHTvkZFuJ4pJSGRyWDyx7M2hsGnUEBZsQ/xWLwQ8Y6KM1cnCxnmzRUzTzu1u9f6tWttbikb6yKNxvDQNdiNXa5ymNrvZYzb6xcXSZf8ATGmoQXQr4VS4q+oo8FM77vrJ7vaw62qax/0MQDjoGGRjbXtZh4LYgx2sle+CkbBN7Llhnqah5Y2apa0GWONkLdCLjM42ALrAaILWQsbwtDZfHRWUkdRkMZfmDmEh2R8b3RyNzDiA5jrHmLLZxOsbFE+R3usY5x8mglByvaBnt+0EFMNY4C1z7W0DPpX38CQxh++uh7WYh7PRzSj3gwhv3391nzIPoqX2MUBmkq8QeLukdu2kjXvHeyWPMEGEebCpftPq7thpx9ZxlcPssuGfxE/BRLdRzKGjsAOgU7gdNmeFpyR2HmVaNkKG7gVMWPx/XQ8BpcrB5KWWCkjs0LOtOgiIgIiICIiAiIgIiIK/t3jfstBLIDZ7hu4+Fw9+lxf90ZnfhXMeyzDA+pfMRpCwBun15Li4PKzWuH41JdsOMZ52UzT3YhmcPtvGgPiGW/OVj7J6sWqovrNMUnm14ezTyLP4gse3bl7kzdq+LBsUVMdGzSNLz/psc3MPiQfRS8TrehUR2qbPGaKKoaHOEBc2QNFyIpSy8gbzyuY2/g4k6BRWG7RNgjaJJGPYAAJozm0+rvYv2jXctQtuq7MlP/Kztf6fysoGh2jp5dI5WOPQEXHmL3CkxJz4frxQSTH+N1nbIoxlT5ep19VnZL+tEErHKszJVGslK2GyoN9rl6zLSbKsoegi8S2NpJ5TM+MtmNs0sUksMjrAAB7onNLtABrfgsGI7DQOw+ahgG4bMLl7bvcX5muzyFxzSXLQDmNyLi6nQ9ew9BWo8DrZqmmfWPpXRUz3TNEDZWukmylkTnsfcNDQ950dxsoTBKytpqI0LaSc1xdN/iHNApHOmle41TpwbZe9myAZtLW5roOZLoNPBMIZS00NMzVsUbYweBdlGrjbmTc+qqHbDjO6oN2DYzODD4Mb3nn4D5q8l65TtKfb8fpqXUxxOGe2os0GWW/gQwM/Eg6FsLgnsmHQQkWfkzyD/UkJe8ejnEeiou09Xv62V44NIib5M0NvAm5XS8exMU9NLNzYwkeLjoweriFyWnFhc8gXHz4n5rNc/wAl6adQLyBo5aLoex1DYAqg4VEXyX6m665s7S5WBWdRuTU0mWhfURVRERAREQEREBERAWKrqWxxukcbNY0uJ8Gi5WVV7bmOR1IWRi+ZwD7X9wXdyHUBS3U2X+OO7TRTGXfSj9uDM3n3XE2Hppp0stDAcbdRVTKkAuaAWSsH14nWJt4ggOHkrftJihqIWxvhDXMILXsOg0sW5dTYi3PkFTZqMgrlheu3KzjXZ6HFmSsE0Ts8Z4PHK/Jw5Hz+ag8Z2Eo6q5y7px+tCchv1sQW/wAK5thNZUUry+lkLSfeYQTE70BBH4SFNDtPqQfpaWJ45mN1j6N7vzJ9V0mUrfJkxDsZd/lVAI/dmYHa/wD2MLf6FDy7J4tTe5nI/wBGUFo/7c2Un0aVZ6LtapTYSMngJ5Gzx8Tl/mVZsO2vpZh3KiI+DiY/6hb5qtOYs28rqawqG2HD6eJ8LnH7LrBvLkCpqg7WorgSxOaTbWNzZGjodcpt5K77SYtDSUr55XMaLHIGubmmeR3WMAPeJPPgBcnQFfnWavle4veWucTcnKwAnqLAW9FR3ig29o5BpO1p4WkzRm/4wArFBVhzbtIcOrSCPO4X5oGJm1nN9R/ZbNHijWasc6N37zS5jifEtKnY/SrZV7Ey4Zh+3tYz3KgyC3uyBsn8XvfNT2H9rknCanGnEscWH0Y6/wDMJsdabUL2J1RMP7RqaTiXxno5pNvVlx8Sp6lxyKX3JGP+64Ej0VFgEq9bxRjaoFe/aUGTEq8RRPkcdGtLj6BUPsZoXTVNXXvA1O6Ydb5nkSSemUQ/ErU7Ttr27v2SNwLnftHAizGjUgn0v6K+9m+HbnC6cZS1z2CZwPEOl79j5Atb+FBHdplf3IKYf5jzI77kXAHzc4H8KpVa+0f3jb05qR2nr99iM7gbtiDadvTuXL/XOXfJRFe67w3oPmVm91zveSZ2ToszwV1eiiytCpWxtBoCr40WC06PqIiAiIgIiICIiAiIgLHMbArIvL23CDmu2D3FxsPVUuRzuYB8x/ZdkxHAGyclAVexg5BSyU25mI+gWGooCTddGi2L14L1iOyWVugUuJe/XKJ6G4sR/v8AIrUOAx2GWSRhHM2cCetrWHpZXGswhzSdFoSUR5hO4nGfpUZ9l5C7M17JD1JId6DULRnwqZnvRu9Bm/purm+iC8bl44H9eqvL7DtRL625jlzQhXeZmYWkja8eI/5WjLhFO76jmH7JNvhw+ScsRVDEF2bsy2ZgqcLa+ojjlO9laC5rHOYGuADSXA2OhPLQhc5fswD7ko8nDX4j+y3sGr8SoARTvAYTcsFnsJ6hrhxPkqbjpNd2S0ztYXOi6C5eL+ZdmUBW9ldU03Y9sluGve9M2qwUPbBOzSqpmj7Tc0ZPro30srPh/ahTSWzGSPzAkaPNwI/kiqfN/wBTpBYiYAdcz2/F17fFIqitqGlzjV2+xG0s8bvztDfOy6nh200EwvHPE6/LNlJ9H2UkHN94taPtHJb83BOhyzZLsufUSiWpaWQAhxY43fNY3yuOlmX49fmuqbS7RMoqV87rXHdjZ+/IdGMA+Z6AE8lCY32jUVK03lbNIP8ALhc11j/qSXyMHmb9AVzmsxmoxCcVFR3Y2fsoRfK0HnrqeXeOrrcALBNpbps4awht3G7iS95PEuOpJ8Uw+PPLfqV6ndaM+On91J7LUeZ4UjGH10XZqkysCnlq4fDlYFtKugiIgIiICIiAiIgIiICIiAvhavqIPO7HReJqcOFllRBCVWzrHclEVWxzTwCuSWQc0q9izyCiKnZR45Lr7ogeSwyUDTyQcTmwN7eRWlLhx5tXbZ8CY7kFGVOyTTyQcbfQDoQsXsrhwcuo1exfQKGqtj3Dks8Ye+qHNG8izgHDyBUc/Boj9TKfskt/lZXio2de3kVoS4W4cQpq/U1FV/6K3lJIPxa/Ei69jBDzklPm6/8AMKdfRW5LwIbdQn+k439VpUWFRsIOW5GoLtbeIvoPRTlOCsUEtuY9QprDqwAODWMcXC2tiRz0PJS569Z4VGVx7zWdB81dtjKDgVSaVueUnqV1bZejysC3PG5NTSwxtsF6RFVEREBERAREQEREBERAREQEREBERAREQEREBERB5LAsb6Vp5LMiDQlwhh5KOqdmGHkrAiCk1exoPAKGq9jDyC6cQvDoQeSDjtTss8clGy4M9vIrtsmHNPJaU+zzDyCDmezuFnOLhdXwyDKwLTpMBaw3AUuxtgg9IiICIiD5dfURAREQEREBERAREQEREBERAREQEREBERAREQEREBERAREQEREBERAREQEREBERAREQ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hMSEBUSExQUFRQWFRUUFhQVGRQVFBQVFRcVFhQVFBUYHCYfGhkjGhUVHy8gIycpLiwtFh4xNTAqNSYrLCkBCQoKDgwOGg8PGiwfHCQsLCwvLCksNCksLCkpKSwsLCwsLCwsKikpKSwpLCkpLCkpLywpLCksLCwsLCksLCk1LP/AABEIAMIBAwMBIgACEQEDEQH/xAAcAAEAAgMBAQEAAAAAAAAAAAAABQYDBAcCAQj/xABEEAABAwIDBQUEBwYFAwUAAAABAAIDBBEFEiEGEzFBUQciYXGBFDKRoSNCYnKCkvAzUqKxstEkQ2PB8RWDwwg0U3Oz/8QAFwEBAQEBAAAAAAAAAAAAAAAAAAECA//EAB8RAQEAAgMBAAMBAAAAAAAAAAABAhESITFRA0FhIv/aAAwDAQACEQMRAD8A7iiIgIiICIiAiIgIi0MdxHcU75OYFm/eOg/v6KW67L030XJaGurhE6ojkcI2k8Xchxs0nWy2aTtLqW++1jx4ix+Vguc/LKxz+uooo3Z/GRVQCWwBuQWg3sQdNfEWPqvtbtFTQybuWZjHWvZxtYHhc8B6rpua21uepFFhpqyOQXjex46tcHD4hZlVEREBERAREQEREBERAREQEREBERAREQEREBERAREQEREBUDtNxb3IAftu8zoPlf8AMFfZJA0FxNgAST0A1JXIGXr8QJN8pcXO8GN5edsrVz/J8Yz+M2zuAT1DLZ3R05NzqbPI45W8+HHh52Vrp9mqOEWMbXHrJ3yfQ6fAKRkdkaGsAHBrQOAHLToB/JbkNKGjqeZPElWYSLMdIYsgbfKBH4tBi9LtsoLEdjaaY5g54PVrr3P4rq7yRA8QD4EKLqsEhdrkserSWn+ErXGLqOc4h2dTtu6mnbnA7mbMwg/ebdRzMQ2hpOBfK0a3D2TA+H0t3fABdDqNnz/lzyDwcGyAfyPzWlLT1rCLbmVvM5nxP9GlrgfzBThE4xVKbt4rIdKqlHhmZJAT1GY3ufJqs+F9vNDJYSMkjJ5917f5hx/KsUmLPAO/pJgOB7jZ2kdfoS/TzAUVPh2EVLix0UIk4kNO5lH3g0td8U1/VdEw/tBw+YDLVRC+gEhMRJ6ASBpKn45A4XaQR1BuPiFw6q7J6N2sE80J6Ah7T8dfmtFnZviFOc1LWsueP7SncfHNHck+ZTs7foFFwdm1G0FGe+x8zRzGSdp046DeH4hb9H/6gJIyGVVMA7mPpIXW6hjg/wDmE5fw27SioeG9s9BKLu3sXi5ucHy3ZcfiArLh+1tHObR1MLifq52h/wCR1j8kmUpuJdEBRaUREQEREBERAREQEREBERAREQEREFX7RMY3FGWg96U5B93i8+VrN/Eq72eYflifMeLzlH3W8T6u/pUR2h4oamvEDNRGRE0ci8nvfxENP3Fe6SBsELWD3Y2AX62HE+ZufVc53ltzneW2aDvz25MFz5n3f7+ilCFHYEz6LOeMh3nkD7g/LY+pUiujo8OCwPatkhYyEGlLGsDo/wBf8Leexa74kGrlWvV4fHK0tlYyRp0s9ocD4EEFbz2eCwuaggJNkafQsD4SNBuXvY0f9sHIfVqwHBamO26qswvqJ42vJHQOjLLedirC5oXgtKCvnEKyO+eBsgH/AMMgzEdSyUMt+YrBV7QU7gWVUTmC2u+icGa/bsWfNWSy8SNH6/sgqcezWGztvFlA5GF/dHkASFo1fZm033U2nRwB9DZWCv2YpZTmdAzN++BlePJ7bOHxUNWbOTwguo6mVrhqIp3GWJ/Hu5nd5p4a3UuMrPGIKbDcQoRmjklaxut4XuyAdXMB4eYIW1QdrWIxcZGSj/VY0/NmU/Eqe2P2x9qa5rxkmjOV7L6gi4+FwR6FVHbjBW084fGLRTE93lHKNS1v2XC7gORa7lYDFx14zZrxfMD7ZnzSNidRl73aNELxmcQCTZjwBwBPvcletmdpoq6EyxNkaGvMbmyANcHhrXEaEg6OHAr81xOIIIJB6gkEeRC7d2d1TKeiii+sbyO65nnNb0GVv4Uxt2Y22r6ixwy5hdZF0dBERAREQEREBERAREQFoY9iopqaWc/UYSAebjoxvq4geq31zPtkxyzIqRp1d9K/7ou2MHwJzH8AWcrqJldRXtgaMzVbp3m+7BcXHnI+4BPj77vMBXzEznMcA/zXWdx0jb3pPLui1+pCi9hMM3NGwnR0n0h8ne4PygepKlcE+lqJZuLWfQMPwdKR65B6FMZqJjNRYmiy9Ly1e1pp8svhC92WriWIxwRmSVwa0WHMlzjo1jGgEueToGtBJPAIPZasJjWlJi03tEEbKZxjka90srnsaaewJjDoxcuLrWtpa414rHNs3nBEtTVPub92XcW+yPZxGcvmT5lBuuZ4LAWWUZJsFSnj7T5+11t//wBlrSbDhusNXXQkdJ3zMPnHPnB+SCYfHzWMxqs1uJ1+HgvqWsrKVoGeaFm7qYmi95JIdWPaNLlpFtSRorFQYjHUQtmheHxvbdrm8CP5ggggg6gggoPLvJeHhZHtWNzvBBhczxWrUM6fr0W051uZ/XionGq7dQvkJHdBPqOAv8EFE2YdfGpizRpM1xwFg5tz+a35lP8AaQ0GjbewIniLCf3u/mA/AHrR7LsPuJqlwN3OEbbi3R7yDzBzMHnGVi7S676WGnH1Wmd453fdkXybJ+dSpVWo4szgPH/ldB2ckcXhUvB4dSfT4/r5rpOx1BcgrOLOE626Jhbe4FurHAyzQsi22IiICIiAiIgIiICIiD4SuB19ScTxUkG7JJLDwhZzHS7G383LqnaVjfs2HyWNny/Qs5Hvg5yOhDA4+dlQuy3Cv2tSeOkTPk55/oHoVzy7unPLu6XTFq3cwOcOIFmtHMnRoHqpDAqDcwMj0zAXcer3d55/MSoOrG+rIoeLY/p39Lg2iHnmIP4SrNGF0dGy1ZAsTSsjUHsKobMv9uqpq+T9lDLJTUbTbK1sfcnqRrbO92ZoOhDW25m9vC5h2SY02lMuC1BDKinlk3WYZRPG45+5c6u1Lrc2vBF7OsFflxpzqbEsWZffV0zcPobXD90LMvGeLSQL8u9Gp+gFTQ4rSUIrZ6hhp5J6ttQWyCJjWuAeyQjMBnabC5tpyKuc2xNI401osraSR0sMbCWxNe45i4xjQnNqOh4cVFYn2fGSTEZhPeWtpxTsLm6U7A0tcwG5ux1mXsBwJ1ugqOx2074m1WLVLf8AD1sztw1pc6pe9jjFDBHAO6SWtIzX/wAsX6q4YJtqyoqH0skFRSzsjE27qGhuaK4BexzSQbEi/rxsbVHHti6xtJhYlgFSyiMjZ4KR8jHOb3RDNGbhzpAGZjaxzOsAATbXxbCd1Q1OIRR4kyeWMUEUNa/O9kc8kTczL3ewXLgA53Fx6hBZ9iMdqq2CSpOTdvqntgDm5f8ACtda/d1LuLdebSo3s7YI6vE6aP8A9vDUtdEB7rHSB5ljbbSzS1osOFvFe3bS+yRMwjDonVNZDG2JxDSIIH5QXSTPNhq4udYaXuCb6Gw7GbJ+w0u7Lt5M9zpp5Tc7yZ9sxF9bCwA8r8SUG9LGtaRik5I1qyRoI+Y6Kh9pWJBlOI7m73d77jO87/ZdAqAua1kftmNRQ2uyIgusdLR/SPuOYLsjD99Bddl8F3FHDCbB+W77ajeSHPJrxtmcfRcmxjEfaauece6+QhnMbplmRkeBa0HzJXVttq409FNICcxZu2W1IfL9G13pmLvwFchoqfVrR4BZyc871pYcGptGjrr8eHysut7I0NmgrneAUuZ4XX8EpsrArJpuTXSSC+oiqiIiAiIgIiICIiAiLUxXEW08Ekz/AHY2Oeepyi9h4nh6oOQ9ruNGatbTt1EDcthfWWSznac9N2B45lcsEw8UtJHGSAWMu88sx7zz5XJXONjaR1ZiO9k1yudUSHkX5rtH5zceDSr7thUnciFhs+d4iB6B3vO8gLrGP1zw77NliXiSod70zyRflGzuxj+o/iVgnr2RMMkr2sY0Xc95DWtHUkrRooGsa1jNGtAa0dABYD5KIrme14lFTu1hpYxUyt0LXzyEtpmvH2Q2R/nlW3RNYHtnR1bzHBO17wL5CHsc5v7zGvaC9v2m3CnmlQG0OKRQCKR0JnnMm7pmMDTK6V7XAhjnaMGTOXOJADQb9D5wfaWR1Q6mqqf2eXdGdhbIJopImlrXkPyts5rnAFpHO90FkBVW237OqfEmhz7xVDBaOoZ7w5gPbpnaDra4I1sRcrdwTbajq3iOCUueW7xrXRzRZ2c3M3jGhw1GovxCm45Q4XBBHDQg6+iDlQptpMP7sbosQhGjc9nPAHC+ZzJLkfafwXodsNdHpPg9QOpbvh8A6Gx/Mumw4hG5xaHjMDYtOjhYuHunW12P1+yei8UeMwSuLIp4pHN95scjHub94NJIQc3d23yHSPCqtzuhzAfERk/JbuBba4rWVMTBhxpafON9NMJCQwAkhgcI+8bAA2cBfgujkr4gwsp2tvlaG3JcbAC5JuSbcSTzXxzVmIXgtQa7mrXmiW6WrFJGggcUqN1G+Q8GNLjfwF/15qldleHl7qisfe73bttx1+kkc09Dmib5xlSHa3iwho8gOspseuRveerLsrgxpqGGJwAfkDpAL23j+/JbwzOKCi9qtdcwU48Z3fNkf/k+KqeFQ3dfp/v+itvaat9orJpR7ufds+5H3AR52LvVZcKp+Hib/wBlj2ufuS67H0N3ArqFNHZoVR2PobNBVyAW3R9REQEREBERAREQEREBc67ZsbyU8dK06yuzv+5GQQPC78p/AV0VcB2srXYhijgw6OkbBGdDZjCW5uOrbl8nk5Yz+MZ3rS3dmWEbqkMzhZ0zrjru2Xaz4nMfxL0+XfYi531KZuQdN7IO8R4hunqp+smjpKUnhHDFoPssbYD5AKvbK07mwBzxZ8pdM/rmkObXyGUei1GpNRYWP/WignUdXTVk9RTRx1DKndF8b5Ny+OSJm7uHZHZmlttOo+MzG4eX61WaN36CqoHFcRMVfSVNVG4RMppxeJstQ2GpkdEHXLGX1jDmh2UXu7xUdi80tS6WYNkidWbvC6MSNc2QU7nOkrKkxkgsDmh5FwDaJhI1AV5ikWc07HOY9zWucwkscQC5hcMriwnVpIJBtxCCs7ZMc4UuGU8ZdG5pfLEx4hzUdPkYYQ/kHuexttLhrhcXuvGzeFZMTbJDQSUMQppGzAiFsU0m8j3IAhe5rnNG9ObQ6qcxrZ1tRJHK2WaCaIODJYS0OyvtnY9r2ua9ps02I4gWUhhVG6JmV80k7rkmSXdh2ttAI2taALdOZQfZqaCIOmfkYGtdne8gNDCG5sznaAWaOPj1Kp1XT01dPTewQNtDURyvrmRbqNkcZJdFDLZu9L7ZLNzNAJJ5LZ2nbKa5j5qKeqpIYw6NsJhe01Dic8kkDpAXljQ0NFjYuceNrWnCcVbURCRjZWC5blljfC8W43Y8A28eCDR2zxp9LRSSRC8zssMDdDeeZwji0dobOdmI6NKiJsRxCgfT+0yw1dPLLHTvkZFuJ4pJSGRyWDyx7M2hsGnUEBZsQ/xWLwQ8Y6KM1cnCxnmzRUzTzu1u9f6tWttbikb6yKNxvDQNdiNXa5ymNrvZYzb6xcXSZf8ATGmoQXQr4VS4q+oo8FM77vrJ7vaw62qax/0MQDjoGGRjbXtZh4LYgx2sle+CkbBN7Llhnqah5Y2apa0GWONkLdCLjM42ALrAaILWQsbwtDZfHRWUkdRkMZfmDmEh2R8b3RyNzDiA5jrHmLLZxOsbFE+R3usY5x8mglByvaBnt+0EFMNY4C1z7W0DPpX38CQxh++uh7WYh7PRzSj3gwhv3391nzIPoqX2MUBmkq8QeLukdu2kjXvHeyWPMEGEebCpftPq7thpx9ZxlcPssuGfxE/BRLdRzKGjsAOgU7gdNmeFpyR2HmVaNkKG7gVMWPx/XQ8BpcrB5KWWCkjs0LOtOgiIgIiICIiAiIgIiIK/t3jfstBLIDZ7hu4+Fw9+lxf90ZnfhXMeyzDA+pfMRpCwBun15Li4PKzWuH41JdsOMZ52UzT3YhmcPtvGgPiGW/OVj7J6sWqovrNMUnm14ezTyLP4gse3bl7kzdq+LBsUVMdGzSNLz/psc3MPiQfRS8TrehUR2qbPGaKKoaHOEBc2QNFyIpSy8gbzyuY2/g4k6BRWG7RNgjaJJGPYAAJozm0+rvYv2jXctQtuq7MlP/Kztf6fysoGh2jp5dI5WOPQEXHmL3CkxJz4frxQSTH+N1nbIoxlT5ep19VnZL+tEErHKszJVGslK2GyoN9rl6zLSbKsoegi8S2NpJ5TM+MtmNs0sUksMjrAAB7onNLtABrfgsGI7DQOw+ahgG4bMLl7bvcX5muzyFxzSXLQDmNyLi6nQ9ew9BWo8DrZqmmfWPpXRUz3TNEDZWukmylkTnsfcNDQ950dxsoTBKytpqI0LaSc1xdN/iHNApHOmle41TpwbZe9myAZtLW5roOZLoNPBMIZS00NMzVsUbYweBdlGrjbmTc+qqHbDjO6oN2DYzODD4Mb3nn4D5q8l65TtKfb8fpqXUxxOGe2os0GWW/gQwM/Eg6FsLgnsmHQQkWfkzyD/UkJe8ejnEeiou09Xv62V44NIib5M0NvAm5XS8exMU9NLNzYwkeLjoweriFyWnFhc8gXHz4n5rNc/wAl6adQLyBo5aLoex1DYAqg4VEXyX6m665s7S5WBWdRuTU0mWhfURVRERAREQEREBERAWKrqWxxukcbNY0uJ8Gi5WVV7bmOR1IWRi+ZwD7X9wXdyHUBS3U2X+OO7TRTGXfSj9uDM3n3XE2Hppp0stDAcbdRVTKkAuaAWSsH14nWJt4ggOHkrftJihqIWxvhDXMILXsOg0sW5dTYi3PkFTZqMgrlheu3KzjXZ6HFmSsE0Ts8Z4PHK/Jw5Hz+ag8Z2Eo6q5y7px+tCchv1sQW/wAK5thNZUUry+lkLSfeYQTE70BBH4SFNDtPqQfpaWJ45mN1j6N7vzJ9V0mUrfJkxDsZd/lVAI/dmYHa/wD2MLf6FDy7J4tTe5nI/wBGUFo/7c2Un0aVZ6LtapTYSMngJ5Gzx8Tl/mVZsO2vpZh3KiI+DiY/6hb5qtOYs28rqawqG2HD6eJ8LnH7LrBvLkCpqg7WorgSxOaTbWNzZGjodcpt5K77SYtDSUr55XMaLHIGubmmeR3WMAPeJPPgBcnQFfnWavle4veWucTcnKwAnqLAW9FR3ig29o5BpO1p4WkzRm/4wArFBVhzbtIcOrSCPO4X5oGJm1nN9R/ZbNHijWasc6N37zS5jifEtKnY/SrZV7Ey4Zh+3tYz3KgyC3uyBsn8XvfNT2H9rknCanGnEscWH0Y6/wDMJsdabUL2J1RMP7RqaTiXxno5pNvVlx8Sp6lxyKX3JGP+64Ej0VFgEq9bxRjaoFe/aUGTEq8RRPkcdGtLj6BUPsZoXTVNXXvA1O6Ydb5nkSSemUQ/ErU7Ttr27v2SNwLnftHAizGjUgn0v6K+9m+HbnC6cZS1z2CZwPEOl79j5Atb+FBHdplf3IKYf5jzI77kXAHzc4H8KpVa+0f3jb05qR2nr99iM7gbtiDadvTuXL/XOXfJRFe67w3oPmVm91zveSZ2ToszwV1eiiytCpWxtBoCr40WC06PqIiAiIgIiICIiAiIgLHMbArIvL23CDmu2D3FxsPVUuRzuYB8x/ZdkxHAGyclAVexg5BSyU25mI+gWGooCTddGi2L14L1iOyWVugUuJe/XKJ6G4sR/v8AIrUOAx2GWSRhHM2cCetrWHpZXGswhzSdFoSUR5hO4nGfpUZ9l5C7M17JD1JId6DULRnwqZnvRu9Bm/purm+iC8bl44H9eqvL7DtRL625jlzQhXeZmYWkja8eI/5WjLhFO76jmH7JNvhw+ScsRVDEF2bsy2ZgqcLa+ojjlO9laC5rHOYGuADSXA2OhPLQhc5fswD7ko8nDX4j+y3sGr8SoARTvAYTcsFnsJ6hrhxPkqbjpNd2S0ztYXOi6C5eL+ZdmUBW9ldU03Y9sluGve9M2qwUPbBOzSqpmj7Tc0ZPro30srPh/ahTSWzGSPzAkaPNwI/kiqfN/wBTpBYiYAdcz2/F17fFIqitqGlzjV2+xG0s8bvztDfOy6nh200EwvHPE6/LNlJ9H2UkHN94taPtHJb83BOhyzZLsufUSiWpaWQAhxY43fNY3yuOlmX49fmuqbS7RMoqV87rXHdjZ+/IdGMA+Z6AE8lCY32jUVK03lbNIP8ALhc11j/qSXyMHmb9AVzmsxmoxCcVFR3Y2fsoRfK0HnrqeXeOrrcALBNpbps4awht3G7iS95PEuOpJ8Uw+PPLfqV6ndaM+On91J7LUeZ4UjGH10XZqkysCnlq4fDlYFtKugiIgIiICIiAiIgIiICIiAvhavqIPO7HReJqcOFllRBCVWzrHclEVWxzTwCuSWQc0q9izyCiKnZR45Lr7ogeSwyUDTyQcTmwN7eRWlLhx5tXbZ8CY7kFGVOyTTyQcbfQDoQsXsrhwcuo1exfQKGqtj3Dks8Ye+qHNG8izgHDyBUc/Boj9TKfskt/lZXio2de3kVoS4W4cQpq/U1FV/6K3lJIPxa/Ei69jBDzklPm6/8AMKdfRW5LwIbdQn+k439VpUWFRsIOW5GoLtbeIvoPRTlOCsUEtuY9QprDqwAODWMcXC2tiRz0PJS569Z4VGVx7zWdB81dtjKDgVSaVueUnqV1bZejysC3PG5NTSwxtsF6RFVEREBERAREQEREBERAREQEREBERAREQEREBERB5LAsb6Vp5LMiDQlwhh5KOqdmGHkrAiCk1exoPAKGq9jDyC6cQvDoQeSDjtTss8clGy4M9vIrtsmHNPJaU+zzDyCDmezuFnOLhdXwyDKwLTpMBaw3AUuxtgg9IiICIiD5dfURAREQEREBERAREQEREBERAREQEREBERAREQEREBERAREQEREBERAREQEREBERAREQ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data:image/jpeg;base64,/9j/4AAQSkZJRgABAQAAAQABAAD/2wCEAAkGBxMREhQUEhITFhUXGBoZGBcYFRwdHBoaFxwXFxkcGyEZHCogHBwmGxwWITEiJiorLi4uGCAzODUuOCgtLisBCgoKDg0OGxAQGywkICQsLCwsLC0sLC0sLCwsLCw0LCwsLC8sNS0sLCw0LCwsLCwsMiwsLC8yNCwsLDQsLCwsLP/AABEIAMIBAwMBIgACEQEDEQH/xAAbAAEAAQUBAAAAAAAAAAAAAAAAAwEEBQYHAv/EADwQAAIBAwMCAwYFAgQFBQAAAAECAwAEERIhMQUTIkFRBhQjMmFxB0KBkaFS0SRiksEzorHw8RUWQ0SC/8QAGAEBAQEBAQAAAAAAAAAAAAAAAAECAwT/xAAtEQACAgAGAAMIAwEBAAAAAAAAAQIRAxIhMUHwUXGxBCIyYYGR0fETweGhQv/aAAwDAQACEQMRAD8A7jSlKAUpSgFKUoBSlKAUpSgFKVhvafrYs4teAzEhUXOMnz/QD/ahJSUVbMzStMsvxCgJxMjxnz21D+PF/FbJYdYgn/4UyN9Awz+oO4/aq00Yjiwlsy/pVKrUOgpSlAKUpQClKUApSlAKUpQClKUApSlAKUpQClKUApSlAKUpQClKUApSlAKUpQFDXN76998unnw7QW3y9tlDZz4WUNzlh/A+1bD7d9WaKIQxZMs3hAHOng4x5ngfc+larHHFGFjbsOsI7jrIrQStIc/DB3LEbH/T96uyPNiSzSy8L1Jp9LHTcGJm3mn78ZifIACxhxzkeg/KfXFWM/s/ESupZrcnVK7Ad2OOI5KfKdQOwGT9ayTBkykzTxjImuO6gniyCO0upMtjCgbkbL9ait4tY8KD4g7szWsw8EQGyNGxCjfy3/N9ql0SUIvdFv02bqCaPd7lZgys+jWGKqpG7B/lzkbA5/asla/iFLHpF1bEZGQy5XI9QG5H61azSd5sOYjJOeJkMMiQoTjDgacso8h+Y8429yO5XIM0YmHbiDqJkWAY1MGGWHJP6r9wvxIoOPwtr/ptHTvbSzm4mCH0k8P8nb+az8coYZUgj1ByK5VcdNhnDMkEbaiIofd3xumotIyMc4wM7ngD1ybUdPaBmNpdumHWNEk1Rs7EhW58OFJ3z6HPllobzzW6s7FSuZp7UdStdXeiWZEbQXx+Y4IAZNvMeXO3NZfp/wCI9s+0ySRN57ah/wAvi/5atGljw508zdaVY9P6tBOMwzI/0DDP6jkVe5qHVNPYrSlKFFKUoBSlKAUpSgFKUoBSlKAUpSgFKUoBSlKAUpSgFRXEwRWZjhVBJPoBuakrS/b7qDuUs4AWeTdwvOkbgfrgn7D61UYxJ5Y2YBL33meS6YI+CEihMpR8kgIUx6E55G5PpVy8naGiV5AsPjkW4iEiPORsupPvnc+YqN5kQBQyvHB4I4bmIKWlY6Wwy4HhPmfrnGzV7WMwDBE8aQ+KRo270TznSV2PA3+nI45qN2cIqkIbfSPlYKvx55LWUMm5Zo10N4diOMHZR615Ze8wWUwPJIe5L3FMMqImnEerjcY4Hr968Igf5lhl05nuHhftyfmxGQcDY4OP8vkdz7lkLfDll0tM2uRbqPGmNDlFEmPMADbzJ4PMNHqSRiPE00XvHlMvdRLdASDq+Ybn1Hz/AK0jUnLwJpMpMURtZNlRSe4xjJ8wM/6eDuaKrkalSaE3GyGBu6i266Q/g+cck8D5hwcio+4JSzRC3ldvgQdtjBKoAb4mn9+SPl8s4oCrSKxOgwuVxb26uphl8gXBGOGJGdvlPGd5ZZTACfiqkA0RpKgmjaZs6vEvHI3z5n7V4uLkR5OpwkWYYY7uEOhkJxJ8RPCMY5JOMN5Uhj7OCqyKluN5LaYSo876dJKybfmPA/NQvJ6t4RHgoCyW66mktZgQ8z40ko+2RvsAfmH2qGREYqk5gkKBp5xKhglLEfJqxvznYflHlVVVSVEnu8pjDXE58VvMWbU2nJ3JDHONuBx5yOW8MU0jxmRu9MtzHrQKhHbGsb4OkLuRweDsRDFy+zkYMerv2zkNI7MutI4znRgpv6DLY4NXHTLvqcQj7E4uA6sypqDkKhAJYNuvI2z54q6hiZ18EckfvJzm3fWqwJgEGPkc+n5vL5ajeTvMzJ2JZJiIYsEwTKi6iXA43GecZwB/lq5mY/jittPIvLL8SmXAubYjPDJkZ+oDc/vW0dN9sLOf5Z1U/wBL+E/zt+xrTrqfSHOp1VB7vDHdQh0zkK+JE8IwRzk7L58CxvOiwlZD7u2iFFj7ltKJFeZgpBIbDfmUYAPP0q6FvEjs78zriuCMg5H0r1XHOmdWHSblQJWnjZPiJpaMoTvsr/mGPpsfKtqvvxIhCaoIZZSMFsjSqj6nff02x9aUzUfaI/8ArRm80rTOmfiRZy4EmuE/5lyP3XP8gVtNl1CKYZikRx6qwP8A0o00dYYsJ/Cy6pSlQ2KUpQClKUApSlAKUpQClKUApSqGgLTql8sETyv8qDP3PkB9ScD9a5hYM0xknIhlnncpHGZSsiMc+NceQA9eF58qzfttetdTpaRB2VCGl7Yy3lnA89Kn92HpWN74l+R4ZuILeOdArhTjxjAA2Od/8vkdjG6VHmk88/kvUkluBCCdUqJBlY47iPuI8x1B/Euw55ztkn1FUigEe+gmOHxyS2koIeVsFPC223oAcZHlXlpPd8ke8QrBlYwfjRPcEMG34HP05PB2JbdeSkUyQ/FmmtpNLs7kso3IyQcnA+mMcVEXk8kCQqkzQSscz3AmQwyDSFHb1fb0A2X0NSMXxpdriA3G79wd2NbcZ0jO7jkDcj5jXjuFiIZZl1SHvTpdpoICadCB8ZOQANh5EjGSKsuq3bQQGQRywPc/8MJIrRdkAeHBOobEngfNtjcVVqSUklb4MVe9Td7pmgKxfkBgBRSo/NjOdxv+1XL9ckUqsiQzhY+3HrTGjPB2/Nt/FYSCyfT3RL2lUFiQMnSM5JGR4dvr9qw8TXRMk6duQkkHLAZCjGUPH/Zrs0loc8KEpRzN02zfrbrsMenS88PajLRoT3UeY6gxweAcn05PHnewxJsQsUqwjvzS20mhyzFmUEEgEqRnA9BjHB5pB1RRieY6VbBxgnTt4Qf9/rmr73xZ3Gg+HYah5+bH9Nh+hrOVPY020m1tdI35m1FIppE1ue/Ol1HoI04CoJMbggY2HkftXoKxX5biH3o5Og96MW6jGMbsANXoPn9Nq1ib2hnXWncMndVe4JMOSoJCgE7gHxcHz+uayB63GhkbttbyOFRGt3wqJkdzKnk+eMb7cHcxxZcyTd8GVDd3XJEsLvK3ZiMDmGRVTOW0ZxuATufTyqt1cKNWWBWIe7wxXcI+YlVfDrhcqQNzk4BzjmoRdxyamje3uFiVYIFcdqUl9ADLjGSDtnbg8cmVn93OlmniS1TUVmj70TTupPKcZDE7kbt5eeDV+BIoNvuBPGlqnzRv3omncDfDcZDeQHzeXnFbwqWXwwy9lTcTPC5ik1MWIByRup3xtwOOCtrbHbHbyFBuZpLOcHksyZRsL4T5AHZdvOoh/iNCO0EslxJ3XWeMxSqkeNI7g2wyKB4V82x54AlLau3FNIAZX78q3cenZcaB3MbggBf34+U+ILbEfgjmgF2+T2cSxdlefCPF5+g+b9KrLM2hzruIPeWESCTE0XZXZiGOW2y5GCOfTcVK4700MSHGLeGSzk05c7lu3ncElc8/L/8AqqPmQXUEd0JGWO2meRxDF2m7UihM5ftnbcZO58h5VZdJ6Yn/AKqkVuJlWNgWEmNQ0buDp2xt/NZK4uY0ZtTxSpaRaVjuEMUhdtyFKjJcaRg/5vrqqD8L51SZmYEvIMA+gJyT9ztWk6RxlBSxIqvn9v8ATrtKoKrWT3ClKUApSlAKUpQClKUApSlAKxPtL1cWkDyHnhB6seP7/YGsqa5h7UdRW8vO2ZNEEOcuULrqHJYDyJGkZ9D60OWLKo0t2WnTLNygYI0ktwdQkhm+IkeV7mVGBk78nkgVP72HGEkjkAxBbw3MYDaW0guCMDY7Z/y+Rqnbab4iwxtJOcRvayGN0jQ4ZimcZI/qJ3IB9Kp74P8A45UdUxBbwXcQyQ2lWYEaRsdsnOynPNc3qc4rKq737ns4t9wtxClvsCjd2N7gjHDbDnHA3byNUECufEsFwI8zzyRN25CW1nQSSOD5bcDg1H2/duUuIUth4nhk7sb3BC6Tpfwjn+nlgDjAySIT4D+7XJ3uLh1PalHPgJOPPywPl3xsSNEjTk4iknaN521ypdpssSkmNdZwTnAXnzPB51DrV135m7caKPlVI8ldtsrnyPPlWf6x1N4YHOu4SS52MUy6sQDVo0u4znB9fM7DmtUsr1IyxcSAY+dRkL5nzG9dsNcs4Yi/kmsNebHU+oTqI4dMYdyg1o22lSNuSPIfoKx11NPGew6x6HzpdCflByQR5Eg4/U1VDNMWuIQmvUwIcnBXjbyDaQo1bbCoIup5+PMCBsCAM6QOP5zk/Wttnok6Wm+yL2363EqvGMmUZ8DL8x4H0I89/rVbPpcTQkOWVRvlWwVx4iajnukuZI9BBUcNx4m2PO+AP96j610yNXUxs6s2S66/CyAYOR6k488bHal2SknXEfUp0y1m0kxsGkBBBkPIz4Qfrp/mrjpfVSZtVyNGnKgL4hqXOTt9SDtn5RUVzPc2wyoiMZIHPiVmGN/I45/SszDEsFsJBo1MAFfZ/E4IAODuADkjnanIW2vOrIZLyKefd9KA4MipnIwDq0jBJz+v7VlvZS4kZ2Vpplt1YSyMIzIuUwULjB2JUc/0/TbAdP6ZrillEkC6NzGX0sRz4F8wNhjOa23o3TXjto1KXKPdHJkhfWDAuNQaNSSThj5fm55UyTVHkinLEtbbl9HGbkAhIZpLl9TNBJ25UiTAZShOBkDgnlt881W6vdYlPdGZSLeJLuHcRg4LCQDSMMzb78DO+KjuJ/eO7Inutw7FbaDfszLyA4UeeWPmNl8htUkt0Ldn8cscdrHojiuohKhlYHUoaM4Hh0Y3/McbbVyPWSySG3MssaTxLAvZiMMgmiMrc7PvgkoNhznzrxFGmoYEE62sRkd4mMEpds875LKQfTdvXavNvZiIxjtsFgTvzTWc4cFjkoSj+EY0scAHbHlUUSm57Ubm2nkmfvSiWMwzKqacLrG26gAYX1xtuKiMsPae5kSCK2Z59crd2VJkGQfIq+MkZGOfLy4rYPw36blu4RsNh+laVdz+8XUjDWFB0oryGQqBtgMxJIzkj712T2R6f2YF23IzVfCJ7Orcp/ReSM7SlKh6RSlKAUpSgFKUoBSlKAUpXl2wCTsByaA1725657rbnSfiSZVPUf1N+g/kitCt4uwqwPNNbPKNVx3EBi7Y1BeN98adyPzA+lSdRvzf3UtwYxLbW6nKd3QTGA2CvqSRqxt5CohLj4TXE1tJckmZLldSLANfbXW41HbC/MOTwazJ8Hlcszzccd+ZcOry/FW3Rnn8EL2shRkRMhn0ZHK5O59AcV5F+gOI5kkSEdmC3uowGZn0qxGw4PhyeN845qKeE7zpa6ZJj2raSyYpgJq1PoUgtkAnfkAA45qq3qbqs8VzDbDRHBdIFd5H8JABUEkHbLDkkH+qsbmrrvf7JI7YW5VXW5t1twHmeI92Np/A0fh+UfqPNQcbGqpGbrSrLbXTy/HnZCElRV0gxknAU+WNvP71GtusBWKQXNoI8TXDpmWEvkNH4V1KBkeY/KAc7GsV7R9SJtu7J7rNLdHUJVOJYlUKApUcZA9eSc5qpWySmoq33vkYjrPUluJ89x1iBCoJXLGNPQk5+vrXjrl0AqQxsgLg40YZWHy4O+Nz587CsVdxlER/gy6w3w9ZyuDjxgY0nzAyfWsQ14YmEscWCMDSTq5GGIPNenRKjj7PJO23q2ZW5lntwIWEfbfKq6ncDlsjY5OcZ+tS2XWYotSEkSckYI1EDYD7/wC9WQ6msjJLL4UwMgDgA8bgct/1/SrzrN0lx2wniwcgg/mO2PsB/LD0qeR6HJW5cLT6nrpfTUlRw4OCfJtJDE6mORxvj96trKxZmcRvqxkxtKSfCD4Qf1+nnUvWemLGqvHJIrnCkB/C4A8ZI8tvr51SOSe2QSCONojpZhqww3wOfLccZ5qkS2i/NksHfuJexII0kQnPi8JyoOScHHOPoTXnrVv2jHGYijKN8SB0fghlI/6ECsp0CKSESSy9vTIM5dc5LHK5IOUyT9PL7VhrMLNK5mlEQbU2rQW3AJVcDf0Ga1So54+I0n8zMWkZZoLU3Nv2mYSaiRoRmG4dsBs4GCM43rcZQV7txFA0ef8AD28lnIChcE6jozqIYgcD8vrg1r/sextoZbgSiKWTEUSywFo5AxGfGRgYOc+mNwazy2awuGMDKlnH4p7KUMGlYLpdg+N9OrOx+bfauE3qZwI+7fj1EhnTURqt7mKzi2SUGGUu3IAIyzrp9Bu3rvSNDCYYJZJ7fSPeJxMgli1Z8B8JJ0lgeT+X+qorVWn7EDSW1yzE3M6TKYZQRglC/wBdXoNl/pqIyHtkh7q1N6+AHxLD7uB/UQWwFY+Y+b+neodu9/ZMlqZ0U9hS13IXZ7SXDCFca1MZ248iTu2+/MHVusKY7mUzRzFsQRR3EWJgi8suMDIZmzt+UZwdqnuFLd+4SCKQjTbQS2chiOvgNoVstkso5Py43G9YT2ruCWhtFlmeOEbrNGEdHOdQJ0gsMY3OeeTzWo7nPEk4x0+nfuT+w/TO5Igxtya7fEmAB6CtF/DbpuFMhH2rfal3qenDgoRUVwKUpQ2KUpQClKUApSlAKUpQCtG/FL2hFvB2FYB5QdW/yxjZv9R8P+r0rcry5WJGkchUQFmJ8gBk1xGLrXvN1PfyTRRtHvDFNGWD7MqxjcAEDBON9T5o3RwxpaZVu/Tkv16YoVY5LeKeOEd6e4tZAX0kOVRiSOMZwCchdsV6iunkzGl3iW7LK0V2jBkgXuFPGwycr6ZyW23BNeLnpukiO4tnQ5M91PaOWHbbWyqUAwBkDbBwFJGeaqlxLdBu3Pb3Ul0WhSOdFEscKGQhsjZSV8R8PLAjOK5MiVd7/ZS4YR67hbWW3Ygw2r2rB4zINYZsDdgcf07hfWrkSBttVte21oC7BvhyPJJqyN86mBz6ZJwdxVpPcJbmSZFurMQgx26gmWF5/Gr7uGXB42xnc87VM1mHwJI7W9igBuJ54GCSM0ncOC2Rk/mwCMgLxxULXe/g8qBFpgeWezeQma5EwDwhMntrzuDgLuRkAg74FL22a6Qyy2kU73TBYZLdsMkcexYRn/KCdzyQDjavCSnHZF3LDLdse7FeKSqwAPoHckGo5XC7NvqPBFUuUx3LoWbRu5MFrLYvhdS61L6UIZgcE8HIXH1q3RMt6d79jC3/AEG1czG2uSmgqkcU4xJI+dLAcYAbbcbHOcDBON6t7K3Vs0geIkRgF2TxKobcaiOPsa3BbpclFngu7eyTWYrlO27yP3AVAK5Zh9Ry2Dk7jwLRYdEEgurJpCZrkjxwaPEUGlSQFyFXxeSkHO1bWIzhL2aL+Xkc0mgVwVI2qEWulCqHGxxnyz6V1O6R7tGleC2u3un7ULxnTKiRavEEIwuVBbdtsgNtgDC9V6DZk3BillgEQCpFOviklGdahs4HAHnjniuixFyc/wCHEivdehokTyBfiEtpzjz29P3q9PWXugiiM5DjKDPj9F4459fKs51T2Qu4GdTGJBGgkdojqVVbVjJ238J2+meK1+WD1BU/sd61pwaXtE4t51uZvq/tD3IwojeMsfGGwQRggacjjn+K8HpkbxQmCcSzyMFMAjYMrHOME7MOBt6159numiRWa4ZmjjBC6mO355CNPiJUaTjGME+lZX2M6erNNdPbyPbwAsQk2l0Y7oQQylioB4x6/SjnuXESxJLwfbNmjuUgdYluWjjtE1di9jGDMwbKLpwc6SSNz83hzvVP/TyvZSS3mhaRmuZpbVi69vLOoMa5AAYoNwcAHGd8UtmZlhtjdeKZu/cQ3sZA8OlguthqYHSBycgZ24qBk0pJMtvPavdSCOF7V9UXaXAfwoQTssjjwjPljfPDk9Nad76EzXDXaSaZLW7kuZO0iuFSdEj1YbbAXwgt5cg78VLLei2eaVGurUQJ2YY5VMsRkP8AxFDeJVGQnn5Z42qskodpH/wt7DaxrDGD8KTU2nBUAHLA4UEY3zjBzmO2Aga3t2nntu0vfmW5QPEZTjTjSeGJkPPI/qqh97/pJHYqrx6oElS1i7stxZSDWWbJVm+U5GlmwCT58bVqvTi9zO0jM7s7fMxyxHlkjbOnSNqyfX5Clp3XgiWS8cus0MpA0bHQ0Y8iPI53OTvWT/DrpWuRcjZdz961wc4xzYqXC1/B1DoNmIoVXHlWSqijFVoesUpSgFKUoBSlKAUpSgFKUoDm3409VkjgjgTYSks5zyExhf1JBP2rmfTfa6WJIYpoo5oIWZxEyjBLBtyQDnBYkZzXWPxLvoygiZEc/wCZQSPt6fpXJbjoyHdGZD+4rDficp4OZ5k6Zl+ndWs5VEayTWbzyMbh1b4Ij8ZVAueN1Xcbb522rM3LzXCtMYra8Mxa3tivglRYzJ8QJjAyMsfECMLwDiudXHSpV/IHHqux/arW2u2hkDRu8ci8HdWH2I3o0nsc6xIbq/I6Z79FA7dq5mt1tFJSC6XWHuCHDKADscHyOctkYHPu46YwZY7q01MSbm5uLRstocuwUqAMDV5DOyZHma1Cw9sZ0SKOdEuII5DJ23AIdjq+ZsEndi2+d+c1ken9Ys5FKq01nJPK3eeJiIVhOohQoO4xhdxtknjao4sixIvRmbS+kuFf3e7imlu2MCQ3CgyJCO4Q2oHA8OW4IORyapNJFA8kxhubIW4MUJhJkia48YckspTfYeWd877VLdyyXCvMUtL9T/hbYEaJAd8OEA5zvyCAuRpGajtpIbd1iS4uLRLVdbR3K9xGuMZwApxwS2Ad8gr61k697+yaK3aXtxn3S/iizdXDoQkhL6/CzFsE5JONshQDjardbpQulbi4tJbx9JS4UmNbfxhMPKuT4TjIblsbc17uOnPMI1uLNJJbo9+Wa1fMiw+HUunGPNRjJB3O7V6g6qX7klvdpKzkW1vBdIC/bYqNQOQBuSckHIXffalkK3QPxbprNXCAW1vNZPoBkBZdYCtqOSQuwONONxvXuCYZSGO6jlitkM8kN4nbJlOrK+JdRwWJ3zgkc+UJto7eQdyC4tUs0GuW3cyI1wVQqx1AgHS3mPzYOBivdrFLdLFFqtL1p2FxPjwSqEKZQvnY8LwCMEcb1UxqRG3CIiSw3NnJdO0krxHVELfcgaEY4Cgop1KMZJO21T3sklyk82m0vQ591tyRolGNWHCY5yc8g4XOwq3XqCxCSaOa6s3mZYbdJV1xCLwKx1uCAAxdtj4RjGRVw1qqt3JLWKaCyjCd+zftsZCEIY4YMSv0JwWzvxSxl738GK6h0Wz1zRrLcWYiiGtZvF3Jtzp8LY4wfrqyBV9Z9E7cdtBLaE6vjyz2shZzEMkBgB5MU9fl8O9TWJdhDa+9hmkPfuYbyMr4l0NpLMNTAkfXIXPG1QyDQjzi3mtZLqQJC9q2Yu2CuvwoctkLI/y7+WK05PYwoJO0u98iQ3rXKTGG5guHuX93jiuEHdEWWCsCCAOWbj0PO1e5XS2lkk0XdmLWPtx9smaEzsCWBLAoNQKemc74OKleQPqb/C31tZRCNFcdtyWC7gBTqYYAHGTnG9W9vGsJt7Zpp7Qj49ws6h4S4KsnnwXU8nHh38VQ6d7+yaGyMxgjMdrfKoa5meBgsvj1bM2oZOps42zp4GKt0vNcRVLqWJ72TT27pCV7A1aD3HXcacDIJ+bH1MlxBJNGZXtkkkvJdMc1s5VxGuA2E+qIx3O+fFXqTqqo88iXKSJaxGKK3vYxrJOnuBflOQVVckEng7YNUyzXfaNxLelVigjEeEPYOUYrvqGw5yBx5Y3rq/4fdO7cOsjdq5N7JdPMkg2+Zv4rv3T7ftxqo8hWnuXAXu5nzqXNKUqnYUpSgFKUoBSlKAUpSgFKUoDmvtl7PTvKXUEitMuLN0+ZSP0rvhGasbzpMUo8SCsuJbOFYqKe3Rxh1VvuK6t1L2EifdNjWp9S9jZ484GRWaotmhT+z6H/AIbMh/cf3rF3HSpk5UOPVef25rc57N0OGUioKXRJRjL4kaVBcmNwyM0cinIO4YH6Ebis/Z+2NykYil0zQmUSusg1dwghsM3zYJA/8bVkZ7dJBh1VvuM1i5/Z9OY2ZD6ZyP71c17nF4CXwOjMWvtHaOZnUS2dxNIqhoW+FHCdAfIGCdg7HbkjGK2EyMwaQe69QtLNBFGCNDMzhOAFYOw2UcZycb1zW66VMvKBx6rz/erRJCrDDMrAgjOxBG4P03plT2MNYkd1fkdKt1jhaC1ae4snPx7lZwGiLrpKYBbcFh64IXBy1S3qTTRtPLaRTvdvohmt2KuqICMqnO6qzbnzw2BWowe2l0EnSRhKLhVWRpBqbSoIwDnYYJ+2cjeszbe0diZJJ40ms3SLECwEEGTDai2RjfKjB2IBJ3qZWRYkdtjLR9UjjkkNveDRZx6Yra9QamcgqyqPCwIwqjkjJGy1STpghMMNxbTW7DNxcz2rM6kZdkJVQQoDgcg6dO2RuJ4LaSYQ2+bXqEKZup9JCuS5clWYsQSWZj5E4wcVYJMixsYpriylvHCIkoPaFuTpB1svAVjghgRnGwOaydb0Lr3iW6ikZJbW8e7kMKJIFWdI4y+k7YCnSNXAwWB34qrXUdvLLIpu7L3WMpEjAzRmYhta58SDIKbAjOSdqmuh4pJprSOeG1QQJLaPo+J4SGADZ21AbZ0knGai6cpJt7RLsH/7FxDeR6V7ilH05ZQxyxJxk/Lq+lCHs9NZ+xFLbQXYGq5mltXAlIcucEkr+Yg7HfTtjFQQ35kjk7F2yyXjiFYbpST2fEqnuN6Kx3GRk4+bevE4Hbedraa3ku5AsUts5Mfbwobwo2Wyodvl8WcjFX/e1NI4e2vrayh7aJKoRiXC5wNJDMNIUHAzkgb5NUhFcosMs0z2kkAtk7Sy2Tgp3SOTqA5DKNwQOG8qwntPfH3a3tluorgOTM5EeJElYkkMxJ5LtyAdt/KspDbpB7tbtJc2T570/c8UOV8SEDVpxrAG+OMHfFa/eXj3l7JK7I+G0hkXSrBfCrAEk7gZ3JO9aj4nPE1WXx0/JvH4adJ8WojZRXUq1/2M6f2YBtua2CtI9VVoKUpVApSlAKUpQClKUApSlAKUpQClKUAqhFVpQFjedJilHiQVrPUvYON94zg1ulKlA5B1L2Mni4GoVgJ7R0+ZSP0rvpFWN50iKX5kFRxLZwqoprdH2dQ33FdV6l7BxvkocGtU6l7HTxZwNQrNMtmhT9ATmNmQ+nI/v/NY256VMnKBx6rz/f8AitwntXT5lIqCidEcVL4lZpcdwyEhWZCRgg5Gx5Bx5fetm6X7c3UTI0micRxmNFlUMqg6eNODnwgZOdtqup7dH2dQ33FYu49n0O8bMh/cf3q5r3OL9nS+B0ZjpPV7BxbRkzWmg65pY2JV3XBQhNx82+dPhxjjeoL32yLm6WVI7kTHSszxhXVEJCldIwpxv9GOd+KwLdImBxhWz+YHj6n/AMV7m6LKo1Bw+BuuMffH/Yq+7ZzeFi1uvybzY9YttTXFvNdWkcEWIUkVpY2lYNrUZLKMjRtkE5ztVw/TXf3aKa0huSxa6mmtXHdKsSSDkLjxOvDbhfCMitM6Z7UzQRLbkJJbCUSGNlGGwwYqTzpJGf8AvFZb/wBx2hW7mjSW1uZMCJYGIQLhQQ2MDchidvMY3qZXwZWLGqk++hkrnr2iC6nhvG1SntJb3MZeQwjYEMW8tTHzHkd6tvYLpZd0GOTk/wC38Vgbrrs95HbW8mnRD4UwuDjAG589h9K6v+GvTMAyEfarlrQ1hPPLNwus32GPSoA8qkpStHpFKUoBSlKAUpSgFKUoBSlKAUpSgFKUoBSlKAUpSgFKUoBVCKrSgLC86RFKPEgrWep+wcb7xnBrdaVKBx/qPsdPFwMj7VgZ7R0+ZSK76y5qxvOkRSjxIKjiWzhQFCMV12P2MgD6sfpVr7Vey8ZiJiXDD0qZS2cWuOhKd0ZlPpyP71j5elypuVDAea7/AMH+xrbLi0dDhlIqGpbI4xluiHp9zLdyIZNOUURoqoqADOT4VAGT57Dyru3s7ZdmFF+lcz9iOnd2cEjYV19VxWokpLYrSlK0BSlKAUpSgFKUoBSlKAUpSgFKUoBSlKAUpSgFKUoBSlKAUpSgFKUoBSlKAVQiq0oCwu+kRS/Mg/atZ6l7BxtkxnFbrSpSBrnsn7P+6A53JrY6UqgUpSgFKUoBSlKAUpSgFKUoBSlKAUpSgFKUoBSlKAUpSgFKUoBSlKAUpSgFKUoBSlKAUpSgFKUoBSlKAUpSgFKUoBSlKAUpSgP/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1323975" cy="991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326" y="3925017"/>
            <a:ext cx="1071563" cy="107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descr="https://encrypted-tbn0.gstatic.com/images?q=tbn:ANd9GcStJSU9M17U1Aezr5ukcryqnRGdJXYitwIe0nRUFfRMUqqndy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0057" y="1875763"/>
            <a:ext cx="1095375" cy="82047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flipV="1">
            <a:off x="2667000" y="24384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739275" y="4155057"/>
            <a:ext cx="689725" cy="493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2060" idx="1"/>
          </p:cNvCxnSpPr>
          <p:nvPr/>
        </p:nvCxnSpPr>
        <p:spPr>
          <a:xfrm flipV="1">
            <a:off x="5181600" y="2286000"/>
            <a:ext cx="878457" cy="990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12903" y="5486400"/>
            <a:ext cx="508645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Find out what the bottleneck is before you optimize.</a:t>
            </a:r>
          </a:p>
        </p:txBody>
      </p:sp>
      <p:pic>
        <p:nvPicPr>
          <p:cNvPr id="206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0057" y="3312544"/>
            <a:ext cx="1524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a:endCxn id="2061" idx="1"/>
          </p:cNvCxnSpPr>
          <p:nvPr/>
        </p:nvCxnSpPr>
        <p:spPr>
          <a:xfrm>
            <a:off x="5105400" y="3810000"/>
            <a:ext cx="954657" cy="264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274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Amdahl’s law says that on a machine with N processors, we can achieve a speed up of at most: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𝑠𝑝𝑒𝑒𝑑𝑢𝑝</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𝐹</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r>
                                <a:rPr lang="en-US" b="0" i="1" smtClean="0">
                                  <a:latin typeface="Cambria Math"/>
                                </a:rPr>
                                <m:t>𝐹</m:t>
                              </m:r>
                            </m:num>
                            <m:den>
                              <m:r>
                                <a:rPr lang="en-US" b="0" i="1" smtClean="0">
                                  <a:latin typeface="Cambria Math"/>
                                </a:rPr>
                                <m:t>𝑁</m:t>
                              </m:r>
                            </m:den>
                          </m:f>
                        </m:den>
                      </m:f>
                    </m:oMath>
                  </m:oMathPara>
                </a14:m>
                <a:endParaRPr lang="en-US" dirty="0"/>
              </a:p>
              <a:p>
                <a:pPr marL="457200" lvl="1" indent="0">
                  <a:buNone/>
                </a:pPr>
                <a:r>
                  <a:rPr lang="en-US" dirty="0"/>
                  <a:t>where F is the fraction of the calculation that must be executed serially.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105334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4" name="TextBox 3"/>
          <p:cNvSpPr txBox="1"/>
          <p:nvPr/>
        </p:nvSpPr>
        <p:spPr>
          <a:xfrm>
            <a:off x="990600" y="1295400"/>
            <a:ext cx="7239000" cy="5016758"/>
          </a:xfrm>
          <a:prstGeom prst="rect">
            <a:avLst/>
          </a:prstGeom>
          <a:noFill/>
        </p:spPr>
        <p:txBody>
          <a:bodyPr wrap="square" rtlCol="0">
            <a:spAutoFit/>
          </a:bodyPr>
          <a:lstStyle/>
          <a:p>
            <a:r>
              <a:rPr lang="en-US" sz="1600" i="1" dirty="0">
                <a:latin typeface="+mj-lt"/>
              </a:rPr>
              <a:t>class Slave extends Thread {</a:t>
            </a:r>
          </a:p>
          <a:p>
            <a:r>
              <a:rPr lang="en-US" sz="1600" i="1" dirty="0">
                <a:latin typeface="+mj-lt"/>
              </a:rPr>
              <a:t>    private final </a:t>
            </a:r>
            <a:r>
              <a:rPr lang="en-US" sz="1600" i="1" dirty="0" err="1">
                <a:latin typeface="+mj-lt"/>
              </a:rPr>
              <a:t>BlockingQueue</a:t>
            </a:r>
            <a:r>
              <a:rPr lang="en-US" sz="1600" i="1" dirty="0">
                <a:latin typeface="+mj-lt"/>
              </a:rPr>
              <a:t>&lt;Runnable&gt; queue;</a:t>
            </a:r>
          </a:p>
          <a:p>
            <a:pPr lvl="0"/>
            <a:r>
              <a:rPr lang="en-US" sz="1600" i="1" dirty="0">
                <a:latin typeface="+mj-lt"/>
              </a:rPr>
              <a:t>    private final </a:t>
            </a:r>
            <a:r>
              <a:rPr lang="en-US" altLang="en-US" sz="1600" dirty="0" err="1">
                <a:solidFill>
                  <a:srgbClr val="000000"/>
                </a:solidFill>
                <a:latin typeface="+mj-lt"/>
              </a:rPr>
              <a:t>ExecutorService</a:t>
            </a:r>
            <a:r>
              <a:rPr lang="en-US" altLang="en-US" sz="1600" dirty="0">
                <a:solidFill>
                  <a:srgbClr val="000000"/>
                </a:solidFill>
                <a:latin typeface="+mj-lt"/>
              </a:rPr>
              <a:t> exec = </a:t>
            </a:r>
            <a:r>
              <a:rPr lang="en-US" altLang="en-US" sz="1600" dirty="0" err="1">
                <a:solidFill>
                  <a:srgbClr val="000000"/>
                </a:solidFill>
                <a:latin typeface="+mj-lt"/>
              </a:rPr>
              <a:t>Executors.newFixedThreadPool</a:t>
            </a:r>
            <a:r>
              <a:rPr lang="en-US" altLang="en-US" sz="1600" dirty="0">
                <a:solidFill>
                  <a:srgbClr val="000000"/>
                </a:solidFill>
                <a:latin typeface="+mj-lt"/>
              </a:rPr>
              <a:t>(100);</a:t>
            </a:r>
            <a:r>
              <a:rPr lang="en-US" altLang="en-US" sz="1600" dirty="0">
                <a:latin typeface="+mj-lt"/>
              </a:rPr>
              <a:t> </a:t>
            </a:r>
          </a:p>
          <a:p>
            <a:endParaRPr lang="en-US" sz="1600" i="1" dirty="0">
              <a:latin typeface="+mj-lt"/>
            </a:endParaRPr>
          </a:p>
          <a:p>
            <a:r>
              <a:rPr lang="en-US" sz="1600" i="1" dirty="0">
                <a:latin typeface="+mj-lt"/>
              </a:rPr>
              <a:t>    </a:t>
            </a:r>
          </a:p>
          <a:p>
            <a:r>
              <a:rPr lang="en-US" sz="1600" i="1" dirty="0">
                <a:latin typeface="+mj-lt"/>
              </a:rPr>
              <a:t>    public Slave (</a:t>
            </a:r>
            <a:r>
              <a:rPr lang="en-US" sz="1600" i="1" dirty="0" err="1">
                <a:latin typeface="+mj-lt"/>
              </a:rPr>
              <a:t>BlockingQueue</a:t>
            </a:r>
            <a:r>
              <a:rPr lang="en-US" sz="1600" i="1" dirty="0">
                <a:latin typeface="+mj-lt"/>
              </a:rPr>
              <a:t>&lt;Runnable&gt; queue) {</a:t>
            </a:r>
          </a:p>
          <a:p>
            <a:r>
              <a:rPr lang="en-US" sz="1600" i="1" dirty="0">
                <a:latin typeface="+mj-lt"/>
              </a:rPr>
              <a:t>             </a:t>
            </a:r>
            <a:r>
              <a:rPr lang="en-US" sz="1600" i="1" dirty="0" err="1">
                <a:latin typeface="+mj-lt"/>
              </a:rPr>
              <a:t>this.queue</a:t>
            </a:r>
            <a:r>
              <a:rPr lang="en-US" sz="1600" i="1" dirty="0">
                <a:latin typeface="+mj-lt"/>
              </a:rPr>
              <a:t> = queue;</a:t>
            </a:r>
          </a:p>
          <a:p>
            <a:r>
              <a:rPr lang="en-US" sz="1600" i="1" dirty="0">
                <a:latin typeface="+mj-lt"/>
              </a:rPr>
              <a:t>    }</a:t>
            </a:r>
          </a:p>
          <a:p>
            <a:r>
              <a:rPr lang="en-US" sz="1600" i="1" dirty="0">
                <a:latin typeface="+mj-lt"/>
              </a:rPr>
              <a:t>    </a:t>
            </a:r>
          </a:p>
          <a:p>
            <a:r>
              <a:rPr lang="en-US" sz="1600" i="1" dirty="0">
                <a:latin typeface="+mj-lt"/>
              </a:rPr>
              <a:t>    public void run() {</a:t>
            </a:r>
          </a:p>
          <a:p>
            <a:r>
              <a:rPr lang="en-US" sz="1600" i="1" dirty="0">
                <a:latin typeface="+mj-lt"/>
              </a:rPr>
              <a:t>             while (true) {</a:t>
            </a:r>
          </a:p>
          <a:p>
            <a:r>
              <a:rPr lang="en-US" sz="1600" i="1" dirty="0">
                <a:latin typeface="+mj-lt"/>
              </a:rPr>
              <a:t>    	try {</a:t>
            </a:r>
          </a:p>
          <a:p>
            <a:r>
              <a:rPr lang="en-US" sz="1600" i="1" dirty="0">
                <a:latin typeface="+mj-lt"/>
              </a:rPr>
              <a:t>	          </a:t>
            </a:r>
            <a:r>
              <a:rPr lang="en-US" sz="1600" i="1" dirty="0" err="1">
                <a:latin typeface="+mj-lt"/>
              </a:rPr>
              <a:t>exec.execute</a:t>
            </a:r>
            <a:r>
              <a:rPr lang="en-US" sz="1600" i="1" dirty="0">
                <a:latin typeface="+mj-lt"/>
              </a:rPr>
              <a:t>(</a:t>
            </a:r>
            <a:r>
              <a:rPr lang="en-US" sz="1600" i="1" dirty="0" err="1">
                <a:solidFill>
                  <a:srgbClr val="FF0000"/>
                </a:solidFill>
                <a:latin typeface="+mj-lt"/>
              </a:rPr>
              <a:t>queue.poll</a:t>
            </a:r>
            <a:r>
              <a:rPr lang="en-US" sz="1600" i="1" dirty="0">
                <a:solidFill>
                  <a:srgbClr val="FF0000"/>
                </a:solidFill>
                <a:latin typeface="+mj-lt"/>
              </a:rPr>
              <a:t>()</a:t>
            </a:r>
            <a:r>
              <a:rPr lang="en-US" sz="1600" i="1" dirty="0">
                <a:latin typeface="+mj-lt"/>
              </a:rPr>
              <a:t>);    </a:t>
            </a:r>
          </a:p>
          <a:p>
            <a:r>
              <a:rPr lang="en-US" sz="1600" i="1" dirty="0">
                <a:latin typeface="+mj-lt"/>
              </a:rPr>
              <a:t>    	}</a:t>
            </a:r>
          </a:p>
          <a:p>
            <a:r>
              <a:rPr lang="en-US" sz="1600" i="1" dirty="0">
                <a:latin typeface="+mj-lt"/>
              </a:rPr>
              <a:t>    	catch (Exception e) {</a:t>
            </a:r>
          </a:p>
          <a:p>
            <a:r>
              <a:rPr lang="en-US" sz="1600" i="1" dirty="0">
                <a:latin typeface="+mj-lt"/>
              </a:rPr>
              <a:t>    	          break;</a:t>
            </a:r>
          </a:p>
          <a:p>
            <a:r>
              <a:rPr lang="en-US" sz="1600" i="1" dirty="0">
                <a:latin typeface="+mj-lt"/>
              </a:rPr>
              <a:t>    	}</a:t>
            </a:r>
          </a:p>
          <a:p>
            <a:r>
              <a:rPr lang="en-US" sz="1600" i="1" dirty="0">
                <a:latin typeface="+mj-lt"/>
              </a:rPr>
              <a:t>             } </a:t>
            </a:r>
          </a:p>
          <a:p>
            <a:r>
              <a:rPr lang="en-US" sz="1600" i="1" dirty="0">
                <a:latin typeface="+mj-lt"/>
              </a:rPr>
              <a:t>    }</a:t>
            </a:r>
          </a:p>
          <a:p>
            <a:r>
              <a:rPr lang="en-US" sz="1600" i="1" dirty="0">
                <a:latin typeface="+mj-lt"/>
              </a:rPr>
              <a:t>}</a:t>
            </a:r>
          </a:p>
        </p:txBody>
      </p:sp>
      <p:sp>
        <p:nvSpPr>
          <p:cNvPr id="6" name="TextBox 5"/>
          <p:cNvSpPr txBox="1"/>
          <p:nvPr/>
        </p:nvSpPr>
        <p:spPr>
          <a:xfrm>
            <a:off x="2112682" y="5867400"/>
            <a:ext cx="596451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All Concurrent applications have some sources of serialization</a:t>
            </a:r>
          </a:p>
        </p:txBody>
      </p:sp>
    </p:spTree>
    <p:extLst>
      <p:ext uri="{BB962C8B-B14F-4D97-AF65-F5344CB8AC3E}">
        <p14:creationId xmlns:p14="http://schemas.microsoft.com/office/powerpoint/2010/main" val="264877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normAutofit lnSpcReduction="10000"/>
          </a:bodyPr>
          <a:lstStyle/>
          <a:p>
            <a:r>
              <a:rPr lang="en-US" dirty="0"/>
              <a:t>Most concurrent applications are organized around the execution of tasks: abstract, discrete units of work. </a:t>
            </a:r>
          </a:p>
          <a:p>
            <a:r>
              <a:rPr lang="en-US" dirty="0"/>
              <a:t>Designing your program organization around tasks</a:t>
            </a:r>
          </a:p>
          <a:p>
            <a:pPr lvl="1"/>
            <a:r>
              <a:rPr lang="en-US" dirty="0"/>
              <a:t>Identify sensible task boundaries</a:t>
            </a:r>
          </a:p>
          <a:p>
            <a:pPr lvl="1"/>
            <a:r>
              <a:rPr lang="en-US" dirty="0"/>
              <a:t>Ideally, tasks are independent activities: work that does not depend on other tasks</a:t>
            </a:r>
          </a:p>
          <a:p>
            <a:pPr lvl="1"/>
            <a:r>
              <a:rPr lang="en-US" dirty="0"/>
              <a:t>Independence facilitates concurrency</a:t>
            </a:r>
          </a:p>
        </p:txBody>
      </p:sp>
    </p:spTree>
    <p:extLst>
      <p:ext uri="{BB962C8B-B14F-4D97-AF65-F5344CB8AC3E}">
        <p14:creationId xmlns:p14="http://schemas.microsoft.com/office/powerpoint/2010/main" val="2702029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a:t>
            </a:r>
            <a:r>
              <a:rPr lang="en-US" altLang="zh-CN" dirty="0"/>
              <a:t>5</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Complete the following table to calculate maximum speedup </a:t>
            </a:r>
          </a:p>
          <a:p>
            <a:endParaRPr lang="en-US" dirty="0"/>
          </a:p>
          <a:p>
            <a:endParaRPr lang="en-US" dirty="0"/>
          </a:p>
          <a:p>
            <a:endParaRPr lang="en-US" dirty="0"/>
          </a:p>
          <a:p>
            <a:endParaRPr lang="en-US" dirty="0"/>
          </a:p>
          <a:p>
            <a:endParaRPr lang="en-US" dirty="0"/>
          </a:p>
          <a:p>
            <a:endParaRPr lang="en-US" dirty="0"/>
          </a:p>
          <a:p>
            <a:endParaRPr lang="en-US" dirty="0"/>
          </a:p>
          <a:p>
            <a:r>
              <a:rPr lang="en-US" dirty="0"/>
              <a:t>Given PerformanceExperiment.java, vary the number of the threads and see how much speedup you can get.</a:t>
            </a:r>
          </a:p>
        </p:txBody>
      </p:sp>
      <p:graphicFrame>
        <p:nvGraphicFramePr>
          <p:cNvPr id="4" name="Table 3"/>
          <p:cNvGraphicFramePr>
            <a:graphicFrameLocks noGrp="1"/>
          </p:cNvGraphicFramePr>
          <p:nvPr>
            <p:extLst>
              <p:ext uri="{D42A27DB-BD31-4B8C-83A1-F6EECF244321}">
                <p14:modId xmlns:p14="http://schemas.microsoft.com/office/powerpoint/2010/main" val="126590420"/>
              </p:ext>
            </p:extLst>
          </p:nvPr>
        </p:nvGraphicFramePr>
        <p:xfrm>
          <a:off x="1981200" y="2392680"/>
          <a:ext cx="5181600" cy="25603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283754">
                <a:tc>
                  <a:txBody>
                    <a:bodyPr/>
                    <a:lstStyle/>
                    <a:p>
                      <a:r>
                        <a:rPr lang="en-US" dirty="0"/>
                        <a:t>N, F</a:t>
                      </a:r>
                    </a:p>
                  </a:txBody>
                  <a:tcPr/>
                </a:tc>
                <a:tc>
                  <a:txBody>
                    <a:bodyPr/>
                    <a:lstStyle/>
                    <a:p>
                      <a:r>
                        <a:rPr lang="en-US" dirty="0"/>
                        <a:t>Speedup</a:t>
                      </a:r>
                    </a:p>
                  </a:txBody>
                  <a:tcPr/>
                </a:tc>
                <a:extLst>
                  <a:ext uri="{0D108BD9-81ED-4DB2-BD59-A6C34878D82A}">
                    <a16:rowId xmlns:a16="http://schemas.microsoft.com/office/drawing/2014/main" val="10000"/>
                  </a:ext>
                </a:extLst>
              </a:tr>
              <a:tr h="283754">
                <a:tc>
                  <a:txBody>
                    <a:bodyPr/>
                    <a:lstStyle/>
                    <a:p>
                      <a:r>
                        <a:rPr lang="en-US" dirty="0"/>
                        <a:t>10, 10%</a:t>
                      </a:r>
                    </a:p>
                  </a:txBody>
                  <a:tcPr/>
                </a:tc>
                <a:tc>
                  <a:txBody>
                    <a:bodyPr/>
                    <a:lstStyle/>
                    <a:p>
                      <a:r>
                        <a:rPr lang="en-US" dirty="0"/>
                        <a:t>1/(0.1+0.09)</a:t>
                      </a:r>
                    </a:p>
                  </a:txBody>
                  <a:tcPr/>
                </a:tc>
                <a:extLst>
                  <a:ext uri="{0D108BD9-81ED-4DB2-BD59-A6C34878D82A}">
                    <a16:rowId xmlns:a16="http://schemas.microsoft.com/office/drawing/2014/main" val="10001"/>
                  </a:ext>
                </a:extLst>
              </a:tr>
              <a:tr h="283754">
                <a:tc>
                  <a:txBody>
                    <a:bodyPr/>
                    <a:lstStyle/>
                    <a:p>
                      <a:r>
                        <a:rPr lang="en-US" dirty="0"/>
                        <a:t>100, 10%</a:t>
                      </a:r>
                    </a:p>
                  </a:txBody>
                  <a:tcPr/>
                </a:tc>
                <a:tc>
                  <a:txBody>
                    <a:bodyPr/>
                    <a:lstStyle/>
                    <a:p>
                      <a:r>
                        <a:rPr lang="en-US" dirty="0"/>
                        <a:t>1/(0.1+0.009)</a:t>
                      </a:r>
                    </a:p>
                  </a:txBody>
                  <a:tcPr/>
                </a:tc>
                <a:extLst>
                  <a:ext uri="{0D108BD9-81ED-4DB2-BD59-A6C34878D82A}">
                    <a16:rowId xmlns:a16="http://schemas.microsoft.com/office/drawing/2014/main" val="10002"/>
                  </a:ext>
                </a:extLst>
              </a:tr>
              <a:tr h="283754">
                <a:tc>
                  <a:txBody>
                    <a:bodyPr/>
                    <a:lstStyle/>
                    <a:p>
                      <a:r>
                        <a:rPr lang="en-US" dirty="0"/>
                        <a:t>∞, 10%</a:t>
                      </a:r>
                    </a:p>
                  </a:txBody>
                  <a:tcPr/>
                </a:tc>
                <a:tc>
                  <a:txBody>
                    <a:bodyPr/>
                    <a:lstStyle/>
                    <a:p>
                      <a:r>
                        <a:rPr lang="en-US" dirty="0"/>
                        <a:t>10</a:t>
                      </a:r>
                    </a:p>
                  </a:txBody>
                  <a:tcPr/>
                </a:tc>
                <a:extLst>
                  <a:ext uri="{0D108BD9-81ED-4DB2-BD59-A6C34878D82A}">
                    <a16:rowId xmlns:a16="http://schemas.microsoft.com/office/drawing/2014/main" val="10003"/>
                  </a:ext>
                </a:extLst>
              </a:tr>
              <a:tr h="283754">
                <a:tc>
                  <a:txBody>
                    <a:bodyPr/>
                    <a:lstStyle/>
                    <a:p>
                      <a:r>
                        <a:rPr lang="en-US" dirty="0"/>
                        <a:t>10, 25%</a:t>
                      </a:r>
                    </a:p>
                  </a:txBody>
                  <a:tcPr/>
                </a:tc>
                <a:tc>
                  <a:txBody>
                    <a:bodyPr/>
                    <a:lstStyle/>
                    <a:p>
                      <a:r>
                        <a:rPr lang="en-US" dirty="0"/>
                        <a:t>1/(0.25+0.075)</a:t>
                      </a:r>
                    </a:p>
                  </a:txBody>
                  <a:tcPr/>
                </a:tc>
                <a:extLst>
                  <a:ext uri="{0D108BD9-81ED-4DB2-BD59-A6C34878D82A}">
                    <a16:rowId xmlns:a16="http://schemas.microsoft.com/office/drawing/2014/main" val="10004"/>
                  </a:ext>
                </a:extLst>
              </a:tr>
              <a:tr h="283754">
                <a:tc>
                  <a:txBody>
                    <a:bodyPr/>
                    <a:lstStyle/>
                    <a:p>
                      <a:r>
                        <a:rPr lang="en-US" dirty="0"/>
                        <a:t>100, 25%</a:t>
                      </a:r>
                    </a:p>
                  </a:txBody>
                  <a:tcPr/>
                </a:tc>
                <a:tc>
                  <a:txBody>
                    <a:bodyPr/>
                    <a:lstStyle/>
                    <a:p>
                      <a:r>
                        <a:rPr lang="en-US" dirty="0"/>
                        <a:t>1/(0.25+0.0075)</a:t>
                      </a:r>
                    </a:p>
                  </a:txBody>
                  <a:tcPr/>
                </a:tc>
                <a:extLst>
                  <a:ext uri="{0D108BD9-81ED-4DB2-BD59-A6C34878D82A}">
                    <a16:rowId xmlns:a16="http://schemas.microsoft.com/office/drawing/2014/main" val="10005"/>
                  </a:ext>
                </a:extLst>
              </a:tr>
              <a:tr h="283754">
                <a:tc>
                  <a:txBody>
                    <a:bodyPr/>
                    <a:lstStyle/>
                    <a:p>
                      <a:r>
                        <a:rPr lang="en-US" dirty="0"/>
                        <a:t>∞, 25%</a:t>
                      </a:r>
                    </a:p>
                  </a:txBody>
                  <a:tcPr/>
                </a:tc>
                <a:tc>
                  <a:txBody>
                    <a:bodyPr/>
                    <a:lstStyle/>
                    <a:p>
                      <a:r>
                        <a:rPr lang="en-US" dirty="0"/>
                        <a:t>4</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61230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Introduced by Threads</a:t>
            </a:r>
          </a:p>
        </p:txBody>
      </p:sp>
      <p:sp>
        <p:nvSpPr>
          <p:cNvPr id="3" name="Content Placeholder 2"/>
          <p:cNvSpPr>
            <a:spLocks noGrp="1"/>
          </p:cNvSpPr>
          <p:nvPr>
            <p:ph idx="1"/>
          </p:nvPr>
        </p:nvSpPr>
        <p:spPr/>
        <p:txBody>
          <a:bodyPr>
            <a:normAutofit lnSpcReduction="10000"/>
          </a:bodyPr>
          <a:lstStyle/>
          <a:p>
            <a:r>
              <a:rPr lang="en-US" dirty="0"/>
              <a:t>Context switching: requires saving the execution context of the currently running thread and restoring the execution context of the newly scheduled thread</a:t>
            </a:r>
          </a:p>
          <a:p>
            <a:pPr lvl="1"/>
            <a:r>
              <a:rPr lang="en-US" dirty="0"/>
              <a:t>CPU time spent on JVM/OS</a:t>
            </a:r>
          </a:p>
          <a:p>
            <a:pPr lvl="1"/>
            <a:r>
              <a:rPr lang="en-US" dirty="0"/>
              <a:t>Cache misses </a:t>
            </a:r>
          </a:p>
          <a:p>
            <a:pPr lvl="1"/>
            <a:r>
              <a:rPr lang="en-US" dirty="0"/>
              <a:t>Costs about 5,000 to 10,000 clock cycles </a:t>
            </a:r>
          </a:p>
          <a:p>
            <a:r>
              <a:rPr lang="en-US" dirty="0"/>
              <a:t>Memory synchronization: </a:t>
            </a:r>
          </a:p>
          <a:p>
            <a:pPr lvl="1"/>
            <a:r>
              <a:rPr lang="en-US" dirty="0"/>
              <a:t>Memory barriers inhibit compiler optimization </a:t>
            </a:r>
          </a:p>
        </p:txBody>
      </p:sp>
    </p:spTree>
    <p:extLst>
      <p:ext uri="{BB962C8B-B14F-4D97-AF65-F5344CB8AC3E}">
        <p14:creationId xmlns:p14="http://schemas.microsoft.com/office/powerpoint/2010/main" val="2264131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Lock/Release Cost</a:t>
            </a:r>
          </a:p>
        </p:txBody>
      </p:sp>
      <p:sp>
        <p:nvSpPr>
          <p:cNvPr id="3" name="Content Placeholder 2"/>
          <p:cNvSpPr>
            <a:spLocks noGrp="1"/>
          </p:cNvSpPr>
          <p:nvPr>
            <p:ph idx="1"/>
          </p:nvPr>
        </p:nvSpPr>
        <p:spPr/>
        <p:txBody>
          <a:bodyPr>
            <a:normAutofit fontScale="85000" lnSpcReduction="10000"/>
          </a:bodyPr>
          <a:lstStyle/>
          <a:p>
            <a:r>
              <a:rPr lang="en-US" dirty="0"/>
              <a:t>Access to resources guarded by an exclusive lock is serialized – one thread at a time delay may access it</a:t>
            </a:r>
          </a:p>
          <a:p>
            <a:endParaRPr lang="en-US" dirty="0"/>
          </a:p>
          <a:p>
            <a:endParaRPr lang="en-US" dirty="0"/>
          </a:p>
          <a:p>
            <a:endParaRPr lang="en-US" dirty="0"/>
          </a:p>
          <a:p>
            <a:endParaRPr lang="en-US" dirty="0"/>
          </a:p>
          <a:p>
            <a:endParaRPr lang="en-US" dirty="0"/>
          </a:p>
          <a:p>
            <a:r>
              <a:rPr lang="en-US" dirty="0"/>
              <a:t>Example: a naïve execution would require and release the lock on the vector four times.</a:t>
            </a:r>
          </a:p>
          <a:p>
            <a:r>
              <a:rPr lang="en-US" dirty="0"/>
              <a:t>It gets much worse with lock contention.</a:t>
            </a:r>
          </a:p>
          <a:p>
            <a:endParaRPr lang="en-US" dirty="0"/>
          </a:p>
        </p:txBody>
      </p:sp>
      <p:sp>
        <p:nvSpPr>
          <p:cNvPr id="4" name="TextBox 3"/>
          <p:cNvSpPr txBox="1"/>
          <p:nvPr/>
        </p:nvSpPr>
        <p:spPr>
          <a:xfrm>
            <a:off x="2021456" y="2514600"/>
            <a:ext cx="5141344" cy="2031325"/>
          </a:xfrm>
          <a:prstGeom prst="rect">
            <a:avLst/>
          </a:prstGeom>
          <a:noFill/>
        </p:spPr>
        <p:txBody>
          <a:bodyPr wrap="none" rtlCol="0">
            <a:spAutoFit/>
          </a:bodyPr>
          <a:lstStyle/>
          <a:p>
            <a:r>
              <a:rPr lang="en-US" i="1" dirty="0"/>
              <a:t>public String </a:t>
            </a:r>
            <a:r>
              <a:rPr lang="en-US" i="1" dirty="0" err="1"/>
              <a:t>getNames</a:t>
            </a:r>
            <a:r>
              <a:rPr lang="en-US" i="1" dirty="0"/>
              <a:t>() {</a:t>
            </a:r>
          </a:p>
          <a:p>
            <a:r>
              <a:rPr lang="en-US" i="1" dirty="0"/>
              <a:t>	List&lt;String&gt; names = new Vector&lt;String&gt;();</a:t>
            </a:r>
          </a:p>
          <a:p>
            <a:r>
              <a:rPr lang="en-US" i="1" dirty="0"/>
              <a:t>	</a:t>
            </a:r>
            <a:r>
              <a:rPr lang="en-US" i="1" dirty="0" err="1"/>
              <a:t>names.add</a:t>
            </a:r>
            <a:r>
              <a:rPr lang="en-US" i="1" dirty="0"/>
              <a:t>(“Alice”);</a:t>
            </a:r>
          </a:p>
          <a:p>
            <a:r>
              <a:rPr lang="en-US" i="1" dirty="0"/>
              <a:t>	</a:t>
            </a:r>
            <a:r>
              <a:rPr lang="en-US" i="1" dirty="0" err="1"/>
              <a:t>names.add</a:t>
            </a:r>
            <a:r>
              <a:rPr lang="en-US" i="1" dirty="0"/>
              <a:t>(“Bob”);</a:t>
            </a:r>
          </a:p>
          <a:p>
            <a:r>
              <a:rPr lang="en-US" i="1" dirty="0"/>
              <a:t>	</a:t>
            </a:r>
            <a:r>
              <a:rPr lang="en-US" i="1" dirty="0" err="1"/>
              <a:t>names.add</a:t>
            </a:r>
            <a:r>
              <a:rPr lang="en-US" i="1" dirty="0"/>
              <a:t>(“Carl”);</a:t>
            </a:r>
          </a:p>
          <a:p>
            <a:r>
              <a:rPr lang="en-US" i="1" dirty="0"/>
              <a:t>	return </a:t>
            </a:r>
            <a:r>
              <a:rPr lang="en-US" i="1" dirty="0" err="1"/>
              <a:t>names.toString</a:t>
            </a:r>
            <a:r>
              <a:rPr lang="en-US" i="1" dirty="0"/>
              <a:t>();</a:t>
            </a:r>
          </a:p>
          <a:p>
            <a:r>
              <a:rPr lang="en-US" i="1" dirty="0"/>
              <a:t>} </a:t>
            </a:r>
          </a:p>
        </p:txBody>
      </p:sp>
    </p:spTree>
    <p:extLst>
      <p:ext uri="{BB962C8B-B14F-4D97-AF65-F5344CB8AC3E}">
        <p14:creationId xmlns:p14="http://schemas.microsoft.com/office/powerpoint/2010/main" val="649768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Contention</a:t>
            </a:r>
          </a:p>
        </p:txBody>
      </p:sp>
      <p:sp>
        <p:nvSpPr>
          <p:cNvPr id="3" name="Content Placeholder 2"/>
          <p:cNvSpPr>
            <a:spLocks noGrp="1"/>
          </p:cNvSpPr>
          <p:nvPr>
            <p:ph idx="1"/>
          </p:nvPr>
        </p:nvSpPr>
        <p:spPr/>
        <p:txBody>
          <a:bodyPr>
            <a:normAutofit fontScale="92500"/>
          </a:bodyPr>
          <a:lstStyle/>
          <a:p>
            <a:r>
              <a:rPr lang="en-US" dirty="0"/>
              <a:t>Two factors influence the likelihood of contention for a lock</a:t>
            </a:r>
          </a:p>
          <a:p>
            <a:pPr lvl="1"/>
            <a:r>
              <a:rPr lang="en-US" dirty="0"/>
              <a:t>How often that lock is requested</a:t>
            </a:r>
          </a:p>
          <a:p>
            <a:pPr lvl="1"/>
            <a:r>
              <a:rPr lang="en-US" dirty="0"/>
              <a:t>How long it is held once acquired</a:t>
            </a:r>
          </a:p>
          <a:p>
            <a:r>
              <a:rPr lang="en-US" dirty="0"/>
              <a:t>There are three ways to reduce lock contention</a:t>
            </a:r>
          </a:p>
          <a:p>
            <a:pPr lvl="1"/>
            <a:r>
              <a:rPr lang="en-US" dirty="0"/>
              <a:t>Reduce the duration for which locks are held</a:t>
            </a:r>
          </a:p>
          <a:p>
            <a:pPr lvl="1"/>
            <a:r>
              <a:rPr lang="en-US" dirty="0"/>
              <a:t>Reduce the frequency with which locks are requested </a:t>
            </a:r>
          </a:p>
          <a:p>
            <a:pPr lvl="1"/>
            <a:r>
              <a:rPr lang="en-US" dirty="0"/>
              <a:t>Replace exclusive locks with coordination mechanisms that permit greater concurrency</a:t>
            </a:r>
          </a:p>
          <a:p>
            <a:pPr marL="457200" lvl="1" indent="0">
              <a:buNone/>
            </a:pPr>
            <a:endParaRPr lang="en-US" dirty="0"/>
          </a:p>
        </p:txBody>
      </p:sp>
    </p:spTree>
    <p:extLst>
      <p:ext uri="{BB962C8B-B14F-4D97-AF65-F5344CB8AC3E}">
        <p14:creationId xmlns:p14="http://schemas.microsoft.com/office/powerpoint/2010/main" val="710451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in, get out”</a:t>
            </a:r>
          </a:p>
        </p:txBody>
      </p:sp>
      <p:sp>
        <p:nvSpPr>
          <p:cNvPr id="4" name="TextBox 3"/>
          <p:cNvSpPr txBox="1"/>
          <p:nvPr/>
        </p:nvSpPr>
        <p:spPr>
          <a:xfrm>
            <a:off x="609600" y="1447086"/>
            <a:ext cx="8032776" cy="4801314"/>
          </a:xfrm>
          <a:prstGeom prst="rect">
            <a:avLst/>
          </a:prstGeom>
          <a:noFill/>
        </p:spPr>
        <p:txBody>
          <a:bodyPr wrap="none" rtlCol="0">
            <a:spAutoFit/>
          </a:bodyPr>
          <a:lstStyle/>
          <a:p>
            <a:r>
              <a:rPr lang="en-US" i="1" dirty="0"/>
              <a:t>public class </a:t>
            </a:r>
            <a:r>
              <a:rPr lang="en-US" i="1" dirty="0" err="1"/>
              <a:t>ReduceLockScope</a:t>
            </a:r>
            <a:r>
              <a:rPr lang="en-US" i="1" dirty="0"/>
              <a:t> {</a:t>
            </a:r>
          </a:p>
          <a:p>
            <a:r>
              <a:rPr lang="en-US" i="1" dirty="0"/>
              <a:t>       //@</a:t>
            </a:r>
            <a:r>
              <a:rPr lang="en-US" i="1" dirty="0" err="1"/>
              <a:t>GuardedBy</a:t>
            </a:r>
            <a:r>
              <a:rPr lang="en-US" i="1" dirty="0"/>
              <a:t>("this")</a:t>
            </a:r>
          </a:p>
          <a:p>
            <a:r>
              <a:rPr lang="en-US" i="1" dirty="0"/>
              <a:t>       private final Map&lt;String, String&gt; attributes = new </a:t>
            </a:r>
            <a:r>
              <a:rPr lang="en-US" i="1" dirty="0" err="1"/>
              <a:t>HashMap</a:t>
            </a:r>
            <a:r>
              <a:rPr lang="en-US" i="1" dirty="0"/>
              <a:t>&lt;String, String&gt;();</a:t>
            </a:r>
          </a:p>
          <a:p>
            <a:endParaRPr lang="en-US" i="1" dirty="0"/>
          </a:p>
          <a:p>
            <a:r>
              <a:rPr lang="en-US" i="1" dirty="0"/>
              <a:t>       public synchronized </a:t>
            </a:r>
            <a:r>
              <a:rPr lang="en-US" i="1" dirty="0" err="1"/>
              <a:t>boolean</a:t>
            </a:r>
            <a:r>
              <a:rPr lang="en-US" i="1" dirty="0"/>
              <a:t> </a:t>
            </a:r>
            <a:r>
              <a:rPr lang="en-US" i="1" dirty="0" err="1"/>
              <a:t>userLocationMatches</a:t>
            </a:r>
            <a:r>
              <a:rPr lang="en-US" i="1" dirty="0"/>
              <a:t> (String name, String </a:t>
            </a:r>
            <a:r>
              <a:rPr lang="en-US" i="1" dirty="0" err="1"/>
              <a:t>regexp</a:t>
            </a:r>
            <a:r>
              <a:rPr lang="en-US" i="1" dirty="0"/>
              <a:t>) {</a:t>
            </a:r>
          </a:p>
          <a:p>
            <a:r>
              <a:rPr lang="en-US" i="1" dirty="0"/>
              <a:t>	</a:t>
            </a:r>
            <a:r>
              <a:rPr lang="en-US" i="1" dirty="0">
                <a:solidFill>
                  <a:srgbClr val="FF0000"/>
                </a:solidFill>
              </a:rPr>
              <a:t>String key = "users." + name + ".location";</a:t>
            </a:r>
          </a:p>
          <a:p>
            <a:endParaRPr lang="en-US" i="1" dirty="0">
              <a:solidFill>
                <a:srgbClr val="FF0000"/>
              </a:solidFill>
            </a:endParaRPr>
          </a:p>
          <a:p>
            <a:r>
              <a:rPr lang="en-US" i="1" dirty="0">
                <a:solidFill>
                  <a:srgbClr val="FF0000"/>
                </a:solidFill>
              </a:rPr>
              <a:t>	String location = </a:t>
            </a:r>
            <a:r>
              <a:rPr lang="en-US" i="1" dirty="0" err="1">
                <a:solidFill>
                  <a:srgbClr val="FF0000"/>
                </a:solidFill>
              </a:rPr>
              <a:t>attributes.get</a:t>
            </a:r>
            <a:r>
              <a:rPr lang="en-US" i="1" dirty="0">
                <a:solidFill>
                  <a:srgbClr val="FF0000"/>
                </a:solidFill>
              </a:rPr>
              <a:t>(key);</a:t>
            </a:r>
          </a:p>
          <a:p>
            <a:endParaRPr lang="en-US" i="1" dirty="0">
              <a:solidFill>
                <a:srgbClr val="FF0000"/>
              </a:solidFill>
            </a:endParaRPr>
          </a:p>
          <a:p>
            <a:r>
              <a:rPr lang="en-US" i="1" dirty="0">
                <a:solidFill>
                  <a:srgbClr val="FF0000"/>
                </a:solidFill>
              </a:rPr>
              <a:t>	if (location == null) {</a:t>
            </a:r>
          </a:p>
          <a:p>
            <a:r>
              <a:rPr lang="en-US" i="1" dirty="0">
                <a:solidFill>
                  <a:srgbClr val="FF0000"/>
                </a:solidFill>
              </a:rPr>
              <a:t>	         return false;</a:t>
            </a:r>
          </a:p>
          <a:p>
            <a:r>
              <a:rPr lang="en-US" i="1" dirty="0">
                <a:solidFill>
                  <a:srgbClr val="FF0000"/>
                </a:solidFill>
              </a:rPr>
              <a:t>	}</a:t>
            </a:r>
          </a:p>
          <a:p>
            <a:r>
              <a:rPr lang="en-US" i="1" dirty="0">
                <a:solidFill>
                  <a:srgbClr val="FF0000"/>
                </a:solidFill>
              </a:rPr>
              <a:t>	else {</a:t>
            </a:r>
          </a:p>
          <a:p>
            <a:r>
              <a:rPr lang="en-US" i="1" dirty="0">
                <a:solidFill>
                  <a:srgbClr val="FF0000"/>
                </a:solidFill>
              </a:rPr>
              <a:t>	        return </a:t>
            </a:r>
            <a:r>
              <a:rPr lang="en-US" i="1" dirty="0" err="1">
                <a:solidFill>
                  <a:srgbClr val="FF0000"/>
                </a:solidFill>
              </a:rPr>
              <a:t>Pattern.matches</a:t>
            </a:r>
            <a:r>
              <a:rPr lang="en-US" i="1" dirty="0">
                <a:solidFill>
                  <a:srgbClr val="FF0000"/>
                </a:solidFill>
              </a:rPr>
              <a:t>(</a:t>
            </a:r>
            <a:r>
              <a:rPr lang="en-US" i="1" dirty="0" err="1">
                <a:solidFill>
                  <a:srgbClr val="FF0000"/>
                </a:solidFill>
              </a:rPr>
              <a:t>regexp</a:t>
            </a:r>
            <a:r>
              <a:rPr lang="en-US" i="1" dirty="0">
                <a:solidFill>
                  <a:srgbClr val="FF0000"/>
                </a:solidFill>
              </a:rPr>
              <a:t>, location);</a:t>
            </a:r>
          </a:p>
          <a:p>
            <a:r>
              <a:rPr lang="en-US" i="1" dirty="0">
                <a:solidFill>
                  <a:srgbClr val="FF0000"/>
                </a:solidFill>
              </a:rPr>
              <a:t>	}</a:t>
            </a:r>
          </a:p>
          <a:p>
            <a:r>
              <a:rPr lang="en-US" i="1" dirty="0"/>
              <a:t>       }</a:t>
            </a:r>
          </a:p>
          <a:p>
            <a:r>
              <a:rPr lang="en-US" i="1" dirty="0"/>
              <a:t>}</a:t>
            </a:r>
          </a:p>
        </p:txBody>
      </p:sp>
    </p:spTree>
    <p:extLst>
      <p:ext uri="{BB962C8B-B14F-4D97-AF65-F5344CB8AC3E}">
        <p14:creationId xmlns:p14="http://schemas.microsoft.com/office/powerpoint/2010/main" val="28882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in, get out”</a:t>
            </a:r>
          </a:p>
        </p:txBody>
      </p:sp>
      <p:sp>
        <p:nvSpPr>
          <p:cNvPr id="4" name="TextBox 3"/>
          <p:cNvSpPr txBox="1"/>
          <p:nvPr/>
        </p:nvSpPr>
        <p:spPr>
          <a:xfrm>
            <a:off x="609600" y="1447086"/>
            <a:ext cx="7790659" cy="5078313"/>
          </a:xfrm>
          <a:prstGeom prst="rect">
            <a:avLst/>
          </a:prstGeom>
          <a:noFill/>
        </p:spPr>
        <p:txBody>
          <a:bodyPr wrap="none" rtlCol="0">
            <a:spAutoFit/>
          </a:bodyPr>
          <a:lstStyle/>
          <a:p>
            <a:r>
              <a:rPr lang="en-US" i="1" dirty="0"/>
              <a:t>public class </a:t>
            </a:r>
            <a:r>
              <a:rPr lang="en-US" i="1" dirty="0" err="1"/>
              <a:t>ReduceLockScope</a:t>
            </a:r>
            <a:r>
              <a:rPr lang="en-US" i="1" dirty="0"/>
              <a:t> {</a:t>
            </a:r>
          </a:p>
          <a:p>
            <a:r>
              <a:rPr lang="en-US" i="1" dirty="0"/>
              <a:t>       //@</a:t>
            </a:r>
            <a:r>
              <a:rPr lang="en-US" i="1" dirty="0" err="1"/>
              <a:t>GuardedBy</a:t>
            </a:r>
            <a:r>
              <a:rPr lang="en-US" i="1" dirty="0"/>
              <a:t>("this")</a:t>
            </a:r>
          </a:p>
          <a:p>
            <a:r>
              <a:rPr lang="en-US" i="1" dirty="0"/>
              <a:t>       private final Map&lt;String, String&gt; attributes = new </a:t>
            </a:r>
            <a:r>
              <a:rPr lang="en-US" i="1" dirty="0" err="1"/>
              <a:t>HashMap</a:t>
            </a:r>
            <a:r>
              <a:rPr lang="en-US" i="1" dirty="0"/>
              <a:t>&lt;String, String&gt;();</a:t>
            </a:r>
          </a:p>
          <a:p>
            <a:endParaRPr lang="en-US" i="1" dirty="0"/>
          </a:p>
          <a:p>
            <a:r>
              <a:rPr lang="en-US" i="1" dirty="0"/>
              <a:t>       public </a:t>
            </a:r>
            <a:r>
              <a:rPr lang="en-US" i="1" dirty="0" err="1"/>
              <a:t>boolean</a:t>
            </a:r>
            <a:r>
              <a:rPr lang="en-US" i="1" dirty="0"/>
              <a:t> </a:t>
            </a:r>
            <a:r>
              <a:rPr lang="en-US" i="1" dirty="0" err="1"/>
              <a:t>userLocationMatches</a:t>
            </a:r>
            <a:r>
              <a:rPr lang="en-US" i="1" dirty="0"/>
              <a:t> (String name, String </a:t>
            </a:r>
            <a:r>
              <a:rPr lang="en-US" i="1" dirty="0" err="1"/>
              <a:t>regexp</a:t>
            </a:r>
            <a:r>
              <a:rPr lang="en-US" i="1" dirty="0"/>
              <a:t>) {</a:t>
            </a:r>
          </a:p>
          <a:p>
            <a:r>
              <a:rPr lang="en-US" i="1" dirty="0"/>
              <a:t>	String key = "users." + name + ".location";</a:t>
            </a:r>
          </a:p>
          <a:p>
            <a:r>
              <a:rPr lang="en-US" i="1" dirty="0"/>
              <a:t>	String location;</a:t>
            </a:r>
          </a:p>
          <a:p>
            <a:r>
              <a:rPr lang="en-US" i="1" dirty="0"/>
              <a:t>	synchronized (this) {</a:t>
            </a:r>
          </a:p>
          <a:p>
            <a:r>
              <a:rPr lang="en-US" i="1" dirty="0"/>
              <a:t>	</a:t>
            </a:r>
            <a:r>
              <a:rPr lang="en-US" i="1" dirty="0">
                <a:solidFill>
                  <a:srgbClr val="FF0000"/>
                </a:solidFill>
              </a:rPr>
              <a:t>         location = </a:t>
            </a:r>
            <a:r>
              <a:rPr lang="en-US" i="1" dirty="0" err="1">
                <a:solidFill>
                  <a:srgbClr val="FF0000"/>
                </a:solidFill>
              </a:rPr>
              <a:t>attributes.get</a:t>
            </a:r>
            <a:r>
              <a:rPr lang="en-US" i="1" dirty="0">
                <a:solidFill>
                  <a:srgbClr val="FF0000"/>
                </a:solidFill>
              </a:rPr>
              <a:t>(key);</a:t>
            </a:r>
          </a:p>
          <a:p>
            <a:r>
              <a:rPr lang="en-US" i="1" dirty="0"/>
              <a:t>	}</a:t>
            </a:r>
          </a:p>
          <a:p>
            <a:r>
              <a:rPr lang="en-US" i="1" dirty="0"/>
              <a:t>	if (location == null) {</a:t>
            </a:r>
          </a:p>
          <a:p>
            <a:r>
              <a:rPr lang="en-US" i="1" dirty="0"/>
              <a:t>	         return false;</a:t>
            </a:r>
          </a:p>
          <a:p>
            <a:r>
              <a:rPr lang="en-US" i="1" dirty="0"/>
              <a:t>	}</a:t>
            </a:r>
          </a:p>
          <a:p>
            <a:r>
              <a:rPr lang="en-US" i="1" dirty="0"/>
              <a:t>	else {</a:t>
            </a:r>
          </a:p>
          <a:p>
            <a:r>
              <a:rPr lang="en-US" i="1" dirty="0"/>
              <a:t>	        return </a:t>
            </a:r>
            <a:r>
              <a:rPr lang="en-US" i="1" dirty="0" err="1"/>
              <a:t>Pattern.matches</a:t>
            </a:r>
            <a:r>
              <a:rPr lang="en-US" i="1" dirty="0"/>
              <a:t>(</a:t>
            </a:r>
            <a:r>
              <a:rPr lang="en-US" i="1" dirty="0" err="1"/>
              <a:t>regexp</a:t>
            </a:r>
            <a:r>
              <a:rPr lang="en-US" i="1" dirty="0"/>
              <a:t>, location);</a:t>
            </a:r>
          </a:p>
          <a:p>
            <a:r>
              <a:rPr lang="en-US" i="1" dirty="0"/>
              <a:t>	}</a:t>
            </a:r>
          </a:p>
          <a:p>
            <a:r>
              <a:rPr lang="en-US" i="1" dirty="0"/>
              <a:t>       }</a:t>
            </a:r>
          </a:p>
          <a:p>
            <a:r>
              <a:rPr lang="en-US" i="1" dirty="0"/>
              <a:t>}</a:t>
            </a:r>
          </a:p>
        </p:txBody>
      </p:sp>
      <p:sp>
        <p:nvSpPr>
          <p:cNvPr id="3" name="TextBox 2"/>
          <p:cNvSpPr txBox="1"/>
          <p:nvPr/>
        </p:nvSpPr>
        <p:spPr>
          <a:xfrm>
            <a:off x="4114800" y="4505864"/>
            <a:ext cx="41910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The amount of serialized code is reduced!</a:t>
            </a:r>
          </a:p>
        </p:txBody>
      </p:sp>
    </p:spTree>
    <p:extLst>
      <p:ext uri="{BB962C8B-B14F-4D97-AF65-F5344CB8AC3E}">
        <p14:creationId xmlns:p14="http://schemas.microsoft.com/office/powerpoint/2010/main" val="2507204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in, get out”</a:t>
            </a:r>
          </a:p>
        </p:txBody>
      </p:sp>
      <p:sp>
        <p:nvSpPr>
          <p:cNvPr id="4" name="TextBox 3"/>
          <p:cNvSpPr txBox="1"/>
          <p:nvPr/>
        </p:nvSpPr>
        <p:spPr>
          <a:xfrm>
            <a:off x="609600" y="1447086"/>
            <a:ext cx="7869783" cy="4031873"/>
          </a:xfrm>
          <a:prstGeom prst="rect">
            <a:avLst/>
          </a:prstGeom>
          <a:noFill/>
        </p:spPr>
        <p:txBody>
          <a:bodyPr wrap="none" rtlCol="0">
            <a:spAutoFit/>
          </a:bodyPr>
          <a:lstStyle/>
          <a:p>
            <a:r>
              <a:rPr lang="en-US" sz="1600" i="1" dirty="0"/>
              <a:t>public class </a:t>
            </a:r>
            <a:r>
              <a:rPr lang="en-US" sz="1600" i="1" dirty="0" err="1"/>
              <a:t>ReduceLockScope</a:t>
            </a:r>
            <a:r>
              <a:rPr lang="en-US" sz="1600" i="1" dirty="0"/>
              <a:t> {</a:t>
            </a:r>
          </a:p>
          <a:p>
            <a:r>
              <a:rPr lang="en-US" sz="1600" i="1" dirty="0"/>
              <a:t>       //@</a:t>
            </a:r>
            <a:r>
              <a:rPr lang="en-US" sz="1600" i="1" dirty="0" err="1"/>
              <a:t>GuardedBy</a:t>
            </a:r>
            <a:r>
              <a:rPr lang="en-US" sz="1600" i="1" dirty="0"/>
              <a:t>("this")</a:t>
            </a:r>
          </a:p>
          <a:p>
            <a:r>
              <a:rPr lang="en-US" sz="1600" i="1" dirty="0"/>
              <a:t>       private final Map&lt;String, String&gt; attributes = new </a:t>
            </a:r>
            <a:r>
              <a:rPr lang="en-US" sz="1600" i="1" dirty="0" err="1"/>
              <a:t>ConcurrentHashMap</a:t>
            </a:r>
            <a:r>
              <a:rPr lang="en-US" sz="1600" i="1" dirty="0"/>
              <a:t>&lt;String, String&gt;();</a:t>
            </a:r>
          </a:p>
          <a:p>
            <a:endParaRPr lang="en-US" sz="1600" i="1" dirty="0"/>
          </a:p>
          <a:p>
            <a:r>
              <a:rPr lang="en-US" sz="1600" i="1" dirty="0"/>
              <a:t>       public </a:t>
            </a:r>
            <a:r>
              <a:rPr lang="en-US" sz="1600" i="1" dirty="0" err="1"/>
              <a:t>boolean</a:t>
            </a:r>
            <a:r>
              <a:rPr lang="en-US" sz="1600" i="1" dirty="0"/>
              <a:t> </a:t>
            </a:r>
            <a:r>
              <a:rPr lang="en-US" sz="1600" i="1" dirty="0" err="1"/>
              <a:t>userLocationMatches</a:t>
            </a:r>
            <a:r>
              <a:rPr lang="en-US" sz="1600" i="1" dirty="0"/>
              <a:t> (String name, String </a:t>
            </a:r>
            <a:r>
              <a:rPr lang="en-US" sz="1600" i="1" dirty="0" err="1"/>
              <a:t>regexp</a:t>
            </a:r>
            <a:r>
              <a:rPr lang="en-US" sz="1600" i="1" dirty="0"/>
              <a:t>) {</a:t>
            </a:r>
          </a:p>
          <a:p>
            <a:r>
              <a:rPr lang="en-US" sz="1600" i="1" dirty="0"/>
              <a:t>	String key = "users." + name + ".location";</a:t>
            </a:r>
          </a:p>
          <a:p>
            <a:r>
              <a:rPr lang="en-US" sz="1600" i="1" dirty="0"/>
              <a:t>	String location =</a:t>
            </a:r>
            <a:r>
              <a:rPr lang="en-US" sz="1600" i="1" dirty="0">
                <a:solidFill>
                  <a:srgbClr val="FF0000"/>
                </a:solidFill>
              </a:rPr>
              <a:t> </a:t>
            </a:r>
            <a:r>
              <a:rPr lang="en-US" sz="1600" i="1" dirty="0" err="1">
                <a:solidFill>
                  <a:srgbClr val="FF0000"/>
                </a:solidFill>
              </a:rPr>
              <a:t>attributes.get</a:t>
            </a:r>
            <a:r>
              <a:rPr lang="en-US" sz="1600" i="1" dirty="0">
                <a:solidFill>
                  <a:srgbClr val="FF0000"/>
                </a:solidFill>
              </a:rPr>
              <a:t>(key);</a:t>
            </a:r>
          </a:p>
          <a:p>
            <a:endParaRPr lang="en-US" sz="1600" i="1" dirty="0"/>
          </a:p>
          <a:p>
            <a:r>
              <a:rPr lang="en-US" sz="1600" i="1" dirty="0"/>
              <a:t>	if (location == null) {</a:t>
            </a:r>
          </a:p>
          <a:p>
            <a:r>
              <a:rPr lang="en-US" sz="1600" i="1" dirty="0"/>
              <a:t>	         return false;</a:t>
            </a:r>
          </a:p>
          <a:p>
            <a:r>
              <a:rPr lang="en-US" sz="1600" i="1" dirty="0"/>
              <a:t>	}</a:t>
            </a:r>
          </a:p>
          <a:p>
            <a:r>
              <a:rPr lang="en-US" sz="1600" i="1" dirty="0"/>
              <a:t>	else {</a:t>
            </a:r>
          </a:p>
          <a:p>
            <a:r>
              <a:rPr lang="en-US" sz="1600" i="1" dirty="0"/>
              <a:t>	        return </a:t>
            </a:r>
            <a:r>
              <a:rPr lang="en-US" sz="1600" i="1" dirty="0" err="1"/>
              <a:t>Pattern.matches</a:t>
            </a:r>
            <a:r>
              <a:rPr lang="en-US" sz="1600" i="1" dirty="0"/>
              <a:t>(</a:t>
            </a:r>
            <a:r>
              <a:rPr lang="en-US" sz="1600" i="1" dirty="0" err="1"/>
              <a:t>regexp</a:t>
            </a:r>
            <a:r>
              <a:rPr lang="en-US" sz="1600" i="1" dirty="0"/>
              <a:t>, location);</a:t>
            </a:r>
          </a:p>
          <a:p>
            <a:r>
              <a:rPr lang="en-US" sz="1600" i="1" dirty="0"/>
              <a:t>	}</a:t>
            </a:r>
          </a:p>
          <a:p>
            <a:r>
              <a:rPr lang="en-US" sz="1600" i="1" dirty="0"/>
              <a:t>       }</a:t>
            </a:r>
          </a:p>
          <a:p>
            <a:r>
              <a:rPr lang="en-US" sz="1600" i="1" dirty="0"/>
              <a:t>}</a:t>
            </a:r>
          </a:p>
        </p:txBody>
      </p:sp>
      <p:sp>
        <p:nvSpPr>
          <p:cNvPr id="5" name="TextBox 4"/>
          <p:cNvSpPr txBox="1"/>
          <p:nvPr/>
        </p:nvSpPr>
        <p:spPr>
          <a:xfrm>
            <a:off x="1371600" y="5650468"/>
            <a:ext cx="64008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Delegating thread safety to </a:t>
            </a:r>
            <a:r>
              <a:rPr lang="en-US" dirty="0" err="1"/>
              <a:t>ConcurrentHashMap</a:t>
            </a:r>
            <a:endParaRPr lang="en-US" dirty="0"/>
          </a:p>
        </p:txBody>
      </p:sp>
    </p:spTree>
    <p:extLst>
      <p:ext uri="{BB962C8B-B14F-4D97-AF65-F5344CB8AC3E}">
        <p14:creationId xmlns:p14="http://schemas.microsoft.com/office/powerpoint/2010/main" val="2351237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Lock Granularity</a:t>
            </a:r>
          </a:p>
        </p:txBody>
      </p:sp>
      <p:sp>
        <p:nvSpPr>
          <p:cNvPr id="4" name="Oval 3"/>
          <p:cNvSpPr/>
          <p:nvPr/>
        </p:nvSpPr>
        <p:spPr>
          <a:xfrm>
            <a:off x="3200400" y="2209800"/>
            <a:ext cx="28194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62400" y="31529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62400" y="2971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1449"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13849" y="3000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2449" y="3276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00600" y="35325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40702" y="3686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29789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62755"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46144" y="29689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575649" y="3000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64502" y="328954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26966" y="3457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338313" y="3610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27298" y="3838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651849" y="3381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14800" y="3305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457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19600" y="3610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572000" y="3762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24400" y="39149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76800" y="4067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029200" y="4219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93744" y="265262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651849" y="36849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956649" y="3686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17830" y="395664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1449" y="3991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91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566249" y="42959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421038" y="4524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15596" y="25419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876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1816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334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86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638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402347" y="24398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438400" y="2362200"/>
            <a:ext cx="561372" cy="369332"/>
          </a:xfrm>
          <a:prstGeom prst="rect">
            <a:avLst/>
          </a:prstGeom>
          <a:noFill/>
        </p:spPr>
        <p:txBody>
          <a:bodyPr wrap="none" rtlCol="0">
            <a:spAutoFit/>
          </a:bodyPr>
          <a:lstStyle/>
          <a:p>
            <a:r>
              <a:rPr lang="en-US" dirty="0"/>
              <a:t>lock</a:t>
            </a:r>
          </a:p>
        </p:txBody>
      </p:sp>
      <p:cxnSp>
        <p:nvCxnSpPr>
          <p:cNvPr id="48" name="Straight Arrow Connector 47"/>
          <p:cNvCxnSpPr>
            <a:stCxn id="46" idx="3"/>
          </p:cNvCxnSpPr>
          <p:nvPr/>
        </p:nvCxnSpPr>
        <p:spPr>
          <a:xfrm>
            <a:off x="2999772" y="2546866"/>
            <a:ext cx="429228"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54999" y="5040867"/>
            <a:ext cx="3310202" cy="646331"/>
          </a:xfrm>
          <a:prstGeom prst="rect">
            <a:avLst/>
          </a:prstGeom>
          <a:noFill/>
        </p:spPr>
        <p:txBody>
          <a:bodyPr wrap="none" rtlCol="0">
            <a:spAutoFit/>
          </a:bodyPr>
          <a:lstStyle/>
          <a:p>
            <a:r>
              <a:rPr lang="en-US" dirty="0"/>
              <a:t>Every thread acquires the lock to </a:t>
            </a:r>
          </a:p>
          <a:p>
            <a:r>
              <a:rPr lang="en-US" dirty="0"/>
              <a:t>access any locked object</a:t>
            </a:r>
          </a:p>
        </p:txBody>
      </p:sp>
      <p:sp>
        <p:nvSpPr>
          <p:cNvPr id="50" name="TextBox 49"/>
          <p:cNvSpPr txBox="1"/>
          <p:nvPr/>
        </p:nvSpPr>
        <p:spPr>
          <a:xfrm>
            <a:off x="4648200" y="1600200"/>
            <a:ext cx="797944" cy="369332"/>
          </a:xfrm>
          <a:prstGeom prst="rect">
            <a:avLst/>
          </a:prstGeom>
          <a:noFill/>
        </p:spPr>
        <p:txBody>
          <a:bodyPr wrap="square" rtlCol="0">
            <a:spAutoFit/>
          </a:bodyPr>
          <a:lstStyle/>
          <a:p>
            <a:r>
              <a:rPr lang="en-US" dirty="0"/>
              <a:t>object</a:t>
            </a:r>
          </a:p>
        </p:txBody>
      </p:sp>
      <p:cxnSp>
        <p:nvCxnSpPr>
          <p:cNvPr id="52" name="Straight Arrow Connector 51"/>
          <p:cNvCxnSpPr>
            <a:stCxn id="50" idx="2"/>
            <a:endCxn id="45" idx="7"/>
          </p:cNvCxnSpPr>
          <p:nvPr/>
        </p:nvCxnSpPr>
        <p:spPr>
          <a:xfrm flipH="1">
            <a:off x="4532429" y="1969532"/>
            <a:ext cx="514743" cy="492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782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Lock Granularity</a:t>
            </a:r>
          </a:p>
        </p:txBody>
      </p:sp>
      <p:sp>
        <p:nvSpPr>
          <p:cNvPr id="4" name="Oval 3"/>
          <p:cNvSpPr/>
          <p:nvPr/>
        </p:nvSpPr>
        <p:spPr>
          <a:xfrm>
            <a:off x="3200400" y="2209800"/>
            <a:ext cx="28194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2819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62400" y="31529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62400" y="2971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1449" y="2743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413849" y="30005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2449" y="3276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00600" y="3532517"/>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40702" y="36863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29789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62755"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46144" y="29689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575649" y="30005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4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64502" y="328954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26966" y="3457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338313" y="3610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27298" y="3838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651849" y="33815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14800" y="33053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4577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19600" y="36101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572000" y="37625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24400" y="39149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76800" y="40673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029200" y="421975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93744" y="265262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651849" y="36849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956649" y="36863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17830" y="395664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1449" y="39911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91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566249" y="42959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421038" y="45245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15596" y="2541917"/>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876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1816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334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86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638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402347" y="24398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438400" y="2362200"/>
            <a:ext cx="561372" cy="369332"/>
          </a:xfrm>
          <a:prstGeom prst="rect">
            <a:avLst/>
          </a:prstGeom>
          <a:noFill/>
        </p:spPr>
        <p:txBody>
          <a:bodyPr wrap="none" rtlCol="0">
            <a:spAutoFit/>
          </a:bodyPr>
          <a:lstStyle/>
          <a:p>
            <a:r>
              <a:rPr lang="en-US" dirty="0"/>
              <a:t>lock</a:t>
            </a:r>
          </a:p>
        </p:txBody>
      </p:sp>
      <p:cxnSp>
        <p:nvCxnSpPr>
          <p:cNvPr id="48" name="Straight Arrow Connector 47"/>
          <p:cNvCxnSpPr>
            <a:stCxn id="46" idx="3"/>
          </p:cNvCxnSpPr>
          <p:nvPr/>
        </p:nvCxnSpPr>
        <p:spPr>
          <a:xfrm>
            <a:off x="2999772" y="2546866"/>
            <a:ext cx="429228"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54999" y="5040867"/>
            <a:ext cx="3310202" cy="646331"/>
          </a:xfrm>
          <a:prstGeom prst="rect">
            <a:avLst/>
          </a:prstGeom>
          <a:noFill/>
        </p:spPr>
        <p:txBody>
          <a:bodyPr wrap="none" rtlCol="0">
            <a:spAutoFit/>
          </a:bodyPr>
          <a:lstStyle/>
          <a:p>
            <a:r>
              <a:rPr lang="en-US" dirty="0"/>
              <a:t>Every thread acquires the lock to </a:t>
            </a:r>
          </a:p>
          <a:p>
            <a:r>
              <a:rPr lang="en-US" dirty="0"/>
              <a:t>access any locked object</a:t>
            </a:r>
          </a:p>
        </p:txBody>
      </p:sp>
      <p:sp>
        <p:nvSpPr>
          <p:cNvPr id="50" name="TextBox 49"/>
          <p:cNvSpPr txBox="1"/>
          <p:nvPr/>
        </p:nvSpPr>
        <p:spPr>
          <a:xfrm>
            <a:off x="4648200" y="1600200"/>
            <a:ext cx="797944" cy="369332"/>
          </a:xfrm>
          <a:prstGeom prst="rect">
            <a:avLst/>
          </a:prstGeom>
          <a:noFill/>
        </p:spPr>
        <p:txBody>
          <a:bodyPr wrap="square" rtlCol="0">
            <a:spAutoFit/>
          </a:bodyPr>
          <a:lstStyle/>
          <a:p>
            <a:r>
              <a:rPr lang="en-US" dirty="0"/>
              <a:t>object</a:t>
            </a:r>
          </a:p>
        </p:txBody>
      </p:sp>
      <p:cxnSp>
        <p:nvCxnSpPr>
          <p:cNvPr id="52" name="Straight Arrow Connector 51"/>
          <p:cNvCxnSpPr>
            <a:stCxn id="50" idx="2"/>
            <a:endCxn id="45" idx="7"/>
          </p:cNvCxnSpPr>
          <p:nvPr/>
        </p:nvCxnSpPr>
        <p:spPr>
          <a:xfrm flipH="1">
            <a:off x="4532429" y="1969532"/>
            <a:ext cx="514743" cy="492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10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Lock Granularity</a:t>
            </a:r>
          </a:p>
        </p:txBody>
      </p:sp>
      <p:sp>
        <p:nvSpPr>
          <p:cNvPr id="5" name="Oval 4"/>
          <p:cNvSpPr/>
          <p:nvPr/>
        </p:nvSpPr>
        <p:spPr>
          <a:xfrm>
            <a:off x="5758915" y="297467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11315" y="33082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911315" y="312707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10364" y="289847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62764" y="31558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91364" y="343187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49515" y="3687792"/>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89617" y="38416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89535" y="323634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27890" y="41435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11279" y="322627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524564" y="31558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89535" y="28481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29637" y="354689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192101" y="3715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403448" y="38675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92433" y="4096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00764" y="35368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063715" y="34606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216115" y="36130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368515" y="37654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520915" y="39178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673315" y="40702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825715" y="42226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978115" y="437503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358879" y="290997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16984" y="39422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021784" y="39437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982965" y="421400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326584" y="42485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256135" y="45245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631384" y="45533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486173" y="47819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964511" y="2697192"/>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941935" y="30005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094335" y="31529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246735" y="33053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399135" y="34577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51535" y="36101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703935" y="376255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467482" y="269719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844833" y="5336875"/>
            <a:ext cx="1410899" cy="369332"/>
          </a:xfrm>
          <a:prstGeom prst="rect">
            <a:avLst/>
          </a:prstGeom>
          <a:noFill/>
        </p:spPr>
        <p:txBody>
          <a:bodyPr wrap="none" rtlCol="0">
            <a:spAutoFit/>
          </a:bodyPr>
          <a:lstStyle/>
          <a:p>
            <a:r>
              <a:rPr lang="en-US" dirty="0"/>
              <a:t>Lock splitting</a:t>
            </a:r>
          </a:p>
        </p:txBody>
      </p:sp>
      <p:sp>
        <p:nvSpPr>
          <p:cNvPr id="51" name="Oval 50"/>
          <p:cNvSpPr/>
          <p:nvPr/>
        </p:nvSpPr>
        <p:spPr>
          <a:xfrm>
            <a:off x="1295400" y="2465717"/>
            <a:ext cx="28194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105400" y="2389517"/>
            <a:ext cx="28194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793184" y="1676400"/>
            <a:ext cx="561372" cy="369332"/>
          </a:xfrm>
          <a:prstGeom prst="rect">
            <a:avLst/>
          </a:prstGeom>
          <a:noFill/>
        </p:spPr>
        <p:txBody>
          <a:bodyPr wrap="none" rtlCol="0">
            <a:spAutoFit/>
          </a:bodyPr>
          <a:lstStyle/>
          <a:p>
            <a:r>
              <a:rPr lang="en-US" dirty="0"/>
              <a:t>lock</a:t>
            </a:r>
          </a:p>
        </p:txBody>
      </p:sp>
      <p:cxnSp>
        <p:nvCxnSpPr>
          <p:cNvPr id="56" name="Straight Arrow Connector 55"/>
          <p:cNvCxnSpPr>
            <a:stCxn id="54" idx="2"/>
          </p:cNvCxnSpPr>
          <p:nvPr/>
        </p:nvCxnSpPr>
        <p:spPr>
          <a:xfrm>
            <a:off x="2073870" y="2045732"/>
            <a:ext cx="280686" cy="419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644551" y="1670649"/>
            <a:ext cx="1181164" cy="369332"/>
          </a:xfrm>
          <a:prstGeom prst="rect">
            <a:avLst/>
          </a:prstGeom>
          <a:noFill/>
        </p:spPr>
        <p:txBody>
          <a:bodyPr wrap="square" rtlCol="0">
            <a:spAutoFit/>
          </a:bodyPr>
          <a:lstStyle/>
          <a:p>
            <a:r>
              <a:rPr lang="en-US" dirty="0"/>
              <a:t>object</a:t>
            </a:r>
          </a:p>
        </p:txBody>
      </p:sp>
      <p:cxnSp>
        <p:nvCxnSpPr>
          <p:cNvPr id="61" name="Straight Arrow Connector 60"/>
          <p:cNvCxnSpPr>
            <a:stCxn id="59" idx="2"/>
            <a:endCxn id="8" idx="0"/>
          </p:cNvCxnSpPr>
          <p:nvPr/>
        </p:nvCxnSpPr>
        <p:spPr>
          <a:xfrm>
            <a:off x="6235133" y="2039981"/>
            <a:ext cx="51431" cy="858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4" idx="3"/>
            <a:endCxn id="53" idx="1"/>
          </p:cNvCxnSpPr>
          <p:nvPr/>
        </p:nvCxnSpPr>
        <p:spPr>
          <a:xfrm>
            <a:off x="2354556" y="1861066"/>
            <a:ext cx="3163736" cy="90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9" idx="1"/>
            <a:endCxn id="30" idx="6"/>
          </p:cNvCxnSpPr>
          <p:nvPr/>
        </p:nvCxnSpPr>
        <p:spPr>
          <a:xfrm flipH="1">
            <a:off x="3511279" y="1855315"/>
            <a:ext cx="2133272" cy="1130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32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Server</a:t>
            </a:r>
          </a:p>
        </p:txBody>
      </p:sp>
      <p:sp>
        <p:nvSpPr>
          <p:cNvPr id="3" name="Content Placeholder 2"/>
          <p:cNvSpPr>
            <a:spLocks noGrp="1"/>
          </p:cNvSpPr>
          <p:nvPr>
            <p:ph idx="1"/>
          </p:nvPr>
        </p:nvSpPr>
        <p:spPr/>
        <p:txBody>
          <a:bodyPr>
            <a:normAutofit fontScale="92500" lnSpcReduction="20000"/>
          </a:bodyPr>
          <a:lstStyle/>
          <a:p>
            <a:r>
              <a:rPr lang="en-US" dirty="0"/>
              <a:t>Most server applications offer a natural choice of task boundary: individual client requests.</a:t>
            </a:r>
          </a:p>
          <a:p>
            <a:r>
              <a:rPr lang="en-US" dirty="0"/>
              <a:t>Executing tasks sequentially</a:t>
            </a:r>
          </a:p>
          <a:p>
            <a:endParaRPr lang="en-US" dirty="0"/>
          </a:p>
          <a:p>
            <a:endParaRPr lang="en-US" dirty="0"/>
          </a:p>
          <a:p>
            <a:endParaRPr lang="en-US" dirty="0"/>
          </a:p>
          <a:p>
            <a:endParaRPr lang="en-US" dirty="0"/>
          </a:p>
          <a:p>
            <a:endParaRPr lang="en-US" dirty="0"/>
          </a:p>
          <a:p>
            <a:r>
              <a:rPr lang="en-US" dirty="0"/>
              <a:t>This might work if </a:t>
            </a:r>
            <a:r>
              <a:rPr lang="en-US" i="1" dirty="0" err="1"/>
              <a:t>handleRequest</a:t>
            </a:r>
            <a:r>
              <a:rPr lang="en-US" dirty="0"/>
              <a:t> returns immediately – not for real world web server. </a:t>
            </a:r>
          </a:p>
        </p:txBody>
      </p:sp>
      <p:sp>
        <p:nvSpPr>
          <p:cNvPr id="4" name="TextBox 3"/>
          <p:cNvSpPr txBox="1"/>
          <p:nvPr/>
        </p:nvSpPr>
        <p:spPr>
          <a:xfrm>
            <a:off x="1524000" y="2873276"/>
            <a:ext cx="6311664" cy="2308324"/>
          </a:xfrm>
          <a:prstGeom prst="rect">
            <a:avLst/>
          </a:prstGeom>
          <a:noFill/>
        </p:spPr>
        <p:txBody>
          <a:bodyPr wrap="none" rtlCol="0">
            <a:spAutoFit/>
          </a:bodyPr>
          <a:lstStyle/>
          <a:p>
            <a:r>
              <a:rPr lang="en-US" i="1" dirty="0"/>
              <a:t>public class </a:t>
            </a:r>
            <a:r>
              <a:rPr lang="en-US" i="1" dirty="0" err="1"/>
              <a:t>SingleThreadWebServer</a:t>
            </a:r>
            <a:r>
              <a:rPr lang="en-US" i="1" dirty="0"/>
              <a:t> {</a:t>
            </a:r>
          </a:p>
          <a:p>
            <a:r>
              <a:rPr lang="en-US" i="1" dirty="0"/>
              <a:t>	public static void main (String[] </a:t>
            </a:r>
            <a:r>
              <a:rPr lang="en-US" i="1" dirty="0" err="1"/>
              <a:t>args</a:t>
            </a:r>
            <a:r>
              <a:rPr lang="en-US" i="1" dirty="0"/>
              <a:t>) throws Exception {</a:t>
            </a:r>
          </a:p>
          <a:p>
            <a:r>
              <a:rPr lang="en-US" i="1" dirty="0"/>
              <a:t>	</a:t>
            </a:r>
            <a:r>
              <a:rPr lang="en-US" i="1" dirty="0" err="1"/>
              <a:t>ServerSocket</a:t>
            </a:r>
            <a:r>
              <a:rPr lang="en-US" i="1" dirty="0"/>
              <a:t> </a:t>
            </a:r>
            <a:r>
              <a:rPr lang="en-US" i="1" u="sng" dirty="0"/>
              <a:t>socket = new </a:t>
            </a:r>
            <a:r>
              <a:rPr lang="en-US" i="1" u="sng" dirty="0" err="1"/>
              <a:t>ServerSocket</a:t>
            </a:r>
            <a:r>
              <a:rPr lang="en-US" i="1" u="sng" dirty="0"/>
              <a:t>(80);</a:t>
            </a:r>
          </a:p>
          <a:p>
            <a:r>
              <a:rPr lang="en-US" i="1" dirty="0"/>
              <a:t>	while (true) {</a:t>
            </a:r>
          </a:p>
          <a:p>
            <a:r>
              <a:rPr lang="en-US" i="1" dirty="0"/>
              <a:t>		Socket connection = </a:t>
            </a:r>
            <a:r>
              <a:rPr lang="en-US" i="1" dirty="0" err="1"/>
              <a:t>socket.accept</a:t>
            </a:r>
            <a:r>
              <a:rPr lang="en-US" i="1" dirty="0"/>
              <a:t>();</a:t>
            </a:r>
          </a:p>
          <a:p>
            <a:r>
              <a:rPr lang="en-US" i="1" dirty="0"/>
              <a:t>		</a:t>
            </a:r>
            <a:r>
              <a:rPr lang="en-US" i="1" dirty="0" err="1"/>
              <a:t>handleRequest</a:t>
            </a:r>
            <a:r>
              <a:rPr lang="en-US" i="1" dirty="0"/>
              <a:t>(connection);</a:t>
            </a:r>
          </a:p>
          <a:p>
            <a:r>
              <a:rPr lang="en-US" i="1" dirty="0"/>
              <a:t>	}</a:t>
            </a:r>
          </a:p>
          <a:p>
            <a:r>
              <a:rPr lang="en-US" i="1" dirty="0"/>
              <a:t>}</a:t>
            </a:r>
          </a:p>
        </p:txBody>
      </p:sp>
    </p:spTree>
    <p:extLst>
      <p:ext uri="{BB962C8B-B14F-4D97-AF65-F5344CB8AC3E}">
        <p14:creationId xmlns:p14="http://schemas.microsoft.com/office/powerpoint/2010/main" val="127645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Splitting</a:t>
            </a:r>
          </a:p>
        </p:txBody>
      </p:sp>
      <p:sp>
        <p:nvSpPr>
          <p:cNvPr id="3" name="Content Placeholder 2"/>
          <p:cNvSpPr>
            <a:spLocks noGrp="1"/>
          </p:cNvSpPr>
          <p:nvPr>
            <p:ph idx="1"/>
          </p:nvPr>
        </p:nvSpPr>
        <p:spPr>
          <a:xfrm>
            <a:off x="1295400" y="1447800"/>
            <a:ext cx="6858000" cy="4525963"/>
          </a:xfrm>
        </p:spPr>
        <p:txBody>
          <a:bodyPr>
            <a:noAutofit/>
          </a:bodyPr>
          <a:lstStyle/>
          <a:p>
            <a:pPr marL="0" indent="0">
              <a:buNone/>
            </a:pPr>
            <a:r>
              <a:rPr lang="en-US" sz="1800" dirty="0"/>
              <a:t>public class </a:t>
            </a:r>
            <a:r>
              <a:rPr lang="en-US" sz="1800" dirty="0" err="1"/>
              <a:t>ServerStatus</a:t>
            </a:r>
            <a:r>
              <a:rPr lang="en-US" sz="1800" dirty="0"/>
              <a:t> {</a:t>
            </a:r>
          </a:p>
          <a:p>
            <a:pPr marL="0" indent="0">
              <a:buNone/>
            </a:pPr>
            <a:r>
              <a:rPr lang="en-US" sz="1800" dirty="0"/>
              <a:t>         public final Set&lt;String&gt; users; //@</a:t>
            </a:r>
            <a:r>
              <a:rPr lang="en-US" sz="1800" dirty="0" err="1"/>
              <a:t>GuardedBy</a:t>
            </a:r>
            <a:r>
              <a:rPr lang="en-US" sz="1800" dirty="0"/>
              <a:t>("this") </a:t>
            </a:r>
          </a:p>
          <a:p>
            <a:pPr marL="0" indent="0">
              <a:buNone/>
            </a:pPr>
            <a:r>
              <a:rPr lang="en-US" sz="1800" dirty="0"/>
              <a:t>         public final Set&lt;String&gt; queries; //@</a:t>
            </a:r>
            <a:r>
              <a:rPr lang="en-US" sz="1800" dirty="0" err="1"/>
              <a:t>GuardedBy</a:t>
            </a:r>
            <a:r>
              <a:rPr lang="en-US" sz="1800" dirty="0"/>
              <a:t>("this") </a:t>
            </a:r>
          </a:p>
          <a:p>
            <a:pPr marL="0" indent="0">
              <a:buNone/>
            </a:pPr>
            <a:r>
              <a:rPr lang="en-US" sz="1800" dirty="0"/>
              <a:t>         ...</a:t>
            </a:r>
          </a:p>
          <a:p>
            <a:pPr marL="0" indent="0">
              <a:buNone/>
            </a:pPr>
            <a:r>
              <a:rPr lang="en-US" sz="1800" dirty="0"/>
              <a:t>         public synchronized void </a:t>
            </a:r>
            <a:r>
              <a:rPr lang="en-US" sz="1800" dirty="0" err="1"/>
              <a:t>addUser</a:t>
            </a:r>
            <a:r>
              <a:rPr lang="en-US" sz="1800" dirty="0"/>
              <a:t>(String u) {</a:t>
            </a:r>
          </a:p>
          <a:p>
            <a:pPr marL="0" indent="0">
              <a:buNone/>
            </a:pPr>
            <a:r>
              <a:rPr lang="en-US" sz="1800" dirty="0"/>
              <a:t> 	</a:t>
            </a:r>
            <a:r>
              <a:rPr lang="en-US" sz="1800" dirty="0" err="1"/>
              <a:t>users.add</a:t>
            </a:r>
            <a:r>
              <a:rPr lang="en-US" sz="1800" dirty="0"/>
              <a:t>(u);</a:t>
            </a:r>
          </a:p>
          <a:p>
            <a:pPr marL="0" indent="0">
              <a:buNone/>
            </a:pPr>
            <a:r>
              <a:rPr lang="en-US" sz="1800" dirty="0"/>
              <a:t>         }</a:t>
            </a:r>
          </a:p>
          <a:p>
            <a:pPr marL="0" indent="0">
              <a:buNone/>
            </a:pPr>
            <a:r>
              <a:rPr lang="en-US" sz="1800" dirty="0"/>
              <a:t>         public synchronized void </a:t>
            </a:r>
            <a:r>
              <a:rPr lang="en-US" sz="1800" dirty="0" err="1"/>
              <a:t>addQuery</a:t>
            </a:r>
            <a:r>
              <a:rPr lang="en-US" sz="1800" dirty="0"/>
              <a:t>(String q) {</a:t>
            </a:r>
          </a:p>
          <a:p>
            <a:pPr marL="0" indent="0">
              <a:buNone/>
            </a:pPr>
            <a:r>
              <a:rPr lang="en-US" sz="1800" dirty="0"/>
              <a:t>	</a:t>
            </a:r>
            <a:r>
              <a:rPr lang="en-US" sz="1800" dirty="0" err="1"/>
              <a:t>queries.add</a:t>
            </a:r>
            <a:r>
              <a:rPr lang="en-US" sz="1800" dirty="0"/>
              <a:t>(q);</a:t>
            </a:r>
          </a:p>
          <a:p>
            <a:pPr marL="0" indent="0">
              <a:buNone/>
            </a:pPr>
            <a:r>
              <a:rPr lang="en-US" sz="1800" dirty="0"/>
              <a:t>         }</a:t>
            </a:r>
          </a:p>
          <a:p>
            <a:pPr marL="0" indent="0">
              <a:buNone/>
            </a:pPr>
            <a:r>
              <a:rPr lang="en-US" sz="1800" dirty="0"/>
              <a:t>         public synchronized void </a:t>
            </a:r>
            <a:r>
              <a:rPr lang="en-US" sz="1800" dirty="0" err="1"/>
              <a:t>removeUser</a:t>
            </a:r>
            <a:r>
              <a:rPr lang="en-US" sz="1800" dirty="0"/>
              <a:t>(String u) {</a:t>
            </a:r>
          </a:p>
          <a:p>
            <a:pPr marL="0" indent="0">
              <a:buNone/>
            </a:pPr>
            <a:r>
              <a:rPr lang="en-US" sz="1800" dirty="0"/>
              <a:t> 	</a:t>
            </a:r>
            <a:r>
              <a:rPr lang="en-US" sz="1800" dirty="0" err="1"/>
              <a:t>users.remove</a:t>
            </a:r>
            <a:r>
              <a:rPr lang="en-US" sz="1800" dirty="0"/>
              <a:t>(u);</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28248747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Splitting</a:t>
            </a:r>
          </a:p>
        </p:txBody>
      </p:sp>
      <p:sp>
        <p:nvSpPr>
          <p:cNvPr id="3" name="Content Placeholder 2"/>
          <p:cNvSpPr>
            <a:spLocks noGrp="1"/>
          </p:cNvSpPr>
          <p:nvPr>
            <p:ph idx="1"/>
          </p:nvPr>
        </p:nvSpPr>
        <p:spPr>
          <a:xfrm>
            <a:off x="1295400" y="1524000"/>
            <a:ext cx="7010400" cy="4525963"/>
          </a:xfrm>
        </p:spPr>
        <p:txBody>
          <a:bodyPr>
            <a:noAutofit/>
          </a:bodyPr>
          <a:lstStyle/>
          <a:p>
            <a:pPr marL="0" indent="0">
              <a:buNone/>
            </a:pPr>
            <a:r>
              <a:rPr lang="en-US" sz="1800" dirty="0"/>
              <a:t>public class </a:t>
            </a:r>
            <a:r>
              <a:rPr lang="en-US" sz="1800" dirty="0" err="1"/>
              <a:t>ServerStatus</a:t>
            </a:r>
            <a:r>
              <a:rPr lang="en-US" sz="1800" dirty="0"/>
              <a:t> {</a:t>
            </a:r>
          </a:p>
          <a:p>
            <a:pPr marL="0" indent="0">
              <a:buNone/>
            </a:pPr>
            <a:r>
              <a:rPr lang="en-US" sz="1800" dirty="0"/>
              <a:t>         public final Set&lt;String&gt; users; //@</a:t>
            </a:r>
            <a:r>
              <a:rPr lang="en-US" sz="1800" dirty="0" err="1"/>
              <a:t>GuardedBy</a:t>
            </a:r>
            <a:r>
              <a:rPr lang="en-US" sz="1800" dirty="0"/>
              <a:t>(“users") </a:t>
            </a:r>
          </a:p>
          <a:p>
            <a:pPr marL="0" indent="0">
              <a:buNone/>
            </a:pPr>
            <a:r>
              <a:rPr lang="en-US" sz="1800" dirty="0"/>
              <a:t>         public final Set&lt;String&gt; queries; //@</a:t>
            </a:r>
            <a:r>
              <a:rPr lang="en-US" sz="1800" dirty="0" err="1"/>
              <a:t>GuardedBy</a:t>
            </a:r>
            <a:r>
              <a:rPr lang="en-US" sz="1800" dirty="0"/>
              <a:t>(“queries") </a:t>
            </a:r>
          </a:p>
          <a:p>
            <a:pPr marL="0" indent="0">
              <a:buNone/>
            </a:pPr>
            <a:r>
              <a:rPr lang="en-US" sz="1800" dirty="0"/>
              <a:t>         ...</a:t>
            </a:r>
          </a:p>
          <a:p>
            <a:pPr marL="0" indent="0">
              <a:buNone/>
            </a:pPr>
            <a:r>
              <a:rPr lang="en-US" sz="1800" dirty="0"/>
              <a:t>         public void </a:t>
            </a:r>
            <a:r>
              <a:rPr lang="en-US" sz="1800" dirty="0" err="1"/>
              <a:t>addUser</a:t>
            </a:r>
            <a:r>
              <a:rPr lang="en-US" sz="1800" dirty="0"/>
              <a:t>(String u) {</a:t>
            </a:r>
          </a:p>
          <a:p>
            <a:pPr marL="0" indent="0">
              <a:buNone/>
            </a:pPr>
            <a:r>
              <a:rPr lang="en-US" sz="1800" dirty="0"/>
              <a:t> 	</a:t>
            </a:r>
            <a:r>
              <a:rPr lang="en-US" sz="1800" dirty="0" err="1">
                <a:solidFill>
                  <a:srgbClr val="C00000"/>
                </a:solidFill>
              </a:rPr>
              <a:t>synchronzied</a:t>
            </a:r>
            <a:r>
              <a:rPr lang="en-US" sz="1800" dirty="0">
                <a:solidFill>
                  <a:srgbClr val="C00000"/>
                </a:solidFill>
              </a:rPr>
              <a:t> (users) </a:t>
            </a:r>
            <a:r>
              <a:rPr lang="en-US" sz="1800" dirty="0"/>
              <a:t>{ </a:t>
            </a:r>
            <a:r>
              <a:rPr lang="en-US" sz="1800" dirty="0" err="1"/>
              <a:t>users.add</a:t>
            </a:r>
            <a:r>
              <a:rPr lang="en-US" sz="1800" dirty="0"/>
              <a:t>(u); }</a:t>
            </a:r>
          </a:p>
          <a:p>
            <a:pPr marL="0" indent="0">
              <a:buNone/>
            </a:pPr>
            <a:r>
              <a:rPr lang="en-US" sz="1800" dirty="0"/>
              <a:t>         }</a:t>
            </a:r>
          </a:p>
          <a:p>
            <a:pPr marL="0" indent="0">
              <a:buNone/>
            </a:pPr>
            <a:r>
              <a:rPr lang="en-US" sz="1800" dirty="0"/>
              <a:t>         public void </a:t>
            </a:r>
            <a:r>
              <a:rPr lang="en-US" sz="1800" dirty="0" err="1"/>
              <a:t>addQuery</a:t>
            </a:r>
            <a:r>
              <a:rPr lang="en-US" sz="1800" dirty="0"/>
              <a:t>(String q) {</a:t>
            </a:r>
          </a:p>
          <a:p>
            <a:pPr marL="0" indent="0">
              <a:buNone/>
            </a:pPr>
            <a:r>
              <a:rPr lang="en-US" sz="1800" dirty="0"/>
              <a:t>	 </a:t>
            </a:r>
            <a:r>
              <a:rPr lang="en-US" sz="1800" dirty="0">
                <a:solidFill>
                  <a:srgbClr val="C00000"/>
                </a:solidFill>
              </a:rPr>
              <a:t>synchronized (queries) </a:t>
            </a:r>
            <a:r>
              <a:rPr lang="en-US" sz="1800" dirty="0"/>
              <a:t>{ </a:t>
            </a:r>
            <a:r>
              <a:rPr lang="en-US" sz="1800" dirty="0" err="1"/>
              <a:t>queries.add</a:t>
            </a:r>
            <a:r>
              <a:rPr lang="en-US" sz="1800" dirty="0"/>
              <a:t>(q); }</a:t>
            </a:r>
          </a:p>
          <a:p>
            <a:pPr marL="0" indent="0">
              <a:buNone/>
            </a:pPr>
            <a:r>
              <a:rPr lang="en-US" sz="1800" dirty="0"/>
              <a:t>         }</a:t>
            </a:r>
          </a:p>
          <a:p>
            <a:pPr marL="0" indent="0">
              <a:buNone/>
            </a:pPr>
            <a:r>
              <a:rPr lang="en-US" sz="1800" dirty="0"/>
              <a:t>         public synchronized void </a:t>
            </a:r>
            <a:r>
              <a:rPr lang="en-US" sz="1800" dirty="0" err="1"/>
              <a:t>removeUser</a:t>
            </a:r>
            <a:r>
              <a:rPr lang="en-US" sz="1800" dirty="0"/>
              <a:t>(String u) {</a:t>
            </a:r>
          </a:p>
          <a:p>
            <a:pPr marL="0" indent="0">
              <a:buNone/>
            </a:pPr>
            <a:r>
              <a:rPr lang="en-US" sz="1800" dirty="0"/>
              <a:t> 	 </a:t>
            </a:r>
            <a:r>
              <a:rPr lang="en-US" sz="1800" dirty="0" err="1">
                <a:solidFill>
                  <a:srgbClr val="C00000"/>
                </a:solidFill>
              </a:rPr>
              <a:t>synchronzied</a:t>
            </a:r>
            <a:r>
              <a:rPr lang="en-US" sz="1800" dirty="0">
                <a:solidFill>
                  <a:srgbClr val="C00000"/>
                </a:solidFill>
              </a:rPr>
              <a:t> (users) </a:t>
            </a:r>
            <a:r>
              <a:rPr lang="en-US" sz="1800" dirty="0"/>
              <a:t>{ </a:t>
            </a:r>
            <a:r>
              <a:rPr lang="en-US" sz="1800" dirty="0" err="1"/>
              <a:t>sers.remove</a:t>
            </a:r>
            <a:r>
              <a:rPr lang="en-US" sz="1800" dirty="0"/>
              <a:t>(u); }</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9325441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Stripping</a:t>
            </a:r>
          </a:p>
        </p:txBody>
      </p:sp>
      <p:sp>
        <p:nvSpPr>
          <p:cNvPr id="3" name="Content Placeholder 2"/>
          <p:cNvSpPr>
            <a:spLocks noGrp="1"/>
          </p:cNvSpPr>
          <p:nvPr>
            <p:ph idx="1"/>
          </p:nvPr>
        </p:nvSpPr>
        <p:spPr/>
        <p:txBody>
          <a:bodyPr/>
          <a:lstStyle/>
          <a:p>
            <a:r>
              <a:rPr lang="en-US" dirty="0"/>
              <a:t>Lock splitting can sometimes to extended to partition lock on a variable sized set of independent object, which is called lock stripping.</a:t>
            </a:r>
          </a:p>
          <a:p>
            <a:pPr lvl="1"/>
            <a:r>
              <a:rPr lang="en-US" dirty="0"/>
              <a:t>Example: </a:t>
            </a:r>
            <a:r>
              <a:rPr lang="en-US" dirty="0" err="1"/>
              <a:t>ConcurrentHashMap</a:t>
            </a:r>
            <a:r>
              <a:rPr lang="en-US" dirty="0"/>
              <a:t>, 16 locks</a:t>
            </a:r>
          </a:p>
        </p:txBody>
      </p:sp>
    </p:spTree>
    <p:extLst>
      <p:ext uri="{BB962C8B-B14F-4D97-AF65-F5344CB8AC3E}">
        <p14:creationId xmlns:p14="http://schemas.microsoft.com/office/powerpoint/2010/main" val="277392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Exclusive Locks</a:t>
            </a:r>
          </a:p>
        </p:txBody>
      </p:sp>
      <p:sp>
        <p:nvSpPr>
          <p:cNvPr id="3" name="Content Placeholder 2"/>
          <p:cNvSpPr>
            <a:spLocks noGrp="1"/>
          </p:cNvSpPr>
          <p:nvPr>
            <p:ph idx="1"/>
          </p:nvPr>
        </p:nvSpPr>
        <p:spPr/>
        <p:txBody>
          <a:bodyPr/>
          <a:lstStyle/>
          <a:p>
            <a:r>
              <a:rPr lang="en-US" dirty="0"/>
              <a:t>To forego the use of exclusive locks in favor of a more concurrency-friendly means of managing shared state</a:t>
            </a:r>
          </a:p>
          <a:p>
            <a:pPr lvl="1"/>
            <a:r>
              <a:rPr lang="en-US" dirty="0"/>
              <a:t>Read-write locks: more than one reader can access the shared resource concurrently, but writers must acquire the lock exclusively</a:t>
            </a:r>
          </a:p>
          <a:p>
            <a:pPr lvl="1"/>
            <a:r>
              <a:rPr lang="en-US" dirty="0"/>
              <a:t>Immutable objects</a:t>
            </a:r>
          </a:p>
          <a:p>
            <a:pPr lvl="1"/>
            <a:r>
              <a:rPr lang="en-US" dirty="0"/>
              <a:t>Atomic variables</a:t>
            </a:r>
          </a:p>
        </p:txBody>
      </p:sp>
    </p:spTree>
    <p:extLst>
      <p:ext uri="{BB962C8B-B14F-4D97-AF65-F5344CB8AC3E}">
        <p14:creationId xmlns:p14="http://schemas.microsoft.com/office/powerpoint/2010/main" val="4193951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a:t>
            </a:r>
            <a:r>
              <a:rPr lang="en-US" altLang="zh-CN" dirty="0"/>
              <a:t>6</a:t>
            </a:r>
            <a:endParaRPr lang="en-US" dirty="0"/>
          </a:p>
        </p:txBody>
      </p:sp>
      <p:sp>
        <p:nvSpPr>
          <p:cNvPr id="3" name="Content Placeholder 2"/>
          <p:cNvSpPr>
            <a:spLocks noGrp="1"/>
          </p:cNvSpPr>
          <p:nvPr>
            <p:ph idx="1"/>
          </p:nvPr>
        </p:nvSpPr>
        <p:spPr/>
        <p:txBody>
          <a:bodyPr/>
          <a:lstStyle/>
          <a:p>
            <a:pPr marL="0" indent="0">
              <a:buNone/>
            </a:pPr>
            <a:r>
              <a:rPr lang="en-US" dirty="0"/>
              <a:t>Given StripedMap.java, assume that the objects in the buckets are independent. Complete method </a:t>
            </a:r>
            <a:r>
              <a:rPr lang="en-US" b="1" dirty="0"/>
              <a:t>get(), size()</a:t>
            </a:r>
            <a:r>
              <a:rPr lang="en-US" dirty="0"/>
              <a:t> and </a:t>
            </a:r>
            <a:r>
              <a:rPr lang="en-US" b="1" dirty="0"/>
              <a:t>clear()</a:t>
            </a:r>
            <a:r>
              <a:rPr lang="en-US" dirty="0"/>
              <a:t> using the idea of lock stripping.	</a:t>
            </a:r>
          </a:p>
        </p:txBody>
      </p:sp>
    </p:spTree>
    <p:extLst>
      <p:ext uri="{BB962C8B-B14F-4D97-AF65-F5344CB8AC3E}">
        <p14:creationId xmlns:p14="http://schemas.microsoft.com/office/powerpoint/2010/main" val="1154434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Future</a:t>
            </a:r>
          </a:p>
        </p:txBody>
      </p:sp>
      <p:sp>
        <p:nvSpPr>
          <p:cNvPr id="3" name="Content Placeholder 2"/>
          <p:cNvSpPr>
            <a:spLocks noGrp="1"/>
          </p:cNvSpPr>
          <p:nvPr>
            <p:ph idx="1"/>
          </p:nvPr>
        </p:nvSpPr>
        <p:spPr/>
        <p:txBody>
          <a:bodyPr/>
          <a:lstStyle/>
          <a:p>
            <a:r>
              <a:rPr lang="en-US" dirty="0"/>
              <a:t>Using Future to download while rendering text concurrently</a:t>
            </a:r>
          </a:p>
          <a:p>
            <a:endParaRPr lang="en-US" dirty="0"/>
          </a:p>
          <a:p>
            <a:endParaRPr lang="en-US" dirty="0"/>
          </a:p>
          <a:p>
            <a:r>
              <a:rPr lang="en-US" dirty="0"/>
              <a:t>Place time limits on tasks</a:t>
            </a:r>
          </a:p>
          <a:p>
            <a:pPr lvl="1"/>
            <a:r>
              <a:rPr lang="en-US" dirty="0"/>
              <a:t>Use </a:t>
            </a:r>
            <a:r>
              <a:rPr lang="en-US" dirty="0" err="1"/>
              <a:t>Future.get</a:t>
            </a:r>
            <a:r>
              <a:rPr lang="en-US" dirty="0"/>
              <a:t>(long timeout, TimeUnit unit) to time out</a:t>
            </a:r>
          </a:p>
        </p:txBody>
      </p:sp>
      <p:sp>
        <p:nvSpPr>
          <p:cNvPr id="4" name="TextBox 3"/>
          <p:cNvSpPr txBox="1"/>
          <p:nvPr/>
        </p:nvSpPr>
        <p:spPr>
          <a:xfrm>
            <a:off x="2819400" y="2895600"/>
            <a:ext cx="3278141"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dirty="0"/>
              <a:t>Click here for a sample program: </a:t>
            </a:r>
          </a:p>
          <a:p>
            <a:pPr algn="ctr"/>
            <a:r>
              <a:rPr lang="en-US" dirty="0"/>
              <a:t>FutureRenderer.java</a:t>
            </a:r>
          </a:p>
        </p:txBody>
      </p:sp>
      <p:sp>
        <p:nvSpPr>
          <p:cNvPr id="5" name="TextBox 4"/>
          <p:cNvSpPr txBox="1"/>
          <p:nvPr/>
        </p:nvSpPr>
        <p:spPr>
          <a:xfrm>
            <a:off x="2819400" y="5334000"/>
            <a:ext cx="3278141"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dirty="0"/>
              <a:t>Click here for a sample program: </a:t>
            </a:r>
          </a:p>
          <a:p>
            <a:pPr algn="ctr"/>
            <a:r>
              <a:rPr lang="en-US" dirty="0"/>
              <a:t>FutureRenderer</a:t>
            </a:r>
            <a:r>
              <a:rPr lang="en-US" altLang="zh-CN" dirty="0"/>
              <a:t>2</a:t>
            </a:r>
            <a:r>
              <a:rPr lang="en-US" dirty="0"/>
              <a:t>.java</a:t>
            </a:r>
          </a:p>
        </p:txBody>
      </p:sp>
    </p:spTree>
    <p:extLst>
      <p:ext uri="{BB962C8B-B14F-4D97-AF65-F5344CB8AC3E}">
        <p14:creationId xmlns:p14="http://schemas.microsoft.com/office/powerpoint/2010/main" val="2632517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Non-blocking Synchronization</a:t>
            </a:r>
          </a:p>
        </p:txBody>
      </p:sp>
      <p:sp>
        <p:nvSpPr>
          <p:cNvPr id="5" name="Text Placeholder 4"/>
          <p:cNvSpPr>
            <a:spLocks noGrp="1"/>
          </p:cNvSpPr>
          <p:nvPr>
            <p:ph type="body" idx="1"/>
          </p:nvPr>
        </p:nvSpPr>
        <p:spPr/>
        <p:txBody>
          <a:bodyPr/>
          <a:lstStyle/>
          <a:p>
            <a:r>
              <a:rPr lang="en-US" dirty="0"/>
              <a:t>Week 12</a:t>
            </a:r>
          </a:p>
        </p:txBody>
      </p:sp>
    </p:spTree>
    <p:extLst>
      <p:ext uri="{BB962C8B-B14F-4D97-AF65-F5344CB8AC3E}">
        <p14:creationId xmlns:p14="http://schemas.microsoft.com/office/powerpoint/2010/main" val="3877214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Locking</a:t>
            </a:r>
          </a:p>
        </p:txBody>
      </p:sp>
      <p:sp>
        <p:nvSpPr>
          <p:cNvPr id="3" name="Content Placeholder 2"/>
          <p:cNvSpPr>
            <a:spLocks noGrp="1"/>
          </p:cNvSpPr>
          <p:nvPr>
            <p:ph idx="1"/>
          </p:nvPr>
        </p:nvSpPr>
        <p:spPr/>
        <p:txBody>
          <a:bodyPr/>
          <a:lstStyle/>
          <a:p>
            <a:r>
              <a:rPr lang="en-US" dirty="0"/>
              <a:t>The ratio of scheduling overhead to useful work can be quite high when the lock is frequently contended – due to context switch and scheduling delays.</a:t>
            </a:r>
          </a:p>
          <a:p>
            <a:r>
              <a:rPr lang="en-US" dirty="0"/>
              <a:t>A thread with the lock may be delayed (due to a page fault, scheduling delay, etc.). </a:t>
            </a:r>
          </a:p>
          <a:p>
            <a:r>
              <a:rPr lang="en-US" dirty="0"/>
              <a:t>Locking is simply a heavyweight mechanism for simple operations like </a:t>
            </a:r>
            <a:r>
              <a:rPr lang="en-US" i="1" dirty="0"/>
              <a:t>count++</a:t>
            </a:r>
          </a:p>
          <a:p>
            <a:endParaRPr lang="en-US" dirty="0"/>
          </a:p>
        </p:txBody>
      </p:sp>
    </p:spTree>
    <p:extLst>
      <p:ext uri="{BB962C8B-B14F-4D97-AF65-F5344CB8AC3E}">
        <p14:creationId xmlns:p14="http://schemas.microsoft.com/office/powerpoint/2010/main" val="593360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3200400"/>
            <a:ext cx="6096000" cy="4572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400" dirty="0"/>
              <a:t>Can we get rid of locks?</a:t>
            </a:r>
          </a:p>
        </p:txBody>
      </p:sp>
    </p:spTree>
    <p:extLst>
      <p:ext uri="{BB962C8B-B14F-4D97-AF65-F5344CB8AC3E}">
        <p14:creationId xmlns:p14="http://schemas.microsoft.com/office/powerpoint/2010/main" val="23848720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Reality is Messy</a:t>
            </a:r>
          </a:p>
        </p:txBody>
      </p:sp>
      <p:sp>
        <p:nvSpPr>
          <p:cNvPr id="7" name="Rectangle 6"/>
          <p:cNvSpPr/>
          <p:nvPr/>
        </p:nvSpPr>
        <p:spPr>
          <a:xfrm>
            <a:off x="1012672" y="164907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Programs</a:t>
            </a:r>
          </a:p>
        </p:txBody>
      </p:sp>
      <p:sp>
        <p:nvSpPr>
          <p:cNvPr id="8" name="Rectangle 7"/>
          <p:cNvSpPr/>
          <p:nvPr/>
        </p:nvSpPr>
        <p:spPr>
          <a:xfrm>
            <a:off x="1012672" y="279207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Bytecode</a:t>
            </a:r>
            <a:endParaRPr lang="en-US" dirty="0"/>
          </a:p>
        </p:txBody>
      </p:sp>
      <p:sp>
        <p:nvSpPr>
          <p:cNvPr id="9" name="Rectangle 8"/>
          <p:cNvSpPr/>
          <p:nvPr/>
        </p:nvSpPr>
        <p:spPr>
          <a:xfrm>
            <a:off x="1020555" y="393507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JVM</a:t>
            </a:r>
          </a:p>
        </p:txBody>
      </p:sp>
      <p:sp>
        <p:nvSpPr>
          <p:cNvPr id="14" name="Down Arrow 13"/>
          <p:cNvSpPr/>
          <p:nvPr/>
        </p:nvSpPr>
        <p:spPr>
          <a:xfrm>
            <a:off x="1913146" y="2220570"/>
            <a:ext cx="59909"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1913146" y="3381518"/>
            <a:ext cx="59909" cy="477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90600" y="5215217"/>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Machine</a:t>
            </a:r>
          </a:p>
        </p:txBody>
      </p:sp>
      <p:sp>
        <p:nvSpPr>
          <p:cNvPr id="18" name="Down Arrow 17"/>
          <p:cNvSpPr/>
          <p:nvPr/>
        </p:nvSpPr>
        <p:spPr>
          <a:xfrm>
            <a:off x="1899745" y="4563720"/>
            <a:ext cx="86710"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917672" y="2715870"/>
            <a:ext cx="3581400" cy="646331"/>
          </a:xfrm>
          <a:prstGeom prst="rect">
            <a:avLst/>
          </a:prstGeom>
          <a:noFill/>
        </p:spPr>
        <p:txBody>
          <a:bodyPr wrap="square" rtlCol="0">
            <a:spAutoFit/>
          </a:bodyPr>
          <a:lstStyle/>
          <a:p>
            <a:r>
              <a:rPr lang="en-US" dirty="0"/>
              <a:t>What are the atomic steps? For example, how many steps are “</a:t>
            </a:r>
            <a:r>
              <a:rPr lang="en-US" dirty="0" err="1"/>
              <a:t>i</a:t>
            </a:r>
            <a:r>
              <a:rPr lang="en-US" dirty="0"/>
              <a:t>++”?</a:t>
            </a:r>
          </a:p>
        </p:txBody>
      </p:sp>
      <p:sp>
        <p:nvSpPr>
          <p:cNvPr id="12" name="TextBox 11"/>
          <p:cNvSpPr txBox="1"/>
          <p:nvPr/>
        </p:nvSpPr>
        <p:spPr>
          <a:xfrm>
            <a:off x="2917672" y="3706470"/>
            <a:ext cx="3810000" cy="923330"/>
          </a:xfrm>
          <a:prstGeom prst="rect">
            <a:avLst/>
          </a:prstGeom>
          <a:noFill/>
        </p:spPr>
        <p:txBody>
          <a:bodyPr wrap="square" rtlCol="0">
            <a:spAutoFit/>
          </a:bodyPr>
          <a:lstStyle/>
          <a:p>
            <a:r>
              <a:rPr lang="en-US" dirty="0"/>
              <a:t>What are the order of execution? Given “</a:t>
            </a:r>
            <a:r>
              <a:rPr lang="en-US" dirty="0" err="1"/>
              <a:t>i</a:t>
            </a:r>
            <a:r>
              <a:rPr lang="en-US" dirty="0"/>
              <a:t>++; j++; </a:t>
            </a:r>
            <a:r>
              <a:rPr lang="en-US" dirty="0" err="1"/>
              <a:t>i</a:t>
            </a:r>
            <a:r>
              <a:rPr lang="en-US" dirty="0"/>
              <a:t>++”, can we switch the last two statements? </a:t>
            </a:r>
          </a:p>
        </p:txBody>
      </p:sp>
      <p:sp>
        <p:nvSpPr>
          <p:cNvPr id="13" name="TextBox 12"/>
          <p:cNvSpPr txBox="1"/>
          <p:nvPr/>
        </p:nvSpPr>
        <p:spPr>
          <a:xfrm>
            <a:off x="2956173" y="5144869"/>
            <a:ext cx="4098711" cy="646331"/>
          </a:xfrm>
          <a:prstGeom prst="rect">
            <a:avLst/>
          </a:prstGeom>
          <a:noFill/>
        </p:spPr>
        <p:txBody>
          <a:bodyPr wrap="square" rtlCol="0">
            <a:spAutoFit/>
          </a:bodyPr>
          <a:lstStyle/>
          <a:p>
            <a:r>
              <a:rPr lang="en-US" dirty="0"/>
              <a:t>Where are the variable values stored? Cache, heap memory, stack memory.</a:t>
            </a:r>
          </a:p>
        </p:txBody>
      </p:sp>
      <p:sp>
        <p:nvSpPr>
          <p:cNvPr id="3" name="TextBox 2"/>
          <p:cNvSpPr txBox="1"/>
          <p:nvPr/>
        </p:nvSpPr>
        <p:spPr>
          <a:xfrm>
            <a:off x="6324600" y="1649070"/>
            <a:ext cx="1905000"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What if we know what are the atomic steps?</a:t>
            </a:r>
          </a:p>
        </p:txBody>
      </p:sp>
    </p:spTree>
    <p:extLst>
      <p:ext uri="{BB962C8B-B14F-4D97-AF65-F5344CB8AC3E}">
        <p14:creationId xmlns:p14="http://schemas.microsoft.com/office/powerpoint/2010/main" val="11486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Thread Per Task</a:t>
            </a:r>
          </a:p>
        </p:txBody>
      </p:sp>
      <p:sp>
        <p:nvSpPr>
          <p:cNvPr id="3" name="Content Placeholder 2"/>
          <p:cNvSpPr>
            <a:spLocks noGrp="1"/>
          </p:cNvSpPr>
          <p:nvPr>
            <p:ph idx="1"/>
          </p:nvPr>
        </p:nvSpPr>
        <p:spPr/>
        <p:txBody>
          <a:bodyPr/>
          <a:lstStyle/>
          <a:p>
            <a:r>
              <a:rPr lang="en-US" dirty="0"/>
              <a:t>A more responsive approach is to create a new thread for servicing each request</a:t>
            </a:r>
          </a:p>
        </p:txBody>
      </p:sp>
      <p:sp>
        <p:nvSpPr>
          <p:cNvPr id="4" name="TextBox 3"/>
          <p:cNvSpPr txBox="1"/>
          <p:nvPr/>
        </p:nvSpPr>
        <p:spPr>
          <a:xfrm>
            <a:off x="1524000" y="2707481"/>
            <a:ext cx="6781800" cy="3693319"/>
          </a:xfrm>
          <a:prstGeom prst="rect">
            <a:avLst/>
          </a:prstGeom>
          <a:noFill/>
        </p:spPr>
        <p:txBody>
          <a:bodyPr wrap="square" rtlCol="0">
            <a:spAutoFit/>
          </a:bodyPr>
          <a:lstStyle/>
          <a:p>
            <a:r>
              <a:rPr lang="en-US" i="1" dirty="0"/>
              <a:t>class </a:t>
            </a:r>
            <a:r>
              <a:rPr lang="en-US" i="1" dirty="0" err="1"/>
              <a:t>ThreadPerTaskWebServer</a:t>
            </a:r>
            <a:r>
              <a:rPr lang="en-US" i="1" dirty="0"/>
              <a:t> {</a:t>
            </a:r>
          </a:p>
          <a:p>
            <a:r>
              <a:rPr lang="en-US" i="1" dirty="0"/>
              <a:t>        public static void main (String[] </a:t>
            </a:r>
            <a:r>
              <a:rPr lang="en-US" i="1" dirty="0" err="1"/>
              <a:t>args</a:t>
            </a:r>
            <a:r>
              <a:rPr lang="en-US" i="1" dirty="0"/>
              <a:t>) throws Exception {</a:t>
            </a:r>
          </a:p>
          <a:p>
            <a:r>
              <a:rPr lang="en-US" i="1" dirty="0"/>
              <a:t>        </a:t>
            </a:r>
            <a:r>
              <a:rPr lang="en-US" i="1" dirty="0" err="1"/>
              <a:t>ServerSocket</a:t>
            </a:r>
            <a:r>
              <a:rPr lang="en-US" i="1" dirty="0"/>
              <a:t> </a:t>
            </a:r>
            <a:r>
              <a:rPr lang="en-US" i="1" u="sng" dirty="0"/>
              <a:t>socket = new </a:t>
            </a:r>
            <a:r>
              <a:rPr lang="en-US" i="1" u="sng" dirty="0" err="1"/>
              <a:t>ServerSocket</a:t>
            </a:r>
            <a:r>
              <a:rPr lang="en-US" i="1" u="sng" dirty="0"/>
              <a:t>(80);</a:t>
            </a:r>
          </a:p>
          <a:p>
            <a:r>
              <a:rPr lang="en-US" i="1" dirty="0"/>
              <a:t>        while (true) {</a:t>
            </a:r>
          </a:p>
          <a:p>
            <a:r>
              <a:rPr lang="en-US" i="1" dirty="0"/>
              <a:t>	final Socket connection = </a:t>
            </a:r>
            <a:r>
              <a:rPr lang="en-US" i="1" dirty="0" err="1"/>
              <a:t>socket.accept</a:t>
            </a:r>
            <a:r>
              <a:rPr lang="en-US" i="1" dirty="0"/>
              <a:t>();</a:t>
            </a:r>
          </a:p>
          <a:p>
            <a:r>
              <a:rPr lang="en-US" i="1" dirty="0"/>
              <a:t>	Runnable task = new Runnable () {</a:t>
            </a:r>
          </a:p>
          <a:p>
            <a:r>
              <a:rPr lang="en-US" i="1" dirty="0"/>
              <a:t>	         public void run() {</a:t>
            </a:r>
          </a:p>
          <a:p>
            <a:r>
              <a:rPr lang="en-US" i="1" dirty="0"/>
              <a:t>		</a:t>
            </a:r>
            <a:r>
              <a:rPr lang="en-US" i="1" dirty="0" err="1"/>
              <a:t>handleRequest</a:t>
            </a:r>
            <a:r>
              <a:rPr lang="en-US" i="1" dirty="0"/>
              <a:t>(connection);</a:t>
            </a:r>
          </a:p>
          <a:p>
            <a:r>
              <a:rPr lang="en-US" i="1" dirty="0"/>
              <a:t>	        }</a:t>
            </a:r>
          </a:p>
          <a:p>
            <a:r>
              <a:rPr lang="en-US" i="1" dirty="0"/>
              <a:t>	};</a:t>
            </a:r>
          </a:p>
          <a:p>
            <a:r>
              <a:rPr lang="en-US" i="1" dirty="0"/>
              <a:t>	new Thread(task).start();</a:t>
            </a:r>
          </a:p>
          <a:p>
            <a:r>
              <a:rPr lang="en-US" i="1" dirty="0"/>
              <a:t>         }</a:t>
            </a:r>
          </a:p>
          <a:p>
            <a:r>
              <a:rPr lang="en-US" i="1" dirty="0"/>
              <a:t>}</a:t>
            </a:r>
          </a:p>
        </p:txBody>
      </p:sp>
    </p:spTree>
    <p:extLst>
      <p:ext uri="{BB962C8B-B14F-4D97-AF65-F5344CB8AC3E}">
        <p14:creationId xmlns:p14="http://schemas.microsoft.com/office/powerpoint/2010/main" val="177325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Support for Concurrency</a:t>
            </a:r>
          </a:p>
        </p:txBody>
      </p:sp>
      <p:sp>
        <p:nvSpPr>
          <p:cNvPr id="3" name="Content Placeholder 2"/>
          <p:cNvSpPr>
            <a:spLocks noGrp="1"/>
          </p:cNvSpPr>
          <p:nvPr>
            <p:ph idx="1"/>
          </p:nvPr>
        </p:nvSpPr>
        <p:spPr/>
        <p:txBody>
          <a:bodyPr>
            <a:normAutofit lnSpcReduction="10000"/>
          </a:bodyPr>
          <a:lstStyle/>
          <a:p>
            <a:r>
              <a:rPr lang="en-US" dirty="0"/>
              <a:t>Processors designed for multiprocessor operation provide special instructions for managing concurrent access to shared variables, for example:</a:t>
            </a:r>
          </a:p>
          <a:p>
            <a:pPr lvl="1"/>
            <a:r>
              <a:rPr lang="en-US" dirty="0"/>
              <a:t>compare-and-swap</a:t>
            </a:r>
          </a:p>
          <a:p>
            <a:pPr lvl="1"/>
            <a:r>
              <a:rPr lang="en-US" dirty="0"/>
              <a:t>load-linked/store-conditional </a:t>
            </a:r>
          </a:p>
          <a:p>
            <a:r>
              <a:rPr lang="en-US" dirty="0"/>
              <a:t>OSs and JVMs use these instructions to implement locks and concurrent data structures </a:t>
            </a:r>
          </a:p>
        </p:txBody>
      </p:sp>
    </p:spTree>
    <p:extLst>
      <p:ext uri="{BB962C8B-B14F-4D97-AF65-F5344CB8AC3E}">
        <p14:creationId xmlns:p14="http://schemas.microsoft.com/office/powerpoint/2010/main" val="18318207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and Swap</a:t>
            </a:r>
          </a:p>
        </p:txBody>
      </p:sp>
      <p:sp>
        <p:nvSpPr>
          <p:cNvPr id="3" name="Content Placeholder 2"/>
          <p:cNvSpPr>
            <a:spLocks noGrp="1"/>
          </p:cNvSpPr>
          <p:nvPr>
            <p:ph idx="1"/>
          </p:nvPr>
        </p:nvSpPr>
        <p:spPr/>
        <p:txBody>
          <a:bodyPr>
            <a:normAutofit/>
          </a:bodyPr>
          <a:lstStyle/>
          <a:p>
            <a:r>
              <a:rPr lang="en-US" dirty="0"/>
              <a:t>CAS has three operands </a:t>
            </a:r>
          </a:p>
          <a:p>
            <a:pPr lvl="1"/>
            <a:r>
              <a:rPr lang="en-US" dirty="0"/>
              <a:t>a memory location V, </a:t>
            </a:r>
          </a:p>
          <a:p>
            <a:pPr lvl="1"/>
            <a:r>
              <a:rPr lang="en-US" dirty="0"/>
              <a:t>the expected old value A, </a:t>
            </a:r>
          </a:p>
          <a:p>
            <a:pPr lvl="1"/>
            <a:r>
              <a:rPr lang="en-US" dirty="0"/>
              <a:t>and the new value B.</a:t>
            </a:r>
          </a:p>
          <a:p>
            <a:r>
              <a:rPr lang="en-US" dirty="0"/>
              <a:t>CAS updates V to the new value B, but only if the value in V matches the expected old value A; otherwise, it does nothing. In either case, it returns the value currently in V.</a:t>
            </a:r>
          </a:p>
        </p:txBody>
      </p:sp>
      <p:sp>
        <p:nvSpPr>
          <p:cNvPr id="4" name="TextBox 3"/>
          <p:cNvSpPr txBox="1"/>
          <p:nvPr/>
        </p:nvSpPr>
        <p:spPr>
          <a:xfrm>
            <a:off x="1981200" y="5955268"/>
            <a:ext cx="500874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SimulatedCAS.java</a:t>
            </a:r>
          </a:p>
        </p:txBody>
      </p:sp>
    </p:spTree>
    <p:extLst>
      <p:ext uri="{BB962C8B-B14F-4D97-AF65-F5344CB8AC3E}">
        <p14:creationId xmlns:p14="http://schemas.microsoft.com/office/powerpoint/2010/main" val="37583287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Non-blocking Counter</a:t>
            </a:r>
          </a:p>
        </p:txBody>
      </p:sp>
      <p:sp>
        <p:nvSpPr>
          <p:cNvPr id="3" name="Content Placeholder 2"/>
          <p:cNvSpPr>
            <a:spLocks noGrp="1"/>
          </p:cNvSpPr>
          <p:nvPr>
            <p:ph idx="1"/>
          </p:nvPr>
        </p:nvSpPr>
        <p:spPr>
          <a:xfrm>
            <a:off x="762000" y="1646237"/>
            <a:ext cx="6248400" cy="4525963"/>
          </a:xfrm>
        </p:spPr>
        <p:txBody>
          <a:bodyPr>
            <a:normAutofit fontScale="55000" lnSpcReduction="20000"/>
          </a:bodyPr>
          <a:lstStyle/>
          <a:p>
            <a:pPr marL="0" indent="0">
              <a:buNone/>
            </a:pPr>
            <a:r>
              <a:rPr lang="en-US" i="1" dirty="0"/>
              <a:t>public class </a:t>
            </a:r>
            <a:r>
              <a:rPr lang="en-US" i="1" dirty="0" err="1"/>
              <a:t>CasCounter</a:t>
            </a:r>
            <a:r>
              <a:rPr lang="en-US" i="1" dirty="0"/>
              <a:t> {</a:t>
            </a:r>
          </a:p>
          <a:p>
            <a:pPr marL="0" indent="0">
              <a:buNone/>
            </a:pPr>
            <a:r>
              <a:rPr lang="en-US" i="1" dirty="0"/>
              <a:t>    private </a:t>
            </a:r>
            <a:r>
              <a:rPr lang="en-US" i="1" dirty="0" err="1"/>
              <a:t>SimulatedCAS</a:t>
            </a:r>
            <a:r>
              <a:rPr lang="en-US" i="1" dirty="0"/>
              <a:t> value;</a:t>
            </a:r>
          </a:p>
          <a:p>
            <a:pPr marL="0" indent="0">
              <a:buNone/>
            </a:pPr>
            <a:endParaRPr lang="en-US" i="1" dirty="0"/>
          </a:p>
          <a:p>
            <a:pPr marL="0" indent="0">
              <a:buNone/>
            </a:pPr>
            <a:r>
              <a:rPr lang="en-US" i="1" dirty="0"/>
              <a:t>    public </a:t>
            </a:r>
            <a:r>
              <a:rPr lang="en-US" i="1" dirty="0" err="1"/>
              <a:t>int</a:t>
            </a:r>
            <a:r>
              <a:rPr lang="en-US" i="1" dirty="0"/>
              <a:t> </a:t>
            </a:r>
            <a:r>
              <a:rPr lang="en-US" i="1" dirty="0" err="1"/>
              <a:t>getValue</a:t>
            </a:r>
            <a:r>
              <a:rPr lang="en-US" i="1" dirty="0"/>
              <a:t>() {</a:t>
            </a:r>
          </a:p>
          <a:p>
            <a:pPr marL="0" indent="0">
              <a:buNone/>
            </a:pPr>
            <a:r>
              <a:rPr lang="en-US" i="1" dirty="0"/>
              <a:t>        return </a:t>
            </a:r>
            <a:r>
              <a:rPr lang="en-US" i="1" dirty="0" err="1"/>
              <a:t>value.get</a:t>
            </a:r>
            <a:r>
              <a:rPr lang="en-US" i="1" dirty="0"/>
              <a:t>();</a:t>
            </a:r>
          </a:p>
          <a:p>
            <a:pPr marL="0" indent="0">
              <a:buNone/>
            </a:pPr>
            <a:r>
              <a:rPr lang="en-US" i="1" dirty="0"/>
              <a:t>    }</a:t>
            </a:r>
          </a:p>
          <a:p>
            <a:pPr marL="0" indent="0">
              <a:buNone/>
            </a:pPr>
            <a:endParaRPr lang="en-US" i="1" dirty="0"/>
          </a:p>
          <a:p>
            <a:pPr marL="0" indent="0">
              <a:buNone/>
            </a:pPr>
            <a:r>
              <a:rPr lang="en-US" i="1" dirty="0"/>
              <a:t>    public </a:t>
            </a:r>
            <a:r>
              <a:rPr lang="en-US" i="1" dirty="0" err="1"/>
              <a:t>int</a:t>
            </a:r>
            <a:r>
              <a:rPr lang="en-US" i="1" dirty="0"/>
              <a:t> increment() {</a:t>
            </a:r>
          </a:p>
          <a:p>
            <a:pPr marL="0" indent="0">
              <a:buNone/>
            </a:pPr>
            <a:r>
              <a:rPr lang="en-US" i="1" dirty="0"/>
              <a:t>        </a:t>
            </a:r>
            <a:r>
              <a:rPr lang="en-US" i="1" dirty="0" err="1"/>
              <a:t>int</a:t>
            </a:r>
            <a:r>
              <a:rPr lang="en-US" i="1" dirty="0"/>
              <a:t> v;</a:t>
            </a:r>
          </a:p>
          <a:p>
            <a:pPr marL="0" indent="0">
              <a:buNone/>
            </a:pPr>
            <a:r>
              <a:rPr lang="en-US" i="1" dirty="0"/>
              <a:t>        do {</a:t>
            </a:r>
          </a:p>
          <a:p>
            <a:pPr marL="0" indent="0">
              <a:buNone/>
            </a:pPr>
            <a:r>
              <a:rPr lang="en-US" i="1" dirty="0"/>
              <a:t>            v = </a:t>
            </a:r>
            <a:r>
              <a:rPr lang="en-US" i="1" dirty="0" err="1"/>
              <a:t>value.get</a:t>
            </a:r>
            <a:r>
              <a:rPr lang="en-US" i="1" dirty="0"/>
              <a:t>();</a:t>
            </a:r>
          </a:p>
          <a:p>
            <a:pPr marL="0" indent="0">
              <a:buNone/>
            </a:pPr>
            <a:r>
              <a:rPr lang="en-US" i="1" dirty="0"/>
              <a:t>        } while (v != </a:t>
            </a:r>
            <a:r>
              <a:rPr lang="en-US" i="1" dirty="0" err="1"/>
              <a:t>value.compareAndSwap</a:t>
            </a:r>
            <a:r>
              <a:rPr lang="en-US" i="1" dirty="0"/>
              <a:t>(v, v + 1));</a:t>
            </a:r>
          </a:p>
          <a:p>
            <a:pPr marL="0" indent="0">
              <a:buNone/>
            </a:pPr>
            <a:r>
              <a:rPr lang="en-US" i="1" dirty="0"/>
              <a:t>        return v + 1;</a:t>
            </a:r>
          </a:p>
          <a:p>
            <a:pPr marL="0" indent="0">
              <a:buNone/>
            </a:pPr>
            <a:r>
              <a:rPr lang="en-US" i="1" dirty="0"/>
              <a:t>    }</a:t>
            </a:r>
          </a:p>
          <a:p>
            <a:pPr marL="0" indent="0">
              <a:buNone/>
            </a:pPr>
            <a:r>
              <a:rPr lang="en-US" i="1" dirty="0"/>
              <a:t>}</a:t>
            </a:r>
          </a:p>
        </p:txBody>
      </p:sp>
      <p:sp>
        <p:nvSpPr>
          <p:cNvPr id="4" name="TextBox 3"/>
          <p:cNvSpPr txBox="1"/>
          <p:nvPr/>
        </p:nvSpPr>
        <p:spPr>
          <a:xfrm>
            <a:off x="3733800" y="2743200"/>
            <a:ext cx="4536883"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Is it thread-safe? </a:t>
            </a:r>
          </a:p>
          <a:p>
            <a:r>
              <a:rPr lang="en-US" dirty="0"/>
              <a:t>Is it more efficient than a lock-based counter? </a:t>
            </a:r>
          </a:p>
          <a:p>
            <a:r>
              <a:rPr lang="en-US" dirty="0"/>
              <a:t>Any potential problem?</a:t>
            </a:r>
          </a:p>
          <a:p>
            <a:endParaRPr lang="en-US" dirty="0"/>
          </a:p>
          <a:p>
            <a:r>
              <a:rPr lang="en-US" dirty="0"/>
              <a:t>CAS is used to implement </a:t>
            </a:r>
            <a:r>
              <a:rPr lang="en-US" dirty="0" err="1"/>
              <a:t>AtomicXxx</a:t>
            </a:r>
            <a:r>
              <a:rPr lang="en-US" dirty="0"/>
              <a:t> in Java</a:t>
            </a:r>
          </a:p>
        </p:txBody>
      </p:sp>
    </p:spTree>
    <p:extLst>
      <p:ext uri="{BB962C8B-B14F-4D97-AF65-F5344CB8AC3E}">
        <p14:creationId xmlns:p14="http://schemas.microsoft.com/office/powerpoint/2010/main" val="3604352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7</a:t>
            </a:r>
          </a:p>
        </p:txBody>
      </p:sp>
      <p:sp>
        <p:nvSpPr>
          <p:cNvPr id="3" name="Content Placeholder 2"/>
          <p:cNvSpPr>
            <a:spLocks noGrp="1"/>
          </p:cNvSpPr>
          <p:nvPr>
            <p:ph idx="1"/>
          </p:nvPr>
        </p:nvSpPr>
        <p:spPr/>
        <p:txBody>
          <a:bodyPr/>
          <a:lstStyle/>
          <a:p>
            <a:r>
              <a:rPr lang="en-US" dirty="0"/>
              <a:t>Given CasCounterTest.java, design and implement a performance test to compare the CAS-based counter (using </a:t>
            </a:r>
            <a:r>
              <a:rPr lang="en-US" dirty="0" err="1"/>
              <a:t>AtomicInteger</a:t>
            </a:r>
            <a:r>
              <a:rPr lang="en-US" dirty="0"/>
              <a:t>) and lock-based counter. </a:t>
            </a:r>
          </a:p>
        </p:txBody>
      </p:sp>
    </p:spTree>
    <p:extLst>
      <p:ext uri="{BB962C8B-B14F-4D97-AF65-F5344CB8AC3E}">
        <p14:creationId xmlns:p14="http://schemas.microsoft.com/office/powerpoint/2010/main" val="25501815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 in Java</a:t>
            </a:r>
          </a:p>
        </p:txBody>
      </p:sp>
      <p:sp>
        <p:nvSpPr>
          <p:cNvPr id="3" name="Content Placeholder 2"/>
          <p:cNvSpPr>
            <a:spLocks noGrp="1"/>
          </p:cNvSpPr>
          <p:nvPr>
            <p:ph idx="1"/>
          </p:nvPr>
        </p:nvSpPr>
        <p:spPr/>
        <p:txBody>
          <a:bodyPr/>
          <a:lstStyle/>
          <a:p>
            <a:r>
              <a:rPr lang="en-US" dirty="0"/>
              <a:t>CAS is supported in atomic variable classes (12 in </a:t>
            </a:r>
            <a:r>
              <a:rPr lang="en-US" dirty="0" err="1"/>
              <a:t>java.util.concurrent.atomic</a:t>
            </a:r>
            <a:r>
              <a:rPr lang="en-US" dirty="0"/>
              <a:t>), which are used, to implement most of the classes in </a:t>
            </a:r>
            <a:r>
              <a:rPr lang="en-US" dirty="0" err="1"/>
              <a:t>java.util.concurrent</a:t>
            </a:r>
            <a:endParaRPr lang="en-US" dirty="0"/>
          </a:p>
          <a:p>
            <a:pPr lvl="1"/>
            <a:r>
              <a:rPr lang="en-US" dirty="0" err="1"/>
              <a:t>AtomicInteger</a:t>
            </a:r>
            <a:r>
              <a:rPr lang="en-US" dirty="0"/>
              <a:t>, </a:t>
            </a:r>
            <a:r>
              <a:rPr lang="en-US" dirty="0" err="1"/>
              <a:t>AtomicBoolean</a:t>
            </a:r>
            <a:r>
              <a:rPr lang="en-US" dirty="0"/>
              <a:t>, </a:t>
            </a:r>
            <a:r>
              <a:rPr lang="en-US" dirty="0" err="1"/>
              <a:t>AtomicReference</a:t>
            </a:r>
            <a:r>
              <a:rPr lang="en-US" dirty="0"/>
              <a:t>, etc. </a:t>
            </a:r>
          </a:p>
          <a:p>
            <a:pPr lvl="1"/>
            <a:endParaRPr lang="en-US" dirty="0"/>
          </a:p>
        </p:txBody>
      </p:sp>
    </p:spTree>
    <p:extLst>
      <p:ext uri="{BB962C8B-B14F-4D97-AF65-F5344CB8AC3E}">
        <p14:creationId xmlns:p14="http://schemas.microsoft.com/office/powerpoint/2010/main" val="28425430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Non-blocking Algorithms</a:t>
            </a:r>
          </a:p>
        </p:txBody>
      </p:sp>
      <p:sp>
        <p:nvSpPr>
          <p:cNvPr id="3" name="Content Placeholder 2"/>
          <p:cNvSpPr>
            <a:spLocks noGrp="1"/>
          </p:cNvSpPr>
          <p:nvPr>
            <p:ph idx="1"/>
          </p:nvPr>
        </p:nvSpPr>
        <p:spPr/>
        <p:txBody>
          <a:bodyPr/>
          <a:lstStyle/>
          <a:p>
            <a:r>
              <a:rPr lang="en-US" dirty="0"/>
              <a:t>An algorithm is called non-blocking if failure or suspension of any thread cannot cause failure or suspension of another thread;</a:t>
            </a:r>
          </a:p>
          <a:p>
            <a:r>
              <a:rPr lang="en-US" dirty="0"/>
              <a:t>Non-blocking algorithms are immune to deadlock (though, in unlikely scenarios, may exhibit </a:t>
            </a:r>
            <a:r>
              <a:rPr lang="en-US" dirty="0" err="1"/>
              <a:t>livelock</a:t>
            </a:r>
            <a:r>
              <a:rPr lang="en-US" dirty="0"/>
              <a:t> or starvation)</a:t>
            </a:r>
          </a:p>
          <a:p>
            <a:r>
              <a:rPr lang="en-US" dirty="0"/>
              <a:t>Non-blocking algorithms are known for </a:t>
            </a:r>
          </a:p>
          <a:p>
            <a:pPr lvl="1"/>
            <a:r>
              <a:rPr lang="en-US" dirty="0"/>
              <a:t>Stacks (</a:t>
            </a:r>
            <a:r>
              <a:rPr lang="en-US" dirty="0" err="1"/>
              <a:t>Treiber’s</a:t>
            </a:r>
            <a:r>
              <a:rPr lang="en-US" dirty="0"/>
              <a:t>), queues, hash tables, etc.</a:t>
            </a:r>
          </a:p>
        </p:txBody>
      </p:sp>
    </p:spTree>
    <p:extLst>
      <p:ext uri="{BB962C8B-B14F-4D97-AF65-F5344CB8AC3E}">
        <p14:creationId xmlns:p14="http://schemas.microsoft.com/office/powerpoint/2010/main" val="7255830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1: Atomic Range</a:t>
            </a:r>
          </a:p>
        </p:txBody>
      </p:sp>
      <p:sp>
        <p:nvSpPr>
          <p:cNvPr id="4" name="TextBox 3"/>
          <p:cNvSpPr txBox="1"/>
          <p:nvPr/>
        </p:nvSpPr>
        <p:spPr>
          <a:xfrm>
            <a:off x="1828800" y="3962400"/>
            <a:ext cx="53849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CasNumberRange.java</a:t>
            </a:r>
          </a:p>
        </p:txBody>
      </p:sp>
    </p:spTree>
    <p:extLst>
      <p:ext uri="{BB962C8B-B14F-4D97-AF65-F5344CB8AC3E}">
        <p14:creationId xmlns:p14="http://schemas.microsoft.com/office/powerpoint/2010/main" val="32883400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Non-blocking Stack</a:t>
            </a:r>
          </a:p>
        </p:txBody>
      </p:sp>
      <p:sp>
        <p:nvSpPr>
          <p:cNvPr id="3" name="Content Placeholder 2"/>
          <p:cNvSpPr>
            <a:spLocks noGrp="1"/>
          </p:cNvSpPr>
          <p:nvPr>
            <p:ph idx="1"/>
          </p:nvPr>
        </p:nvSpPr>
        <p:spPr/>
        <p:txBody>
          <a:bodyPr/>
          <a:lstStyle/>
          <a:p>
            <a:r>
              <a:rPr lang="en-US" dirty="0"/>
              <a:t>Considerably more complicated than their lock-based equivalent</a:t>
            </a:r>
          </a:p>
          <a:p>
            <a:r>
              <a:rPr lang="en-US" dirty="0"/>
              <a:t>The key is figuring out how to limit the scope of atomic changes to a single variable</a:t>
            </a:r>
          </a:p>
        </p:txBody>
      </p:sp>
      <p:sp>
        <p:nvSpPr>
          <p:cNvPr id="4" name="TextBox 3"/>
          <p:cNvSpPr txBox="1"/>
          <p:nvPr/>
        </p:nvSpPr>
        <p:spPr>
          <a:xfrm>
            <a:off x="1828800" y="5410200"/>
            <a:ext cx="525708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ConcurrentStack.java</a:t>
            </a:r>
          </a:p>
        </p:txBody>
      </p:sp>
    </p:spTree>
    <p:extLst>
      <p:ext uri="{BB962C8B-B14F-4D97-AF65-F5344CB8AC3E}">
        <p14:creationId xmlns:p14="http://schemas.microsoft.com/office/powerpoint/2010/main" val="31327109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3: Non-blocking Linked List</a:t>
            </a:r>
          </a:p>
        </p:txBody>
      </p:sp>
      <p:sp>
        <p:nvSpPr>
          <p:cNvPr id="3" name="Content Placeholder 2"/>
          <p:cNvSpPr>
            <a:spLocks noGrp="1"/>
          </p:cNvSpPr>
          <p:nvPr>
            <p:ph idx="1"/>
          </p:nvPr>
        </p:nvSpPr>
        <p:spPr/>
        <p:txBody>
          <a:bodyPr/>
          <a:lstStyle/>
          <a:p>
            <a:r>
              <a:rPr lang="en-US" dirty="0"/>
              <a:t>It is called Michael-Scott non-blocking linked-queue algorithm</a:t>
            </a:r>
          </a:p>
          <a:p>
            <a:r>
              <a:rPr lang="en-US" dirty="0"/>
              <a:t>Queue insertion: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30435"/>
            <a:ext cx="2721426" cy="95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codeidol.com/img/java-concurrency/15fig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44835"/>
            <a:ext cx="3441292" cy="9278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deidol.com/img/java-concurrency/15fig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5079485"/>
            <a:ext cx="3495675" cy="94031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endCxn id="1028" idx="0"/>
          </p:cNvCxnSpPr>
          <p:nvPr/>
        </p:nvCxnSpPr>
        <p:spPr>
          <a:xfrm flipH="1">
            <a:off x="2863646" y="3506684"/>
            <a:ext cx="1860754" cy="43815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1028" idx="2"/>
            <a:endCxn id="1030" idx="1"/>
          </p:cNvCxnSpPr>
          <p:nvPr/>
        </p:nvCxnSpPr>
        <p:spPr>
          <a:xfrm>
            <a:off x="2863646" y="4872668"/>
            <a:ext cx="1632154" cy="6769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1266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3: Non-blocking Linked List</a:t>
            </a:r>
          </a:p>
        </p:txBody>
      </p:sp>
      <p:sp>
        <p:nvSpPr>
          <p:cNvPr id="3" name="Content Placeholder 2"/>
          <p:cNvSpPr>
            <a:spLocks noGrp="1"/>
          </p:cNvSpPr>
          <p:nvPr>
            <p:ph idx="1"/>
          </p:nvPr>
        </p:nvSpPr>
        <p:spPr>
          <a:xfrm>
            <a:off x="457200" y="4433033"/>
            <a:ext cx="8229600" cy="1693130"/>
          </a:xfrm>
        </p:spPr>
        <p:txBody>
          <a:bodyPr/>
          <a:lstStyle/>
          <a:p>
            <a:pPr marL="0" indent="0">
              <a:buNone/>
            </a:pPr>
            <a:r>
              <a:rPr lang="en-US" dirty="0"/>
              <a:t>Observation: if the queue is in the normal state, </a:t>
            </a:r>
            <a:r>
              <a:rPr lang="en-US" dirty="0" err="1"/>
              <a:t>tail.next</a:t>
            </a:r>
            <a:r>
              <a:rPr lang="en-US" dirty="0"/>
              <a:t> is null.</a:t>
            </a:r>
          </a:p>
        </p:txBody>
      </p:sp>
      <p:sp>
        <p:nvSpPr>
          <p:cNvPr id="4" name="TextBox 3"/>
          <p:cNvSpPr txBox="1"/>
          <p:nvPr/>
        </p:nvSpPr>
        <p:spPr>
          <a:xfrm>
            <a:off x="1828800" y="5715000"/>
            <a:ext cx="494500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Click here for a sample program: LinkedQueue.java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354035"/>
            <a:ext cx="2721426" cy="95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codeidol.com/img/java-concurrency/15fig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68435"/>
            <a:ext cx="3441292" cy="9278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deidol.com/img/java-concurrency/15fig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403085"/>
            <a:ext cx="3495675" cy="94031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endCxn id="1028" idx="0"/>
          </p:cNvCxnSpPr>
          <p:nvPr/>
        </p:nvCxnSpPr>
        <p:spPr>
          <a:xfrm flipH="1">
            <a:off x="2863646" y="1830284"/>
            <a:ext cx="1860754" cy="43815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1028" idx="2"/>
            <a:endCxn id="1030" idx="1"/>
          </p:cNvCxnSpPr>
          <p:nvPr/>
        </p:nvCxnSpPr>
        <p:spPr>
          <a:xfrm>
            <a:off x="2863646" y="3196268"/>
            <a:ext cx="1632154" cy="6769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7086600" y="1524000"/>
            <a:ext cx="139615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normal state</a:t>
            </a:r>
          </a:p>
        </p:txBody>
      </p:sp>
      <p:sp>
        <p:nvSpPr>
          <p:cNvPr id="11" name="TextBox 10"/>
          <p:cNvSpPr txBox="1"/>
          <p:nvPr/>
        </p:nvSpPr>
        <p:spPr>
          <a:xfrm>
            <a:off x="7086599" y="3218419"/>
            <a:ext cx="139615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normal state</a:t>
            </a:r>
          </a:p>
        </p:txBody>
      </p:sp>
      <p:sp>
        <p:nvSpPr>
          <p:cNvPr id="12" name="TextBox 11"/>
          <p:cNvSpPr txBox="1"/>
          <p:nvPr/>
        </p:nvSpPr>
        <p:spPr>
          <a:xfrm>
            <a:off x="381000" y="3350089"/>
            <a:ext cx="191270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Intermediate state</a:t>
            </a:r>
          </a:p>
        </p:txBody>
      </p:sp>
    </p:spTree>
    <p:extLst>
      <p:ext uri="{BB962C8B-B14F-4D97-AF65-F5344CB8AC3E}">
        <p14:creationId xmlns:p14="http://schemas.microsoft.com/office/powerpoint/2010/main" val="214181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Thread Per Task</a:t>
            </a:r>
          </a:p>
        </p:txBody>
      </p:sp>
      <p:sp>
        <p:nvSpPr>
          <p:cNvPr id="3" name="Content Placeholder 2"/>
          <p:cNvSpPr>
            <a:spLocks noGrp="1"/>
          </p:cNvSpPr>
          <p:nvPr>
            <p:ph idx="1"/>
          </p:nvPr>
        </p:nvSpPr>
        <p:spPr/>
        <p:txBody>
          <a:bodyPr/>
          <a:lstStyle/>
          <a:p>
            <a:r>
              <a:rPr lang="en-US" dirty="0"/>
              <a:t>Task processing is offloaded from the main thread – more responsive.</a:t>
            </a:r>
          </a:p>
          <a:p>
            <a:r>
              <a:rPr lang="en-US" dirty="0"/>
              <a:t>Tasks can be processe</a:t>
            </a:r>
            <a:r>
              <a:rPr lang="en-US" altLang="zh-CN" dirty="0"/>
              <a:t>d</a:t>
            </a:r>
            <a:r>
              <a:rPr lang="en-US" dirty="0"/>
              <a:t> in parallel – improved throughput. </a:t>
            </a:r>
          </a:p>
          <a:p>
            <a:r>
              <a:rPr lang="en-US" dirty="0"/>
              <a:t>Task-handling code must be thread-safe, because it may be invoked concurrently for multiple tasks.</a:t>
            </a:r>
          </a:p>
        </p:txBody>
      </p:sp>
      <p:sp>
        <p:nvSpPr>
          <p:cNvPr id="4" name="TextBox 3"/>
          <p:cNvSpPr txBox="1"/>
          <p:nvPr/>
        </p:nvSpPr>
        <p:spPr>
          <a:xfrm>
            <a:off x="2514600" y="5535919"/>
            <a:ext cx="3902094"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It works under light or moderate load.</a:t>
            </a:r>
          </a:p>
          <a:p>
            <a:r>
              <a:rPr lang="en-US" dirty="0"/>
              <a:t>Example: ThreadPerTaskWebServer.java</a:t>
            </a:r>
          </a:p>
        </p:txBody>
      </p:sp>
    </p:spTree>
    <p:extLst>
      <p:ext uri="{BB962C8B-B14F-4D97-AF65-F5344CB8AC3E}">
        <p14:creationId xmlns:p14="http://schemas.microsoft.com/office/powerpoint/2010/main" val="23664564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3200400"/>
            <a:ext cx="6096000" cy="4572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400" dirty="0"/>
              <a:t>How do we prove that the algorithm is correct?</a:t>
            </a:r>
          </a:p>
        </p:txBody>
      </p:sp>
    </p:spTree>
    <p:extLst>
      <p:ext uri="{BB962C8B-B14F-4D97-AF65-F5344CB8AC3E}">
        <p14:creationId xmlns:p14="http://schemas.microsoft.com/office/powerpoint/2010/main" val="3933415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0"/>
            <a:ext cx="6224524" cy="3970318"/>
          </a:xfrm>
          <a:prstGeom prst="rect">
            <a:avLst/>
          </a:prstGeom>
          <a:noFill/>
        </p:spPr>
        <p:txBody>
          <a:bodyPr wrap="none" rtlCol="0">
            <a:spAutoFit/>
          </a:bodyPr>
          <a:lstStyle/>
          <a:p>
            <a:r>
              <a:rPr lang="en-US" b="1" dirty="0"/>
              <a:t>while (true) {</a:t>
            </a:r>
          </a:p>
          <a:p>
            <a:r>
              <a:rPr lang="en-US" dirty="0"/>
              <a:t>1.            Node&lt;E&gt; </a:t>
            </a:r>
            <a:r>
              <a:rPr lang="en-US" dirty="0" err="1"/>
              <a:t>curTail</a:t>
            </a:r>
            <a:r>
              <a:rPr lang="en-US" dirty="0"/>
              <a:t> = </a:t>
            </a:r>
            <a:r>
              <a:rPr lang="en-US" dirty="0" err="1"/>
              <a:t>tail.get</a:t>
            </a:r>
            <a:r>
              <a:rPr lang="en-US" dirty="0"/>
              <a:t>();</a:t>
            </a:r>
          </a:p>
          <a:p>
            <a:r>
              <a:rPr lang="en-US" dirty="0"/>
              <a:t>2.            Node&lt;E&gt; </a:t>
            </a:r>
            <a:r>
              <a:rPr lang="en-US" dirty="0" err="1"/>
              <a:t>tailNext</a:t>
            </a:r>
            <a:r>
              <a:rPr lang="en-US" dirty="0"/>
              <a:t> = </a:t>
            </a:r>
            <a:r>
              <a:rPr lang="en-US" dirty="0" err="1"/>
              <a:t>curTail.next.get</a:t>
            </a:r>
            <a:r>
              <a:rPr lang="en-US" dirty="0"/>
              <a:t>();</a:t>
            </a:r>
          </a:p>
          <a:p>
            <a:r>
              <a:rPr lang="en-US" dirty="0"/>
              <a:t>3.            </a:t>
            </a:r>
            <a:r>
              <a:rPr lang="en-US" b="1" dirty="0"/>
              <a:t>if (</a:t>
            </a:r>
            <a:r>
              <a:rPr lang="en-US" b="1" dirty="0" err="1"/>
              <a:t>curTail</a:t>
            </a:r>
            <a:r>
              <a:rPr lang="en-US" b="1" dirty="0"/>
              <a:t> == </a:t>
            </a:r>
            <a:r>
              <a:rPr lang="en-US" b="1" dirty="0" err="1"/>
              <a:t>tail.get</a:t>
            </a:r>
            <a:r>
              <a:rPr lang="en-US" b="1" dirty="0"/>
              <a:t>()) {</a:t>
            </a:r>
          </a:p>
          <a:p>
            <a:r>
              <a:rPr lang="en-US" b="1" dirty="0"/>
              <a:t>4.	   if (</a:t>
            </a:r>
            <a:r>
              <a:rPr lang="en-US" b="1" dirty="0" err="1"/>
              <a:t>tailNext</a:t>
            </a:r>
            <a:r>
              <a:rPr lang="en-US" b="1" dirty="0"/>
              <a:t> != null) {</a:t>
            </a:r>
          </a:p>
          <a:p>
            <a:r>
              <a:rPr lang="en-US" dirty="0"/>
              <a:t>5.                    </a:t>
            </a:r>
            <a:r>
              <a:rPr lang="en-US" dirty="0" err="1"/>
              <a:t>tail.compareAndSet</a:t>
            </a:r>
            <a:r>
              <a:rPr lang="en-US" dirty="0"/>
              <a:t>(</a:t>
            </a:r>
            <a:r>
              <a:rPr lang="en-US" dirty="0" err="1"/>
              <a:t>curTail</a:t>
            </a:r>
            <a:r>
              <a:rPr lang="en-US" dirty="0"/>
              <a:t>, </a:t>
            </a:r>
            <a:r>
              <a:rPr lang="en-US" dirty="0" err="1"/>
              <a:t>tailNext</a:t>
            </a:r>
            <a:r>
              <a:rPr lang="en-US" dirty="0"/>
              <a:t>);   </a:t>
            </a:r>
          </a:p>
          <a:p>
            <a:r>
              <a:rPr lang="en-US" dirty="0"/>
              <a:t>6.                 } </a:t>
            </a:r>
            <a:r>
              <a:rPr lang="en-US" b="1" dirty="0"/>
              <a:t>else {</a:t>
            </a:r>
          </a:p>
          <a:p>
            <a:r>
              <a:rPr lang="en-US" b="1" dirty="0"/>
              <a:t>7.	      if (</a:t>
            </a:r>
            <a:r>
              <a:rPr lang="en-US" b="1" dirty="0" err="1"/>
              <a:t>curTail.next.compareAndSet</a:t>
            </a:r>
            <a:r>
              <a:rPr lang="en-US" b="1" dirty="0"/>
              <a:t>(null, </a:t>
            </a:r>
            <a:r>
              <a:rPr lang="en-US" b="1" dirty="0" err="1"/>
              <a:t>newNode</a:t>
            </a:r>
            <a:r>
              <a:rPr lang="en-US" b="1" dirty="0"/>
              <a:t>)) { </a:t>
            </a:r>
          </a:p>
          <a:p>
            <a:r>
              <a:rPr lang="en-US" dirty="0"/>
              <a:t>8.	           </a:t>
            </a:r>
            <a:r>
              <a:rPr lang="en-US" dirty="0" err="1"/>
              <a:t>tail.compareAndSet</a:t>
            </a:r>
            <a:r>
              <a:rPr lang="en-US" dirty="0"/>
              <a:t>(</a:t>
            </a:r>
            <a:r>
              <a:rPr lang="en-US" dirty="0" err="1"/>
              <a:t>curTail</a:t>
            </a:r>
            <a:r>
              <a:rPr lang="en-US" dirty="0"/>
              <a:t>, </a:t>
            </a:r>
            <a:r>
              <a:rPr lang="en-US" dirty="0" err="1"/>
              <a:t>newNode</a:t>
            </a:r>
            <a:r>
              <a:rPr lang="en-US" dirty="0"/>
              <a:t>);        </a:t>
            </a:r>
          </a:p>
          <a:p>
            <a:r>
              <a:rPr lang="en-US" dirty="0"/>
              <a:t>9.                         </a:t>
            </a:r>
            <a:r>
              <a:rPr lang="en-US" b="1" dirty="0"/>
              <a:t>return true;</a:t>
            </a:r>
          </a:p>
          <a:p>
            <a:r>
              <a:rPr lang="en-US" dirty="0"/>
              <a:t>0.                    }</a:t>
            </a:r>
          </a:p>
          <a:p>
            <a:r>
              <a:rPr lang="en-US" dirty="0"/>
              <a:t>                     }</a:t>
            </a:r>
          </a:p>
          <a:p>
            <a:r>
              <a:rPr lang="en-US" dirty="0"/>
              <a:t>                }</a:t>
            </a:r>
          </a:p>
          <a:p>
            <a:r>
              <a:rPr lang="en-US" dirty="0"/>
              <a:t>}</a:t>
            </a:r>
          </a:p>
        </p:txBody>
      </p:sp>
      <p:sp>
        <p:nvSpPr>
          <p:cNvPr id="4" name="Oval 3"/>
          <p:cNvSpPr/>
          <p:nvPr/>
        </p:nvSpPr>
        <p:spPr>
          <a:xfrm>
            <a:off x="7086600" y="533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7086600" y="1066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7" name="Straight Arrow Connector 6"/>
          <p:cNvCxnSpPr>
            <a:stCxn id="4" idx="4"/>
            <a:endCxn id="5" idx="0"/>
          </p:cNvCxnSpPr>
          <p:nvPr/>
        </p:nvCxnSpPr>
        <p:spPr>
          <a:xfrm>
            <a:off x="7200900" y="762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090194" y="167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Arrow Connector 9"/>
          <p:cNvCxnSpPr>
            <a:stCxn id="5" idx="4"/>
            <a:endCxn id="8" idx="0"/>
          </p:cNvCxnSpPr>
          <p:nvPr/>
        </p:nvCxnSpPr>
        <p:spPr>
          <a:xfrm>
            <a:off x="7200900" y="12954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866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2" name="Straight Arrow Connector 11"/>
          <p:cNvCxnSpPr>
            <a:stCxn id="8" idx="4"/>
            <a:endCxn id="11" idx="0"/>
          </p:cNvCxnSpPr>
          <p:nvPr/>
        </p:nvCxnSpPr>
        <p:spPr>
          <a:xfrm flipH="1">
            <a:off x="7200900" y="1905000"/>
            <a:ext cx="359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086600" y="2819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7086600" y="3429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6" name="Straight Arrow Connector 15"/>
          <p:cNvCxnSpPr>
            <a:stCxn id="14" idx="4"/>
            <a:endCxn id="15" idx="0"/>
          </p:cNvCxnSpPr>
          <p:nvPr/>
        </p:nvCxnSpPr>
        <p:spPr>
          <a:xfrm>
            <a:off x="7200900" y="3048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090194" y="4038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8" name="Straight Arrow Connector 17"/>
          <p:cNvCxnSpPr>
            <a:stCxn id="15" idx="4"/>
            <a:endCxn id="17" idx="0"/>
          </p:cNvCxnSpPr>
          <p:nvPr/>
        </p:nvCxnSpPr>
        <p:spPr>
          <a:xfrm>
            <a:off x="7200900" y="36576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086600" y="4648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20" name="Straight Arrow Connector 19"/>
          <p:cNvCxnSpPr>
            <a:stCxn id="17" idx="4"/>
            <a:endCxn id="19" idx="0"/>
          </p:cNvCxnSpPr>
          <p:nvPr/>
        </p:nvCxnSpPr>
        <p:spPr>
          <a:xfrm flipH="1">
            <a:off x="7200900" y="42672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a:endCxn id="14" idx="0"/>
          </p:cNvCxnSpPr>
          <p:nvPr/>
        </p:nvCxnSpPr>
        <p:spPr>
          <a:xfrm>
            <a:off x="7200900" y="2438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0866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25" name="Straight Arrow Connector 24"/>
          <p:cNvCxnSpPr>
            <a:stCxn id="19" idx="4"/>
            <a:endCxn id="24" idx="0"/>
          </p:cNvCxnSpPr>
          <p:nvPr/>
        </p:nvCxnSpPr>
        <p:spPr>
          <a:xfrm>
            <a:off x="7200900" y="4876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090194" y="5867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27" name="Straight Arrow Connector 26"/>
          <p:cNvCxnSpPr>
            <a:stCxn id="24" idx="4"/>
            <a:endCxn id="26" idx="0"/>
          </p:cNvCxnSpPr>
          <p:nvPr/>
        </p:nvCxnSpPr>
        <p:spPr>
          <a:xfrm>
            <a:off x="7200900" y="54864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4" idx="2"/>
          </p:cNvCxnSpPr>
          <p:nvPr/>
        </p:nvCxnSpPr>
        <p:spPr>
          <a:xfrm>
            <a:off x="6248400" y="6477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8" idx="6"/>
            <a:endCxn id="26" idx="6"/>
          </p:cNvCxnSpPr>
          <p:nvPr/>
        </p:nvCxnSpPr>
        <p:spPr>
          <a:xfrm>
            <a:off x="7318794" y="1790700"/>
            <a:ext cx="12700" cy="4191000"/>
          </a:xfrm>
          <a:prstGeom prst="bentConnector3">
            <a:avLst>
              <a:gd name="adj1" fmla="val 6962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1" idx="6"/>
            <a:endCxn id="17" idx="6"/>
          </p:cNvCxnSpPr>
          <p:nvPr/>
        </p:nvCxnSpPr>
        <p:spPr>
          <a:xfrm>
            <a:off x="7315200" y="2324100"/>
            <a:ext cx="3594" cy="1828800"/>
          </a:xfrm>
          <a:prstGeom prst="bentConnector3">
            <a:avLst>
              <a:gd name="adj1" fmla="val 175016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4" idx="2"/>
            <a:endCxn id="26" idx="2"/>
          </p:cNvCxnSpPr>
          <p:nvPr/>
        </p:nvCxnSpPr>
        <p:spPr>
          <a:xfrm rot="10800000" flipH="1" flipV="1">
            <a:off x="7086600" y="2933700"/>
            <a:ext cx="3594" cy="3048000"/>
          </a:xfrm>
          <a:prstGeom prst="bentConnector3">
            <a:avLst>
              <a:gd name="adj1" fmla="val -181217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2"/>
            <a:endCxn id="26" idx="2"/>
          </p:cNvCxnSpPr>
          <p:nvPr/>
        </p:nvCxnSpPr>
        <p:spPr>
          <a:xfrm rot="10800000" flipV="1">
            <a:off x="7090194" y="4152900"/>
            <a:ext cx="12700" cy="1828800"/>
          </a:xfrm>
          <a:prstGeom prst="bentConnector3">
            <a:avLst>
              <a:gd name="adj1" fmla="val 32943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6" idx="4"/>
            <a:endCxn id="4" idx="6"/>
          </p:cNvCxnSpPr>
          <p:nvPr/>
        </p:nvCxnSpPr>
        <p:spPr>
          <a:xfrm rot="5400000" flipH="1" flipV="1">
            <a:off x="4535697" y="3316497"/>
            <a:ext cx="5448300" cy="110706"/>
          </a:xfrm>
          <a:prstGeom prst="bentConnector4">
            <a:avLst>
              <a:gd name="adj1" fmla="val -4196"/>
              <a:gd name="adj2" fmla="val 115129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2"/>
          </p:cNvCxnSpPr>
          <p:nvPr/>
        </p:nvCxnSpPr>
        <p:spPr>
          <a:xfrm flipH="1">
            <a:off x="6096000" y="53721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939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28800" y="76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1828800" y="1295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7" name="Straight Arrow Connector 6"/>
          <p:cNvCxnSpPr>
            <a:stCxn id="4" idx="4"/>
            <a:endCxn id="5" idx="0"/>
          </p:cNvCxnSpPr>
          <p:nvPr/>
        </p:nvCxnSpPr>
        <p:spPr>
          <a:xfrm>
            <a:off x="1943100" y="990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832394"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Arrow Connector 9"/>
          <p:cNvCxnSpPr>
            <a:stCxn id="5" idx="4"/>
            <a:endCxn id="8" idx="0"/>
          </p:cNvCxnSpPr>
          <p:nvPr/>
        </p:nvCxnSpPr>
        <p:spPr>
          <a:xfrm>
            <a:off x="1943100" y="15240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828800" y="2438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2" name="Straight Arrow Connector 11"/>
          <p:cNvCxnSpPr>
            <a:stCxn id="8" idx="4"/>
            <a:endCxn id="11" idx="0"/>
          </p:cNvCxnSpPr>
          <p:nvPr/>
        </p:nvCxnSpPr>
        <p:spPr>
          <a:xfrm flipH="1">
            <a:off x="1943100" y="2133600"/>
            <a:ext cx="359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82880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1828800"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6" name="Straight Arrow Connector 15"/>
          <p:cNvCxnSpPr>
            <a:stCxn id="14" idx="4"/>
            <a:endCxn id="15" idx="0"/>
          </p:cNvCxnSpPr>
          <p:nvPr/>
        </p:nvCxnSpPr>
        <p:spPr>
          <a:xfrm>
            <a:off x="1943100" y="3276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832394" y="4267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8" name="Straight Arrow Connector 17"/>
          <p:cNvCxnSpPr>
            <a:stCxn id="15" idx="4"/>
            <a:endCxn id="17" idx="0"/>
          </p:cNvCxnSpPr>
          <p:nvPr/>
        </p:nvCxnSpPr>
        <p:spPr>
          <a:xfrm>
            <a:off x="1943100" y="38862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828800" y="4876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20" name="Straight Arrow Connector 19"/>
          <p:cNvCxnSpPr>
            <a:stCxn id="17" idx="4"/>
            <a:endCxn id="19" idx="0"/>
          </p:cNvCxnSpPr>
          <p:nvPr/>
        </p:nvCxnSpPr>
        <p:spPr>
          <a:xfrm flipH="1">
            <a:off x="1943100" y="44958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a:endCxn id="14" idx="0"/>
          </p:cNvCxnSpPr>
          <p:nvPr/>
        </p:nvCxnSpPr>
        <p:spPr>
          <a:xfrm>
            <a:off x="1943100" y="2667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828800" y="548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25" name="Straight Arrow Connector 24"/>
          <p:cNvCxnSpPr>
            <a:stCxn id="19" idx="4"/>
            <a:endCxn id="24" idx="0"/>
          </p:cNvCxnSpPr>
          <p:nvPr/>
        </p:nvCxnSpPr>
        <p:spPr>
          <a:xfrm>
            <a:off x="1943100"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832394" y="609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27" name="Straight Arrow Connector 26"/>
          <p:cNvCxnSpPr>
            <a:stCxn id="24" idx="4"/>
            <a:endCxn id="26" idx="0"/>
          </p:cNvCxnSpPr>
          <p:nvPr/>
        </p:nvCxnSpPr>
        <p:spPr>
          <a:xfrm>
            <a:off x="1943100" y="57150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4" idx="2"/>
          </p:cNvCxnSpPr>
          <p:nvPr/>
        </p:nvCxnSpPr>
        <p:spPr>
          <a:xfrm>
            <a:off x="990600" y="8763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8" idx="6"/>
            <a:endCxn id="26" idx="6"/>
          </p:cNvCxnSpPr>
          <p:nvPr/>
        </p:nvCxnSpPr>
        <p:spPr>
          <a:xfrm>
            <a:off x="2060994" y="2019300"/>
            <a:ext cx="12700" cy="4191000"/>
          </a:xfrm>
          <a:prstGeom prst="bentConnector3">
            <a:avLst>
              <a:gd name="adj1" fmla="val 6962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1" idx="6"/>
            <a:endCxn id="17" idx="6"/>
          </p:cNvCxnSpPr>
          <p:nvPr/>
        </p:nvCxnSpPr>
        <p:spPr>
          <a:xfrm>
            <a:off x="2057400" y="2552700"/>
            <a:ext cx="3594" cy="1828800"/>
          </a:xfrm>
          <a:prstGeom prst="bentConnector3">
            <a:avLst>
              <a:gd name="adj1" fmla="val 175016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4" idx="2"/>
            <a:endCxn id="26" idx="2"/>
          </p:cNvCxnSpPr>
          <p:nvPr/>
        </p:nvCxnSpPr>
        <p:spPr>
          <a:xfrm rot="10800000" flipH="1" flipV="1">
            <a:off x="1828800" y="3162300"/>
            <a:ext cx="3594" cy="3048000"/>
          </a:xfrm>
          <a:prstGeom prst="bentConnector3">
            <a:avLst>
              <a:gd name="adj1" fmla="val -181217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2"/>
            <a:endCxn id="26" idx="2"/>
          </p:cNvCxnSpPr>
          <p:nvPr/>
        </p:nvCxnSpPr>
        <p:spPr>
          <a:xfrm rot="10800000" flipV="1">
            <a:off x="1832394" y="4381500"/>
            <a:ext cx="12700" cy="1828800"/>
          </a:xfrm>
          <a:prstGeom prst="bentConnector3">
            <a:avLst>
              <a:gd name="adj1" fmla="val 32943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6" idx="4"/>
            <a:endCxn id="4" idx="6"/>
          </p:cNvCxnSpPr>
          <p:nvPr/>
        </p:nvCxnSpPr>
        <p:spPr>
          <a:xfrm rot="5400000" flipH="1" flipV="1">
            <a:off x="-722103" y="3545097"/>
            <a:ext cx="5448300" cy="110706"/>
          </a:xfrm>
          <a:prstGeom prst="bentConnector4">
            <a:avLst>
              <a:gd name="adj1" fmla="val -4196"/>
              <a:gd name="adj2" fmla="val 115129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2"/>
          </p:cNvCxnSpPr>
          <p:nvPr/>
        </p:nvCxnSpPr>
        <p:spPr>
          <a:xfrm flipH="1">
            <a:off x="838200" y="56007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308306" y="76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p:cNvSpPr/>
          <p:nvPr/>
        </p:nvSpPr>
        <p:spPr>
          <a:xfrm>
            <a:off x="6308306" y="1295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31" name="Straight Arrow Connector 30"/>
          <p:cNvCxnSpPr>
            <a:stCxn id="29" idx="4"/>
            <a:endCxn id="30" idx="0"/>
          </p:cNvCxnSpPr>
          <p:nvPr/>
        </p:nvCxnSpPr>
        <p:spPr>
          <a:xfrm>
            <a:off x="6422606" y="990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3119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35" name="Straight Arrow Connector 34"/>
          <p:cNvCxnSpPr>
            <a:stCxn id="30" idx="4"/>
            <a:endCxn id="33" idx="0"/>
          </p:cNvCxnSpPr>
          <p:nvPr/>
        </p:nvCxnSpPr>
        <p:spPr>
          <a:xfrm>
            <a:off x="6422606" y="15240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308306" y="2438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8" name="Straight Arrow Connector 37"/>
          <p:cNvCxnSpPr>
            <a:stCxn id="33" idx="4"/>
            <a:endCxn id="36" idx="0"/>
          </p:cNvCxnSpPr>
          <p:nvPr/>
        </p:nvCxnSpPr>
        <p:spPr>
          <a:xfrm flipH="1">
            <a:off x="6422606" y="2133600"/>
            <a:ext cx="359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308306"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1" name="Oval 40"/>
          <p:cNvSpPr/>
          <p:nvPr/>
        </p:nvSpPr>
        <p:spPr>
          <a:xfrm>
            <a:off x="6308306"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42" name="Straight Arrow Connector 41"/>
          <p:cNvCxnSpPr>
            <a:stCxn id="39" idx="4"/>
            <a:endCxn id="41" idx="0"/>
          </p:cNvCxnSpPr>
          <p:nvPr/>
        </p:nvCxnSpPr>
        <p:spPr>
          <a:xfrm>
            <a:off x="6422606" y="3276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311900" y="4267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45" name="Straight Arrow Connector 44"/>
          <p:cNvCxnSpPr>
            <a:stCxn id="41" idx="4"/>
            <a:endCxn id="43" idx="0"/>
          </p:cNvCxnSpPr>
          <p:nvPr/>
        </p:nvCxnSpPr>
        <p:spPr>
          <a:xfrm>
            <a:off x="6422606" y="38862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308306" y="4876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48" name="Straight Arrow Connector 47"/>
          <p:cNvCxnSpPr>
            <a:stCxn id="43" idx="4"/>
            <a:endCxn id="46" idx="0"/>
          </p:cNvCxnSpPr>
          <p:nvPr/>
        </p:nvCxnSpPr>
        <p:spPr>
          <a:xfrm flipH="1">
            <a:off x="6422606" y="44958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6" idx="4"/>
            <a:endCxn id="39" idx="0"/>
          </p:cNvCxnSpPr>
          <p:nvPr/>
        </p:nvCxnSpPr>
        <p:spPr>
          <a:xfrm>
            <a:off x="6422606" y="2667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308306" y="548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51" name="Straight Arrow Connector 50"/>
          <p:cNvCxnSpPr>
            <a:stCxn id="46" idx="4"/>
            <a:endCxn id="50" idx="0"/>
          </p:cNvCxnSpPr>
          <p:nvPr/>
        </p:nvCxnSpPr>
        <p:spPr>
          <a:xfrm>
            <a:off x="6422606"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311900" y="609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54" name="Straight Arrow Connector 53"/>
          <p:cNvCxnSpPr>
            <a:stCxn id="50" idx="4"/>
            <a:endCxn id="53" idx="0"/>
          </p:cNvCxnSpPr>
          <p:nvPr/>
        </p:nvCxnSpPr>
        <p:spPr>
          <a:xfrm>
            <a:off x="6422606" y="5715000"/>
            <a:ext cx="35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9" idx="2"/>
          </p:cNvCxnSpPr>
          <p:nvPr/>
        </p:nvCxnSpPr>
        <p:spPr>
          <a:xfrm>
            <a:off x="5470106" y="8763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6"/>
            <a:endCxn id="53" idx="6"/>
          </p:cNvCxnSpPr>
          <p:nvPr/>
        </p:nvCxnSpPr>
        <p:spPr>
          <a:xfrm>
            <a:off x="6540500" y="2019300"/>
            <a:ext cx="12700" cy="4191000"/>
          </a:xfrm>
          <a:prstGeom prst="bentConnector3">
            <a:avLst>
              <a:gd name="adj1" fmla="val 6962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6" idx="6"/>
            <a:endCxn id="43" idx="6"/>
          </p:cNvCxnSpPr>
          <p:nvPr/>
        </p:nvCxnSpPr>
        <p:spPr>
          <a:xfrm>
            <a:off x="6536906" y="2552700"/>
            <a:ext cx="3594" cy="1828800"/>
          </a:xfrm>
          <a:prstGeom prst="bentConnector3">
            <a:avLst>
              <a:gd name="adj1" fmla="val 175016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9" idx="2"/>
            <a:endCxn id="53" idx="2"/>
          </p:cNvCxnSpPr>
          <p:nvPr/>
        </p:nvCxnSpPr>
        <p:spPr>
          <a:xfrm rot="10800000" flipH="1" flipV="1">
            <a:off x="6308306" y="3162300"/>
            <a:ext cx="3594" cy="3048000"/>
          </a:xfrm>
          <a:prstGeom prst="bentConnector3">
            <a:avLst>
              <a:gd name="adj1" fmla="val -181217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3" idx="2"/>
            <a:endCxn id="53" idx="2"/>
          </p:cNvCxnSpPr>
          <p:nvPr/>
        </p:nvCxnSpPr>
        <p:spPr>
          <a:xfrm rot="10800000" flipV="1">
            <a:off x="6311900" y="4381500"/>
            <a:ext cx="12700" cy="1828800"/>
          </a:xfrm>
          <a:prstGeom prst="bentConnector3">
            <a:avLst>
              <a:gd name="adj1" fmla="val 32943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3" idx="4"/>
            <a:endCxn id="29" idx="6"/>
          </p:cNvCxnSpPr>
          <p:nvPr/>
        </p:nvCxnSpPr>
        <p:spPr>
          <a:xfrm rot="5400000" flipH="1" flipV="1">
            <a:off x="3757403" y="3545097"/>
            <a:ext cx="5448300" cy="110706"/>
          </a:xfrm>
          <a:prstGeom prst="bentConnector4">
            <a:avLst>
              <a:gd name="adj1" fmla="val -4196"/>
              <a:gd name="adj2" fmla="val 115129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0" idx="2"/>
          </p:cNvCxnSpPr>
          <p:nvPr/>
        </p:nvCxnSpPr>
        <p:spPr>
          <a:xfrm flipH="1">
            <a:off x="5317706" y="56007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47800" y="304800"/>
            <a:ext cx="1013611" cy="369332"/>
          </a:xfrm>
          <a:prstGeom prst="rect">
            <a:avLst/>
          </a:prstGeom>
          <a:noFill/>
        </p:spPr>
        <p:txBody>
          <a:bodyPr wrap="none" rtlCol="0">
            <a:spAutoFit/>
          </a:bodyPr>
          <a:lstStyle/>
          <a:p>
            <a:r>
              <a:rPr lang="en-US" dirty="0"/>
              <a:t>Thread 1</a:t>
            </a:r>
          </a:p>
        </p:txBody>
      </p:sp>
      <p:sp>
        <p:nvSpPr>
          <p:cNvPr id="62" name="TextBox 61"/>
          <p:cNvSpPr txBox="1"/>
          <p:nvPr/>
        </p:nvSpPr>
        <p:spPr>
          <a:xfrm>
            <a:off x="5920589" y="304800"/>
            <a:ext cx="1013611" cy="369332"/>
          </a:xfrm>
          <a:prstGeom prst="rect">
            <a:avLst/>
          </a:prstGeom>
          <a:noFill/>
        </p:spPr>
        <p:txBody>
          <a:bodyPr wrap="none" rtlCol="0">
            <a:spAutoFit/>
          </a:bodyPr>
          <a:lstStyle/>
          <a:p>
            <a:r>
              <a:rPr lang="en-US" dirty="0"/>
              <a:t>Thread 2</a:t>
            </a:r>
          </a:p>
        </p:txBody>
      </p:sp>
    </p:spTree>
    <p:extLst>
      <p:ext uri="{BB962C8B-B14F-4D97-AF65-F5344CB8AC3E}">
        <p14:creationId xmlns:p14="http://schemas.microsoft.com/office/powerpoint/2010/main" val="36475282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dirty="0"/>
              <a:t>Atomic variables and non-blocking algorithms are the best</a:t>
            </a:r>
          </a:p>
          <a:p>
            <a:r>
              <a:rPr lang="en-US" dirty="0"/>
              <a:t>It is a lot trickier to design non-blocking algorithms – if you do, </a:t>
            </a:r>
            <a:r>
              <a:rPr lang="en-US"/>
              <a:t>you might have </a:t>
            </a:r>
            <a:r>
              <a:rPr lang="en-US" dirty="0"/>
              <a:t>an algorithm named after you!</a:t>
            </a:r>
          </a:p>
        </p:txBody>
      </p:sp>
    </p:spTree>
    <p:extLst>
      <p:ext uri="{BB962C8B-B14F-4D97-AF65-F5344CB8AC3E}">
        <p14:creationId xmlns:p14="http://schemas.microsoft.com/office/powerpoint/2010/main" val="4091784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4" name="TextBox 3"/>
          <p:cNvSpPr txBox="1"/>
          <p:nvPr/>
        </p:nvSpPr>
        <p:spPr>
          <a:xfrm>
            <a:off x="3352800" y="2133600"/>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a:t>User Requirements</a:t>
            </a:r>
          </a:p>
        </p:txBody>
      </p:sp>
      <p:sp>
        <p:nvSpPr>
          <p:cNvPr id="7" name="TextBox 6"/>
          <p:cNvSpPr txBox="1"/>
          <p:nvPr/>
        </p:nvSpPr>
        <p:spPr>
          <a:xfrm>
            <a:off x="3352800" y="4659868"/>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a:t>System Implementation</a:t>
            </a:r>
          </a:p>
        </p:txBody>
      </p:sp>
      <p:cxnSp>
        <p:nvCxnSpPr>
          <p:cNvPr id="9" name="Straight Arrow Connector 8"/>
          <p:cNvCxnSpPr>
            <a:stCxn id="4" idx="2"/>
          </p:cNvCxnSpPr>
          <p:nvPr/>
        </p:nvCxnSpPr>
        <p:spPr>
          <a:xfrm>
            <a:off x="4572000" y="2502932"/>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4572000" y="4191000"/>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3364468"/>
            <a:ext cx="3486150" cy="369332"/>
          </a:xfrm>
          <a:prstGeom prst="rect">
            <a:avLst/>
          </a:prstGeom>
          <a:noFill/>
        </p:spPr>
        <p:txBody>
          <a:bodyPr wrap="square" rtlCol="0">
            <a:spAutoFit/>
          </a:bodyPr>
          <a:lstStyle/>
          <a:p>
            <a:r>
              <a:rPr lang="en-US" i="1" dirty="0"/>
              <a:t>The species we called programmers</a:t>
            </a:r>
          </a:p>
        </p:txBody>
      </p:sp>
      <p:pic>
        <p:nvPicPr>
          <p:cNvPr id="10" name="Picture 2" descr="http://www.freevectors.me/wp-content/uploads/2013/08/programmer_preview-452x33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9537" y="3048000"/>
            <a:ext cx="1338263" cy="99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2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4" name="TextBox 3"/>
          <p:cNvSpPr txBox="1"/>
          <p:nvPr/>
        </p:nvSpPr>
        <p:spPr>
          <a:xfrm>
            <a:off x="3352800" y="2133600"/>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a:t>User Requirements</a:t>
            </a:r>
          </a:p>
        </p:txBody>
      </p:sp>
      <p:sp>
        <p:nvSpPr>
          <p:cNvPr id="7" name="TextBox 6"/>
          <p:cNvSpPr txBox="1"/>
          <p:nvPr/>
        </p:nvSpPr>
        <p:spPr>
          <a:xfrm>
            <a:off x="3352800" y="4659868"/>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a:t>System Implementation</a:t>
            </a:r>
          </a:p>
        </p:txBody>
      </p:sp>
      <p:cxnSp>
        <p:nvCxnSpPr>
          <p:cNvPr id="9" name="Straight Arrow Connector 8"/>
          <p:cNvCxnSpPr>
            <a:stCxn id="4" idx="2"/>
          </p:cNvCxnSpPr>
          <p:nvPr/>
        </p:nvCxnSpPr>
        <p:spPr>
          <a:xfrm>
            <a:off x="4572000" y="2502932"/>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4572000" y="4191000"/>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http://images.bidorbuy.co.za/user_images/397/1450397_100801214230_SWM-00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2971800"/>
            <a:ext cx="1344083" cy="12096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257800" y="3364468"/>
            <a:ext cx="3486150" cy="369332"/>
          </a:xfrm>
          <a:prstGeom prst="rect">
            <a:avLst/>
          </a:prstGeom>
          <a:noFill/>
        </p:spPr>
        <p:txBody>
          <a:bodyPr wrap="square" rtlCol="0">
            <a:spAutoFit/>
          </a:bodyPr>
          <a:lstStyle/>
          <a:p>
            <a:r>
              <a:rPr lang="en-US" i="1" dirty="0"/>
              <a:t>the magical programming machine</a:t>
            </a:r>
          </a:p>
        </p:txBody>
      </p:sp>
      <p:sp>
        <p:nvSpPr>
          <p:cNvPr id="18" name="TextBox 17"/>
          <p:cNvSpPr txBox="1"/>
          <p:nvPr/>
        </p:nvSpPr>
        <p:spPr>
          <a:xfrm>
            <a:off x="914400" y="5477470"/>
            <a:ext cx="7543800" cy="923330"/>
          </a:xfrm>
          <a:prstGeom prst="rect">
            <a:avLst/>
          </a:prstGeom>
          <a:noFill/>
        </p:spPr>
        <p:txBody>
          <a:bodyPr wrap="square" rtlCol="0">
            <a:spAutoFit/>
          </a:bodyPr>
          <a:lstStyle/>
          <a:p>
            <a:r>
              <a:rPr lang="en-US" dirty="0"/>
              <a:t>***The synthesis problem (i.e., synthesizing a program from a specification automatically) is undecidable (i.e., there doesn’t exist an algorithm which could solve the problem in finite time).</a:t>
            </a:r>
          </a:p>
        </p:txBody>
      </p:sp>
    </p:spTree>
    <p:extLst>
      <p:ext uri="{BB962C8B-B14F-4D97-AF65-F5344CB8AC3E}">
        <p14:creationId xmlns:p14="http://schemas.microsoft.com/office/powerpoint/2010/main" val="166408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Unbound Thread Creation</a:t>
            </a:r>
          </a:p>
        </p:txBody>
      </p:sp>
      <p:sp>
        <p:nvSpPr>
          <p:cNvPr id="3" name="Content Placeholder 2"/>
          <p:cNvSpPr>
            <a:spLocks noGrp="1"/>
          </p:cNvSpPr>
          <p:nvPr>
            <p:ph idx="1"/>
          </p:nvPr>
        </p:nvSpPr>
        <p:spPr/>
        <p:txBody>
          <a:bodyPr>
            <a:noAutofit/>
          </a:bodyPr>
          <a:lstStyle/>
          <a:p>
            <a:r>
              <a:rPr lang="en-US" sz="2800" dirty="0"/>
              <a:t>For production purposes (large webservers for instance) task-per-thread has some drawbacks.</a:t>
            </a:r>
          </a:p>
          <a:p>
            <a:pPr lvl="1"/>
            <a:r>
              <a:rPr lang="en-US" sz="2400" dirty="0"/>
              <a:t>Thread creation and tear down involves the JVM and OS. For lots of lightweight threads this is not very efficient.</a:t>
            </a:r>
          </a:p>
          <a:p>
            <a:pPr lvl="1"/>
            <a:r>
              <a:rPr lang="en-US" sz="2400" dirty="0"/>
              <a:t>Active Threads consume extra memory, for instance to provide for a thread stack.</a:t>
            </a:r>
          </a:p>
          <a:p>
            <a:pPr lvl="1"/>
            <a:r>
              <a:rPr lang="en-US" sz="2400" dirty="0"/>
              <a:t>If there are less CPU's than threads, some threads sit idle, consuming memory.</a:t>
            </a:r>
          </a:p>
          <a:p>
            <a:pPr lvl="1"/>
            <a:r>
              <a:rPr lang="en-US" sz="2400" dirty="0"/>
              <a:t>There is a limit on how many threads you can have concurrently. If you hit this limit your program will most likely become unstable.</a:t>
            </a:r>
          </a:p>
        </p:txBody>
      </p:sp>
    </p:spTree>
    <p:extLst>
      <p:ext uri="{BB962C8B-B14F-4D97-AF65-F5344CB8AC3E}">
        <p14:creationId xmlns:p14="http://schemas.microsoft.com/office/powerpoint/2010/main" val="3530914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10314</TotalTime>
  <Words>6757</Words>
  <Application>Microsoft Office PowerPoint</Application>
  <PresentationFormat>On-screen Show (4:3)</PresentationFormat>
  <Paragraphs>836</Paragraphs>
  <Slides>85</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宋体</vt:lpstr>
      <vt:lpstr>Arial</vt:lpstr>
      <vt:lpstr>Calibri</vt:lpstr>
      <vt:lpstr>Cambria Math</vt:lpstr>
      <vt:lpstr>Office Theme</vt:lpstr>
      <vt:lpstr>50.003: Elements of Software Construction</vt:lpstr>
      <vt:lpstr>Course Plan</vt:lpstr>
      <vt:lpstr>Plan of the Week</vt:lpstr>
      <vt:lpstr>Executor and Thread Pools</vt:lpstr>
      <vt:lpstr>Tasks</vt:lpstr>
      <vt:lpstr>Example: Server</vt:lpstr>
      <vt:lpstr>One Thread Per Task</vt:lpstr>
      <vt:lpstr>One Thread Per Task</vt:lpstr>
      <vt:lpstr>Unbound Thread Creation</vt:lpstr>
      <vt:lpstr>Cohort Exercise 1</vt:lpstr>
      <vt:lpstr>The Executor Framework</vt:lpstr>
      <vt:lpstr>Executor</vt:lpstr>
      <vt:lpstr>Execution Policy</vt:lpstr>
      <vt:lpstr>Thread Pools</vt:lpstr>
      <vt:lpstr>Advantage of Thread Pools</vt:lpstr>
      <vt:lpstr>Thread Pool Implementations</vt:lpstr>
      <vt:lpstr>Cohort Exercise 2</vt:lpstr>
      <vt:lpstr>Executor Lifecycle</vt:lpstr>
      <vt:lpstr>shutdown() vs shutdownNow()</vt:lpstr>
      <vt:lpstr>Task Coupling and Execution Policy</vt:lpstr>
      <vt:lpstr>Sizing Thread Pools </vt:lpstr>
      <vt:lpstr>Optimal CPU Utilization</vt:lpstr>
      <vt:lpstr>Cohort Exercise 3</vt:lpstr>
      <vt:lpstr>Sizing the Queue</vt:lpstr>
      <vt:lpstr>More Than CPUs</vt:lpstr>
      <vt:lpstr>Finding Exploitable Parallelism</vt:lpstr>
      <vt:lpstr>Finding Exploitable Parallelism</vt:lpstr>
      <vt:lpstr>Common Steps to Parallelization</vt:lpstr>
      <vt:lpstr>Decomposition</vt:lpstr>
      <vt:lpstr>Assignment</vt:lpstr>
      <vt:lpstr>Orchestration and Mapping</vt:lpstr>
      <vt:lpstr>Example: FactorWebserver</vt:lpstr>
      <vt:lpstr>Dependency</vt:lpstr>
      <vt:lpstr>Example: FactorWebserver</vt:lpstr>
      <vt:lpstr>Example: FactorWebserver</vt:lpstr>
      <vt:lpstr>Orchestration Revisited</vt:lpstr>
      <vt:lpstr>Patterns for Parallelization</vt:lpstr>
      <vt:lpstr>Patterns for Parallelization</vt:lpstr>
      <vt:lpstr>Single Program, Multiple Data</vt:lpstr>
      <vt:lpstr>Cohort Exercise 4</vt:lpstr>
      <vt:lpstr>Loop Parallelism Pattern</vt:lpstr>
      <vt:lpstr>Master/Worker Pattern</vt:lpstr>
      <vt:lpstr>Fork/Join Pattern</vt:lpstr>
      <vt:lpstr>Example: PRAM</vt:lpstr>
      <vt:lpstr>Example</vt:lpstr>
      <vt:lpstr>Performance vs Complexity</vt:lpstr>
      <vt:lpstr>Bottleneck</vt:lpstr>
      <vt:lpstr>Amdahl’s Law</vt:lpstr>
      <vt:lpstr>Serialization</vt:lpstr>
      <vt:lpstr>Cohort Exercise 5</vt:lpstr>
      <vt:lpstr>Cost Introduced by Threads</vt:lpstr>
      <vt:lpstr>Lock/Release Cost</vt:lpstr>
      <vt:lpstr>Lock Contention</vt:lpstr>
      <vt:lpstr>“Get in, get out”</vt:lpstr>
      <vt:lpstr>“Get in, get out”</vt:lpstr>
      <vt:lpstr>“Get in, get out”</vt:lpstr>
      <vt:lpstr>Reducing Lock Granularity</vt:lpstr>
      <vt:lpstr>Reducing Lock Granularity</vt:lpstr>
      <vt:lpstr>Reducing Lock Granularity</vt:lpstr>
      <vt:lpstr>Lock Splitting</vt:lpstr>
      <vt:lpstr>Lock Splitting</vt:lpstr>
      <vt:lpstr>Lock Stripping</vt:lpstr>
      <vt:lpstr>Alternatives to Exclusive Locks</vt:lpstr>
      <vt:lpstr>Cohort Exercise 6</vt:lpstr>
      <vt:lpstr>Using Future</vt:lpstr>
      <vt:lpstr>Non-blocking Synchronization</vt:lpstr>
      <vt:lpstr>Disadvantage of Locking</vt:lpstr>
      <vt:lpstr>Can we get rid of locks?</vt:lpstr>
      <vt:lpstr>Reality is Messy</vt:lpstr>
      <vt:lpstr>Hardware Support for Concurrency</vt:lpstr>
      <vt:lpstr>Compare and Swap</vt:lpstr>
      <vt:lpstr>A Non-blocking Counter</vt:lpstr>
      <vt:lpstr>Cohort Exercise 7</vt:lpstr>
      <vt:lpstr>CAS in Java</vt:lpstr>
      <vt:lpstr>Non-blocking Algorithms</vt:lpstr>
      <vt:lpstr>Example 1: Atomic Range</vt:lpstr>
      <vt:lpstr>Example 2: Non-blocking Stack</vt:lpstr>
      <vt:lpstr>Example 3: Non-blocking Linked List</vt:lpstr>
      <vt:lpstr>Example 3: Non-blocking Linked List</vt:lpstr>
      <vt:lpstr>How do we prove that the algorithm is correct?</vt:lpstr>
      <vt:lpstr>PowerPoint Presentation</vt:lpstr>
      <vt:lpstr>PowerPoint Presentation</vt:lpstr>
      <vt:lpstr>Summary </vt:lpstr>
      <vt:lpstr>Software Engineering</vt:lpstr>
      <vt:lpstr>Software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and Thread pool</dc:title>
  <dc:creator>Sun Jun</dc:creator>
  <cp:lastModifiedBy>Student - Laura Ong Jin Hua</cp:lastModifiedBy>
  <cp:revision>216</cp:revision>
  <dcterms:created xsi:type="dcterms:W3CDTF">2006-08-16T00:00:00Z</dcterms:created>
  <dcterms:modified xsi:type="dcterms:W3CDTF">2018-04-12T08:51:01Z</dcterms:modified>
</cp:coreProperties>
</file>