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99" r:id="rId2"/>
    <p:sldId id="399" r:id="rId3"/>
    <p:sldId id="444" r:id="rId4"/>
    <p:sldId id="373" r:id="rId5"/>
    <p:sldId id="338" r:id="rId6"/>
    <p:sldId id="339" r:id="rId7"/>
    <p:sldId id="340" r:id="rId8"/>
    <p:sldId id="341" r:id="rId9"/>
    <p:sldId id="342" r:id="rId10"/>
    <p:sldId id="442" r:id="rId11"/>
    <p:sldId id="343" r:id="rId12"/>
    <p:sldId id="389" r:id="rId13"/>
    <p:sldId id="390" r:id="rId14"/>
    <p:sldId id="391" r:id="rId15"/>
    <p:sldId id="392" r:id="rId16"/>
    <p:sldId id="443" r:id="rId17"/>
    <p:sldId id="393" r:id="rId18"/>
    <p:sldId id="394" r:id="rId19"/>
    <p:sldId id="395" r:id="rId20"/>
    <p:sldId id="396" r:id="rId21"/>
    <p:sldId id="397" r:id="rId22"/>
    <p:sldId id="398" r:id="rId23"/>
    <p:sldId id="401" r:id="rId24"/>
    <p:sldId id="344" r:id="rId25"/>
    <p:sldId id="346" r:id="rId26"/>
    <p:sldId id="347" r:id="rId27"/>
    <p:sldId id="348" r:id="rId28"/>
    <p:sldId id="349" r:id="rId29"/>
    <p:sldId id="350" r:id="rId30"/>
    <p:sldId id="354" r:id="rId31"/>
    <p:sldId id="355" r:id="rId32"/>
    <p:sldId id="356" r:id="rId33"/>
    <p:sldId id="433" r:id="rId34"/>
    <p:sldId id="434" r:id="rId35"/>
    <p:sldId id="435" r:id="rId36"/>
    <p:sldId id="436" r:id="rId37"/>
    <p:sldId id="437" r:id="rId38"/>
    <p:sldId id="438" r:id="rId39"/>
    <p:sldId id="439" r:id="rId40"/>
    <p:sldId id="432" r:id="rId41"/>
    <p:sldId id="403" r:id="rId42"/>
    <p:sldId id="404" r:id="rId43"/>
    <p:sldId id="405" r:id="rId44"/>
    <p:sldId id="406" r:id="rId45"/>
    <p:sldId id="407" r:id="rId46"/>
    <p:sldId id="408" r:id="rId47"/>
    <p:sldId id="409" r:id="rId48"/>
    <p:sldId id="410" r:id="rId49"/>
    <p:sldId id="440" r:id="rId50"/>
    <p:sldId id="441" r:id="rId51"/>
    <p:sldId id="412" r:id="rId52"/>
    <p:sldId id="413" r:id="rId53"/>
    <p:sldId id="414" r:id="rId54"/>
    <p:sldId id="415" r:id="rId55"/>
    <p:sldId id="425" r:id="rId56"/>
    <p:sldId id="426" r:id="rId57"/>
    <p:sldId id="427" r:id="rId58"/>
    <p:sldId id="428" r:id="rId59"/>
    <p:sldId id="42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85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6C007-CAA1-4082-9206-B8B52E55F66E}" type="datetimeFigureOut">
              <a:rPr lang="en-SG" smtClean="0"/>
              <a:t>23/3/2018</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5A4E3-DBC0-4436-98C1-A4E9CF655ED3}" type="slidenum">
              <a:rPr lang="en-SG" smtClean="0"/>
              <a:t>‹#›</a:t>
            </a:fld>
            <a:endParaRPr lang="en-SG"/>
          </a:p>
        </p:txBody>
      </p:sp>
    </p:spTree>
    <p:extLst>
      <p:ext uri="{BB962C8B-B14F-4D97-AF65-F5344CB8AC3E}">
        <p14:creationId xmlns:p14="http://schemas.microsoft.com/office/powerpoint/2010/main" val="528761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2</a:t>
            </a:fld>
            <a:endParaRPr lang="en-US"/>
          </a:p>
        </p:txBody>
      </p:sp>
    </p:spTree>
    <p:extLst>
      <p:ext uri="{BB962C8B-B14F-4D97-AF65-F5344CB8AC3E}">
        <p14:creationId xmlns:p14="http://schemas.microsoft.com/office/powerpoint/2010/main" val="358752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718F3-0DC3-41AA-AC6C-F02F52D78BF3}" type="slidenum">
              <a:rPr lang="en-US" smtClean="0"/>
              <a:t>28</a:t>
            </a:fld>
            <a:endParaRPr lang="en-US"/>
          </a:p>
        </p:txBody>
      </p:sp>
    </p:spTree>
    <p:extLst>
      <p:ext uri="{BB962C8B-B14F-4D97-AF65-F5344CB8AC3E}">
        <p14:creationId xmlns:p14="http://schemas.microsoft.com/office/powerpoint/2010/main" val="399906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hg.openjdk.java.net/jdk7/jdk7/jdk/file/00cd9dc3c2b5/src/share/classes/java/util/Vector.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z.apache.org/bugzilla/show_bug.cgi?id=53498"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grepcode.com/file/repository.grepcode.com/java/root/jdk/openjdk/6-b14/java/util/concurrent/CopyOnWriteArrayList.java#CopyOnWriteArrayList.setArray%28java.lang.Object%5B%5D%29"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50.003: Elements of Software Construction</a:t>
            </a:r>
            <a:endParaRPr lang="en-SG" dirty="0"/>
          </a:p>
        </p:txBody>
      </p:sp>
      <p:sp>
        <p:nvSpPr>
          <p:cNvPr id="3" name="Subtitle 2"/>
          <p:cNvSpPr>
            <a:spLocks noGrp="1"/>
          </p:cNvSpPr>
          <p:nvPr>
            <p:ph type="subTitle" idx="1"/>
          </p:nvPr>
        </p:nvSpPr>
        <p:spPr/>
        <p:txBody>
          <a:bodyPr/>
          <a:lstStyle/>
          <a:p>
            <a:r>
              <a:rPr lang="en-US" dirty="0"/>
              <a:t>Week 10</a:t>
            </a:r>
          </a:p>
          <a:p>
            <a:r>
              <a:rPr lang="en-US" dirty="0"/>
              <a:t>Concurrency: Design and Implementation</a:t>
            </a:r>
            <a:endParaRPr lang="en-SG" i="1" dirty="0"/>
          </a:p>
        </p:txBody>
      </p:sp>
    </p:spTree>
    <p:extLst>
      <p:ext uri="{BB962C8B-B14F-4D97-AF65-F5344CB8AC3E}">
        <p14:creationId xmlns:p14="http://schemas.microsoft.com/office/powerpoint/2010/main" val="184727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Implementing Policy </a:t>
            </a:r>
          </a:p>
        </p:txBody>
      </p:sp>
      <p:sp>
        <p:nvSpPr>
          <p:cNvPr id="3" name="Content Placeholder 2"/>
          <p:cNvSpPr>
            <a:spLocks noGrp="1"/>
          </p:cNvSpPr>
          <p:nvPr>
            <p:ph idx="1"/>
          </p:nvPr>
        </p:nvSpPr>
        <p:spPr/>
        <p:txBody>
          <a:bodyPr>
            <a:normAutofit/>
          </a:bodyPr>
          <a:lstStyle/>
          <a:p>
            <a:r>
              <a:rPr lang="en-US" dirty="0"/>
              <a:t>Make sure every access of any variable is guarded by the lock according to the policy.</a:t>
            </a:r>
          </a:p>
          <a:p>
            <a:r>
              <a:rPr lang="en-US" dirty="0"/>
              <a:t>Make sure access of the related variables in the same method is in synchronized block.</a:t>
            </a:r>
          </a:p>
          <a:p>
            <a:r>
              <a:rPr lang="en-US" dirty="0"/>
              <a:t>Add waiting (and notify) to handle pre-conditions.</a:t>
            </a:r>
          </a:p>
          <a:p>
            <a:pPr marL="0" indent="0">
              <a:buNone/>
            </a:pPr>
            <a:r>
              <a:rPr lang="en-US" dirty="0"/>
              <a:t> </a:t>
            </a:r>
          </a:p>
        </p:txBody>
      </p:sp>
      <p:sp>
        <p:nvSpPr>
          <p:cNvPr id="4" name="TextBox 3"/>
          <p:cNvSpPr txBox="1"/>
          <p:nvPr/>
        </p:nvSpPr>
        <p:spPr>
          <a:xfrm>
            <a:off x="914400" y="55626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MyStackThreadSafe.java</a:t>
            </a:r>
          </a:p>
        </p:txBody>
      </p:sp>
    </p:spTree>
    <p:extLst>
      <p:ext uri="{BB962C8B-B14F-4D97-AF65-F5344CB8AC3E}">
        <p14:creationId xmlns:p14="http://schemas.microsoft.com/office/powerpoint/2010/main" val="330071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a:t>
            </a:r>
            <a:r>
              <a:rPr lang="en-US" altLang="zh-CN" dirty="0"/>
              <a:t>1</a:t>
            </a:r>
            <a:endParaRPr lang="en-US" dirty="0"/>
          </a:p>
        </p:txBody>
      </p:sp>
      <p:sp>
        <p:nvSpPr>
          <p:cNvPr id="3" name="Content Placeholder 2"/>
          <p:cNvSpPr>
            <a:spLocks noGrp="1"/>
          </p:cNvSpPr>
          <p:nvPr>
            <p:ph idx="1"/>
          </p:nvPr>
        </p:nvSpPr>
        <p:spPr/>
        <p:txBody>
          <a:bodyPr/>
          <a:lstStyle/>
          <a:p>
            <a:pPr marL="0" indent="0">
              <a:buNone/>
            </a:pPr>
            <a:r>
              <a:rPr lang="en-US" dirty="0"/>
              <a:t>Similarly identify the pre-condition/post-condition of other methods in MyStack.java and make the class thread-safe. </a:t>
            </a:r>
          </a:p>
          <a:p>
            <a:r>
              <a:rPr lang="en-SG" altLang="zh-CN" dirty="0"/>
              <a:t>Document what is your locking policy and why.</a:t>
            </a:r>
          </a:p>
          <a:p>
            <a:r>
              <a:rPr lang="en-SG" dirty="0"/>
              <a:t>Apply wait/notify whenever relevant.</a:t>
            </a:r>
            <a:endParaRPr lang="en-US" dirty="0"/>
          </a:p>
          <a:p>
            <a:endParaRPr lang="en-US" dirty="0"/>
          </a:p>
        </p:txBody>
      </p:sp>
    </p:spTree>
    <p:extLst>
      <p:ext uri="{BB962C8B-B14F-4D97-AF65-F5344CB8AC3E}">
        <p14:creationId xmlns:p14="http://schemas.microsoft.com/office/powerpoint/2010/main" val="4196727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Extending the Class</a:t>
            </a:r>
          </a:p>
        </p:txBody>
      </p:sp>
      <p:sp>
        <p:nvSpPr>
          <p:cNvPr id="5" name="Content Placeholder 4"/>
          <p:cNvSpPr>
            <a:spLocks noGrp="1"/>
          </p:cNvSpPr>
          <p:nvPr>
            <p:ph idx="1"/>
          </p:nvPr>
        </p:nvSpPr>
        <p:spPr/>
        <p:txBody>
          <a:bodyPr/>
          <a:lstStyle/>
          <a:p>
            <a:pPr marL="0" indent="0">
              <a:buNone/>
            </a:pPr>
            <a:r>
              <a:rPr lang="en-US" dirty="0"/>
              <a:t>You build a thread-safe class through extending the class if </a:t>
            </a:r>
          </a:p>
          <a:p>
            <a:r>
              <a:rPr lang="en-US" dirty="0"/>
              <a:t>there is a thread-safe class supporting almost all the operations your want;</a:t>
            </a:r>
          </a:p>
          <a:p>
            <a:r>
              <a:rPr lang="en-US" dirty="0"/>
              <a:t>and you know the locking policy of the class (so that you can follow the same policy);</a:t>
            </a:r>
          </a:p>
          <a:p>
            <a:r>
              <a:rPr lang="en-US" dirty="0"/>
              <a:t>and you don’t have the source code.	</a:t>
            </a:r>
          </a:p>
          <a:p>
            <a:pPr marL="457200" lvl="1" indent="0">
              <a:buNone/>
            </a:pPr>
            <a:endParaRPr lang="en-US" dirty="0"/>
          </a:p>
        </p:txBody>
      </p:sp>
      <p:sp>
        <p:nvSpPr>
          <p:cNvPr id="6" name="TextBox 5"/>
          <p:cNvSpPr txBox="1"/>
          <p:nvPr/>
        </p:nvSpPr>
        <p:spPr>
          <a:xfrm>
            <a:off x="1143000" y="56388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BetterVector.java</a:t>
            </a:r>
          </a:p>
        </p:txBody>
      </p:sp>
    </p:spTree>
    <p:extLst>
      <p:ext uri="{BB962C8B-B14F-4D97-AF65-F5344CB8AC3E}">
        <p14:creationId xmlns:p14="http://schemas.microsoft.com/office/powerpoint/2010/main" val="75477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of Private Locks</a:t>
            </a:r>
          </a:p>
        </p:txBody>
      </p:sp>
      <p:sp>
        <p:nvSpPr>
          <p:cNvPr id="3" name="Content Placeholder 2"/>
          <p:cNvSpPr>
            <a:spLocks noGrp="1"/>
          </p:cNvSpPr>
          <p:nvPr>
            <p:ph idx="1"/>
          </p:nvPr>
        </p:nvSpPr>
        <p:spPr/>
        <p:txBody>
          <a:bodyPr>
            <a:normAutofit fontScale="70000" lnSpcReduction="20000"/>
          </a:bodyPr>
          <a:lstStyle/>
          <a:p>
            <a:r>
              <a:rPr lang="en-US" dirty="0"/>
              <a:t>Instead of guarding state variables by locking “this”, private locks can be used too.</a:t>
            </a:r>
          </a:p>
          <a:p>
            <a:r>
              <a:rPr lang="en-US" dirty="0"/>
              <a:t>Example:</a:t>
            </a:r>
          </a:p>
          <a:p>
            <a:pPr marL="457200" lvl="1" indent="0">
              <a:buNone/>
            </a:pPr>
            <a:r>
              <a:rPr lang="en-US" dirty="0"/>
              <a:t>public class </a:t>
            </a:r>
            <a:r>
              <a:rPr lang="en-US" dirty="0" err="1"/>
              <a:t>PrivateLock</a:t>
            </a:r>
            <a:r>
              <a:rPr lang="en-US" dirty="0"/>
              <a:t> {</a:t>
            </a:r>
          </a:p>
          <a:p>
            <a:pPr marL="457200" lvl="1" indent="0">
              <a:buNone/>
            </a:pPr>
            <a:r>
              <a:rPr lang="en-US" dirty="0"/>
              <a:t>	private final Object </a:t>
            </a:r>
            <a:r>
              <a:rPr lang="en-US" dirty="0" err="1"/>
              <a:t>myLock</a:t>
            </a:r>
            <a:r>
              <a:rPr lang="en-US" dirty="0"/>
              <a:t> = new Object();</a:t>
            </a:r>
          </a:p>
          <a:p>
            <a:pPr marL="457200" lvl="1" indent="0">
              <a:buNone/>
            </a:pPr>
            <a:r>
              <a:rPr lang="en-US" dirty="0"/>
              <a:t>	//@</a:t>
            </a:r>
            <a:r>
              <a:rPr lang="en-US" dirty="0" err="1"/>
              <a:t>GuardedBy</a:t>
            </a:r>
            <a:r>
              <a:rPr lang="en-US" dirty="0"/>
              <a:t>(“</a:t>
            </a:r>
            <a:r>
              <a:rPr lang="en-US" dirty="0" err="1"/>
              <a:t>myLock</a:t>
            </a:r>
            <a:r>
              <a:rPr lang="en-US" dirty="0"/>
              <a:t>”)</a:t>
            </a:r>
          </a:p>
          <a:p>
            <a:pPr marL="457200" lvl="1" indent="0">
              <a:buNone/>
            </a:pPr>
            <a:r>
              <a:rPr lang="en-US" dirty="0"/>
              <a:t>	Widget </a:t>
            </a:r>
            <a:r>
              <a:rPr lang="en-US" dirty="0" err="1"/>
              <a:t>widget</a:t>
            </a:r>
            <a:r>
              <a:rPr lang="en-US" dirty="0"/>
              <a:t>;</a:t>
            </a:r>
          </a:p>
          <a:p>
            <a:pPr marL="457200" lvl="1" indent="0">
              <a:buNone/>
            </a:pPr>
            <a:r>
              <a:rPr lang="en-US" dirty="0"/>
              <a:t>	</a:t>
            </a:r>
          </a:p>
          <a:p>
            <a:pPr marL="457200" lvl="1" indent="0">
              <a:buNone/>
            </a:pPr>
            <a:r>
              <a:rPr lang="en-US" dirty="0"/>
              <a:t>	void </a:t>
            </a:r>
            <a:r>
              <a:rPr lang="en-US" dirty="0" err="1"/>
              <a:t>someMethod</a:t>
            </a:r>
            <a:r>
              <a:rPr lang="en-US" dirty="0"/>
              <a:t>() {</a:t>
            </a:r>
          </a:p>
          <a:p>
            <a:pPr marL="457200" lvl="1" indent="0">
              <a:buNone/>
            </a:pPr>
            <a:r>
              <a:rPr lang="en-US" dirty="0"/>
              <a:t>		synchronized(</a:t>
            </a:r>
            <a:r>
              <a:rPr lang="en-US" dirty="0" err="1"/>
              <a:t>myLock</a:t>
            </a:r>
            <a:r>
              <a:rPr lang="en-US" dirty="0"/>
              <a:t>) {</a:t>
            </a:r>
          </a:p>
          <a:p>
            <a:pPr marL="457200" lvl="1" indent="0">
              <a:buNone/>
            </a:pPr>
            <a:r>
              <a:rPr lang="en-US" dirty="0"/>
              <a:t>			//Access or modify the state of widget</a:t>
            </a:r>
          </a:p>
          <a:p>
            <a:pPr marL="457200" lvl="1" indent="0">
              <a:buNone/>
            </a:pPr>
            <a:r>
              <a:rPr lang="en-US" dirty="0"/>
              <a:t>		}</a:t>
            </a:r>
          </a:p>
          <a:p>
            <a:pPr marL="457200" lvl="1" indent="0">
              <a:buNone/>
            </a:pPr>
            <a:r>
              <a:rPr lang="en-US" dirty="0"/>
              <a:t>	}</a:t>
            </a:r>
          </a:p>
          <a:p>
            <a:pPr marL="457200" lvl="1" indent="0">
              <a:buNone/>
            </a:pPr>
            <a:r>
              <a:rPr lang="en-US" dirty="0"/>
              <a:t>} </a:t>
            </a:r>
          </a:p>
        </p:txBody>
      </p:sp>
      <p:sp>
        <p:nvSpPr>
          <p:cNvPr id="4" name="TextBox 3"/>
          <p:cNvSpPr txBox="1"/>
          <p:nvPr/>
        </p:nvSpPr>
        <p:spPr>
          <a:xfrm>
            <a:off x="1676400" y="5791200"/>
            <a:ext cx="58674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Private Locks are flexible and risky.</a:t>
            </a:r>
          </a:p>
        </p:txBody>
      </p:sp>
    </p:spTree>
    <p:extLst>
      <p:ext uri="{BB962C8B-B14F-4D97-AF65-F5344CB8AC3E}">
        <p14:creationId xmlns:p14="http://schemas.microsoft.com/office/powerpoint/2010/main" val="1926052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class</a:t>
            </a:r>
          </a:p>
        </p:txBody>
      </p:sp>
      <p:sp>
        <p:nvSpPr>
          <p:cNvPr id="3" name="Content Placeholder 2"/>
          <p:cNvSpPr>
            <a:spLocks noGrp="1"/>
          </p:cNvSpPr>
          <p:nvPr>
            <p:ph idx="1"/>
          </p:nvPr>
        </p:nvSpPr>
        <p:spPr/>
        <p:txBody>
          <a:bodyPr/>
          <a:lstStyle/>
          <a:p>
            <a:r>
              <a:rPr lang="en-US" dirty="0"/>
              <a:t>More fragile than modifying the class directly, because the implementation of the synchronization policy is now distributed over multiple, separately maintained source files. </a:t>
            </a:r>
          </a:p>
        </p:txBody>
      </p:sp>
      <p:sp>
        <p:nvSpPr>
          <p:cNvPr id="4" name="TextBox 3"/>
          <p:cNvSpPr txBox="1"/>
          <p:nvPr/>
        </p:nvSpPr>
        <p:spPr>
          <a:xfrm>
            <a:off x="1143000" y="4419600"/>
            <a:ext cx="6934200"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ExtendedPair.java and ExtendedPairWrong.java</a:t>
            </a:r>
          </a:p>
        </p:txBody>
      </p:sp>
    </p:spTree>
    <p:extLst>
      <p:ext uri="{BB962C8B-B14F-4D97-AF65-F5344CB8AC3E}">
        <p14:creationId xmlns:p14="http://schemas.microsoft.com/office/powerpoint/2010/main" val="760900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Locking</a:t>
            </a:r>
          </a:p>
        </p:txBody>
      </p:sp>
      <p:sp>
        <p:nvSpPr>
          <p:cNvPr id="3" name="Content Placeholder 2"/>
          <p:cNvSpPr>
            <a:spLocks noGrp="1"/>
          </p:cNvSpPr>
          <p:nvPr>
            <p:ph idx="1"/>
          </p:nvPr>
        </p:nvSpPr>
        <p:spPr/>
        <p:txBody>
          <a:bodyPr>
            <a:normAutofit/>
          </a:bodyPr>
          <a:lstStyle/>
          <a:p>
            <a:pPr marL="0" indent="0">
              <a:buNone/>
            </a:pPr>
            <a:r>
              <a:rPr lang="en-US" dirty="0"/>
              <a:t>You can build a thread-safe class through client-side locking if </a:t>
            </a:r>
          </a:p>
          <a:p>
            <a:r>
              <a:rPr lang="en-US" dirty="0"/>
              <a:t>We don’t have the source code or enough access to the internal state so that we can extend the class.</a:t>
            </a:r>
          </a:p>
          <a:p>
            <a:r>
              <a:rPr lang="en-US" dirty="0"/>
              <a:t>You know the client’s locking policy (i.e., there are no private locks). </a:t>
            </a:r>
          </a:p>
          <a:p>
            <a:pPr marL="0" indent="0">
              <a:buNone/>
            </a:pPr>
            <a:endParaRPr lang="en-US" dirty="0"/>
          </a:p>
        </p:txBody>
      </p:sp>
    </p:spTree>
    <p:extLst>
      <p:ext uri="{BB962C8B-B14F-4D97-AF65-F5344CB8AC3E}">
        <p14:creationId xmlns:p14="http://schemas.microsoft.com/office/powerpoint/2010/main" val="2829105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Locking</a:t>
            </a:r>
          </a:p>
        </p:txBody>
      </p:sp>
      <p:sp>
        <p:nvSpPr>
          <p:cNvPr id="3" name="Content Placeholder 2"/>
          <p:cNvSpPr>
            <a:spLocks noGrp="1"/>
          </p:cNvSpPr>
          <p:nvPr>
            <p:ph idx="1"/>
          </p:nvPr>
        </p:nvSpPr>
        <p:spPr/>
        <p:txBody>
          <a:bodyPr>
            <a:normAutofit/>
          </a:bodyPr>
          <a:lstStyle/>
          <a:p>
            <a:pPr marL="0" indent="0">
              <a:buNone/>
            </a:pPr>
            <a:r>
              <a:rPr lang="en-US" dirty="0"/>
              <a:t>Example: Add a method </a:t>
            </a:r>
            <a:r>
              <a:rPr lang="en-US" dirty="0" err="1"/>
              <a:t>addIfAbsent</a:t>
            </a:r>
            <a:r>
              <a:rPr lang="en-US" dirty="0"/>
              <a:t> to </a:t>
            </a:r>
            <a:r>
              <a:rPr lang="en-US" dirty="0" err="1"/>
              <a:t>Collections.synchronizedList</a:t>
            </a:r>
            <a:endParaRPr lang="en-US" dirty="0"/>
          </a:p>
          <a:p>
            <a:endParaRPr lang="en-US" dirty="0"/>
          </a:p>
          <a:p>
            <a:endParaRPr lang="en-US" dirty="0"/>
          </a:p>
          <a:p>
            <a:pPr marL="0" indent="0">
              <a:buNone/>
            </a:pPr>
            <a:endParaRPr lang="en-US" dirty="0"/>
          </a:p>
        </p:txBody>
      </p:sp>
      <p:sp>
        <p:nvSpPr>
          <p:cNvPr id="4" name="TextBox 3"/>
          <p:cNvSpPr txBox="1"/>
          <p:nvPr/>
        </p:nvSpPr>
        <p:spPr>
          <a:xfrm>
            <a:off x="533400" y="3048000"/>
            <a:ext cx="8100872" cy="1569660"/>
          </a:xfrm>
          <a:prstGeom prst="rect">
            <a:avLst/>
          </a:prstGeom>
          <a:noFill/>
        </p:spPr>
        <p:txBody>
          <a:bodyPr wrap="none" rtlCol="0">
            <a:spAutoFit/>
          </a:bodyPr>
          <a:lstStyle/>
          <a:p>
            <a:r>
              <a:rPr lang="en-US" sz="2400" i="1" dirty="0"/>
              <a:t>public class </a:t>
            </a:r>
            <a:r>
              <a:rPr lang="en-US" sz="2400" i="1" dirty="0" err="1"/>
              <a:t>ListHelper</a:t>
            </a:r>
            <a:r>
              <a:rPr lang="en-US" sz="2400" i="1" dirty="0"/>
              <a:t>&lt;E&gt; {</a:t>
            </a:r>
          </a:p>
          <a:p>
            <a:r>
              <a:rPr lang="en-US" sz="2400" i="1" dirty="0"/>
              <a:t>	public </a:t>
            </a:r>
            <a:r>
              <a:rPr lang="en-US" sz="2400" i="1" dirty="0" err="1"/>
              <a:t>java.util.List</a:t>
            </a:r>
            <a:r>
              <a:rPr lang="en-US" sz="2400" i="1" dirty="0"/>
              <a:t>&lt;E&gt; list = </a:t>
            </a:r>
          </a:p>
          <a:p>
            <a:r>
              <a:rPr lang="en-US" sz="2400" i="1" dirty="0"/>
              <a:t>		</a:t>
            </a:r>
            <a:r>
              <a:rPr lang="en-US" sz="2400" i="1" dirty="0" err="1"/>
              <a:t>Collections.synchronizedList</a:t>
            </a:r>
            <a:r>
              <a:rPr lang="en-US" sz="2400" i="1" dirty="0"/>
              <a:t>(new </a:t>
            </a:r>
            <a:r>
              <a:rPr lang="en-US" sz="2400" i="1" dirty="0" err="1"/>
              <a:t>ArrayList</a:t>
            </a:r>
            <a:r>
              <a:rPr lang="en-US" sz="2400" i="1" dirty="0"/>
              <a:t>&lt;E&gt;());</a:t>
            </a:r>
          </a:p>
          <a:p>
            <a:r>
              <a:rPr lang="en-US" sz="2400" i="1" dirty="0"/>
              <a:t>}</a:t>
            </a:r>
          </a:p>
        </p:txBody>
      </p:sp>
    </p:spTree>
    <p:extLst>
      <p:ext uri="{BB962C8B-B14F-4D97-AF65-F5344CB8AC3E}">
        <p14:creationId xmlns:p14="http://schemas.microsoft.com/office/powerpoint/2010/main" val="270956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Is this thread safe?</a:t>
            </a:r>
          </a:p>
          <a:p>
            <a:endParaRPr lang="en-US" dirty="0"/>
          </a:p>
        </p:txBody>
      </p:sp>
      <p:sp>
        <p:nvSpPr>
          <p:cNvPr id="4" name="TextBox 3"/>
          <p:cNvSpPr txBox="1"/>
          <p:nvPr/>
        </p:nvSpPr>
        <p:spPr>
          <a:xfrm>
            <a:off x="990600" y="2362200"/>
            <a:ext cx="6598794" cy="3693319"/>
          </a:xfrm>
          <a:prstGeom prst="rect">
            <a:avLst/>
          </a:prstGeom>
          <a:noFill/>
        </p:spPr>
        <p:txBody>
          <a:bodyPr wrap="none" rtlCol="0">
            <a:spAutoFit/>
          </a:bodyPr>
          <a:lstStyle/>
          <a:p>
            <a:r>
              <a:rPr lang="en-US" i="1" dirty="0"/>
              <a:t>public class </a:t>
            </a:r>
            <a:r>
              <a:rPr lang="en-US" i="1" dirty="0" err="1"/>
              <a:t>ListHelper</a:t>
            </a:r>
            <a:r>
              <a:rPr lang="en-US" i="1" dirty="0"/>
              <a:t>&lt;E&gt; {</a:t>
            </a:r>
          </a:p>
          <a:p>
            <a:r>
              <a:rPr lang="en-US" i="1" dirty="0"/>
              <a:t>	public </a:t>
            </a:r>
            <a:r>
              <a:rPr lang="en-US" i="1" dirty="0" err="1"/>
              <a:t>java.util.List</a:t>
            </a:r>
            <a:r>
              <a:rPr lang="en-US" i="1" dirty="0"/>
              <a:t>&lt;E&gt; list = </a:t>
            </a:r>
          </a:p>
          <a:p>
            <a:r>
              <a:rPr lang="en-US" i="1" dirty="0"/>
              <a:t>		</a:t>
            </a:r>
            <a:r>
              <a:rPr lang="en-US" i="1" dirty="0" err="1"/>
              <a:t>Collections.synchronizedList</a:t>
            </a:r>
            <a:r>
              <a:rPr lang="en-US" i="1" dirty="0"/>
              <a:t>(new </a:t>
            </a:r>
            <a:r>
              <a:rPr lang="en-US" i="1" dirty="0" err="1"/>
              <a:t>ArrayList</a:t>
            </a:r>
            <a:r>
              <a:rPr lang="en-US" i="1" dirty="0"/>
              <a:t>&lt;E&gt;());</a:t>
            </a:r>
          </a:p>
          <a:p>
            <a:endParaRPr lang="en-US" i="1" dirty="0"/>
          </a:p>
          <a:p>
            <a:r>
              <a:rPr lang="en-US" i="1" dirty="0"/>
              <a:t>	public synchronized </a:t>
            </a:r>
            <a:r>
              <a:rPr lang="en-US" i="1" dirty="0" err="1"/>
              <a:t>boolean</a:t>
            </a:r>
            <a:r>
              <a:rPr lang="en-US" i="1" dirty="0"/>
              <a:t> </a:t>
            </a:r>
            <a:r>
              <a:rPr lang="en-US" i="1" dirty="0" err="1"/>
              <a:t>putIfAbsent</a:t>
            </a:r>
            <a:r>
              <a:rPr lang="en-US" i="1" dirty="0"/>
              <a:t>(E x) {</a:t>
            </a:r>
          </a:p>
          <a:p>
            <a:r>
              <a:rPr lang="en-US" i="1" dirty="0"/>
              <a:t>		</a:t>
            </a:r>
            <a:r>
              <a:rPr lang="en-US" i="1" dirty="0" err="1"/>
              <a:t>boolean</a:t>
            </a:r>
            <a:r>
              <a:rPr lang="en-US" i="1" dirty="0"/>
              <a:t> absent = !</a:t>
            </a:r>
            <a:r>
              <a:rPr lang="en-US" i="1" dirty="0" err="1"/>
              <a:t>list.contains</a:t>
            </a:r>
            <a:r>
              <a:rPr lang="en-US" i="1" dirty="0"/>
              <a:t>(x);</a:t>
            </a:r>
          </a:p>
          <a:p>
            <a:r>
              <a:rPr lang="en-US" i="1" dirty="0"/>
              <a:t>		if (absent) {</a:t>
            </a:r>
          </a:p>
          <a:p>
            <a:r>
              <a:rPr lang="en-US" i="1" dirty="0"/>
              <a:t>			</a:t>
            </a:r>
            <a:r>
              <a:rPr lang="en-US" i="1" dirty="0" err="1"/>
              <a:t>list.add</a:t>
            </a:r>
            <a:r>
              <a:rPr lang="en-US" i="1" dirty="0"/>
              <a:t>(x);</a:t>
            </a:r>
          </a:p>
          <a:p>
            <a:r>
              <a:rPr lang="en-US" i="1" dirty="0"/>
              <a:t>		}</a:t>
            </a:r>
          </a:p>
          <a:p>
            <a:endParaRPr lang="en-US" i="1" dirty="0"/>
          </a:p>
          <a:p>
            <a:r>
              <a:rPr lang="en-US" i="1" dirty="0"/>
              <a:t>		return absent;</a:t>
            </a:r>
          </a:p>
          <a:p>
            <a:r>
              <a:rPr lang="en-US" i="1" dirty="0"/>
              <a:t>	}</a:t>
            </a:r>
          </a:p>
          <a:p>
            <a:r>
              <a:rPr lang="en-US" i="1" dirty="0"/>
              <a:t>}</a:t>
            </a:r>
          </a:p>
        </p:txBody>
      </p:sp>
      <p:sp>
        <p:nvSpPr>
          <p:cNvPr id="5" name="TextBox 4"/>
          <p:cNvSpPr txBox="1"/>
          <p:nvPr/>
        </p:nvSpPr>
        <p:spPr>
          <a:xfrm>
            <a:off x="1371600" y="59436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Wrong! Correct example: ListHelper.java</a:t>
            </a:r>
          </a:p>
        </p:txBody>
      </p:sp>
    </p:spTree>
    <p:extLst>
      <p:ext uri="{BB962C8B-B14F-4D97-AF65-F5344CB8AC3E}">
        <p14:creationId xmlns:p14="http://schemas.microsoft.com/office/powerpoint/2010/main" val="4110771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2</a:t>
            </a:r>
          </a:p>
        </p:txBody>
      </p:sp>
      <p:sp>
        <p:nvSpPr>
          <p:cNvPr id="3" name="Content Placeholder 2"/>
          <p:cNvSpPr>
            <a:spLocks noGrp="1"/>
          </p:cNvSpPr>
          <p:nvPr>
            <p:ph idx="1"/>
          </p:nvPr>
        </p:nvSpPr>
        <p:spPr/>
        <p:txBody>
          <a:bodyPr>
            <a:normAutofit/>
          </a:bodyPr>
          <a:lstStyle/>
          <a:p>
            <a:pPr marL="0" indent="0">
              <a:buNone/>
            </a:pPr>
            <a:r>
              <a:rPr lang="en-US" dirty="0"/>
              <a:t>Assume that multiple threads may call the static methods defined in FirstExample.java. Refer to the next slide for a particular problem of the implementation. Fix the program.</a:t>
            </a:r>
          </a:p>
          <a:p>
            <a:pPr marL="0" indent="0">
              <a:buNone/>
            </a:pPr>
            <a:endParaRPr lang="en-US" dirty="0"/>
          </a:p>
        </p:txBody>
      </p:sp>
    </p:spTree>
    <p:extLst>
      <p:ext uri="{BB962C8B-B14F-4D97-AF65-F5344CB8AC3E}">
        <p14:creationId xmlns:p14="http://schemas.microsoft.com/office/powerpoint/2010/main" val="1958792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Hint</a:t>
            </a:r>
          </a:p>
        </p:txBody>
      </p:sp>
      <p:sp>
        <p:nvSpPr>
          <p:cNvPr id="5" name="TextBox 4"/>
          <p:cNvSpPr txBox="1"/>
          <p:nvPr/>
        </p:nvSpPr>
        <p:spPr>
          <a:xfrm>
            <a:off x="2502963" y="1371600"/>
            <a:ext cx="3974037" cy="2585323"/>
          </a:xfrm>
          <a:prstGeom prst="rect">
            <a:avLst/>
          </a:prstGeom>
          <a:noFill/>
        </p:spPr>
        <p:txBody>
          <a:bodyPr wrap="none" rtlCol="0">
            <a:spAutoFit/>
          </a:bodyPr>
          <a:lstStyle/>
          <a:p>
            <a:r>
              <a:rPr lang="en-US" i="1" dirty="0"/>
              <a:t>public static Object </a:t>
            </a:r>
            <a:r>
              <a:rPr lang="en-US" i="1" dirty="0" err="1"/>
              <a:t>getLast</a:t>
            </a:r>
            <a:r>
              <a:rPr lang="en-US" i="1" dirty="0"/>
              <a:t>(Vector list) {</a:t>
            </a:r>
          </a:p>
          <a:p>
            <a:r>
              <a:rPr lang="en-US" i="1" dirty="0"/>
              <a:t>       </a:t>
            </a:r>
            <a:r>
              <a:rPr lang="en-US" i="1" dirty="0" err="1"/>
              <a:t>int</a:t>
            </a:r>
            <a:r>
              <a:rPr lang="en-US" i="1" dirty="0"/>
              <a:t> </a:t>
            </a:r>
            <a:r>
              <a:rPr lang="en-US" i="1" dirty="0" err="1"/>
              <a:t>lastIndex</a:t>
            </a:r>
            <a:r>
              <a:rPr lang="en-US" i="1" dirty="0"/>
              <a:t> = </a:t>
            </a:r>
            <a:r>
              <a:rPr lang="en-US" i="1" dirty="0" err="1"/>
              <a:t>list.size</a:t>
            </a:r>
            <a:r>
              <a:rPr lang="en-US" i="1" dirty="0"/>
              <a:t>() - 1;</a:t>
            </a:r>
          </a:p>
          <a:p>
            <a:r>
              <a:rPr lang="en-US" i="1" dirty="0"/>
              <a:t>       return </a:t>
            </a:r>
            <a:r>
              <a:rPr lang="en-US" i="1" dirty="0" err="1"/>
              <a:t>list.get</a:t>
            </a:r>
            <a:r>
              <a:rPr lang="en-US" i="1" dirty="0"/>
              <a:t>(</a:t>
            </a:r>
            <a:r>
              <a:rPr lang="en-US" i="1" dirty="0" err="1"/>
              <a:t>lastIndex</a:t>
            </a:r>
            <a:r>
              <a:rPr lang="en-US" i="1" dirty="0"/>
              <a:t>);</a:t>
            </a:r>
          </a:p>
          <a:p>
            <a:r>
              <a:rPr lang="en-US" i="1" dirty="0"/>
              <a:t>}</a:t>
            </a:r>
          </a:p>
          <a:p>
            <a:endParaRPr lang="en-US" i="1" dirty="0"/>
          </a:p>
          <a:p>
            <a:r>
              <a:rPr lang="en-US" i="1" dirty="0"/>
              <a:t>public static void </a:t>
            </a:r>
            <a:r>
              <a:rPr lang="en-US" i="1" dirty="0" err="1"/>
              <a:t>deleteLast</a:t>
            </a:r>
            <a:r>
              <a:rPr lang="en-US" i="1" dirty="0"/>
              <a:t>(Vector list) {</a:t>
            </a:r>
          </a:p>
          <a:p>
            <a:r>
              <a:rPr lang="en-US" i="1" dirty="0"/>
              <a:t>      </a:t>
            </a:r>
            <a:r>
              <a:rPr lang="en-US" i="1" dirty="0" err="1"/>
              <a:t>int</a:t>
            </a:r>
            <a:r>
              <a:rPr lang="en-US" i="1" dirty="0"/>
              <a:t> </a:t>
            </a:r>
            <a:r>
              <a:rPr lang="en-US" i="1" dirty="0" err="1"/>
              <a:t>lastIndex</a:t>
            </a:r>
            <a:r>
              <a:rPr lang="en-US" i="1" dirty="0"/>
              <a:t> = </a:t>
            </a:r>
            <a:r>
              <a:rPr lang="en-US" i="1" dirty="0" err="1"/>
              <a:t>list.size</a:t>
            </a:r>
            <a:r>
              <a:rPr lang="en-US" i="1" dirty="0"/>
              <a:t>() - 1;</a:t>
            </a:r>
          </a:p>
          <a:p>
            <a:r>
              <a:rPr lang="en-US" i="1" dirty="0"/>
              <a:t>      </a:t>
            </a:r>
            <a:r>
              <a:rPr lang="en-US" i="1" dirty="0" err="1"/>
              <a:t>list.remove</a:t>
            </a:r>
            <a:r>
              <a:rPr lang="en-US" i="1" dirty="0"/>
              <a:t>(</a:t>
            </a:r>
            <a:r>
              <a:rPr lang="en-US" i="1" dirty="0" err="1"/>
              <a:t>lastIndex</a:t>
            </a:r>
            <a:r>
              <a:rPr lang="en-US" i="1" dirty="0"/>
              <a:t>);</a:t>
            </a:r>
          </a:p>
          <a:p>
            <a:r>
              <a:rPr lang="en-US" i="1" dirty="0"/>
              <a:t>}</a:t>
            </a:r>
          </a:p>
        </p:txBody>
      </p:sp>
      <p:sp>
        <p:nvSpPr>
          <p:cNvPr id="6" name="TextBox 5"/>
          <p:cNvSpPr txBox="1"/>
          <p:nvPr/>
        </p:nvSpPr>
        <p:spPr>
          <a:xfrm>
            <a:off x="2793521" y="4664333"/>
            <a:ext cx="990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size:10 </a:t>
            </a:r>
          </a:p>
        </p:txBody>
      </p:sp>
      <p:sp>
        <p:nvSpPr>
          <p:cNvPr id="7" name="TextBox 6"/>
          <p:cNvSpPr txBox="1"/>
          <p:nvPr/>
        </p:nvSpPr>
        <p:spPr>
          <a:xfrm>
            <a:off x="1421921" y="4664333"/>
            <a:ext cx="1029641" cy="369332"/>
          </a:xfrm>
          <a:prstGeom prst="rect">
            <a:avLst/>
          </a:prstGeom>
          <a:noFill/>
        </p:spPr>
        <p:txBody>
          <a:bodyPr wrap="none" rtlCol="0">
            <a:spAutoFit/>
          </a:bodyPr>
          <a:lstStyle/>
          <a:p>
            <a:r>
              <a:rPr lang="en-US" dirty="0"/>
              <a:t>Thread A</a:t>
            </a:r>
          </a:p>
        </p:txBody>
      </p:sp>
      <p:sp>
        <p:nvSpPr>
          <p:cNvPr id="8" name="TextBox 7"/>
          <p:cNvSpPr txBox="1"/>
          <p:nvPr/>
        </p:nvSpPr>
        <p:spPr>
          <a:xfrm>
            <a:off x="1421920" y="5394067"/>
            <a:ext cx="1021626" cy="369332"/>
          </a:xfrm>
          <a:prstGeom prst="rect">
            <a:avLst/>
          </a:prstGeom>
          <a:noFill/>
        </p:spPr>
        <p:txBody>
          <a:bodyPr wrap="none" rtlCol="0">
            <a:spAutoFit/>
          </a:bodyPr>
          <a:lstStyle/>
          <a:p>
            <a:r>
              <a:rPr lang="en-US" dirty="0"/>
              <a:t>Thread B</a:t>
            </a:r>
          </a:p>
        </p:txBody>
      </p:sp>
      <p:sp>
        <p:nvSpPr>
          <p:cNvPr id="9" name="TextBox 8"/>
          <p:cNvSpPr txBox="1"/>
          <p:nvPr/>
        </p:nvSpPr>
        <p:spPr>
          <a:xfrm>
            <a:off x="2793521" y="5394067"/>
            <a:ext cx="990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size:10 </a:t>
            </a:r>
          </a:p>
        </p:txBody>
      </p:sp>
      <p:cxnSp>
        <p:nvCxnSpPr>
          <p:cNvPr id="11" name="Straight Arrow Connector 10"/>
          <p:cNvCxnSpPr>
            <a:endCxn id="6" idx="1"/>
          </p:cNvCxnSpPr>
          <p:nvPr/>
        </p:nvCxnSpPr>
        <p:spPr>
          <a:xfrm>
            <a:off x="2451562" y="4848999"/>
            <a:ext cx="3419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1"/>
          </p:cNvCxnSpPr>
          <p:nvPr/>
        </p:nvCxnSpPr>
        <p:spPr>
          <a:xfrm>
            <a:off x="2451562" y="5578733"/>
            <a:ext cx="3419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93721" y="5394067"/>
            <a:ext cx="1219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remove(9) </a:t>
            </a:r>
          </a:p>
        </p:txBody>
      </p:sp>
      <p:cxnSp>
        <p:nvCxnSpPr>
          <p:cNvPr id="16" name="Straight Arrow Connector 15"/>
          <p:cNvCxnSpPr>
            <a:stCxn id="9" idx="3"/>
            <a:endCxn id="14" idx="1"/>
          </p:cNvCxnSpPr>
          <p:nvPr/>
        </p:nvCxnSpPr>
        <p:spPr>
          <a:xfrm>
            <a:off x="3784121" y="5578733"/>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12921" y="4664333"/>
            <a:ext cx="838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get(9) </a:t>
            </a:r>
          </a:p>
        </p:txBody>
      </p:sp>
      <p:cxnSp>
        <p:nvCxnSpPr>
          <p:cNvPr id="19" name="Straight Arrow Connector 18"/>
          <p:cNvCxnSpPr>
            <a:stCxn id="6" idx="3"/>
            <a:endCxn id="17" idx="1"/>
          </p:cNvCxnSpPr>
          <p:nvPr/>
        </p:nvCxnSpPr>
        <p:spPr>
          <a:xfrm>
            <a:off x="3784121" y="4848999"/>
            <a:ext cx="1828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3"/>
          </p:cNvCxnSpPr>
          <p:nvPr/>
        </p:nvCxnSpPr>
        <p:spPr>
          <a:xfrm>
            <a:off x="6451121" y="484899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Explosion 1 21"/>
          <p:cNvSpPr/>
          <p:nvPr/>
        </p:nvSpPr>
        <p:spPr>
          <a:xfrm>
            <a:off x="7010400" y="4572000"/>
            <a:ext cx="762000" cy="55399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38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Plan</a:t>
            </a:r>
          </a:p>
        </p:txBody>
      </p:sp>
      <p:graphicFrame>
        <p:nvGraphicFramePr>
          <p:cNvPr id="5" name="Table 4"/>
          <p:cNvGraphicFramePr>
            <a:graphicFrameLocks noGrp="1"/>
          </p:cNvGraphicFramePr>
          <p:nvPr>
            <p:extLst>
              <p:ext uri="{D42A27DB-BD31-4B8C-83A1-F6EECF244321}">
                <p14:modId xmlns:p14="http://schemas.microsoft.com/office/powerpoint/2010/main" val="1971402300"/>
              </p:ext>
            </p:extLst>
          </p:nvPr>
        </p:nvGraphicFramePr>
        <p:xfrm>
          <a:off x="685801" y="1752600"/>
          <a:ext cx="7696200" cy="4160520"/>
        </p:xfrm>
        <a:graphic>
          <a:graphicData uri="http://schemas.openxmlformats.org/drawingml/2006/table">
            <a:tbl>
              <a:tblPr firstRow="1" bandRow="1">
                <a:tableStyleId>{616DA210-FB5B-4158-B5E0-FEB733F419BA}</a:tableStyleId>
              </a:tblPr>
              <a:tblGrid>
                <a:gridCol w="965582">
                  <a:extLst>
                    <a:ext uri="{9D8B030D-6E8A-4147-A177-3AD203B41FA5}">
                      <a16:colId xmlns:a16="http://schemas.microsoft.com/office/drawing/2014/main" val="20000"/>
                    </a:ext>
                  </a:extLst>
                </a:gridCol>
                <a:gridCol w="1638809">
                  <a:extLst>
                    <a:ext uri="{9D8B030D-6E8A-4147-A177-3AD203B41FA5}">
                      <a16:colId xmlns:a16="http://schemas.microsoft.com/office/drawing/2014/main" val="20001"/>
                    </a:ext>
                  </a:extLst>
                </a:gridCol>
                <a:gridCol w="1727938">
                  <a:extLst>
                    <a:ext uri="{9D8B030D-6E8A-4147-A177-3AD203B41FA5}">
                      <a16:colId xmlns:a16="http://schemas.microsoft.com/office/drawing/2014/main" val="226394340"/>
                    </a:ext>
                  </a:extLst>
                </a:gridCol>
                <a:gridCol w="1722187">
                  <a:extLst>
                    <a:ext uri="{9D8B030D-6E8A-4147-A177-3AD203B41FA5}">
                      <a16:colId xmlns:a16="http://schemas.microsoft.com/office/drawing/2014/main" val="674762292"/>
                    </a:ext>
                  </a:extLst>
                </a:gridCol>
                <a:gridCol w="1641684">
                  <a:extLst>
                    <a:ext uri="{9D8B030D-6E8A-4147-A177-3AD203B41FA5}">
                      <a16:colId xmlns:a16="http://schemas.microsoft.com/office/drawing/2014/main" val="20004"/>
                    </a:ext>
                  </a:extLst>
                </a:gridCol>
              </a:tblGrid>
              <a:tr h="335280">
                <a:tc>
                  <a:txBody>
                    <a:bodyPr/>
                    <a:lstStyle/>
                    <a:p>
                      <a:r>
                        <a:rPr lang="en-US" sz="1000" dirty="0"/>
                        <a:t>Week</a:t>
                      </a:r>
                      <a:endParaRPr lang="en-US" sz="1000" b="0" dirty="0">
                        <a:solidFill>
                          <a:schemeClr val="tx1"/>
                        </a:solidFill>
                      </a:endParaRPr>
                    </a:p>
                  </a:txBody>
                  <a:tcPr/>
                </a:tc>
                <a:tc>
                  <a:txBody>
                    <a:bodyPr/>
                    <a:lstStyle/>
                    <a:p>
                      <a:pPr algn="l"/>
                      <a:r>
                        <a:rPr lang="en-US" sz="1000" dirty="0"/>
                        <a:t>Cohort Class 1</a:t>
                      </a:r>
                      <a:endParaRPr lang="en-US" sz="1000" b="0" dirty="0">
                        <a:solidFill>
                          <a:schemeClr val="tx1"/>
                        </a:solidFill>
                      </a:endParaRPr>
                    </a:p>
                  </a:txBody>
                  <a:tcPr/>
                </a:tc>
                <a:tc>
                  <a:txBody>
                    <a:bodyPr/>
                    <a:lstStyle/>
                    <a:p>
                      <a:pPr algn="l"/>
                      <a:r>
                        <a:rPr lang="en-US" sz="1000" dirty="0"/>
                        <a:t>Cohort Class 2</a:t>
                      </a:r>
                      <a:endParaRPr lang="en-US" sz="1000" b="0" dirty="0">
                        <a:solidFill>
                          <a:schemeClr val="tx1"/>
                        </a:solidFill>
                      </a:endParaRPr>
                    </a:p>
                  </a:txBody>
                  <a:tcPr/>
                </a:tc>
                <a:tc>
                  <a:txBody>
                    <a:bodyPr/>
                    <a:lstStyle/>
                    <a:p>
                      <a:r>
                        <a:rPr lang="en-US" sz="1000" dirty="0"/>
                        <a:t>Cohort Class 3</a:t>
                      </a:r>
                      <a:endParaRPr lang="en-US" sz="1000" b="0" dirty="0">
                        <a:solidFill>
                          <a:schemeClr val="tx1"/>
                        </a:solidFill>
                      </a:endParaRPr>
                    </a:p>
                  </a:txBody>
                  <a:tcPr/>
                </a:tc>
                <a:tc>
                  <a:txBody>
                    <a:bodyPr/>
                    <a:lstStyle/>
                    <a:p>
                      <a:r>
                        <a:rPr lang="en-US" sz="1000" dirty="0"/>
                        <a:t>Remarks</a:t>
                      </a:r>
                      <a:endParaRPr lang="en-US" sz="1000" b="0" dirty="0">
                        <a:solidFill>
                          <a:schemeClr val="tx1"/>
                        </a:solidFill>
                      </a:endParaRPr>
                    </a:p>
                  </a:txBody>
                  <a:tcPr/>
                </a:tc>
                <a:extLst>
                  <a:ext uri="{0D108BD9-81ED-4DB2-BD59-A6C34878D82A}">
                    <a16:rowId xmlns:a16="http://schemas.microsoft.com/office/drawing/2014/main" val="10000"/>
                  </a:ext>
                </a:extLst>
              </a:tr>
              <a:tr h="274320">
                <a:tc>
                  <a:txBody>
                    <a:bodyPr/>
                    <a:lstStyle/>
                    <a:p>
                      <a:r>
                        <a:rPr lang="en-US" sz="1000" dirty="0"/>
                        <a:t>1 (Jan 22)</a:t>
                      </a:r>
                      <a:endParaRPr lang="en-US" sz="1000" b="0" dirty="0">
                        <a:solidFill>
                          <a:schemeClr val="tx1"/>
                        </a:solidFill>
                      </a:endParaRPr>
                    </a:p>
                  </a:txBody>
                  <a:tcPr/>
                </a:tc>
                <a:tc gridSpan="3">
                  <a:txBody>
                    <a:bodyPr/>
                    <a:lstStyle/>
                    <a:p>
                      <a:pPr algn="ctr"/>
                      <a:r>
                        <a:rPr lang="en-US" sz="1000" dirty="0"/>
                        <a:t>Software</a:t>
                      </a:r>
                      <a:r>
                        <a:rPr lang="en-US" sz="1000" baseline="0" dirty="0"/>
                        <a:t> Development Process </a:t>
                      </a:r>
                      <a:endParaRPr lang="en-US" sz="1000" b="0" dirty="0">
                        <a:solidFill>
                          <a:schemeClr val="tx1"/>
                        </a:solidFill>
                      </a:endParaRPr>
                    </a:p>
                  </a:txBody>
                  <a:tcPr/>
                </a:tc>
                <a:tc hMerge="1">
                  <a:txBody>
                    <a:bodyPr/>
                    <a:lstStyle/>
                    <a:p>
                      <a:endParaRPr lang="en-US"/>
                    </a:p>
                  </a:txBody>
                  <a:tcPr/>
                </a:tc>
                <a:tc hMerge="1">
                  <a:txBody>
                    <a:bodyPr/>
                    <a:lstStyle/>
                    <a:p>
                      <a:endParaRPr lang="en-US"/>
                    </a:p>
                  </a:txBody>
                  <a:tcPr/>
                </a:tc>
                <a:tc>
                  <a:txBody>
                    <a:bodyPr/>
                    <a:lstStyle/>
                    <a:p>
                      <a:endParaRPr lang="en-US" sz="1000" b="0" dirty="0">
                        <a:solidFill>
                          <a:schemeClr val="tx1"/>
                        </a:solidFill>
                      </a:endParaRPr>
                    </a:p>
                  </a:txBody>
                  <a:tcPr/>
                </a:tc>
                <a:extLst>
                  <a:ext uri="{0D108BD9-81ED-4DB2-BD59-A6C34878D82A}">
                    <a16:rowId xmlns:a16="http://schemas.microsoft.com/office/drawing/2014/main" val="10001"/>
                  </a:ext>
                </a:extLst>
              </a:tr>
              <a:tr h="228600">
                <a:tc>
                  <a:txBody>
                    <a:bodyPr/>
                    <a:lstStyle/>
                    <a:p>
                      <a:r>
                        <a:rPr lang="en-US" sz="1000" dirty="0"/>
                        <a:t>2 (Jan 29)</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baseline="0" dirty="0">
                          <a:solidFill>
                            <a:schemeClr val="tx1"/>
                          </a:solidFill>
                          <a:latin typeface="+mn-lt"/>
                          <a:ea typeface="+mn-ea"/>
                          <a:cs typeface="+mn-cs"/>
                        </a:rPr>
                        <a:t>Software Design and UML</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kern="1200" baseline="0" dirty="0">
                        <a:solidFill>
                          <a:schemeClr val="tx1"/>
                        </a:solidFill>
                        <a:latin typeface="+mn-lt"/>
                        <a:ea typeface="+mn-ea"/>
                        <a:cs typeface="+mn-cs"/>
                      </a:endParaRPr>
                    </a:p>
                  </a:txBody>
                  <a:tcPr/>
                </a:tc>
                <a:tc>
                  <a:txBody>
                    <a:bodyPr/>
                    <a:lstStyle/>
                    <a:p>
                      <a:r>
                        <a:rPr lang="en-US" sz="1000" b="1" kern="1200" baseline="0" dirty="0">
                          <a:solidFill>
                            <a:srgbClr val="FF0000"/>
                          </a:solidFill>
                          <a:latin typeface="+mn-lt"/>
                          <a:ea typeface="+mn-ea"/>
                          <a:cs typeface="+mn-cs"/>
                        </a:rPr>
                        <a:t>Project Meeting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1</a:t>
                      </a:r>
                      <a:endParaRPr lang="en-US" sz="1000" b="0" dirty="0">
                        <a:solidFill>
                          <a:schemeClr val="tx1"/>
                        </a:solidFill>
                      </a:endParaRPr>
                    </a:p>
                  </a:txBody>
                  <a:tcPr/>
                </a:tc>
                <a:extLst>
                  <a:ext uri="{0D108BD9-81ED-4DB2-BD59-A6C34878D82A}">
                    <a16:rowId xmlns:a16="http://schemas.microsoft.com/office/drawing/2014/main" val="10002"/>
                  </a:ext>
                </a:extLst>
              </a:tr>
              <a:tr h="284402">
                <a:tc>
                  <a:txBody>
                    <a:bodyPr/>
                    <a:lstStyle/>
                    <a:p>
                      <a:r>
                        <a:rPr lang="en-US" sz="1000" baseline="0" dirty="0"/>
                        <a:t>3  (Feb 5)</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aseline="0" dirty="0"/>
                        <a:t>Software Design and UML</a:t>
                      </a:r>
                      <a:endParaRPr lang="en-US" sz="1000" b="0" dirty="0">
                        <a:solidFill>
                          <a:schemeClr val="tx1"/>
                        </a:solidFill>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a:solidFill>
                            <a:schemeClr val="tx1"/>
                          </a:solidFill>
                          <a:latin typeface="+mn-lt"/>
                          <a:ea typeface="+mn-ea"/>
                          <a:cs typeface="+mn-cs"/>
                        </a:rPr>
                        <a:t>Guest Lectures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endParaRPr>
                    </a:p>
                  </a:txBody>
                  <a:tcPr/>
                </a:tc>
                <a:extLst>
                  <a:ext uri="{0D108BD9-81ED-4DB2-BD59-A6C34878D82A}">
                    <a16:rowId xmlns:a16="http://schemas.microsoft.com/office/drawing/2014/main" val="10003"/>
                  </a:ext>
                </a:extLst>
              </a:tr>
              <a:tr h="279274">
                <a:tc>
                  <a:txBody>
                    <a:bodyPr/>
                    <a:lstStyle/>
                    <a:p>
                      <a:r>
                        <a:rPr lang="en-US" sz="1000" dirty="0"/>
                        <a:t>4 (Feb 12)</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Design Patterns</a:t>
                      </a:r>
                    </a:p>
                  </a:txBody>
                  <a:tcPr/>
                </a:tc>
                <a:tc hMerge="1">
                  <a:txBody>
                    <a:bodyPr/>
                    <a:lstStyle/>
                    <a:p>
                      <a:pPr algn="ctr"/>
                      <a:endParaRPr lang="en-US" sz="1000" dirty="0">
                        <a:solidFill>
                          <a:schemeClr val="tx1"/>
                        </a:solidFill>
                      </a:endParaRPr>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2.</a:t>
                      </a:r>
                      <a:r>
                        <a:rPr lang="en-US" sz="1000" baseline="0" dirty="0"/>
                        <a:t> Quiz 1</a:t>
                      </a:r>
                      <a:endParaRPr lang="en-US" sz="1000" dirty="0">
                        <a:solidFill>
                          <a:schemeClr val="tx1"/>
                        </a:solidFill>
                      </a:endParaRPr>
                    </a:p>
                  </a:txBody>
                  <a:tcPr/>
                </a:tc>
                <a:extLst>
                  <a:ext uri="{0D108BD9-81ED-4DB2-BD59-A6C34878D82A}">
                    <a16:rowId xmlns:a16="http://schemas.microsoft.com/office/drawing/2014/main" val="10004"/>
                  </a:ext>
                </a:extLst>
              </a:tr>
              <a:tr h="259284">
                <a:tc>
                  <a:txBody>
                    <a:bodyPr/>
                    <a:lstStyle/>
                    <a:p>
                      <a:r>
                        <a:rPr lang="en-US" sz="1000" dirty="0"/>
                        <a:t>5 (Feb 19)</a:t>
                      </a:r>
                      <a:endParaRPr lang="en-US" sz="1000" dirty="0">
                        <a:solidFill>
                          <a:schemeClr val="tx1"/>
                        </a:solidFill>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Software Testing</a:t>
                      </a:r>
                      <a:endParaRPr lang="en-US" sz="1000" dirty="0">
                        <a:solidFill>
                          <a:schemeClr val="tx1"/>
                        </a:solidFill>
                      </a:endParaRPr>
                    </a:p>
                  </a:txBody>
                  <a:tcPr/>
                </a:tc>
                <a:tc hMerge="1">
                  <a:txBody>
                    <a:bodyPr/>
                    <a:lstStyle/>
                    <a:p>
                      <a:endParaRPr lang="en-US"/>
                    </a:p>
                  </a:txBody>
                  <a:tcPr/>
                </a:tc>
                <a:tc>
                  <a:txBody>
                    <a:bodyPr/>
                    <a:lstStyle/>
                    <a:p>
                      <a:r>
                        <a:rPr lang="en-US" sz="1000" b="1" dirty="0">
                          <a:solidFill>
                            <a:srgbClr val="FF0000"/>
                          </a:solidFill>
                        </a:rPr>
                        <a:t>Project</a:t>
                      </a:r>
                      <a:r>
                        <a:rPr lang="en-US" sz="1000" b="1" baseline="0" dirty="0">
                          <a:solidFill>
                            <a:srgbClr val="FF0000"/>
                          </a:solidFill>
                        </a:rPr>
                        <a:t> Meeting II</a:t>
                      </a:r>
                      <a:endParaRPr lang="en-US" sz="1000"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endParaRPr>
                    </a:p>
                  </a:txBody>
                  <a:tcPr/>
                </a:tc>
                <a:extLst>
                  <a:ext uri="{0D108BD9-81ED-4DB2-BD59-A6C34878D82A}">
                    <a16:rowId xmlns:a16="http://schemas.microsoft.com/office/drawing/2014/main" val="10005"/>
                  </a:ext>
                </a:extLst>
              </a:tr>
              <a:tr h="274320">
                <a:tc>
                  <a:txBody>
                    <a:bodyPr/>
                    <a:lstStyle/>
                    <a:p>
                      <a:r>
                        <a:rPr lang="en-US" sz="1000" dirty="0"/>
                        <a:t>6 (Feb 26)</a:t>
                      </a:r>
                      <a:endParaRPr lang="en-US" sz="1000" dirty="0">
                        <a:solidFill>
                          <a:schemeClr val="tx1"/>
                        </a:solidFill>
                      </a:endParaRPr>
                    </a:p>
                  </a:txBody>
                  <a:tcPr/>
                </a:tc>
                <a:tc gridSpan="3">
                  <a:txBody>
                    <a:bodyPr/>
                    <a:lstStyle/>
                    <a:p>
                      <a:pPr algn="ctr"/>
                      <a:r>
                        <a:rPr lang="en-US" sz="1000" dirty="0"/>
                        <a:t>Software Testing</a:t>
                      </a:r>
                      <a:endParaRPr lang="en-US" sz="1000" dirty="0">
                        <a:solidFill>
                          <a:schemeClr val="tx1"/>
                        </a:solidFill>
                      </a:endParaRPr>
                    </a:p>
                  </a:txBody>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3</a:t>
                      </a:r>
                      <a:endParaRPr lang="en-US" sz="1000" dirty="0">
                        <a:solidFill>
                          <a:schemeClr val="tx1"/>
                        </a:solidFill>
                      </a:endParaRPr>
                    </a:p>
                  </a:txBody>
                  <a:tcPr/>
                </a:tc>
                <a:extLst>
                  <a:ext uri="{0D108BD9-81ED-4DB2-BD59-A6C34878D82A}">
                    <a16:rowId xmlns:a16="http://schemas.microsoft.com/office/drawing/2014/main" val="10006"/>
                  </a:ext>
                </a:extLst>
              </a:tr>
              <a:tr h="274320">
                <a:tc>
                  <a:txBody>
                    <a:bodyPr/>
                    <a:lstStyle/>
                    <a:p>
                      <a:r>
                        <a:rPr lang="en-US" sz="1000" dirty="0"/>
                        <a:t>7 (Mar</a:t>
                      </a:r>
                      <a:r>
                        <a:rPr lang="en-US" sz="1000" baseline="0" dirty="0"/>
                        <a:t> 5</a:t>
                      </a:r>
                      <a:r>
                        <a:rPr lang="en-US" sz="1000" dirty="0"/>
                        <a:t>)</a:t>
                      </a:r>
                      <a:endParaRPr lang="en-US" sz="1000" dirty="0">
                        <a:solidFill>
                          <a:schemeClr val="tx1"/>
                        </a:solidFill>
                      </a:endParaRPr>
                    </a:p>
                  </a:txBody>
                  <a:tcPr/>
                </a:tc>
                <a:tc gridSpan="3">
                  <a:txBody>
                    <a:bodyPr/>
                    <a:lstStyle/>
                    <a:p>
                      <a:pPr algn="ctr"/>
                      <a:r>
                        <a:rPr lang="en-US" sz="1000" dirty="0"/>
                        <a:t>Recess</a:t>
                      </a:r>
                      <a:endParaRPr lang="en-US" sz="1000" dirty="0">
                        <a:solidFill>
                          <a:schemeClr val="tx1"/>
                        </a:solidFill>
                      </a:endParaRP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4</a:t>
                      </a:r>
                      <a:endParaRPr lang="en-US" sz="1000" dirty="0">
                        <a:solidFill>
                          <a:schemeClr val="tx1"/>
                        </a:solidFill>
                      </a:endParaRPr>
                    </a:p>
                  </a:txBody>
                  <a:tcPr/>
                </a:tc>
                <a:extLst>
                  <a:ext uri="{0D108BD9-81ED-4DB2-BD59-A6C34878D82A}">
                    <a16:rowId xmlns:a16="http://schemas.microsoft.com/office/drawing/2014/main" val="10007"/>
                  </a:ext>
                </a:extLst>
              </a:tr>
              <a:tr h="289560">
                <a:tc>
                  <a:txBody>
                    <a:bodyPr/>
                    <a:lstStyle/>
                    <a:p>
                      <a:r>
                        <a:rPr lang="en-US" sz="1000" dirty="0"/>
                        <a:t>8 (Mar 12)</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Software Debugging,</a:t>
                      </a:r>
                      <a:r>
                        <a:rPr lang="en-US" sz="1000" baseline="0" dirty="0"/>
                        <a:t> Code smells and Maintenance</a:t>
                      </a:r>
                      <a:endParaRPr lang="en-US" sz="1000" dirty="0">
                        <a:solidFill>
                          <a:schemeClr val="tx1"/>
                        </a:solidFill>
                      </a:endParaRPr>
                    </a:p>
                  </a:txBody>
                  <a:tcPr/>
                </a:tc>
                <a:tc hMerge="1">
                  <a:txBody>
                    <a:bodyPr/>
                    <a:lstStyle/>
                    <a:p>
                      <a:endParaRPr lang="en-US"/>
                    </a:p>
                  </a:txBody>
                  <a:tcPr/>
                </a:tc>
                <a:tc>
                  <a:txBody>
                    <a:bodyPr/>
                    <a:lstStyle/>
                    <a:p>
                      <a:r>
                        <a:rPr lang="en-US" sz="1000" b="1" dirty="0">
                          <a:solidFill>
                            <a:srgbClr val="FF0000"/>
                          </a:solidFill>
                        </a:rPr>
                        <a:t>Project Meeting III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Quiz 2</a:t>
                      </a:r>
                    </a:p>
                  </a:txBody>
                  <a:tcPr/>
                </a:tc>
                <a:extLst>
                  <a:ext uri="{0D108BD9-81ED-4DB2-BD59-A6C34878D82A}">
                    <a16:rowId xmlns:a16="http://schemas.microsoft.com/office/drawing/2014/main" val="10008"/>
                  </a:ext>
                </a:extLst>
              </a:tr>
              <a:tr h="274320">
                <a:tc>
                  <a:txBody>
                    <a:bodyPr/>
                    <a:lstStyle/>
                    <a:p>
                      <a:r>
                        <a:rPr lang="en-US" sz="1000" dirty="0"/>
                        <a:t>9 (Mar 19)</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Concurrency: Requirement</a:t>
                      </a: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5</a:t>
                      </a:r>
                      <a:endParaRPr lang="en-US" sz="1000" dirty="0">
                        <a:solidFill>
                          <a:schemeClr val="tx1"/>
                        </a:solidFill>
                      </a:endParaRPr>
                    </a:p>
                  </a:txBody>
                  <a:tcPr/>
                </a:tc>
                <a:extLst>
                  <a:ext uri="{0D108BD9-81ED-4DB2-BD59-A6C34878D82A}">
                    <a16:rowId xmlns:a16="http://schemas.microsoft.com/office/drawing/2014/main" val="10009"/>
                  </a:ext>
                </a:extLst>
              </a:tr>
              <a:tr h="274320">
                <a:tc>
                  <a:txBody>
                    <a:bodyPr/>
                    <a:lstStyle/>
                    <a:p>
                      <a:r>
                        <a:rPr lang="en-US" sz="1000" dirty="0"/>
                        <a:t>10 (Mar 26)</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t>Concurrency: Design and Implementation</a:t>
                      </a:r>
                      <a:endParaRPr lang="en-US" sz="1000" b="1" dirty="0">
                        <a:solidFill>
                          <a:schemeClr val="tx1"/>
                        </a:solidFill>
                      </a:endParaRPr>
                    </a:p>
                  </a:txBody>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6; Quiz 3</a:t>
                      </a:r>
                      <a:endParaRPr lang="en-US" sz="1000" dirty="0">
                        <a:solidFill>
                          <a:schemeClr val="tx1"/>
                        </a:solidFill>
                      </a:endParaRPr>
                    </a:p>
                  </a:txBody>
                  <a:tcPr/>
                </a:tc>
                <a:extLst>
                  <a:ext uri="{0D108BD9-81ED-4DB2-BD59-A6C34878D82A}">
                    <a16:rowId xmlns:a16="http://schemas.microsoft.com/office/drawing/2014/main" val="10010"/>
                  </a:ext>
                </a:extLst>
              </a:tr>
              <a:tr h="274320">
                <a:tc>
                  <a:txBody>
                    <a:bodyPr/>
                    <a:lstStyle/>
                    <a:p>
                      <a:r>
                        <a:rPr lang="en-US" sz="1000" dirty="0"/>
                        <a:t>11 (Apr</a:t>
                      </a:r>
                      <a:r>
                        <a:rPr lang="en-US" sz="1000" baseline="0" dirty="0"/>
                        <a:t> 2</a:t>
                      </a:r>
                      <a:r>
                        <a:rPr lang="en-US" sz="1000" dirty="0"/>
                        <a:t>)</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baseline="0" dirty="0"/>
                        <a:t>Concurrency: Testing</a:t>
                      </a:r>
                      <a:endParaRPr lang="en-US" sz="1000" b="1" dirty="0">
                        <a:solidFill>
                          <a:schemeClr val="tx1"/>
                        </a:solidFill>
                      </a:endParaRPr>
                    </a:p>
                  </a:txBody>
                  <a:tcPr/>
                </a:tc>
                <a:tc hMerge="1">
                  <a:txBody>
                    <a:bodyPr/>
                    <a:lstStyle/>
                    <a:p>
                      <a:endParaRPr lang="en-US"/>
                    </a:p>
                  </a:txBody>
                  <a:tcPr/>
                </a:tc>
                <a:tc>
                  <a:txBody>
                    <a:bodyPr/>
                    <a:lstStyle/>
                    <a:p>
                      <a:r>
                        <a:rPr lang="en-US" sz="1000" b="1" dirty="0">
                          <a:solidFill>
                            <a:srgbClr val="FF0000"/>
                          </a:solidFill>
                        </a:rPr>
                        <a:t>Project Meeting IV</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7</a:t>
                      </a:r>
                      <a:endParaRPr lang="en-US" sz="1000" dirty="0">
                        <a:solidFill>
                          <a:schemeClr val="tx1"/>
                        </a:solidFill>
                      </a:endParaRPr>
                    </a:p>
                  </a:txBody>
                  <a:tcPr/>
                </a:tc>
                <a:extLst>
                  <a:ext uri="{0D108BD9-81ED-4DB2-BD59-A6C34878D82A}">
                    <a16:rowId xmlns:a16="http://schemas.microsoft.com/office/drawing/2014/main" val="10011"/>
                  </a:ext>
                </a:extLst>
              </a:tr>
              <a:tr h="274320">
                <a:tc>
                  <a:txBody>
                    <a:bodyPr/>
                    <a:lstStyle/>
                    <a:p>
                      <a:r>
                        <a:rPr lang="en-US" sz="1000" dirty="0"/>
                        <a:t>12 (Apr</a:t>
                      </a:r>
                      <a:r>
                        <a:rPr lang="en-US" sz="1000" baseline="0" dirty="0"/>
                        <a:t> 9</a:t>
                      </a:r>
                      <a:r>
                        <a:rPr lang="en-US" sz="1000" dirty="0"/>
                        <a:t>)</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baseline="0" dirty="0"/>
                        <a:t>Concurrency: Optimization</a:t>
                      </a:r>
                      <a:endParaRPr lang="en-US" sz="1000" b="1" dirty="0">
                        <a:solidFill>
                          <a:schemeClr val="tx1"/>
                        </a:solidFill>
                      </a:endParaRP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8; Quiz 4</a:t>
                      </a:r>
                      <a:endParaRPr lang="en-US" sz="1000" dirty="0">
                        <a:solidFill>
                          <a:schemeClr val="tx1"/>
                        </a:solidFill>
                      </a:endParaRPr>
                    </a:p>
                  </a:txBody>
                  <a:tcPr/>
                </a:tc>
                <a:extLst>
                  <a:ext uri="{0D108BD9-81ED-4DB2-BD59-A6C34878D82A}">
                    <a16:rowId xmlns:a16="http://schemas.microsoft.com/office/drawing/2014/main" val="10012"/>
                  </a:ext>
                </a:extLst>
              </a:tr>
              <a:tr h="274320">
                <a:tc>
                  <a:txBody>
                    <a:bodyPr/>
                    <a:lstStyle/>
                    <a:p>
                      <a:r>
                        <a:rPr lang="en-US" sz="1000" dirty="0"/>
                        <a:t>13 (Apr 16)</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baseline="0" dirty="0"/>
                        <a:t>Final </a:t>
                      </a:r>
                      <a:r>
                        <a:rPr lang="en-US" sz="1000" b="1" dirty="0"/>
                        <a:t>Project</a:t>
                      </a:r>
                      <a:r>
                        <a:rPr lang="en-US" sz="1000" b="1" baseline="0" dirty="0"/>
                        <a:t> Presentation (15 minutes for each group)</a:t>
                      </a:r>
                      <a:endParaRPr lang="en-US" sz="1000" b="1" dirty="0">
                        <a:solidFill>
                          <a:srgbClr val="FF0000"/>
                        </a:solidFill>
                      </a:endParaRP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Project Report/Code Due</a:t>
                      </a:r>
                      <a:endParaRPr lang="en-US" sz="1000" dirty="0">
                        <a:solidFill>
                          <a:schemeClr val="tx1"/>
                        </a:solidFill>
                      </a:endParaRPr>
                    </a:p>
                  </a:txBody>
                  <a:tcPr/>
                </a:tc>
                <a:extLst>
                  <a:ext uri="{0D108BD9-81ED-4DB2-BD59-A6C34878D82A}">
                    <a16:rowId xmlns:a16="http://schemas.microsoft.com/office/drawing/2014/main" val="10013"/>
                  </a:ext>
                </a:extLst>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14 (Apr 27)</a:t>
                      </a:r>
                      <a:endParaRPr lang="en-US" sz="1000" dirty="0">
                        <a:solidFill>
                          <a:schemeClr val="tx1"/>
                        </a:solidFill>
                      </a:endParaRPr>
                    </a:p>
                  </a:txBody>
                  <a:tcPr/>
                </a:tc>
                <a:tc gridSpan="3">
                  <a:txBody>
                    <a:bodyPr/>
                    <a:lstStyle/>
                    <a:p>
                      <a:pPr algn="ctr"/>
                      <a:r>
                        <a:rPr lang="en-US" sz="1000" dirty="0"/>
                        <a:t>Final Exam</a:t>
                      </a:r>
                      <a:endParaRPr lang="en-US" sz="1000" dirty="0">
                        <a:solidFill>
                          <a:srgbClr val="FF0000"/>
                        </a:solidFill>
                      </a:endParaRPr>
                    </a:p>
                  </a:txBody>
                  <a:tcPr/>
                </a:tc>
                <a:tc hMerge="1">
                  <a:txBody>
                    <a:bodyPr/>
                    <a:lstStyle/>
                    <a:p>
                      <a:endParaRPr lang="en-US"/>
                    </a:p>
                  </a:txBody>
                  <a:tcPr/>
                </a:tc>
                <a:tc hMerge="1">
                  <a:txBody>
                    <a:bodyPr/>
                    <a:lstStyle/>
                    <a:p>
                      <a:endParaRPr lang="en-US"/>
                    </a:p>
                  </a:txBody>
                  <a:tcPr/>
                </a:tc>
                <a:tc>
                  <a:txBody>
                    <a:bodyPr/>
                    <a:lstStyle/>
                    <a:p>
                      <a:endParaRPr lang="en-US" sz="1000" dirty="0">
                        <a:solidFill>
                          <a:schemeClr val="tx1"/>
                        </a:solidFill>
                      </a:endParaRP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6292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Locking</a:t>
            </a:r>
          </a:p>
        </p:txBody>
      </p:sp>
      <p:sp>
        <p:nvSpPr>
          <p:cNvPr id="3" name="Content Placeholder 2"/>
          <p:cNvSpPr>
            <a:spLocks noGrp="1"/>
          </p:cNvSpPr>
          <p:nvPr>
            <p:ph idx="1"/>
          </p:nvPr>
        </p:nvSpPr>
        <p:spPr/>
        <p:txBody>
          <a:bodyPr/>
          <a:lstStyle/>
          <a:p>
            <a:r>
              <a:rPr lang="en-US" dirty="0"/>
              <a:t>Even more fragile than extending the class because it distributes the locking policy for a class into classes that are totally unrelated. </a:t>
            </a:r>
          </a:p>
          <a:p>
            <a:pPr lvl="1"/>
            <a:r>
              <a:rPr lang="en-US" dirty="0"/>
              <a:t>Modifying the class: keeps the locking code in the same class</a:t>
            </a:r>
          </a:p>
          <a:p>
            <a:pPr lvl="1"/>
            <a:r>
              <a:rPr lang="en-US" dirty="0"/>
              <a:t>Extending the class: distributes the locking code in the class hierarchy</a:t>
            </a:r>
          </a:p>
        </p:txBody>
      </p:sp>
    </p:spTree>
    <p:extLst>
      <p:ext uri="{BB962C8B-B14F-4D97-AF65-F5344CB8AC3E}">
        <p14:creationId xmlns:p14="http://schemas.microsoft.com/office/powerpoint/2010/main" val="364841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endParaRPr lang="en-US" dirty="0"/>
          </a:p>
          <a:p>
            <a:endParaRPr lang="en-US" dirty="0"/>
          </a:p>
          <a:p>
            <a:r>
              <a:rPr lang="en-US" dirty="0"/>
              <a:t>It is less fragile if list is accessed only through </a:t>
            </a:r>
            <a:r>
              <a:rPr lang="en-US" dirty="0" err="1"/>
              <a:t>improvedList</a:t>
            </a:r>
            <a:r>
              <a:rPr lang="en-US" dirty="0"/>
              <a:t>.</a:t>
            </a:r>
          </a:p>
          <a:p>
            <a:r>
              <a:rPr lang="en-US" dirty="0"/>
              <a:t>It doesn’t care whether list is thread-safe or not.</a:t>
            </a:r>
          </a:p>
          <a:p>
            <a:r>
              <a:rPr lang="en-US" dirty="0"/>
              <a:t>It adds performance penalty due to the extra layer of synchronization. </a:t>
            </a:r>
          </a:p>
        </p:txBody>
      </p:sp>
      <p:sp>
        <p:nvSpPr>
          <p:cNvPr id="6" name="TextBox 5"/>
          <p:cNvSpPr txBox="1"/>
          <p:nvPr/>
        </p:nvSpPr>
        <p:spPr>
          <a:xfrm>
            <a:off x="1119996" y="2020661"/>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ImprovedList.java</a:t>
            </a:r>
          </a:p>
        </p:txBody>
      </p:sp>
    </p:spTree>
    <p:extLst>
      <p:ext uri="{BB962C8B-B14F-4D97-AF65-F5344CB8AC3E}">
        <p14:creationId xmlns:p14="http://schemas.microsoft.com/office/powerpoint/2010/main" val="3516564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a:t>
            </a:r>
            <a:r>
              <a:rPr lang="en-US" altLang="zh-CN" dirty="0"/>
              <a:t>3</a:t>
            </a:r>
            <a:endParaRPr lang="en-US" dirty="0"/>
          </a:p>
        </p:txBody>
      </p:sp>
      <p:sp>
        <p:nvSpPr>
          <p:cNvPr id="3" name="Content Placeholder 2"/>
          <p:cNvSpPr>
            <a:spLocks noGrp="1"/>
          </p:cNvSpPr>
          <p:nvPr>
            <p:ph idx="1"/>
          </p:nvPr>
        </p:nvSpPr>
        <p:spPr/>
        <p:txBody>
          <a:bodyPr/>
          <a:lstStyle/>
          <a:p>
            <a:pPr marL="0" indent="0">
              <a:buNone/>
            </a:pPr>
            <a:r>
              <a:rPr lang="en-US" dirty="0"/>
              <a:t>Write a thread-safe class named </a:t>
            </a:r>
            <a:r>
              <a:rPr lang="en-US" dirty="0" err="1"/>
              <a:t>SafeStack</a:t>
            </a:r>
            <a:r>
              <a:rPr lang="en-US" dirty="0"/>
              <a:t> which extends </a:t>
            </a:r>
            <a:r>
              <a:rPr lang="en-US" dirty="0" err="1"/>
              <a:t>java.util.Stack</a:t>
            </a:r>
            <a:r>
              <a:rPr lang="en-US" dirty="0"/>
              <a:t>&lt;E&gt; with two operations </a:t>
            </a:r>
            <a:r>
              <a:rPr lang="en-US" dirty="0" err="1"/>
              <a:t>pushIfNotFull</a:t>
            </a:r>
            <a:r>
              <a:rPr lang="en-US" dirty="0"/>
              <a:t>(E e) and </a:t>
            </a:r>
            <a:r>
              <a:rPr lang="en-US" dirty="0" err="1"/>
              <a:t>popIfNotEmpty</a:t>
            </a:r>
            <a:r>
              <a:rPr lang="en-US" dirty="0"/>
              <a:t>(). </a:t>
            </a:r>
          </a:p>
        </p:txBody>
      </p:sp>
    </p:spTree>
    <p:extLst>
      <p:ext uri="{BB962C8B-B14F-4D97-AF65-F5344CB8AC3E}">
        <p14:creationId xmlns:p14="http://schemas.microsoft.com/office/powerpoint/2010/main" val="1536096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a:t>
            </a:r>
          </a:p>
        </p:txBody>
      </p:sp>
      <p:sp>
        <p:nvSpPr>
          <p:cNvPr id="3" name="Content Placeholder 2"/>
          <p:cNvSpPr>
            <a:spLocks noGrp="1"/>
          </p:cNvSpPr>
          <p:nvPr>
            <p:ph idx="1"/>
          </p:nvPr>
        </p:nvSpPr>
        <p:spPr/>
        <p:txBody>
          <a:bodyPr/>
          <a:lstStyle/>
          <a:p>
            <a:r>
              <a:rPr lang="en-US" dirty="0"/>
              <a:t>Documentation is one of the most powerful tools for managing thread safety.</a:t>
            </a:r>
          </a:p>
          <a:p>
            <a:pPr lvl="1"/>
            <a:r>
              <a:rPr lang="en-US" dirty="0"/>
              <a:t>Document a class’s thread safety guarantees for its clients; document its locking policy for its maintainers.</a:t>
            </a:r>
          </a:p>
        </p:txBody>
      </p:sp>
    </p:spTree>
    <p:extLst>
      <p:ext uri="{BB962C8B-B14F-4D97-AF65-F5344CB8AC3E}">
        <p14:creationId xmlns:p14="http://schemas.microsoft.com/office/powerpoint/2010/main" val="1318248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971800"/>
            <a:ext cx="6934200" cy="1384995"/>
          </a:xfrm>
          <a:prstGeom prst="rect">
            <a:avLst/>
          </a:prstGeom>
          <a:noFill/>
        </p:spPr>
        <p:txBody>
          <a:bodyPr wrap="square" rtlCol="0">
            <a:spAutoFit/>
          </a:bodyPr>
          <a:lstStyle/>
          <a:p>
            <a:r>
              <a:rPr lang="en-US" sz="2800" dirty="0"/>
              <a:t>The above methods assume that the only way to access the state in the class is through calls of visible methods. </a:t>
            </a:r>
          </a:p>
        </p:txBody>
      </p:sp>
    </p:spTree>
    <p:extLst>
      <p:ext uri="{BB962C8B-B14F-4D97-AF65-F5344CB8AC3E}">
        <p14:creationId xmlns:p14="http://schemas.microsoft.com/office/powerpoint/2010/main" val="1858014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Instance Confinement</a:t>
            </a:r>
          </a:p>
        </p:txBody>
      </p:sp>
      <p:sp>
        <p:nvSpPr>
          <p:cNvPr id="5" name="Content Placeholder 4"/>
          <p:cNvSpPr>
            <a:spLocks noGrp="1"/>
          </p:cNvSpPr>
          <p:nvPr>
            <p:ph idx="1"/>
          </p:nvPr>
        </p:nvSpPr>
        <p:spPr/>
        <p:txBody>
          <a:bodyPr>
            <a:normAutofit fontScale="85000" lnSpcReduction="20000"/>
          </a:bodyPr>
          <a:lstStyle/>
          <a:p>
            <a:pPr marL="0" indent="0">
              <a:buNone/>
            </a:pPr>
            <a:r>
              <a:rPr lang="en-US" dirty="0"/>
              <a:t>Is the following class thread-safe?</a:t>
            </a:r>
          </a:p>
          <a:p>
            <a:pPr marL="0" indent="0">
              <a:buNone/>
            </a:pPr>
            <a:endParaRPr lang="en-US" dirty="0"/>
          </a:p>
          <a:p>
            <a:pPr marL="0" indent="0">
              <a:buNone/>
            </a:pPr>
            <a:r>
              <a:rPr lang="en-US" i="1" dirty="0"/>
              <a:t>public class </a:t>
            </a:r>
            <a:r>
              <a:rPr lang="en-US" i="1" dirty="0" err="1"/>
              <a:t>MyStack</a:t>
            </a:r>
            <a:r>
              <a:rPr lang="en-US" i="1" dirty="0"/>
              <a:t> {</a:t>
            </a:r>
          </a:p>
          <a:p>
            <a:pPr marL="0" indent="0">
              <a:buNone/>
            </a:pPr>
            <a:r>
              <a:rPr lang="en-US" i="1" dirty="0"/>
              <a:t>	private final </a:t>
            </a:r>
            <a:r>
              <a:rPr lang="en-US" i="1" dirty="0" err="1"/>
              <a:t>int</a:t>
            </a:r>
            <a:r>
              <a:rPr lang="en-US" i="1" dirty="0"/>
              <a:t> </a:t>
            </a:r>
            <a:r>
              <a:rPr lang="en-US" i="1" dirty="0" err="1"/>
              <a:t>maxSize</a:t>
            </a:r>
            <a:r>
              <a:rPr lang="en-US" i="1" dirty="0"/>
              <a:t>;</a:t>
            </a:r>
          </a:p>
          <a:p>
            <a:pPr marL="0" indent="0">
              <a:buNone/>
            </a:pPr>
            <a:r>
              <a:rPr lang="en-US" i="1" dirty="0"/>
              <a:t>	private</a:t>
            </a:r>
            <a:r>
              <a:rPr lang="en-US" i="1" dirty="0">
                <a:solidFill>
                  <a:srgbClr val="C00000"/>
                </a:solidFill>
              </a:rPr>
              <a:t> </a:t>
            </a:r>
            <a:r>
              <a:rPr lang="en-US" i="1" dirty="0"/>
              <a:t>long[] </a:t>
            </a:r>
            <a:r>
              <a:rPr lang="en-US" i="1" dirty="0" err="1"/>
              <a:t>stackArray</a:t>
            </a:r>
            <a:r>
              <a:rPr lang="en-US" i="1" dirty="0"/>
              <a:t>;</a:t>
            </a:r>
          </a:p>
          <a:p>
            <a:pPr marL="0" indent="0">
              <a:buNone/>
            </a:pPr>
            <a:r>
              <a:rPr lang="en-US" i="1" dirty="0"/>
              <a:t>	</a:t>
            </a:r>
            <a:r>
              <a:rPr lang="en-US" i="1" dirty="0">
                <a:solidFill>
                  <a:schemeClr val="accent2"/>
                </a:solidFill>
              </a:rPr>
              <a:t>public</a:t>
            </a:r>
            <a:r>
              <a:rPr lang="en-US" i="1" dirty="0"/>
              <a:t> </a:t>
            </a:r>
            <a:r>
              <a:rPr lang="en-US" i="1" dirty="0" err="1"/>
              <a:t>int</a:t>
            </a:r>
            <a:r>
              <a:rPr lang="en-US" i="1" dirty="0"/>
              <a:t> top; </a:t>
            </a:r>
          </a:p>
          <a:p>
            <a:pPr marL="0" indent="0">
              <a:buNone/>
            </a:pPr>
            <a:r>
              <a:rPr lang="en-US" dirty="0"/>
              <a:t>	//invariant: top &lt; </a:t>
            </a:r>
            <a:r>
              <a:rPr lang="en-US" dirty="0" err="1"/>
              <a:t>stackArray.length</a:t>
            </a:r>
            <a:r>
              <a:rPr lang="en-US" dirty="0"/>
              <a:t> &amp;&amp; top &gt;= -1</a:t>
            </a:r>
            <a:endParaRPr lang="en-US" i="1" dirty="0"/>
          </a:p>
          <a:p>
            <a:pPr marL="0" indent="0">
              <a:buNone/>
            </a:pPr>
            <a:r>
              <a:rPr lang="en-US" i="1" dirty="0"/>
              <a:t>	…</a:t>
            </a:r>
          </a:p>
          <a:p>
            <a:pPr marL="0" indent="0">
              <a:buNone/>
            </a:pPr>
            <a:r>
              <a:rPr lang="en-US" i="1" dirty="0"/>
              <a:t>	//all methods are synchronized. </a:t>
            </a:r>
          </a:p>
          <a:p>
            <a:pPr marL="0" indent="0">
              <a:buNone/>
            </a:pPr>
            <a:r>
              <a:rPr lang="en-US" i="1" dirty="0"/>
              <a:t>}</a:t>
            </a:r>
          </a:p>
          <a:p>
            <a:endParaRPr lang="en-US" dirty="0"/>
          </a:p>
        </p:txBody>
      </p:sp>
    </p:spTree>
    <p:extLst>
      <p:ext uri="{BB962C8B-B14F-4D97-AF65-F5344CB8AC3E}">
        <p14:creationId xmlns:p14="http://schemas.microsoft.com/office/powerpoint/2010/main" val="1092666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Encapsulating Data</a:t>
            </a:r>
          </a:p>
        </p:txBody>
      </p:sp>
      <p:sp>
        <p:nvSpPr>
          <p:cNvPr id="3" name="Content Placeholder 2"/>
          <p:cNvSpPr>
            <a:spLocks noGrp="1"/>
          </p:cNvSpPr>
          <p:nvPr>
            <p:ph idx="1"/>
          </p:nvPr>
        </p:nvSpPr>
        <p:spPr/>
        <p:txBody>
          <a:bodyPr>
            <a:normAutofit/>
          </a:bodyPr>
          <a:lstStyle/>
          <a:p>
            <a:r>
              <a:rPr lang="en-US" dirty="0"/>
              <a:t>Identify the intended scope of objects</a:t>
            </a:r>
          </a:p>
          <a:p>
            <a:pPr lvl="1"/>
            <a:r>
              <a:rPr lang="en-US" dirty="0"/>
              <a:t>To a class instance (e.g., a private data field)</a:t>
            </a:r>
          </a:p>
          <a:p>
            <a:pPr lvl="1"/>
            <a:r>
              <a:rPr lang="en-US" dirty="0"/>
              <a:t>To a lexical scope (e.g., a local variable)</a:t>
            </a:r>
          </a:p>
          <a:p>
            <a:pPr lvl="1"/>
            <a:r>
              <a:rPr lang="en-US" dirty="0"/>
              <a:t>To a thread (e.g., an object which is not supposed to be shared across threads)</a:t>
            </a:r>
          </a:p>
          <a:p>
            <a:r>
              <a:rPr lang="en-US" dirty="0"/>
              <a:t>Instance confinement is one of the easiest ways to build thread-safe classes</a:t>
            </a:r>
          </a:p>
        </p:txBody>
      </p:sp>
    </p:spTree>
    <p:extLst>
      <p:ext uri="{BB962C8B-B14F-4D97-AF65-F5344CB8AC3E}">
        <p14:creationId xmlns:p14="http://schemas.microsoft.com/office/powerpoint/2010/main" val="2628575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Encapsulating Data</a:t>
            </a:r>
          </a:p>
        </p:txBody>
      </p:sp>
      <p:sp>
        <p:nvSpPr>
          <p:cNvPr id="3" name="Content Placeholder 2"/>
          <p:cNvSpPr>
            <a:spLocks noGrp="1"/>
          </p:cNvSpPr>
          <p:nvPr>
            <p:ph idx="1"/>
          </p:nvPr>
        </p:nvSpPr>
        <p:spPr/>
        <p:txBody>
          <a:bodyPr>
            <a:normAutofit fontScale="92500" lnSpcReduction="10000"/>
          </a:bodyPr>
          <a:lstStyle/>
          <a:p>
            <a:r>
              <a:rPr lang="en-US" dirty="0"/>
              <a:t>Make sure the objects don’t escape their scope</a:t>
            </a:r>
          </a:p>
          <a:p>
            <a:r>
              <a:rPr lang="en-US" dirty="0"/>
              <a:t>Bad Example 1:</a:t>
            </a:r>
          </a:p>
          <a:p>
            <a:pPr marL="0" indent="0">
              <a:buNone/>
            </a:pPr>
            <a:r>
              <a:rPr lang="en-US" sz="3000" i="1" dirty="0"/>
              <a:t>	public class </a:t>
            </a:r>
            <a:r>
              <a:rPr lang="en-US" sz="3000" i="1" dirty="0" err="1"/>
              <a:t>MyStack</a:t>
            </a:r>
            <a:r>
              <a:rPr lang="en-US" sz="3000" i="1" dirty="0"/>
              <a:t> {</a:t>
            </a:r>
          </a:p>
          <a:p>
            <a:pPr marL="0" indent="0">
              <a:buNone/>
            </a:pPr>
            <a:r>
              <a:rPr lang="en-US" sz="3000" i="1" dirty="0"/>
              <a:t>		private final </a:t>
            </a:r>
            <a:r>
              <a:rPr lang="en-US" sz="3000" i="1" dirty="0" err="1"/>
              <a:t>int</a:t>
            </a:r>
            <a:r>
              <a:rPr lang="en-US" sz="3000" i="1" dirty="0"/>
              <a:t> </a:t>
            </a:r>
            <a:r>
              <a:rPr lang="en-US" sz="3000" i="1" dirty="0" err="1"/>
              <a:t>maxSize</a:t>
            </a:r>
            <a:r>
              <a:rPr lang="en-US" sz="3000" i="1" dirty="0"/>
              <a:t>;</a:t>
            </a:r>
          </a:p>
          <a:p>
            <a:pPr marL="0" indent="0">
              <a:buNone/>
            </a:pPr>
            <a:r>
              <a:rPr lang="en-US" sz="3000" i="1" dirty="0"/>
              <a:t>		</a:t>
            </a:r>
            <a:r>
              <a:rPr lang="en-US" sz="3000" i="1" dirty="0">
                <a:solidFill>
                  <a:srgbClr val="C00000"/>
                </a:solidFill>
              </a:rPr>
              <a:t>public</a:t>
            </a:r>
            <a:r>
              <a:rPr lang="en-US" sz="3000" i="1" dirty="0"/>
              <a:t> long[] </a:t>
            </a:r>
            <a:r>
              <a:rPr lang="en-US" sz="3000" i="1" dirty="0" err="1"/>
              <a:t>stackArray</a:t>
            </a:r>
            <a:r>
              <a:rPr lang="en-US" sz="3000" i="1" dirty="0"/>
              <a:t>;</a:t>
            </a:r>
          </a:p>
          <a:p>
            <a:pPr marL="0" indent="0">
              <a:buNone/>
            </a:pPr>
            <a:r>
              <a:rPr lang="en-US" sz="3000" i="1" dirty="0"/>
              <a:t>		private </a:t>
            </a:r>
            <a:r>
              <a:rPr lang="en-US" sz="3000" i="1" dirty="0" err="1"/>
              <a:t>int</a:t>
            </a:r>
            <a:r>
              <a:rPr lang="en-US" sz="3000" i="1" dirty="0"/>
              <a:t> top; </a:t>
            </a:r>
          </a:p>
          <a:p>
            <a:pPr marL="0" indent="0">
              <a:buNone/>
            </a:pPr>
            <a:r>
              <a:rPr lang="en-US" sz="3000" dirty="0"/>
              <a:t>		//top &lt; </a:t>
            </a:r>
            <a:r>
              <a:rPr lang="en-US" sz="3000" dirty="0" err="1"/>
              <a:t>stackArray.length</a:t>
            </a:r>
            <a:r>
              <a:rPr lang="en-US" sz="3000" dirty="0"/>
              <a:t> &amp;&amp; top &gt;= -1</a:t>
            </a:r>
            <a:endParaRPr lang="en-US" sz="3000" i="1" dirty="0"/>
          </a:p>
          <a:p>
            <a:pPr marL="0" indent="0">
              <a:buNone/>
            </a:pPr>
            <a:r>
              <a:rPr lang="en-US" sz="3000" i="1" dirty="0"/>
              <a:t>		…</a:t>
            </a:r>
          </a:p>
          <a:p>
            <a:pPr marL="0" indent="0">
              <a:buNone/>
            </a:pPr>
            <a:r>
              <a:rPr lang="en-US" sz="3000" i="1" dirty="0"/>
              <a:t>	}</a:t>
            </a:r>
            <a:endParaRPr lang="en-US" sz="3000" dirty="0"/>
          </a:p>
          <a:p>
            <a:pPr marL="0" indent="0">
              <a:buNone/>
            </a:pPr>
            <a:endParaRPr lang="en-US" sz="3000" dirty="0"/>
          </a:p>
          <a:p>
            <a:pPr marL="0" indent="0">
              <a:buNone/>
            </a:pPr>
            <a:endParaRPr lang="en-US" dirty="0"/>
          </a:p>
        </p:txBody>
      </p:sp>
    </p:spTree>
    <p:extLst>
      <p:ext uri="{BB962C8B-B14F-4D97-AF65-F5344CB8AC3E}">
        <p14:creationId xmlns:p14="http://schemas.microsoft.com/office/powerpoint/2010/main" val="2074963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Encapsulating Data</a:t>
            </a:r>
          </a:p>
        </p:txBody>
      </p:sp>
      <p:sp>
        <p:nvSpPr>
          <p:cNvPr id="3" name="Content Placeholder 2"/>
          <p:cNvSpPr>
            <a:spLocks noGrp="1"/>
          </p:cNvSpPr>
          <p:nvPr>
            <p:ph idx="1"/>
          </p:nvPr>
        </p:nvSpPr>
        <p:spPr/>
        <p:txBody>
          <a:bodyPr>
            <a:normAutofit fontScale="92500" lnSpcReduction="20000"/>
          </a:bodyPr>
          <a:lstStyle/>
          <a:p>
            <a:r>
              <a:rPr lang="en-US" dirty="0"/>
              <a:t>Make sure the objects don’t escape their scope</a:t>
            </a:r>
          </a:p>
          <a:p>
            <a:r>
              <a:rPr lang="en-US" dirty="0"/>
              <a:t>Bad Example 2:</a:t>
            </a:r>
          </a:p>
          <a:p>
            <a:pPr marL="0" indent="0">
              <a:buNone/>
            </a:pPr>
            <a:r>
              <a:rPr lang="en-US" sz="3000" i="1" dirty="0"/>
              <a:t>	public class </a:t>
            </a:r>
            <a:r>
              <a:rPr lang="en-US" sz="3000" i="1" dirty="0" err="1"/>
              <a:t>MyClass</a:t>
            </a:r>
            <a:r>
              <a:rPr lang="en-US" sz="3000" i="1" dirty="0"/>
              <a:t> {</a:t>
            </a:r>
          </a:p>
          <a:p>
            <a:pPr marL="0" indent="0">
              <a:buNone/>
            </a:pPr>
            <a:r>
              <a:rPr lang="en-US" sz="3000" i="1" dirty="0"/>
              <a:t>		//guard by “this”</a:t>
            </a:r>
          </a:p>
          <a:p>
            <a:pPr marL="0" indent="0">
              <a:buNone/>
            </a:pPr>
            <a:r>
              <a:rPr lang="en-US" sz="3000" i="1" dirty="0"/>
              <a:t>		private String[] states = new String[]{…};</a:t>
            </a:r>
          </a:p>
          <a:p>
            <a:pPr marL="0" indent="0">
              <a:buNone/>
            </a:pPr>
            <a:r>
              <a:rPr lang="en-US" sz="3000" i="1" dirty="0"/>
              <a:t>		private </a:t>
            </a:r>
            <a:r>
              <a:rPr lang="en-US" sz="3000" i="1" dirty="0" err="1"/>
              <a:t>int</a:t>
            </a:r>
            <a:r>
              <a:rPr lang="en-US" sz="3000" i="1" dirty="0"/>
              <a:t> size = </a:t>
            </a:r>
            <a:r>
              <a:rPr lang="en-US" sz="3000" i="1" dirty="0" err="1"/>
              <a:t>states.length</a:t>
            </a:r>
            <a:r>
              <a:rPr lang="en-US" sz="3000" i="1" dirty="0"/>
              <a:t>; </a:t>
            </a:r>
          </a:p>
          <a:p>
            <a:pPr marL="0" indent="0">
              <a:buNone/>
            </a:pPr>
            <a:r>
              <a:rPr lang="en-US" sz="3000" i="1" dirty="0"/>
              <a:t>		</a:t>
            </a:r>
            <a:r>
              <a:rPr lang="en-US" sz="3000" i="1" dirty="0">
                <a:solidFill>
                  <a:srgbClr val="C00000"/>
                </a:solidFill>
              </a:rPr>
              <a:t>public synchronized String[] </a:t>
            </a:r>
            <a:r>
              <a:rPr lang="en-US" sz="3000" i="1" dirty="0" err="1">
                <a:solidFill>
                  <a:srgbClr val="C00000"/>
                </a:solidFill>
              </a:rPr>
              <a:t>getStates</a:t>
            </a:r>
            <a:r>
              <a:rPr lang="en-US" sz="3000" i="1" dirty="0">
                <a:solidFill>
                  <a:srgbClr val="C00000"/>
                </a:solidFill>
              </a:rPr>
              <a:t>() {</a:t>
            </a:r>
          </a:p>
          <a:p>
            <a:pPr marL="0" indent="0">
              <a:buNone/>
            </a:pPr>
            <a:r>
              <a:rPr lang="en-US" sz="3000" i="1" dirty="0">
                <a:solidFill>
                  <a:srgbClr val="C00000"/>
                </a:solidFill>
              </a:rPr>
              <a:t>			return states;</a:t>
            </a:r>
          </a:p>
          <a:p>
            <a:pPr marL="0" indent="0">
              <a:buNone/>
            </a:pPr>
            <a:r>
              <a:rPr lang="en-US" sz="3000" i="1" dirty="0">
                <a:solidFill>
                  <a:srgbClr val="C00000"/>
                </a:solidFill>
              </a:rPr>
              <a:t>		}</a:t>
            </a:r>
          </a:p>
          <a:p>
            <a:pPr marL="0" indent="0">
              <a:buNone/>
            </a:pPr>
            <a:r>
              <a:rPr lang="en-US" sz="3000" i="1" dirty="0"/>
              <a:t>	}</a:t>
            </a:r>
            <a:endParaRPr lang="en-US" sz="3000" dirty="0"/>
          </a:p>
          <a:p>
            <a:pPr marL="0" indent="0">
              <a:buNone/>
            </a:pPr>
            <a:endParaRPr lang="en-US" sz="3000" dirty="0"/>
          </a:p>
          <a:p>
            <a:pPr marL="0" indent="0">
              <a:buNone/>
            </a:pPr>
            <a:endParaRPr lang="en-US" dirty="0"/>
          </a:p>
        </p:txBody>
      </p:sp>
      <p:sp>
        <p:nvSpPr>
          <p:cNvPr id="4" name="TextBox 3"/>
          <p:cNvSpPr txBox="1"/>
          <p:nvPr/>
        </p:nvSpPr>
        <p:spPr>
          <a:xfrm>
            <a:off x="1066800" y="59436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PersonSet.java</a:t>
            </a:r>
          </a:p>
        </p:txBody>
      </p:sp>
    </p:spTree>
    <p:extLst>
      <p:ext uri="{BB962C8B-B14F-4D97-AF65-F5344CB8AC3E}">
        <p14:creationId xmlns:p14="http://schemas.microsoft.com/office/powerpoint/2010/main" val="2679194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4</a:t>
            </a:r>
          </a:p>
        </p:txBody>
      </p:sp>
      <p:sp>
        <p:nvSpPr>
          <p:cNvPr id="3" name="Content Placeholder 2"/>
          <p:cNvSpPr>
            <a:spLocks noGrp="1"/>
          </p:cNvSpPr>
          <p:nvPr>
            <p:ph idx="1"/>
          </p:nvPr>
        </p:nvSpPr>
        <p:spPr/>
        <p:txBody>
          <a:bodyPr>
            <a:normAutofit lnSpcReduction="10000"/>
          </a:bodyPr>
          <a:lstStyle/>
          <a:p>
            <a:r>
              <a:rPr lang="en-US" dirty="0"/>
              <a:t>Assume a taxi tracking system which tracks taxis in Singapore. The updater threads would modify taxi locations and the view thread would fetch the locations of the taxis and display them. Examine Tracker.java (shared by the updater thread and the view thread) and make it thread-safe. Ensure instance confinement.</a:t>
            </a:r>
          </a:p>
          <a:p>
            <a:pPr marL="0" indent="0">
              <a:buNone/>
            </a:pPr>
            <a:r>
              <a:rPr lang="en-US" dirty="0"/>
              <a:t>	</a:t>
            </a:r>
          </a:p>
        </p:txBody>
      </p:sp>
    </p:spTree>
    <p:extLst>
      <p:ext uri="{BB962C8B-B14F-4D97-AF65-F5344CB8AC3E}">
        <p14:creationId xmlns:p14="http://schemas.microsoft.com/office/powerpoint/2010/main" val="135830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BDDE-3D1C-4BE5-ACAA-C7418C7A9778}"/>
              </a:ext>
            </a:extLst>
          </p:cNvPr>
          <p:cNvSpPr>
            <a:spLocks noGrp="1"/>
          </p:cNvSpPr>
          <p:nvPr>
            <p:ph type="title"/>
          </p:nvPr>
        </p:nvSpPr>
        <p:spPr/>
        <p:txBody>
          <a:bodyPr/>
          <a:lstStyle/>
          <a:p>
            <a:r>
              <a:rPr lang="en-SG" dirty="0"/>
              <a:t>Thread-Safety</a:t>
            </a:r>
          </a:p>
        </p:txBody>
      </p:sp>
      <p:sp>
        <p:nvSpPr>
          <p:cNvPr id="3" name="Content Placeholder 2">
            <a:extLst>
              <a:ext uri="{FF2B5EF4-FFF2-40B4-BE49-F238E27FC236}">
                <a16:creationId xmlns:a16="http://schemas.microsoft.com/office/drawing/2014/main" id="{16046815-5460-463A-A7D2-034081F458BD}"/>
              </a:ext>
            </a:extLst>
          </p:cNvPr>
          <p:cNvSpPr>
            <a:spLocks noGrp="1"/>
          </p:cNvSpPr>
          <p:nvPr>
            <p:ph idx="1"/>
          </p:nvPr>
        </p:nvSpPr>
        <p:spPr/>
        <p:txBody>
          <a:bodyPr/>
          <a:lstStyle/>
          <a:p>
            <a:pPr marL="0" indent="0">
              <a:buNone/>
            </a:pPr>
            <a:r>
              <a:rPr lang="en-SG" dirty="0"/>
              <a:t>To achieve thread-safety, identify every object (say, of type A) in a program which is shared by multiple threads and make sure type A is thread-safe.</a:t>
            </a:r>
            <a:br>
              <a:rPr lang="en-SG" dirty="0"/>
            </a:br>
            <a:endParaRPr lang="en-SG" dirty="0"/>
          </a:p>
        </p:txBody>
      </p:sp>
    </p:spTree>
    <p:extLst>
      <p:ext uri="{BB962C8B-B14F-4D97-AF65-F5344CB8AC3E}">
        <p14:creationId xmlns:p14="http://schemas.microsoft.com/office/powerpoint/2010/main" val="1320384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State Variables</a:t>
            </a:r>
          </a:p>
        </p:txBody>
      </p:sp>
      <p:sp>
        <p:nvSpPr>
          <p:cNvPr id="3" name="Content Placeholder 2"/>
          <p:cNvSpPr>
            <a:spLocks noGrp="1"/>
          </p:cNvSpPr>
          <p:nvPr>
            <p:ph idx="1"/>
          </p:nvPr>
        </p:nvSpPr>
        <p:spPr/>
        <p:txBody>
          <a:bodyPr/>
          <a:lstStyle/>
          <a:p>
            <a:r>
              <a:rPr lang="en-US" dirty="0"/>
              <a:t>When is it safe to publish state variables?</a:t>
            </a:r>
          </a:p>
          <a:p>
            <a:pPr lvl="1"/>
            <a:r>
              <a:rPr lang="en-US" dirty="0"/>
              <a:t>If a state variable is thread-safe, does not participate in any invariant that constrain its value, and has no prohibited state transitions for any of its operations, then it can be safely published.</a:t>
            </a:r>
          </a:p>
          <a:p>
            <a:pPr lvl="1"/>
            <a:r>
              <a:rPr lang="en-US" dirty="0"/>
              <a:t>It still might not be a good idea, since publishing mutable variables constrains future development and opportunities for sub-classing.</a:t>
            </a:r>
          </a:p>
          <a:p>
            <a:pPr lvl="1"/>
            <a:endParaRPr lang="en-US" dirty="0"/>
          </a:p>
        </p:txBody>
      </p:sp>
    </p:spTree>
    <p:extLst>
      <p:ext uri="{BB962C8B-B14F-4D97-AF65-F5344CB8AC3E}">
        <p14:creationId xmlns:p14="http://schemas.microsoft.com/office/powerpoint/2010/main" val="874383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PublishingTracker.java</a:t>
            </a:r>
          </a:p>
        </p:txBody>
      </p:sp>
      <p:sp>
        <p:nvSpPr>
          <p:cNvPr id="3" name="Content Placeholder 2"/>
          <p:cNvSpPr>
            <a:spLocks noGrp="1"/>
          </p:cNvSpPr>
          <p:nvPr>
            <p:ph idx="1"/>
          </p:nvPr>
        </p:nvSpPr>
        <p:spPr/>
        <p:txBody>
          <a:bodyPr/>
          <a:lstStyle/>
          <a:p>
            <a:r>
              <a:rPr lang="en-US" dirty="0"/>
              <a:t>Assuming that there is no additional constraints on vehicle locations, other than that they must be this given pair. </a:t>
            </a:r>
          </a:p>
          <a:p>
            <a:r>
              <a:rPr lang="en-US" dirty="0" err="1"/>
              <a:t>PublishingTracker</a:t>
            </a:r>
            <a:r>
              <a:rPr lang="en-US" dirty="0"/>
              <a:t> delegates its thread-safety to </a:t>
            </a:r>
            <a:r>
              <a:rPr lang="en-US" dirty="0" err="1"/>
              <a:t>ConcurrentHashMap</a:t>
            </a:r>
            <a:r>
              <a:rPr lang="en-US" dirty="0"/>
              <a:t> and Point.</a:t>
            </a:r>
          </a:p>
        </p:txBody>
      </p:sp>
    </p:spTree>
    <p:extLst>
      <p:ext uri="{BB962C8B-B14F-4D97-AF65-F5344CB8AC3E}">
        <p14:creationId xmlns:p14="http://schemas.microsoft.com/office/powerpoint/2010/main" val="3879953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Delegating Thread Safety</a:t>
            </a:r>
          </a:p>
        </p:txBody>
      </p:sp>
      <p:sp>
        <p:nvSpPr>
          <p:cNvPr id="5" name="Content Placeholder 4"/>
          <p:cNvSpPr>
            <a:spLocks noGrp="1"/>
          </p:cNvSpPr>
          <p:nvPr>
            <p:ph idx="1"/>
          </p:nvPr>
        </p:nvSpPr>
        <p:spPr/>
        <p:txBody>
          <a:bodyPr>
            <a:normAutofit/>
          </a:bodyPr>
          <a:lstStyle/>
          <a:p>
            <a:r>
              <a:rPr lang="en-US" dirty="0"/>
              <a:t>If a class is composed to multiple </a:t>
            </a:r>
            <a:r>
              <a:rPr lang="en-US" dirty="0">
                <a:solidFill>
                  <a:srgbClr val="FF0000"/>
                </a:solidFill>
              </a:rPr>
              <a:t>independent</a:t>
            </a:r>
            <a:r>
              <a:rPr lang="en-US" dirty="0"/>
              <a:t> thread-safe state variables, then it can delegate thread safety to the underlying state variables. </a:t>
            </a:r>
          </a:p>
          <a:p>
            <a:r>
              <a:rPr lang="en-US" dirty="0"/>
              <a:t>If a class has invariants the relate its state variables, then delegation may not work. </a:t>
            </a:r>
          </a:p>
          <a:p>
            <a:pPr marL="0" indent="0">
              <a:buNone/>
            </a:pPr>
            <a:endParaRPr lang="en-US" i="1" dirty="0"/>
          </a:p>
        </p:txBody>
      </p:sp>
    </p:spTree>
    <p:extLst>
      <p:ext uri="{BB962C8B-B14F-4D97-AF65-F5344CB8AC3E}">
        <p14:creationId xmlns:p14="http://schemas.microsoft.com/office/powerpoint/2010/main" val="338360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Remedy for Deadlock</a:t>
            </a:r>
          </a:p>
        </p:txBody>
      </p:sp>
      <p:sp>
        <p:nvSpPr>
          <p:cNvPr id="3" name="Content Placeholder 2"/>
          <p:cNvSpPr>
            <a:spLocks noGrp="1"/>
          </p:cNvSpPr>
          <p:nvPr>
            <p:ph idx="1"/>
          </p:nvPr>
        </p:nvSpPr>
        <p:spPr/>
        <p:txBody>
          <a:bodyPr>
            <a:normAutofit/>
          </a:bodyPr>
          <a:lstStyle/>
          <a:p>
            <a:pPr marL="0" indent="0">
              <a:buNone/>
            </a:pPr>
            <a:r>
              <a:rPr lang="en-US" dirty="0"/>
              <a:t>A program that never acquires more than one lock at a time cannot experience lock-ordering deadlocks.</a:t>
            </a:r>
          </a:p>
        </p:txBody>
      </p:sp>
    </p:spTree>
    <p:extLst>
      <p:ext uri="{BB962C8B-B14F-4D97-AF65-F5344CB8AC3E}">
        <p14:creationId xmlns:p14="http://schemas.microsoft.com/office/powerpoint/2010/main" val="2099605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Remedy for Deadlock</a:t>
            </a:r>
          </a:p>
        </p:txBody>
      </p:sp>
      <p:sp>
        <p:nvSpPr>
          <p:cNvPr id="4" name="Content Placeholder 2"/>
          <p:cNvSpPr txBox="1">
            <a:spLocks/>
          </p:cNvSpPr>
          <p:nvPr/>
        </p:nvSpPr>
        <p:spPr>
          <a:xfrm>
            <a:off x="685800" y="1524000"/>
            <a:ext cx="74676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program will be free of lock-ordering deadlocks if all threads acquire the locks they need in a fixed global order.</a:t>
            </a:r>
          </a:p>
          <a:p>
            <a:r>
              <a:rPr lang="en-US" dirty="0"/>
              <a:t>Is this deadlocking? Thread A locks a, b, c, d, e in the sequence and thread B locks c, f, e.</a:t>
            </a:r>
          </a:p>
          <a:p>
            <a:r>
              <a:rPr lang="en-US" dirty="0"/>
              <a:t>Is this deadlocking? Thread A locks a, b, c, d, e in the sequence and thread B locks e, f, c.</a:t>
            </a:r>
          </a:p>
          <a:p>
            <a:pPr marL="0" indent="0">
              <a:buFont typeface="Arial" pitchFamily="34" charset="0"/>
              <a:buNone/>
            </a:pPr>
            <a:endParaRPr lang="en-US" i="1" dirty="0"/>
          </a:p>
          <a:p>
            <a:pPr marL="0" indent="0">
              <a:buFont typeface="Arial" pitchFamily="34" charset="0"/>
              <a:buNone/>
            </a:pPr>
            <a:r>
              <a:rPr lang="en-US" i="1" dirty="0"/>
              <a:t>public void </a:t>
            </a:r>
            <a:r>
              <a:rPr lang="en-US" i="1" dirty="0" err="1"/>
              <a:t>transferMoney</a:t>
            </a:r>
            <a:r>
              <a:rPr lang="en-US" i="1" dirty="0"/>
              <a:t> (Account from, Account to) {</a:t>
            </a:r>
          </a:p>
          <a:p>
            <a:pPr marL="0" indent="0">
              <a:buFont typeface="Arial" pitchFamily="34" charset="0"/>
              <a:buNone/>
            </a:pPr>
            <a:r>
              <a:rPr lang="en-US" i="1" dirty="0"/>
              <a:t>        synchronized (from) {</a:t>
            </a:r>
          </a:p>
          <a:p>
            <a:pPr marL="0" indent="0">
              <a:buFont typeface="Arial" pitchFamily="34" charset="0"/>
              <a:buNone/>
            </a:pPr>
            <a:r>
              <a:rPr lang="en-US" i="1" dirty="0"/>
              <a:t>	synchronized (to) {</a:t>
            </a:r>
          </a:p>
          <a:p>
            <a:pPr marL="0" indent="0">
              <a:buFont typeface="Arial" pitchFamily="34" charset="0"/>
              <a:buNone/>
            </a:pPr>
            <a:r>
              <a:rPr lang="en-US" i="1" dirty="0"/>
              <a:t>	        ……</a:t>
            </a:r>
          </a:p>
          <a:p>
            <a:pPr marL="0" indent="0">
              <a:buFont typeface="Arial" pitchFamily="34" charset="0"/>
              <a:buNone/>
            </a:pPr>
            <a:r>
              <a:rPr lang="en-US" i="1" dirty="0"/>
              <a:t>	}</a:t>
            </a:r>
          </a:p>
          <a:p>
            <a:pPr marL="0" indent="0">
              <a:buFont typeface="Arial" pitchFamily="34" charset="0"/>
              <a:buNone/>
            </a:pPr>
            <a:r>
              <a:rPr lang="en-US" i="1" dirty="0"/>
              <a:t>        }</a:t>
            </a:r>
          </a:p>
          <a:p>
            <a:pPr marL="0" indent="0">
              <a:buFont typeface="Arial" pitchFamily="34" charset="0"/>
              <a:buNone/>
            </a:pPr>
            <a:r>
              <a:rPr lang="en-US" i="1" dirty="0"/>
              <a:t>}</a:t>
            </a:r>
          </a:p>
        </p:txBody>
      </p:sp>
      <p:sp>
        <p:nvSpPr>
          <p:cNvPr id="6" name="TextBox 5"/>
          <p:cNvSpPr txBox="1"/>
          <p:nvPr/>
        </p:nvSpPr>
        <p:spPr>
          <a:xfrm>
            <a:off x="2133600" y="5955268"/>
            <a:ext cx="495148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Click here for a sample program: TransferFixed.java</a:t>
            </a:r>
          </a:p>
        </p:txBody>
      </p:sp>
    </p:spTree>
    <p:extLst>
      <p:ext uri="{BB962C8B-B14F-4D97-AF65-F5344CB8AC3E}">
        <p14:creationId xmlns:p14="http://schemas.microsoft.com/office/powerpoint/2010/main" val="3708797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Deadlocks</a:t>
            </a:r>
          </a:p>
        </p:txBody>
      </p:sp>
      <p:sp>
        <p:nvSpPr>
          <p:cNvPr id="3" name="Content Placeholder 2"/>
          <p:cNvSpPr>
            <a:spLocks noGrp="1"/>
          </p:cNvSpPr>
          <p:nvPr>
            <p:ph idx="1"/>
          </p:nvPr>
        </p:nvSpPr>
        <p:spPr/>
        <p:txBody>
          <a:bodyPr/>
          <a:lstStyle/>
          <a:p>
            <a:r>
              <a:rPr lang="en-US" sz="2800" dirty="0"/>
              <a:t>Strive to use open calls (calling a method with no locks held) throughout your program</a:t>
            </a:r>
          </a:p>
          <a:p>
            <a:endParaRPr lang="en-US" sz="2800" dirty="0"/>
          </a:p>
        </p:txBody>
      </p:sp>
      <p:sp>
        <p:nvSpPr>
          <p:cNvPr id="4" name="TextBox 3"/>
          <p:cNvSpPr txBox="1"/>
          <p:nvPr/>
        </p:nvSpPr>
        <p:spPr>
          <a:xfrm>
            <a:off x="2674044" y="4114800"/>
            <a:ext cx="379591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Sample program: DLExampleFixed.java</a:t>
            </a:r>
          </a:p>
        </p:txBody>
      </p:sp>
    </p:spTree>
    <p:extLst>
      <p:ext uri="{BB962C8B-B14F-4D97-AF65-F5344CB8AC3E}">
        <p14:creationId xmlns:p14="http://schemas.microsoft.com/office/powerpoint/2010/main" val="415318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Deadlocks</a:t>
            </a:r>
          </a:p>
        </p:txBody>
      </p:sp>
      <p:sp>
        <p:nvSpPr>
          <p:cNvPr id="3" name="Content Placeholder 2"/>
          <p:cNvSpPr>
            <a:spLocks noGrp="1"/>
          </p:cNvSpPr>
          <p:nvPr>
            <p:ph idx="1"/>
          </p:nvPr>
        </p:nvSpPr>
        <p:spPr/>
        <p:txBody>
          <a:bodyPr/>
          <a:lstStyle/>
          <a:p>
            <a:r>
              <a:rPr lang="en-US" sz="2800" dirty="0"/>
              <a:t>Use the timed </a:t>
            </a:r>
            <a:r>
              <a:rPr lang="en-US" sz="2800" dirty="0" err="1"/>
              <a:t>tryLock</a:t>
            </a:r>
            <a:r>
              <a:rPr lang="en-US" sz="2800" dirty="0"/>
              <a:t> feature of the explicit Lock class instead of intrinsic locking. </a:t>
            </a:r>
          </a:p>
          <a:p>
            <a:endParaRPr lang="en-US" dirty="0"/>
          </a:p>
        </p:txBody>
      </p:sp>
      <p:sp>
        <p:nvSpPr>
          <p:cNvPr id="5" name="TextBox 4"/>
          <p:cNvSpPr txBox="1"/>
          <p:nvPr/>
        </p:nvSpPr>
        <p:spPr>
          <a:xfrm>
            <a:off x="2674044" y="4114800"/>
            <a:ext cx="37186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Sample program: Trylockexample.java</a:t>
            </a:r>
          </a:p>
        </p:txBody>
      </p:sp>
    </p:spTree>
    <p:extLst>
      <p:ext uri="{BB962C8B-B14F-4D97-AF65-F5344CB8AC3E}">
        <p14:creationId xmlns:p14="http://schemas.microsoft.com/office/powerpoint/2010/main" val="91936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a:t>
            </a:r>
            <a:r>
              <a:rPr lang="en-US" altLang="zh-CN" dirty="0"/>
              <a:t>5</a:t>
            </a:r>
            <a:endParaRPr lang="en-US" dirty="0"/>
          </a:p>
        </p:txBody>
      </p:sp>
      <p:sp>
        <p:nvSpPr>
          <p:cNvPr id="3" name="Content Placeholder 2"/>
          <p:cNvSpPr>
            <a:spLocks noGrp="1"/>
          </p:cNvSpPr>
          <p:nvPr>
            <p:ph idx="1"/>
          </p:nvPr>
        </p:nvSpPr>
        <p:spPr/>
        <p:txBody>
          <a:bodyPr/>
          <a:lstStyle/>
          <a:p>
            <a:r>
              <a:rPr lang="en-US" dirty="0"/>
              <a:t>Fix DiningPhil.java by making it deadlock-free, in two different ways.</a:t>
            </a:r>
          </a:p>
        </p:txBody>
      </p:sp>
    </p:spTree>
    <p:extLst>
      <p:ext uri="{BB962C8B-B14F-4D97-AF65-F5344CB8AC3E}">
        <p14:creationId xmlns:p14="http://schemas.microsoft.com/office/powerpoint/2010/main" val="443200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9AB9-486A-41A0-AAAE-9A2613C665C1}"/>
              </a:ext>
            </a:extLst>
          </p:cNvPr>
          <p:cNvSpPr>
            <a:spLocks noGrp="1"/>
          </p:cNvSpPr>
          <p:nvPr>
            <p:ph type="title"/>
          </p:nvPr>
        </p:nvSpPr>
        <p:spPr/>
        <p:txBody>
          <a:bodyPr/>
          <a:lstStyle/>
          <a:p>
            <a:r>
              <a:rPr lang="en-SG" dirty="0"/>
              <a:t>Requirements Satisfied</a:t>
            </a:r>
          </a:p>
        </p:txBody>
      </p:sp>
      <p:sp>
        <p:nvSpPr>
          <p:cNvPr id="3" name="Content Placeholder 2">
            <a:extLst>
              <a:ext uri="{FF2B5EF4-FFF2-40B4-BE49-F238E27FC236}">
                <a16:creationId xmlns:a16="http://schemas.microsoft.com/office/drawing/2014/main" id="{ED3AE8A5-0777-4E2F-AE74-CE96B2077E4D}"/>
              </a:ext>
            </a:extLst>
          </p:cNvPr>
          <p:cNvSpPr>
            <a:spLocks noGrp="1"/>
          </p:cNvSpPr>
          <p:nvPr>
            <p:ph idx="1"/>
          </p:nvPr>
        </p:nvSpPr>
        <p:spPr/>
        <p:txBody>
          <a:bodyPr/>
          <a:lstStyle/>
          <a:p>
            <a:pPr marL="0" indent="0">
              <a:buNone/>
            </a:pPr>
            <a:r>
              <a:rPr lang="en-SG" dirty="0"/>
              <a:t>Multi-thread programs have at least the following additional requirements.</a:t>
            </a:r>
          </a:p>
          <a:p>
            <a:pPr>
              <a:buFont typeface="Wingdings" panose="05000000000000000000" pitchFamily="2" charset="2"/>
              <a:buChar char="ü"/>
            </a:pPr>
            <a:r>
              <a:rPr lang="en-SG" dirty="0"/>
              <a:t>No race condition </a:t>
            </a:r>
          </a:p>
          <a:p>
            <a:pPr>
              <a:buFont typeface="Wingdings" panose="05000000000000000000" pitchFamily="2" charset="2"/>
              <a:buChar char="ü"/>
            </a:pPr>
            <a:r>
              <a:rPr lang="en-SG" dirty="0"/>
              <a:t>No visibility issue</a:t>
            </a:r>
          </a:p>
          <a:p>
            <a:pPr>
              <a:buFont typeface="Wingdings" panose="05000000000000000000" pitchFamily="2" charset="2"/>
              <a:buChar char="ü"/>
            </a:pPr>
            <a:r>
              <a:rPr lang="en-SG" dirty="0"/>
              <a:t>No execution ordering problem</a:t>
            </a:r>
          </a:p>
          <a:p>
            <a:pPr>
              <a:buFont typeface="Wingdings" panose="05000000000000000000" pitchFamily="2" charset="2"/>
              <a:buChar char="ü"/>
            </a:pPr>
            <a:r>
              <a:rPr lang="en-SG" dirty="0"/>
              <a:t>No deadlocks </a:t>
            </a:r>
          </a:p>
          <a:p>
            <a:r>
              <a:rPr lang="en-SG" dirty="0"/>
              <a:t>Efficiency! (to be “solved” in week 12)  </a:t>
            </a:r>
          </a:p>
        </p:txBody>
      </p:sp>
    </p:spTree>
    <p:extLst>
      <p:ext uri="{BB962C8B-B14F-4D97-AF65-F5344CB8AC3E}">
        <p14:creationId xmlns:p14="http://schemas.microsoft.com/office/powerpoint/2010/main" val="224690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0000" lnSpcReduction="20000"/>
          </a:bodyPr>
          <a:lstStyle/>
          <a:p>
            <a:r>
              <a:rPr lang="en-US" dirty="0"/>
              <a:t>It is the mutable state, stupid.</a:t>
            </a:r>
          </a:p>
          <a:p>
            <a:r>
              <a:rPr lang="en-US" dirty="0"/>
              <a:t>Make fields final unless they need to be mutable.</a:t>
            </a:r>
          </a:p>
          <a:p>
            <a:r>
              <a:rPr lang="en-US" dirty="0"/>
              <a:t>Immutable objects are automatically thread-safe.</a:t>
            </a:r>
          </a:p>
          <a:p>
            <a:r>
              <a:rPr lang="en-US" dirty="0"/>
              <a:t>Encapsulation makes managing complexity practical.</a:t>
            </a:r>
          </a:p>
          <a:p>
            <a:r>
              <a:rPr lang="en-US" dirty="0"/>
              <a:t>Guard each mutable with a lock.</a:t>
            </a:r>
          </a:p>
          <a:p>
            <a:r>
              <a:rPr lang="en-US" dirty="0"/>
              <a:t>Guard all participants of an invariant with the same lock.</a:t>
            </a:r>
          </a:p>
          <a:p>
            <a:r>
              <a:rPr lang="en-US" dirty="0"/>
              <a:t>Hold locks for the duration of compound actions.</a:t>
            </a:r>
          </a:p>
          <a:p>
            <a:r>
              <a:rPr lang="en-US" dirty="0"/>
              <a:t>Any program that accesses a mutable from multiple threads without synchronization is a broken program.</a:t>
            </a:r>
          </a:p>
          <a:p>
            <a:r>
              <a:rPr lang="en-US" dirty="0"/>
              <a:t>Never rely on clever reasoning on why you do not need. synchronization in those situations.</a:t>
            </a:r>
          </a:p>
          <a:p>
            <a:r>
              <a:rPr lang="en-US" dirty="0"/>
              <a:t>Include thread safety into the design process or explicitly document that your class is (intentionally) not thread-safe. </a:t>
            </a:r>
          </a:p>
          <a:p>
            <a:r>
              <a:rPr lang="en-US" dirty="0"/>
              <a:t>Document your synchronization policy.</a:t>
            </a:r>
          </a:p>
        </p:txBody>
      </p:sp>
    </p:spTree>
    <p:extLst>
      <p:ext uri="{BB962C8B-B14F-4D97-AF65-F5344CB8AC3E}">
        <p14:creationId xmlns:p14="http://schemas.microsoft.com/office/powerpoint/2010/main" val="44675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Building Thread-Safe Classes</a:t>
            </a:r>
          </a:p>
        </p:txBody>
      </p:sp>
      <p:sp>
        <p:nvSpPr>
          <p:cNvPr id="5" name="Content Placeholder 4"/>
          <p:cNvSpPr>
            <a:spLocks noGrp="1"/>
          </p:cNvSpPr>
          <p:nvPr>
            <p:ph idx="1"/>
          </p:nvPr>
        </p:nvSpPr>
        <p:spPr/>
        <p:txBody>
          <a:bodyPr/>
          <a:lstStyle/>
          <a:p>
            <a:pPr marL="571500" indent="-514350">
              <a:buFont typeface="+mj-lt"/>
              <a:buAutoNum type="arabicPeriod"/>
            </a:pPr>
            <a:r>
              <a:rPr lang="en-US" dirty="0"/>
              <a:t>From scratch</a:t>
            </a:r>
          </a:p>
          <a:p>
            <a:pPr marL="571500" indent="-514350">
              <a:buFont typeface="+mj-lt"/>
              <a:buAutoNum type="arabicPeriod"/>
            </a:pPr>
            <a:r>
              <a:rPr lang="en-US" dirty="0"/>
              <a:t>By extending the class</a:t>
            </a:r>
          </a:p>
          <a:p>
            <a:pPr marL="571500" indent="-514350">
              <a:buFont typeface="+mj-lt"/>
              <a:buAutoNum type="arabicPeriod"/>
            </a:pPr>
            <a:r>
              <a:rPr lang="en-US" dirty="0"/>
              <a:t>Through </a:t>
            </a:r>
            <a:r>
              <a:rPr lang="en-US"/>
              <a:t>client-side locking</a:t>
            </a:r>
          </a:p>
          <a:p>
            <a:pPr marL="571500" indent="-514350">
              <a:buFont typeface="+mj-lt"/>
              <a:buAutoNum type="arabicPeriod"/>
            </a:pPr>
            <a:r>
              <a:rPr lang="en-US"/>
              <a:t>Through </a:t>
            </a:r>
            <a:r>
              <a:rPr lang="en-US" dirty="0"/>
              <a:t>composition </a:t>
            </a:r>
          </a:p>
        </p:txBody>
      </p:sp>
    </p:spTree>
    <p:extLst>
      <p:ext uri="{BB962C8B-B14F-4D97-AF65-F5344CB8AC3E}">
        <p14:creationId xmlns:p14="http://schemas.microsoft.com/office/powerpoint/2010/main" val="3165818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Building blocks</a:t>
            </a:r>
          </a:p>
        </p:txBody>
      </p:sp>
    </p:spTree>
    <p:extLst>
      <p:ext uri="{BB962C8B-B14F-4D97-AF65-F5344CB8AC3E}">
        <p14:creationId xmlns:p14="http://schemas.microsoft.com/office/powerpoint/2010/main" val="1169004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Concurrency-Related Library</a:t>
            </a:r>
          </a:p>
        </p:txBody>
      </p:sp>
      <p:sp>
        <p:nvSpPr>
          <p:cNvPr id="2" name="Content Placeholder 1"/>
          <p:cNvSpPr>
            <a:spLocks noGrp="1"/>
          </p:cNvSpPr>
          <p:nvPr>
            <p:ph idx="1"/>
          </p:nvPr>
        </p:nvSpPr>
        <p:spPr/>
        <p:txBody>
          <a:bodyPr>
            <a:normAutofit/>
          </a:bodyPr>
          <a:lstStyle/>
          <a:p>
            <a:r>
              <a:rPr lang="en-US" dirty="0"/>
              <a:t>Synchronized Collections</a:t>
            </a:r>
          </a:p>
          <a:p>
            <a:r>
              <a:rPr lang="en-US" dirty="0"/>
              <a:t>Concurrent Collections</a:t>
            </a:r>
          </a:p>
          <a:p>
            <a:r>
              <a:rPr lang="en-US" dirty="0"/>
              <a:t>Synchronizers (next week)</a:t>
            </a:r>
          </a:p>
        </p:txBody>
      </p:sp>
    </p:spTree>
    <p:extLst>
      <p:ext uri="{BB962C8B-B14F-4D97-AF65-F5344CB8AC3E}">
        <p14:creationId xmlns:p14="http://schemas.microsoft.com/office/powerpoint/2010/main" val="1521639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Synchronized Collections</a:t>
            </a:r>
          </a:p>
        </p:txBody>
      </p:sp>
      <p:sp>
        <p:nvSpPr>
          <p:cNvPr id="3" name="Content Placeholder 2"/>
          <p:cNvSpPr>
            <a:spLocks noGrp="1"/>
          </p:cNvSpPr>
          <p:nvPr>
            <p:ph idx="1"/>
          </p:nvPr>
        </p:nvSpPr>
        <p:spPr/>
        <p:txBody>
          <a:bodyPr>
            <a:normAutofit/>
          </a:bodyPr>
          <a:lstStyle/>
          <a:p>
            <a:r>
              <a:rPr lang="en-US" dirty="0"/>
              <a:t>Some of the older (jdk2) collections are synchronized and thus thread-safe. </a:t>
            </a:r>
          </a:p>
          <a:p>
            <a:pPr lvl="1"/>
            <a:r>
              <a:rPr lang="en-US" dirty="0"/>
              <a:t>Vector: </a:t>
            </a:r>
            <a:r>
              <a:rPr lang="en-US" dirty="0">
                <a:hlinkClick r:id="rId2"/>
              </a:rPr>
              <a:t>http://hg.openjdk.java.net/jdk7/jdk7/jdk/file/00cd9dc3c2b5/src/share/classes/java/util/Vector.java</a:t>
            </a:r>
            <a:endParaRPr lang="en-US" dirty="0"/>
          </a:p>
          <a:p>
            <a:pPr lvl="1"/>
            <a:r>
              <a:rPr lang="en-US" dirty="0" err="1"/>
              <a:t>Hashtable</a:t>
            </a:r>
            <a:r>
              <a:rPr lang="en-US" dirty="0"/>
              <a:t> </a:t>
            </a:r>
          </a:p>
          <a:p>
            <a:pPr lvl="1"/>
            <a:r>
              <a:rPr lang="en-US" dirty="0" err="1"/>
              <a:t>Collections.synchronizedXxx</a:t>
            </a:r>
            <a:endParaRPr lang="en-US" dirty="0"/>
          </a:p>
          <a:p>
            <a:r>
              <a:rPr lang="en-US" dirty="0"/>
              <a:t>These are essentially built with  </a:t>
            </a:r>
          </a:p>
        </p:txBody>
      </p:sp>
    </p:spTree>
    <p:extLst>
      <p:ext uri="{BB962C8B-B14F-4D97-AF65-F5344CB8AC3E}">
        <p14:creationId xmlns:p14="http://schemas.microsoft.com/office/powerpoint/2010/main" val="35820080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 Classes</a:t>
            </a:r>
          </a:p>
        </p:txBody>
      </p:sp>
      <p:sp>
        <p:nvSpPr>
          <p:cNvPr id="3" name="Content Placeholder 2"/>
          <p:cNvSpPr>
            <a:spLocks noGrp="1"/>
          </p:cNvSpPr>
          <p:nvPr>
            <p:ph idx="1"/>
          </p:nvPr>
        </p:nvSpPr>
        <p:spPr/>
        <p:txBody>
          <a:bodyPr/>
          <a:lstStyle/>
          <a:p>
            <a:r>
              <a:rPr lang="en-US" dirty="0"/>
              <a:t>Why is this not ideal?</a:t>
            </a:r>
          </a:p>
          <a:p>
            <a:endParaRPr lang="en-US" dirty="0"/>
          </a:p>
          <a:p>
            <a:endParaRPr lang="en-US" dirty="0"/>
          </a:p>
          <a:p>
            <a:endParaRPr lang="en-US" dirty="0"/>
          </a:p>
          <a:p>
            <a:endParaRPr lang="en-US" dirty="0"/>
          </a:p>
          <a:p>
            <a:r>
              <a:rPr lang="en-US" dirty="0"/>
              <a:t>It is not efficient if list is big and/or </a:t>
            </a:r>
            <a:r>
              <a:rPr lang="en-US" dirty="0" err="1"/>
              <a:t>doSomething</a:t>
            </a:r>
            <a:r>
              <a:rPr lang="en-US" dirty="0"/>
              <a:t>() is slow.  </a:t>
            </a:r>
          </a:p>
        </p:txBody>
      </p:sp>
      <p:sp>
        <p:nvSpPr>
          <p:cNvPr id="4" name="TextBox 3"/>
          <p:cNvSpPr txBox="1"/>
          <p:nvPr/>
        </p:nvSpPr>
        <p:spPr>
          <a:xfrm>
            <a:off x="2362200" y="2286000"/>
            <a:ext cx="4276363" cy="2031325"/>
          </a:xfrm>
          <a:prstGeom prst="rect">
            <a:avLst/>
          </a:prstGeom>
          <a:noFill/>
        </p:spPr>
        <p:txBody>
          <a:bodyPr wrap="none" rtlCol="0">
            <a:spAutoFit/>
          </a:bodyPr>
          <a:lstStyle/>
          <a:p>
            <a:r>
              <a:rPr lang="en-US" i="1" dirty="0"/>
              <a:t>public static void </a:t>
            </a:r>
            <a:r>
              <a:rPr lang="en-US" i="1" dirty="0" err="1"/>
              <a:t>doSomething</a:t>
            </a:r>
            <a:r>
              <a:rPr lang="en-US" i="1" dirty="0"/>
              <a:t> (Vector list) {</a:t>
            </a:r>
          </a:p>
          <a:p>
            <a:r>
              <a:rPr lang="en-US" i="1" dirty="0"/>
              <a:t>      synchronized (list) {</a:t>
            </a:r>
          </a:p>
          <a:p>
            <a:r>
              <a:rPr lang="nn-NO" i="1" dirty="0"/>
              <a:t>             for (int i = 0; i &lt; list.size(); i++) {</a:t>
            </a:r>
          </a:p>
          <a:p>
            <a:r>
              <a:rPr lang="en-US" i="1" dirty="0"/>
              <a:t>	  </a:t>
            </a:r>
            <a:r>
              <a:rPr lang="en-US" i="1" dirty="0" err="1"/>
              <a:t>doSomething</a:t>
            </a:r>
            <a:r>
              <a:rPr lang="en-US" i="1" dirty="0"/>
              <a:t>(</a:t>
            </a:r>
            <a:r>
              <a:rPr lang="en-US" i="1" dirty="0" err="1"/>
              <a:t>list.get</a:t>
            </a:r>
            <a:r>
              <a:rPr lang="en-US" i="1" dirty="0"/>
              <a:t>(</a:t>
            </a:r>
            <a:r>
              <a:rPr lang="en-US" i="1" dirty="0" err="1"/>
              <a:t>i</a:t>
            </a:r>
            <a:r>
              <a:rPr lang="en-US" i="1" dirty="0"/>
              <a:t>));      </a:t>
            </a:r>
          </a:p>
          <a:p>
            <a:r>
              <a:rPr lang="en-US" i="1" dirty="0"/>
              <a:t>             }</a:t>
            </a:r>
          </a:p>
          <a:p>
            <a:r>
              <a:rPr lang="en-US" i="1" dirty="0"/>
              <a:t>      }</a:t>
            </a:r>
          </a:p>
          <a:p>
            <a:r>
              <a:rPr lang="en-US" i="1" dirty="0"/>
              <a:t>}</a:t>
            </a:r>
          </a:p>
        </p:txBody>
      </p:sp>
      <p:sp>
        <p:nvSpPr>
          <p:cNvPr id="5" name="TextBox 4"/>
          <p:cNvSpPr txBox="1"/>
          <p:nvPr/>
        </p:nvSpPr>
        <p:spPr>
          <a:xfrm>
            <a:off x="1295400" y="5754469"/>
            <a:ext cx="655923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Vector is considered a “legacy” collection class. “Modern” collection</a:t>
            </a:r>
          </a:p>
          <a:p>
            <a:r>
              <a:rPr lang="en-US" dirty="0"/>
              <a:t>Classes use Iterator.</a:t>
            </a:r>
          </a:p>
        </p:txBody>
      </p:sp>
    </p:spTree>
    <p:extLst>
      <p:ext uri="{BB962C8B-B14F-4D97-AF65-F5344CB8AC3E}">
        <p14:creationId xmlns:p14="http://schemas.microsoft.com/office/powerpoint/2010/main" val="552341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77500" lnSpcReduction="20000"/>
          </a:bodyPr>
          <a:lstStyle/>
          <a:p>
            <a:r>
              <a:rPr lang="en-US" dirty="0"/>
              <a:t>What could happen to the following code if </a:t>
            </a:r>
            <a:r>
              <a:rPr lang="en-US" dirty="0" err="1"/>
              <a:t>widgetList</a:t>
            </a:r>
            <a:r>
              <a:rPr lang="en-US" dirty="0"/>
              <a:t> is accessed by multiple threads?</a:t>
            </a:r>
          </a:p>
          <a:p>
            <a:pPr marL="0" indent="0">
              <a:buNone/>
            </a:pPr>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t>***Internally, </a:t>
            </a:r>
            <a:r>
              <a:rPr lang="en-US" dirty="0" err="1"/>
              <a:t>javac</a:t>
            </a:r>
            <a:r>
              <a:rPr lang="en-US" dirty="0"/>
              <a:t> generates code that uses an Iterator, repeatedly calling </a:t>
            </a:r>
            <a:r>
              <a:rPr lang="en-US" dirty="0" err="1"/>
              <a:t>hasNext</a:t>
            </a:r>
            <a:r>
              <a:rPr lang="en-US" dirty="0"/>
              <a:t> and next to iterate the list. If a modification count (associated with the collection) changes during iteration, </a:t>
            </a:r>
            <a:r>
              <a:rPr lang="en-US" dirty="0" err="1"/>
              <a:t>hasNext</a:t>
            </a:r>
            <a:r>
              <a:rPr lang="en-US" dirty="0"/>
              <a:t> or next throws </a:t>
            </a:r>
            <a:r>
              <a:rPr lang="en-US" dirty="0" err="1"/>
              <a:t>ConcurrentModificationException</a:t>
            </a:r>
            <a:r>
              <a:rPr lang="en-US" dirty="0"/>
              <a:t>. This is called fail-fast.</a:t>
            </a:r>
          </a:p>
        </p:txBody>
      </p:sp>
      <p:sp>
        <p:nvSpPr>
          <p:cNvPr id="4" name="TextBox 3"/>
          <p:cNvSpPr txBox="1"/>
          <p:nvPr/>
        </p:nvSpPr>
        <p:spPr>
          <a:xfrm>
            <a:off x="838200" y="2436674"/>
            <a:ext cx="7608750" cy="1754326"/>
          </a:xfrm>
          <a:prstGeom prst="rect">
            <a:avLst/>
          </a:prstGeom>
          <a:noFill/>
        </p:spPr>
        <p:txBody>
          <a:bodyPr wrap="none" rtlCol="0">
            <a:spAutoFit/>
          </a:bodyPr>
          <a:lstStyle/>
          <a:p>
            <a:r>
              <a:rPr lang="en-US" i="1" dirty="0"/>
              <a:t>List&lt;</a:t>
            </a:r>
            <a:r>
              <a:rPr lang="en-US" i="1" dirty="0" err="1"/>
              <a:t>Widge</a:t>
            </a:r>
            <a:r>
              <a:rPr lang="en-US" i="1" dirty="0"/>
              <a:t>&gt; </a:t>
            </a:r>
            <a:r>
              <a:rPr lang="en-US" i="1" dirty="0" err="1"/>
              <a:t>widgeList</a:t>
            </a:r>
            <a:r>
              <a:rPr lang="en-US" i="1" dirty="0"/>
              <a:t> = </a:t>
            </a:r>
            <a:r>
              <a:rPr lang="en-US" i="1" dirty="0" err="1"/>
              <a:t>Collections.synchronizedList</a:t>
            </a:r>
            <a:r>
              <a:rPr lang="en-US" i="1" dirty="0"/>
              <a:t>(new </a:t>
            </a:r>
            <a:r>
              <a:rPr lang="en-US" i="1" dirty="0" err="1"/>
              <a:t>ArrayList</a:t>
            </a:r>
            <a:r>
              <a:rPr lang="en-US" i="1" dirty="0"/>
              <a:t>&lt;Widget&gt;());</a:t>
            </a:r>
          </a:p>
          <a:p>
            <a:r>
              <a:rPr lang="en-US" i="1" dirty="0"/>
              <a:t>…</a:t>
            </a:r>
          </a:p>
          <a:p>
            <a:r>
              <a:rPr lang="en-US" i="1" dirty="0"/>
              <a:t>for (Widget w : </a:t>
            </a:r>
            <a:r>
              <a:rPr lang="en-US" i="1" dirty="0" err="1"/>
              <a:t>widgetList</a:t>
            </a:r>
            <a:r>
              <a:rPr lang="en-US" i="1" dirty="0"/>
              <a:t>) {</a:t>
            </a:r>
          </a:p>
          <a:p>
            <a:r>
              <a:rPr lang="en-US" i="1" dirty="0"/>
              <a:t>	</a:t>
            </a:r>
            <a:r>
              <a:rPr lang="en-US" i="1" dirty="0" err="1"/>
              <a:t>doSomething</a:t>
            </a:r>
            <a:r>
              <a:rPr lang="en-US" i="1" dirty="0"/>
              <a:t>(w);</a:t>
            </a:r>
          </a:p>
          <a:p>
            <a:r>
              <a:rPr lang="en-US" i="1" dirty="0"/>
              <a:t>} </a:t>
            </a:r>
          </a:p>
          <a:p>
            <a:endParaRPr lang="en-US" i="1" dirty="0"/>
          </a:p>
        </p:txBody>
      </p:sp>
    </p:spTree>
    <p:extLst>
      <p:ext uri="{BB962C8B-B14F-4D97-AF65-F5344CB8AC3E}">
        <p14:creationId xmlns:p14="http://schemas.microsoft.com/office/powerpoint/2010/main" val="2862348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Iterator</a:t>
            </a:r>
          </a:p>
        </p:txBody>
      </p:sp>
      <p:sp>
        <p:nvSpPr>
          <p:cNvPr id="3" name="Content Placeholder 2"/>
          <p:cNvSpPr>
            <a:spLocks noGrp="1"/>
          </p:cNvSpPr>
          <p:nvPr>
            <p:ph idx="1"/>
          </p:nvPr>
        </p:nvSpPr>
        <p:spPr/>
        <p:txBody>
          <a:bodyPr/>
          <a:lstStyle/>
          <a:p>
            <a:r>
              <a:rPr lang="en-US" dirty="0"/>
              <a:t>Lock everywhere a shared collection might be iterated.</a:t>
            </a:r>
          </a:p>
        </p:txBody>
      </p:sp>
      <p:sp>
        <p:nvSpPr>
          <p:cNvPr id="4" name="TextBox 3"/>
          <p:cNvSpPr txBox="1"/>
          <p:nvPr/>
        </p:nvSpPr>
        <p:spPr>
          <a:xfrm>
            <a:off x="1481628" y="2708970"/>
            <a:ext cx="6214572" cy="3539430"/>
          </a:xfrm>
          <a:prstGeom prst="rect">
            <a:avLst/>
          </a:prstGeom>
          <a:noFill/>
        </p:spPr>
        <p:txBody>
          <a:bodyPr wrap="square" rtlCol="0">
            <a:spAutoFit/>
          </a:bodyPr>
          <a:lstStyle/>
          <a:p>
            <a:r>
              <a:rPr lang="en-US" sz="1600" i="1" dirty="0"/>
              <a:t>class </a:t>
            </a:r>
            <a:r>
              <a:rPr lang="en-US" sz="1600" i="1" dirty="0" err="1"/>
              <a:t>HiddenIterator</a:t>
            </a:r>
            <a:r>
              <a:rPr lang="en-US" sz="1600" i="1" dirty="0"/>
              <a:t> {</a:t>
            </a:r>
          </a:p>
          <a:p>
            <a:r>
              <a:rPr lang="en-US" sz="1600" i="1" dirty="0"/>
              <a:t>         private final Set&lt;Integer&gt; set = new </a:t>
            </a:r>
            <a:r>
              <a:rPr lang="en-US" sz="1600" i="1" dirty="0" err="1"/>
              <a:t>HashSet</a:t>
            </a:r>
            <a:r>
              <a:rPr lang="en-US" sz="1600" i="1" dirty="0"/>
              <a:t>&lt;Integer&gt;();</a:t>
            </a:r>
          </a:p>
          <a:p>
            <a:endParaRPr lang="en-US" sz="1600" i="1" dirty="0"/>
          </a:p>
          <a:p>
            <a:r>
              <a:rPr lang="en-US" sz="1600" i="1" dirty="0"/>
              <a:t>         public synchronized void add(Integer </a:t>
            </a:r>
            <a:r>
              <a:rPr lang="en-US" sz="1600" i="1" dirty="0" err="1"/>
              <a:t>i</a:t>
            </a:r>
            <a:r>
              <a:rPr lang="en-US" sz="1600" i="1" dirty="0"/>
              <a:t>) { </a:t>
            </a:r>
            <a:r>
              <a:rPr lang="en-US" sz="1600" i="1" dirty="0" err="1"/>
              <a:t>set.add</a:t>
            </a:r>
            <a:r>
              <a:rPr lang="en-US" sz="1600" i="1" dirty="0"/>
              <a:t>(</a:t>
            </a:r>
            <a:r>
              <a:rPr lang="en-US" sz="1600" i="1" dirty="0" err="1"/>
              <a:t>i</a:t>
            </a:r>
            <a:r>
              <a:rPr lang="en-US" sz="1600" i="1" dirty="0"/>
              <a:t>); }</a:t>
            </a:r>
          </a:p>
          <a:p>
            <a:r>
              <a:rPr lang="en-US" sz="1600" i="1" dirty="0"/>
              <a:t>         public synchronized void remove (Integer </a:t>
            </a:r>
            <a:r>
              <a:rPr lang="en-US" sz="1600" i="1" dirty="0" err="1"/>
              <a:t>i</a:t>
            </a:r>
            <a:r>
              <a:rPr lang="en-US" sz="1600" i="1" dirty="0"/>
              <a:t>) { </a:t>
            </a:r>
            <a:r>
              <a:rPr lang="en-US" sz="1600" i="1" dirty="0" err="1"/>
              <a:t>set.remove</a:t>
            </a:r>
            <a:r>
              <a:rPr lang="en-US" sz="1600" i="1" dirty="0"/>
              <a:t>(</a:t>
            </a:r>
            <a:r>
              <a:rPr lang="en-US" sz="1600" i="1" dirty="0" err="1"/>
              <a:t>i</a:t>
            </a:r>
            <a:r>
              <a:rPr lang="en-US" sz="1600" i="1" dirty="0"/>
              <a:t>); }</a:t>
            </a:r>
          </a:p>
          <a:p>
            <a:endParaRPr lang="en-US" sz="1600" i="1" dirty="0"/>
          </a:p>
          <a:p>
            <a:r>
              <a:rPr lang="en-US" sz="1600" i="1" dirty="0"/>
              <a:t>         public void </a:t>
            </a:r>
            <a:r>
              <a:rPr lang="en-US" sz="1600" i="1" dirty="0" err="1"/>
              <a:t>addTenThings</a:t>
            </a:r>
            <a:r>
              <a:rPr lang="en-US" sz="1600" i="1" dirty="0"/>
              <a:t>() {</a:t>
            </a:r>
          </a:p>
          <a:p>
            <a:r>
              <a:rPr lang="en-US" sz="1600" i="1" dirty="0"/>
              <a:t>	Random r = new Random();</a:t>
            </a:r>
          </a:p>
          <a:p>
            <a:r>
              <a:rPr lang="nn-NO" sz="1600" i="1" dirty="0"/>
              <a:t>	for (int i = 0; i &lt; 10; i++) {</a:t>
            </a:r>
          </a:p>
          <a:p>
            <a:r>
              <a:rPr lang="en-US" sz="1600" i="1" dirty="0"/>
              <a:t>		add(</a:t>
            </a:r>
            <a:r>
              <a:rPr lang="en-US" sz="1600" i="1" dirty="0" err="1"/>
              <a:t>r.nextInt</a:t>
            </a:r>
            <a:r>
              <a:rPr lang="en-US" sz="1600" i="1" dirty="0"/>
              <a:t>());</a:t>
            </a:r>
          </a:p>
          <a:p>
            <a:r>
              <a:rPr lang="en-US" sz="1600" i="1" dirty="0"/>
              <a:t>	}</a:t>
            </a:r>
          </a:p>
          <a:p>
            <a:r>
              <a:rPr lang="en-US" sz="1600" i="1" dirty="0"/>
              <a:t>	</a:t>
            </a:r>
            <a:r>
              <a:rPr lang="en-US" sz="1600" i="1" dirty="0" err="1"/>
              <a:t>System.out.println</a:t>
            </a:r>
            <a:r>
              <a:rPr lang="en-US" sz="1600" i="1" dirty="0"/>
              <a:t> ("DEBUG: added ten elements to " + set);</a:t>
            </a:r>
          </a:p>
          <a:p>
            <a:r>
              <a:rPr lang="en-US" sz="1600" i="1" dirty="0"/>
              <a:t>         }</a:t>
            </a:r>
          </a:p>
          <a:p>
            <a:r>
              <a:rPr lang="en-US" sz="1600" i="1" dirty="0"/>
              <a:t>}</a:t>
            </a:r>
          </a:p>
        </p:txBody>
      </p:sp>
    </p:spTree>
    <p:extLst>
      <p:ext uri="{BB962C8B-B14F-4D97-AF65-F5344CB8AC3E}">
        <p14:creationId xmlns:p14="http://schemas.microsoft.com/office/powerpoint/2010/main" val="1055125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Problems with locking a collection</a:t>
            </a:r>
          </a:p>
          <a:p>
            <a:pPr lvl="1"/>
            <a:r>
              <a:rPr lang="en-US" dirty="0"/>
              <a:t>If the collection is large or the task performed is lengthy, other threads could wait a long time.</a:t>
            </a:r>
          </a:p>
          <a:p>
            <a:pPr lvl="1"/>
            <a:r>
              <a:rPr lang="en-US" dirty="0"/>
              <a:t>It increases the risk of problems like deadlock.</a:t>
            </a:r>
          </a:p>
          <a:p>
            <a:pPr lvl="1"/>
            <a:r>
              <a:rPr lang="en-US" dirty="0"/>
              <a:t>The longer a lock is held, the more likely it is to be contended.</a:t>
            </a:r>
          </a:p>
          <a:p>
            <a:r>
              <a:rPr lang="en-US" dirty="0"/>
              <a:t>Alternative?</a:t>
            </a:r>
          </a:p>
          <a:p>
            <a:pPr lvl="1"/>
            <a:r>
              <a:rPr lang="en-US" dirty="0"/>
              <a:t>Clone the collection, lock and iterate the copy.</a:t>
            </a:r>
          </a:p>
          <a:p>
            <a:pPr lvl="1"/>
            <a:endParaRPr lang="en-US" dirty="0"/>
          </a:p>
        </p:txBody>
      </p:sp>
      <p:sp>
        <p:nvSpPr>
          <p:cNvPr id="4" name="TextBox 3"/>
          <p:cNvSpPr txBox="1"/>
          <p:nvPr/>
        </p:nvSpPr>
        <p:spPr>
          <a:xfrm>
            <a:off x="685800" y="5943600"/>
            <a:ext cx="777026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Week 12: How about designing concurrent collections without ever using locks?  </a:t>
            </a:r>
          </a:p>
        </p:txBody>
      </p:sp>
    </p:spTree>
    <p:extLst>
      <p:ext uri="{BB962C8B-B14F-4D97-AF65-F5344CB8AC3E}">
        <p14:creationId xmlns:p14="http://schemas.microsoft.com/office/powerpoint/2010/main" val="693966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Collections</a:t>
            </a:r>
          </a:p>
        </p:txBody>
      </p:sp>
      <p:sp>
        <p:nvSpPr>
          <p:cNvPr id="3" name="Content Placeholder 2"/>
          <p:cNvSpPr>
            <a:spLocks noGrp="1"/>
          </p:cNvSpPr>
          <p:nvPr>
            <p:ph idx="1"/>
          </p:nvPr>
        </p:nvSpPr>
        <p:spPr/>
        <p:txBody>
          <a:bodyPr/>
          <a:lstStyle/>
          <a:p>
            <a:r>
              <a:rPr lang="en-US" dirty="0"/>
              <a:t>Java 5.0 improves on the synchronized collection by providing several concurrent collection classes.</a:t>
            </a:r>
          </a:p>
          <a:p>
            <a:r>
              <a:rPr lang="en-US" dirty="0"/>
              <a:t>Replacing synchronized collections with concurrent collections can offer dramatic scalability improvement with little risk.</a:t>
            </a:r>
          </a:p>
        </p:txBody>
      </p:sp>
    </p:spTree>
    <p:extLst>
      <p:ext uri="{BB962C8B-B14F-4D97-AF65-F5344CB8AC3E}">
        <p14:creationId xmlns:p14="http://schemas.microsoft.com/office/powerpoint/2010/main" val="26880588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ConcurrentHashMap</a:t>
            </a:r>
            <a:endParaRPr lang="en-US" dirty="0"/>
          </a:p>
        </p:txBody>
      </p:sp>
      <p:sp>
        <p:nvSpPr>
          <p:cNvPr id="3" name="Content Placeholder 2"/>
          <p:cNvSpPr>
            <a:spLocks noGrp="1"/>
          </p:cNvSpPr>
          <p:nvPr>
            <p:ph idx="1"/>
          </p:nvPr>
        </p:nvSpPr>
        <p:spPr/>
        <p:txBody>
          <a:bodyPr>
            <a:normAutofit fontScale="92500" lnSpcReduction="20000"/>
          </a:bodyPr>
          <a:lstStyle/>
          <a:p>
            <a:r>
              <a:rPr lang="en-US" dirty="0"/>
              <a:t>It is a </a:t>
            </a:r>
            <a:r>
              <a:rPr lang="en-US" dirty="0" err="1"/>
              <a:t>HashMap</a:t>
            </a:r>
            <a:r>
              <a:rPr lang="en-US" dirty="0"/>
              <a:t> designed for concurrency. </a:t>
            </a:r>
          </a:p>
          <a:p>
            <a:r>
              <a:rPr lang="en-US" dirty="0"/>
              <a:t>It uses a finer-grained locking mechanism called lock striping. </a:t>
            </a:r>
          </a:p>
          <a:p>
            <a:pPr lvl="1"/>
            <a:r>
              <a:rPr lang="en-US" dirty="0"/>
              <a:t>Uses an array of 16 locks.</a:t>
            </a:r>
          </a:p>
          <a:p>
            <a:pPr lvl="1"/>
            <a:r>
              <a:rPr lang="en-US" dirty="0"/>
              <a:t>Each lock guards 1/16 of the hash buckets.</a:t>
            </a:r>
          </a:p>
          <a:p>
            <a:pPr lvl="1"/>
            <a:r>
              <a:rPr lang="en-US" dirty="0"/>
              <a:t>Bucket N is guarded by lock N mod 16.</a:t>
            </a:r>
          </a:p>
          <a:p>
            <a:r>
              <a:rPr lang="en-US" dirty="0"/>
              <a:t>The iterators returned by </a:t>
            </a:r>
            <a:r>
              <a:rPr lang="en-US" dirty="0" err="1"/>
              <a:t>ConcurrentHashMap</a:t>
            </a:r>
            <a:r>
              <a:rPr lang="en-US" dirty="0"/>
              <a:t> are weakly consistent (i.e., it is OK to modify the collection while iterating through it) instead of fail-fast.</a:t>
            </a:r>
          </a:p>
          <a:p>
            <a:r>
              <a:rPr lang="en-US" dirty="0"/>
              <a:t>It cannot be locked for exclusive access.</a:t>
            </a:r>
          </a:p>
        </p:txBody>
      </p:sp>
    </p:spTree>
    <p:extLst>
      <p:ext uri="{BB962C8B-B14F-4D97-AF65-F5344CB8AC3E}">
        <p14:creationId xmlns:p14="http://schemas.microsoft.com/office/powerpoint/2010/main" val="1533263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Case</a:t>
            </a:r>
          </a:p>
        </p:txBody>
      </p:sp>
      <p:sp>
        <p:nvSpPr>
          <p:cNvPr id="3" name="Content Placeholder 2"/>
          <p:cNvSpPr>
            <a:spLocks noGrp="1"/>
          </p:cNvSpPr>
          <p:nvPr>
            <p:ph sz="half" idx="1"/>
          </p:nvPr>
        </p:nvSpPr>
        <p:spPr/>
        <p:txBody>
          <a:bodyPr/>
          <a:lstStyle/>
          <a:p>
            <a:r>
              <a:rPr lang="en-US" dirty="0"/>
              <a:t>Tomcat Bug: 53498</a:t>
            </a:r>
          </a:p>
          <a:p>
            <a:pPr lvl="1"/>
            <a:r>
              <a:rPr lang="en-US" dirty="0">
                <a:hlinkClick r:id="rId2"/>
              </a:rPr>
              <a:t>https://bz.apache.org/bugzilla/show_bug.cgi?id=53498</a:t>
            </a:r>
            <a:endParaRPr lang="en-US" dirty="0"/>
          </a:p>
          <a:p>
            <a:endParaRPr lang="en-US" dirty="0"/>
          </a:p>
          <a:p>
            <a:endParaRPr lang="en-US" dirty="0"/>
          </a:p>
          <a:p>
            <a:pPr marL="0" indent="0">
              <a:buNone/>
            </a:pPr>
            <a:endParaRPr lang="en-US" dirty="0"/>
          </a:p>
        </p:txBody>
      </p:sp>
      <p:sp>
        <p:nvSpPr>
          <p:cNvPr id="4" name="Content Placeholder 3"/>
          <p:cNvSpPr>
            <a:spLocks noGrp="1"/>
          </p:cNvSpPr>
          <p:nvPr>
            <p:ph sz="half" idx="2"/>
          </p:nvPr>
        </p:nvSpPr>
        <p:spPr/>
        <p:txBody>
          <a:bodyPr/>
          <a:lstStyle/>
          <a:p>
            <a:r>
              <a:rPr lang="en-US" dirty="0"/>
              <a:t>The fix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209800"/>
            <a:ext cx="4249837" cy="2273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57600" y="5178725"/>
            <a:ext cx="1494320"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a:t>Any problem?</a:t>
            </a:r>
          </a:p>
        </p:txBody>
      </p:sp>
    </p:spTree>
    <p:extLst>
      <p:ext uri="{BB962C8B-B14F-4D97-AF65-F5344CB8AC3E}">
        <p14:creationId xmlns:p14="http://schemas.microsoft.com/office/powerpoint/2010/main" val="78837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 Thread-Safe Class</a:t>
            </a:r>
          </a:p>
        </p:txBody>
      </p:sp>
      <p:sp>
        <p:nvSpPr>
          <p:cNvPr id="3" name="Content Placeholder 2"/>
          <p:cNvSpPr>
            <a:spLocks noGrp="1"/>
          </p:cNvSpPr>
          <p:nvPr>
            <p:ph idx="1"/>
          </p:nvPr>
        </p:nvSpPr>
        <p:spPr/>
        <p:txBody>
          <a:bodyPr>
            <a:normAutofit fontScale="92500"/>
          </a:bodyPr>
          <a:lstStyle/>
          <a:p>
            <a:pPr marL="0" indent="0">
              <a:buNone/>
            </a:pPr>
            <a:r>
              <a:rPr lang="en-US" dirty="0"/>
              <a:t>The design process for a thread-safe class should include these three basic elements:</a:t>
            </a:r>
          </a:p>
          <a:p>
            <a:r>
              <a:rPr lang="en-US" dirty="0"/>
              <a:t>Identify the variables that form the object’s state;</a:t>
            </a:r>
          </a:p>
          <a:p>
            <a:r>
              <a:rPr lang="en-US" dirty="0"/>
              <a:t>Identify the requirements (e.g., invariants, post-conditions) that constrain the state variables;</a:t>
            </a:r>
          </a:p>
          <a:p>
            <a:r>
              <a:rPr lang="en-US" dirty="0"/>
              <a:t>Establish a policy for managing concurrent access to the objects state.</a:t>
            </a:r>
          </a:p>
          <a:p>
            <a:r>
              <a:rPr lang="en-US" dirty="0"/>
              <a:t>Implement the policy.</a:t>
            </a:r>
          </a:p>
        </p:txBody>
      </p:sp>
    </p:spTree>
    <p:extLst>
      <p:ext uri="{BB962C8B-B14F-4D97-AF65-F5344CB8AC3E}">
        <p14:creationId xmlns:p14="http://schemas.microsoft.com/office/powerpoint/2010/main" val="294343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Case</a:t>
            </a:r>
          </a:p>
        </p:txBody>
      </p:sp>
      <p:pic>
        <p:nvPicPr>
          <p:cNvPr id="5" name="Picture 4"/>
          <p:cNvPicPr>
            <a:picLocks noChangeAspect="1"/>
          </p:cNvPicPr>
          <p:nvPr/>
        </p:nvPicPr>
        <p:blipFill>
          <a:blip r:embed="rId2"/>
          <a:stretch>
            <a:fillRect/>
          </a:stretch>
        </p:blipFill>
        <p:spPr>
          <a:xfrm>
            <a:off x="457200" y="1828800"/>
            <a:ext cx="8434387" cy="4358289"/>
          </a:xfrm>
          <a:prstGeom prst="rect">
            <a:avLst/>
          </a:prstGeom>
        </p:spPr>
      </p:pic>
    </p:spTree>
    <p:extLst>
      <p:ext uri="{BB962C8B-B14F-4D97-AF65-F5344CB8AC3E}">
        <p14:creationId xmlns:p14="http://schemas.microsoft.com/office/powerpoint/2010/main" val="1823129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CopyOnWriteArrayList</a:t>
            </a:r>
          </a:p>
        </p:txBody>
      </p:sp>
      <p:sp>
        <p:nvSpPr>
          <p:cNvPr id="3" name="Content Placeholder 2"/>
          <p:cNvSpPr>
            <a:spLocks noGrp="1"/>
          </p:cNvSpPr>
          <p:nvPr>
            <p:ph idx="1"/>
          </p:nvPr>
        </p:nvSpPr>
        <p:spPr/>
        <p:txBody>
          <a:bodyPr>
            <a:normAutofit/>
          </a:bodyPr>
          <a:lstStyle/>
          <a:p>
            <a:r>
              <a:rPr lang="en-US" dirty="0"/>
              <a:t>It is a concurrent replacement for a synchronized list that offers better concurrency in </a:t>
            </a:r>
            <a:r>
              <a:rPr lang="en-US" dirty="0">
                <a:solidFill>
                  <a:srgbClr val="FF0000"/>
                </a:solidFill>
              </a:rPr>
              <a:t>some</a:t>
            </a:r>
            <a:r>
              <a:rPr lang="en-US" dirty="0"/>
              <a:t> common situations.</a:t>
            </a:r>
          </a:p>
          <a:p>
            <a:r>
              <a:rPr lang="en-US" dirty="0"/>
              <a:t>A new copy of the collection is created and published every time it is modified. </a:t>
            </a:r>
          </a:p>
          <a:p>
            <a:r>
              <a:rPr lang="en-US" dirty="0"/>
              <a:t>All write operations are protected by the same lock and read operations are not protected. </a:t>
            </a:r>
          </a:p>
        </p:txBody>
      </p:sp>
    </p:spTree>
    <p:extLst>
      <p:ext uri="{BB962C8B-B14F-4D97-AF65-F5344CB8AC3E}">
        <p14:creationId xmlns:p14="http://schemas.microsoft.com/office/powerpoint/2010/main" val="40447895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600200"/>
            <a:ext cx="8229600" cy="4525963"/>
          </a:xfrm>
        </p:spPr>
        <p:txBody>
          <a:bodyPr/>
          <a:lstStyle/>
          <a:p>
            <a:r>
              <a:rPr lang="en-US" dirty="0">
                <a:hlinkClick r:id="rId2"/>
              </a:rPr>
              <a:t>http://grepcode.com/file/repository.grepcode.com/java/root/jdk/openjdk/6-b14/java/util/concurrent/CopyOnWriteArrayList.java#CopyOnWriteArrayList.setArray%28java.lang.Object%5B%5D%29</a:t>
            </a:r>
            <a:endParaRPr lang="en-US" dirty="0"/>
          </a:p>
          <a:p>
            <a:endParaRPr lang="en-US" dirty="0"/>
          </a:p>
          <a:p>
            <a:r>
              <a:rPr lang="en-US" dirty="0"/>
              <a:t>When is this probably not efficient?</a:t>
            </a:r>
          </a:p>
          <a:p>
            <a:pPr marL="0" indent="0">
              <a:buNone/>
            </a:pPr>
            <a:endParaRPr lang="en-SG" dirty="0"/>
          </a:p>
        </p:txBody>
      </p:sp>
      <p:sp>
        <p:nvSpPr>
          <p:cNvPr id="2" name="Title 1"/>
          <p:cNvSpPr>
            <a:spLocks noGrp="1"/>
          </p:cNvSpPr>
          <p:nvPr>
            <p:ph type="title"/>
          </p:nvPr>
        </p:nvSpPr>
        <p:spPr/>
        <p:txBody>
          <a:bodyPr/>
          <a:lstStyle/>
          <a:p>
            <a:r>
              <a:rPr lang="en-US" dirty="0"/>
              <a:t>CopyOnWriteArrayList</a:t>
            </a:r>
          </a:p>
        </p:txBody>
      </p:sp>
    </p:spTree>
    <p:extLst>
      <p:ext uri="{BB962C8B-B14F-4D97-AF65-F5344CB8AC3E}">
        <p14:creationId xmlns:p14="http://schemas.microsoft.com/office/powerpoint/2010/main" val="36569746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BlockingQueue</a:t>
            </a:r>
            <a:endParaRPr lang="en-US" dirty="0"/>
          </a:p>
        </p:txBody>
      </p:sp>
      <p:sp>
        <p:nvSpPr>
          <p:cNvPr id="3" name="Content Placeholder 2"/>
          <p:cNvSpPr>
            <a:spLocks noGrp="1"/>
          </p:cNvSpPr>
          <p:nvPr>
            <p:ph idx="1"/>
          </p:nvPr>
        </p:nvSpPr>
        <p:spPr/>
        <p:txBody>
          <a:bodyPr>
            <a:normAutofit fontScale="92500" lnSpcReduction="10000"/>
          </a:bodyPr>
          <a:lstStyle/>
          <a:p>
            <a:r>
              <a:rPr lang="en-US" dirty="0"/>
              <a:t>Producer-Consumer patterns are very common in programs; Usually some kind of buffering is involved between P and C; The buffer can be implemented as a blocking queue.</a:t>
            </a:r>
          </a:p>
          <a:p>
            <a:r>
              <a:rPr lang="en-US" dirty="0"/>
              <a:t>Blocking queues are a powerful resource management tool for building reliable applications: they make your program more robust to overload by throttling activities that threaten to produce more work than can handled. </a:t>
            </a:r>
          </a:p>
        </p:txBody>
      </p:sp>
    </p:spTree>
    <p:extLst>
      <p:ext uri="{BB962C8B-B14F-4D97-AF65-F5344CB8AC3E}">
        <p14:creationId xmlns:p14="http://schemas.microsoft.com/office/powerpoint/2010/main" val="31860457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6</a:t>
            </a:r>
          </a:p>
        </p:txBody>
      </p:sp>
      <p:sp>
        <p:nvSpPr>
          <p:cNvPr id="3" name="Content Placeholder 2"/>
          <p:cNvSpPr>
            <a:spLocks noGrp="1"/>
          </p:cNvSpPr>
          <p:nvPr>
            <p:ph idx="1"/>
          </p:nvPr>
        </p:nvSpPr>
        <p:spPr/>
        <p:txBody>
          <a:bodyPr/>
          <a:lstStyle/>
          <a:p>
            <a:r>
              <a:rPr lang="en-US" dirty="0"/>
              <a:t>Analyze GDesktopProb.java which implements the skeleton of Google Desktop. There is some potential problem regarding thread-safety of the implementation. Fix it.  </a:t>
            </a:r>
          </a:p>
        </p:txBody>
      </p:sp>
    </p:spTree>
    <p:extLst>
      <p:ext uri="{BB962C8B-B14F-4D97-AF65-F5344CB8AC3E}">
        <p14:creationId xmlns:p14="http://schemas.microsoft.com/office/powerpoint/2010/main" val="22151653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FutureTask</a:t>
            </a:r>
            <a:endParaRPr lang="en-US" dirty="0"/>
          </a:p>
        </p:txBody>
      </p:sp>
      <p:sp>
        <p:nvSpPr>
          <p:cNvPr id="3" name="Content Placeholder 2"/>
          <p:cNvSpPr>
            <a:spLocks noGrp="1"/>
          </p:cNvSpPr>
          <p:nvPr>
            <p:ph idx="1"/>
          </p:nvPr>
        </p:nvSpPr>
        <p:spPr/>
        <p:txBody>
          <a:bodyPr>
            <a:normAutofit fontScale="85000" lnSpcReduction="10000"/>
          </a:bodyPr>
          <a:lstStyle/>
          <a:p>
            <a:r>
              <a:rPr lang="en-US" dirty="0"/>
              <a:t>Future task are made up of Future and Callable, the result bearing relative of Runnable.</a:t>
            </a:r>
          </a:p>
          <a:p>
            <a:endParaRPr lang="en-US" dirty="0"/>
          </a:p>
          <a:p>
            <a:endParaRPr lang="en-US" dirty="0"/>
          </a:p>
          <a:p>
            <a:r>
              <a:rPr lang="en-US" dirty="0"/>
              <a:t>There are several ways to complete:</a:t>
            </a:r>
          </a:p>
          <a:p>
            <a:pPr lvl="1"/>
            <a:r>
              <a:rPr lang="en-US" dirty="0"/>
              <a:t>Normal completion; cancellation; and exception.</a:t>
            </a:r>
          </a:p>
          <a:p>
            <a:r>
              <a:rPr lang="en-US" dirty="0"/>
              <a:t>Once a </a:t>
            </a:r>
            <a:r>
              <a:rPr lang="en-US" dirty="0" err="1"/>
              <a:t>FutureTask</a:t>
            </a:r>
            <a:r>
              <a:rPr lang="en-US" dirty="0"/>
              <a:t> is completed in cannot be restarted.</a:t>
            </a:r>
          </a:p>
          <a:p>
            <a:r>
              <a:rPr lang="en-US" dirty="0" err="1"/>
              <a:t>Future.get</a:t>
            </a:r>
            <a:r>
              <a:rPr lang="en-US" dirty="0"/>
              <a:t>() returns the result immediately if ‘the future is here’ (Task is completed) and Blocks if the task is not complete yet.</a:t>
            </a:r>
          </a:p>
        </p:txBody>
      </p:sp>
      <p:sp>
        <p:nvSpPr>
          <p:cNvPr id="4" name="TextBox 3"/>
          <p:cNvSpPr txBox="1"/>
          <p:nvPr/>
        </p:nvSpPr>
        <p:spPr>
          <a:xfrm>
            <a:off x="1381496" y="2650549"/>
            <a:ext cx="661950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Sample program: FutureTaskExample.java; FutureTaskExample2.java;</a:t>
            </a:r>
          </a:p>
        </p:txBody>
      </p:sp>
    </p:spTree>
    <p:extLst>
      <p:ext uri="{BB962C8B-B14F-4D97-AF65-F5344CB8AC3E}">
        <p14:creationId xmlns:p14="http://schemas.microsoft.com/office/powerpoint/2010/main" val="3987361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Nearly every server application uses some form of caching. </a:t>
            </a:r>
          </a:p>
          <a:p>
            <a:pPr marL="0" indent="0">
              <a:buNone/>
            </a:pPr>
            <a:endParaRPr lang="en-US" dirty="0"/>
          </a:p>
          <a:p>
            <a:r>
              <a:rPr lang="en-US" dirty="0"/>
              <a:t>Poor concurrency</a:t>
            </a:r>
          </a:p>
          <a:p>
            <a:endParaRPr lang="en-US" dirty="0"/>
          </a:p>
        </p:txBody>
      </p:sp>
      <p:sp>
        <p:nvSpPr>
          <p:cNvPr id="4" name="TextBox 3"/>
          <p:cNvSpPr txBox="1"/>
          <p:nvPr/>
        </p:nvSpPr>
        <p:spPr>
          <a:xfrm>
            <a:off x="2351819" y="2754868"/>
            <a:ext cx="439940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Click here for a sample program: Cache.java</a:t>
            </a:r>
          </a:p>
        </p:txBody>
      </p:sp>
      <p:graphicFrame>
        <p:nvGraphicFramePr>
          <p:cNvPr id="21" name="Table 20"/>
          <p:cNvGraphicFramePr>
            <a:graphicFrameLocks noGrp="1"/>
          </p:cNvGraphicFramePr>
          <p:nvPr>
            <p:extLst/>
          </p:nvPr>
        </p:nvGraphicFramePr>
        <p:xfrm>
          <a:off x="2488720" y="4038600"/>
          <a:ext cx="1854680" cy="365760"/>
        </p:xfrm>
        <a:graphic>
          <a:graphicData uri="http://schemas.openxmlformats.org/drawingml/2006/table">
            <a:tbl>
              <a:tblPr firstRow="1" bandRow="1">
                <a:tableStyleId>{5C22544A-7EE6-4342-B048-85BDC9FD1C3A}</a:tableStyleId>
              </a:tblPr>
              <a:tblGrid>
                <a:gridCol w="362233">
                  <a:extLst>
                    <a:ext uri="{9D8B030D-6E8A-4147-A177-3AD203B41FA5}">
                      <a16:colId xmlns:a16="http://schemas.microsoft.com/office/drawing/2014/main" val="20000"/>
                    </a:ext>
                  </a:extLst>
                </a:gridCol>
                <a:gridCol w="1111446">
                  <a:extLst>
                    <a:ext uri="{9D8B030D-6E8A-4147-A177-3AD203B41FA5}">
                      <a16:colId xmlns:a16="http://schemas.microsoft.com/office/drawing/2014/main" val="20001"/>
                    </a:ext>
                  </a:extLst>
                </a:gridCol>
                <a:gridCol w="381001">
                  <a:extLst>
                    <a:ext uri="{9D8B030D-6E8A-4147-A177-3AD203B41FA5}">
                      <a16:colId xmlns:a16="http://schemas.microsoft.com/office/drawing/2014/main" val="20002"/>
                    </a:ext>
                  </a:extLst>
                </a:gridCol>
              </a:tblGrid>
              <a:tr h="304800">
                <a:tc>
                  <a:txBody>
                    <a:bodyPr/>
                    <a:lstStyle/>
                    <a:p>
                      <a:pPr algn="ctr"/>
                      <a:r>
                        <a:rPr lang="en-US" dirty="0"/>
                        <a:t>L</a:t>
                      </a:r>
                    </a:p>
                  </a:txBody>
                  <a:tcPr/>
                </a:tc>
                <a:tc>
                  <a:txBody>
                    <a:bodyPr/>
                    <a:lstStyle/>
                    <a:p>
                      <a:pPr algn="ctr"/>
                      <a:r>
                        <a:rPr lang="en-US" dirty="0"/>
                        <a:t>service(a)</a:t>
                      </a:r>
                    </a:p>
                  </a:txBody>
                  <a:tcPr/>
                </a:tc>
                <a:tc>
                  <a:txBody>
                    <a:bodyPr/>
                    <a:lstStyle/>
                    <a:p>
                      <a:pPr algn="ctr"/>
                      <a:r>
                        <a:rPr lang="en-US" dirty="0"/>
                        <a:t>U</a:t>
                      </a:r>
                    </a:p>
                  </a:txBody>
                  <a:tcPr/>
                </a:tc>
                <a:extLst>
                  <a:ext uri="{0D108BD9-81ED-4DB2-BD59-A6C34878D82A}">
                    <a16:rowId xmlns:a16="http://schemas.microsoft.com/office/drawing/2014/main" val="10000"/>
                  </a:ext>
                </a:extLst>
              </a:tr>
            </a:tbl>
          </a:graphicData>
        </a:graphic>
      </p:graphicFrame>
      <p:sp>
        <p:nvSpPr>
          <p:cNvPr id="22" name="TextBox 21"/>
          <p:cNvSpPr txBox="1"/>
          <p:nvPr/>
        </p:nvSpPr>
        <p:spPr>
          <a:xfrm>
            <a:off x="964720" y="4038600"/>
            <a:ext cx="1092158" cy="369332"/>
          </a:xfrm>
          <a:prstGeom prst="rect">
            <a:avLst/>
          </a:prstGeom>
          <a:noFill/>
        </p:spPr>
        <p:txBody>
          <a:bodyPr wrap="none" rtlCol="0">
            <a:spAutoFit/>
          </a:bodyPr>
          <a:lstStyle/>
          <a:p>
            <a:r>
              <a:rPr lang="en-US" dirty="0"/>
              <a:t>Thread A:</a:t>
            </a:r>
          </a:p>
        </p:txBody>
      </p:sp>
      <p:sp>
        <p:nvSpPr>
          <p:cNvPr id="23" name="TextBox 22"/>
          <p:cNvSpPr txBox="1"/>
          <p:nvPr/>
        </p:nvSpPr>
        <p:spPr>
          <a:xfrm>
            <a:off x="964720" y="4696447"/>
            <a:ext cx="1084143" cy="369332"/>
          </a:xfrm>
          <a:prstGeom prst="rect">
            <a:avLst/>
          </a:prstGeom>
          <a:noFill/>
        </p:spPr>
        <p:txBody>
          <a:bodyPr wrap="none" rtlCol="0">
            <a:spAutoFit/>
          </a:bodyPr>
          <a:lstStyle/>
          <a:p>
            <a:r>
              <a:rPr lang="en-US" dirty="0"/>
              <a:t>Thread B:</a:t>
            </a:r>
          </a:p>
        </p:txBody>
      </p:sp>
      <p:sp>
        <p:nvSpPr>
          <p:cNvPr id="24" name="TextBox 23"/>
          <p:cNvSpPr txBox="1"/>
          <p:nvPr/>
        </p:nvSpPr>
        <p:spPr>
          <a:xfrm>
            <a:off x="964720" y="5410200"/>
            <a:ext cx="1082540" cy="369332"/>
          </a:xfrm>
          <a:prstGeom prst="rect">
            <a:avLst/>
          </a:prstGeom>
          <a:noFill/>
        </p:spPr>
        <p:txBody>
          <a:bodyPr wrap="none" rtlCol="0">
            <a:spAutoFit/>
          </a:bodyPr>
          <a:lstStyle/>
          <a:p>
            <a:r>
              <a:rPr lang="en-US" dirty="0"/>
              <a:t>Thread C:</a:t>
            </a:r>
          </a:p>
        </p:txBody>
      </p:sp>
      <p:graphicFrame>
        <p:nvGraphicFramePr>
          <p:cNvPr id="25" name="Table 24"/>
          <p:cNvGraphicFramePr>
            <a:graphicFrameLocks noGrp="1"/>
          </p:cNvGraphicFramePr>
          <p:nvPr>
            <p:extLst/>
          </p:nvPr>
        </p:nvGraphicFramePr>
        <p:xfrm>
          <a:off x="4317520" y="4696447"/>
          <a:ext cx="1854680" cy="365760"/>
        </p:xfrm>
        <a:graphic>
          <a:graphicData uri="http://schemas.openxmlformats.org/drawingml/2006/table">
            <a:tbl>
              <a:tblPr firstRow="1" bandRow="1">
                <a:tableStyleId>{5C22544A-7EE6-4342-B048-85BDC9FD1C3A}</a:tableStyleId>
              </a:tblPr>
              <a:tblGrid>
                <a:gridCol w="362233">
                  <a:extLst>
                    <a:ext uri="{9D8B030D-6E8A-4147-A177-3AD203B41FA5}">
                      <a16:colId xmlns:a16="http://schemas.microsoft.com/office/drawing/2014/main" val="20000"/>
                    </a:ext>
                  </a:extLst>
                </a:gridCol>
                <a:gridCol w="1111446">
                  <a:extLst>
                    <a:ext uri="{9D8B030D-6E8A-4147-A177-3AD203B41FA5}">
                      <a16:colId xmlns:a16="http://schemas.microsoft.com/office/drawing/2014/main" val="20001"/>
                    </a:ext>
                  </a:extLst>
                </a:gridCol>
                <a:gridCol w="381001">
                  <a:extLst>
                    <a:ext uri="{9D8B030D-6E8A-4147-A177-3AD203B41FA5}">
                      <a16:colId xmlns:a16="http://schemas.microsoft.com/office/drawing/2014/main" val="20002"/>
                    </a:ext>
                  </a:extLst>
                </a:gridCol>
              </a:tblGrid>
              <a:tr h="304800">
                <a:tc>
                  <a:txBody>
                    <a:bodyPr/>
                    <a:lstStyle/>
                    <a:p>
                      <a:pPr algn="ctr"/>
                      <a:r>
                        <a:rPr lang="en-US" dirty="0"/>
                        <a:t>L</a:t>
                      </a:r>
                    </a:p>
                  </a:txBody>
                  <a:tcPr/>
                </a:tc>
                <a:tc>
                  <a:txBody>
                    <a:bodyPr/>
                    <a:lstStyle/>
                    <a:p>
                      <a:pPr algn="ctr"/>
                      <a:r>
                        <a:rPr lang="en-US" dirty="0"/>
                        <a:t>service(b)</a:t>
                      </a:r>
                    </a:p>
                  </a:txBody>
                  <a:tcPr/>
                </a:tc>
                <a:tc>
                  <a:txBody>
                    <a:bodyPr/>
                    <a:lstStyle/>
                    <a:p>
                      <a:pPr algn="ctr"/>
                      <a:r>
                        <a:rPr lang="en-US" dirty="0"/>
                        <a:t>U</a:t>
                      </a:r>
                    </a:p>
                  </a:txBody>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extLst/>
          </p:nvPr>
        </p:nvGraphicFramePr>
        <p:xfrm>
          <a:off x="6146320" y="5260390"/>
          <a:ext cx="1854680" cy="640080"/>
        </p:xfrm>
        <a:graphic>
          <a:graphicData uri="http://schemas.openxmlformats.org/drawingml/2006/table">
            <a:tbl>
              <a:tblPr firstRow="1" bandRow="1">
                <a:tableStyleId>{5C22544A-7EE6-4342-B048-85BDC9FD1C3A}</a:tableStyleId>
              </a:tblPr>
              <a:tblGrid>
                <a:gridCol w="362233">
                  <a:extLst>
                    <a:ext uri="{9D8B030D-6E8A-4147-A177-3AD203B41FA5}">
                      <a16:colId xmlns:a16="http://schemas.microsoft.com/office/drawing/2014/main" val="20000"/>
                    </a:ext>
                  </a:extLst>
                </a:gridCol>
                <a:gridCol w="1111446">
                  <a:extLst>
                    <a:ext uri="{9D8B030D-6E8A-4147-A177-3AD203B41FA5}">
                      <a16:colId xmlns:a16="http://schemas.microsoft.com/office/drawing/2014/main" val="20001"/>
                    </a:ext>
                  </a:extLst>
                </a:gridCol>
                <a:gridCol w="381001">
                  <a:extLst>
                    <a:ext uri="{9D8B030D-6E8A-4147-A177-3AD203B41FA5}">
                      <a16:colId xmlns:a16="http://schemas.microsoft.com/office/drawing/2014/main" val="20002"/>
                    </a:ext>
                  </a:extLst>
                </a:gridCol>
              </a:tblGrid>
              <a:tr h="304800">
                <a:tc>
                  <a:txBody>
                    <a:bodyPr/>
                    <a:lstStyle/>
                    <a:p>
                      <a:pPr algn="ctr"/>
                      <a:r>
                        <a:rPr lang="en-US" dirty="0"/>
                        <a:t>L</a:t>
                      </a:r>
                    </a:p>
                  </a:txBody>
                  <a:tcPr/>
                </a:tc>
                <a:tc>
                  <a:txBody>
                    <a:bodyPr/>
                    <a:lstStyle/>
                    <a:p>
                      <a:pPr algn="ctr"/>
                      <a:r>
                        <a:rPr lang="en-US" dirty="0"/>
                        <a:t>Return cache(a)</a:t>
                      </a:r>
                    </a:p>
                  </a:txBody>
                  <a:tcPr/>
                </a:tc>
                <a:tc>
                  <a:txBody>
                    <a:bodyPr/>
                    <a:lstStyle/>
                    <a:p>
                      <a:pPr algn="ctr"/>
                      <a:r>
                        <a:rPr lang="en-US" dirty="0"/>
                        <a:t>U</a:t>
                      </a:r>
                    </a:p>
                  </a:txBody>
                  <a:tcPr/>
                </a:tc>
                <a:extLst>
                  <a:ext uri="{0D108BD9-81ED-4DB2-BD59-A6C34878D82A}">
                    <a16:rowId xmlns:a16="http://schemas.microsoft.com/office/drawing/2014/main" val="10000"/>
                  </a:ext>
                </a:extLst>
              </a:tr>
            </a:tbl>
          </a:graphicData>
        </a:graphic>
      </p:graphicFrame>
      <p:cxnSp>
        <p:nvCxnSpPr>
          <p:cNvPr id="28" name="Straight Arrow Connector 27"/>
          <p:cNvCxnSpPr>
            <a:stCxn id="22" idx="3"/>
            <a:endCxn id="21" idx="1"/>
          </p:cNvCxnSpPr>
          <p:nvPr/>
        </p:nvCxnSpPr>
        <p:spPr>
          <a:xfrm flipV="1">
            <a:off x="2056878" y="4221480"/>
            <a:ext cx="431842" cy="1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3"/>
            <a:endCxn id="25" idx="1"/>
          </p:cNvCxnSpPr>
          <p:nvPr/>
        </p:nvCxnSpPr>
        <p:spPr>
          <a:xfrm flipV="1">
            <a:off x="2048863" y="4879327"/>
            <a:ext cx="2268657" cy="1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3"/>
            <a:endCxn id="26" idx="1"/>
          </p:cNvCxnSpPr>
          <p:nvPr/>
        </p:nvCxnSpPr>
        <p:spPr>
          <a:xfrm flipV="1">
            <a:off x="2047260" y="5580430"/>
            <a:ext cx="4099060" cy="14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638800" y="3833456"/>
            <a:ext cx="228600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Is it good to have the cache in this case?</a:t>
            </a:r>
          </a:p>
        </p:txBody>
      </p:sp>
      <p:sp>
        <p:nvSpPr>
          <p:cNvPr id="34" name="TextBox 33"/>
          <p:cNvSpPr txBox="1"/>
          <p:nvPr/>
        </p:nvSpPr>
        <p:spPr>
          <a:xfrm>
            <a:off x="2047260" y="6019800"/>
            <a:ext cx="45260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Click here for a sample program: CacheV1.java</a:t>
            </a:r>
          </a:p>
        </p:txBody>
      </p:sp>
    </p:spTree>
    <p:extLst>
      <p:ext uri="{BB962C8B-B14F-4D97-AF65-F5344CB8AC3E}">
        <p14:creationId xmlns:p14="http://schemas.microsoft.com/office/powerpoint/2010/main" val="41422799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Minor problem </a:t>
            </a:r>
          </a:p>
        </p:txBody>
      </p:sp>
      <p:sp>
        <p:nvSpPr>
          <p:cNvPr id="4" name="TextBox 3"/>
          <p:cNvSpPr txBox="1"/>
          <p:nvPr/>
        </p:nvSpPr>
        <p:spPr>
          <a:xfrm>
            <a:off x="838200" y="2424810"/>
            <a:ext cx="1029641" cy="369332"/>
          </a:xfrm>
          <a:prstGeom prst="rect">
            <a:avLst/>
          </a:prstGeom>
          <a:noFill/>
        </p:spPr>
        <p:txBody>
          <a:bodyPr wrap="none" rtlCol="0">
            <a:spAutoFit/>
          </a:bodyPr>
          <a:lstStyle/>
          <a:p>
            <a:r>
              <a:rPr lang="en-US" dirty="0"/>
              <a:t>Thread A</a:t>
            </a:r>
          </a:p>
        </p:txBody>
      </p:sp>
      <p:sp>
        <p:nvSpPr>
          <p:cNvPr id="5" name="TextBox 4"/>
          <p:cNvSpPr txBox="1"/>
          <p:nvPr/>
        </p:nvSpPr>
        <p:spPr>
          <a:xfrm>
            <a:off x="867781" y="3411748"/>
            <a:ext cx="1021626" cy="369332"/>
          </a:xfrm>
          <a:prstGeom prst="rect">
            <a:avLst/>
          </a:prstGeom>
          <a:noFill/>
        </p:spPr>
        <p:txBody>
          <a:bodyPr wrap="none" rtlCol="0">
            <a:spAutoFit/>
          </a:bodyPr>
          <a:lstStyle/>
          <a:p>
            <a:r>
              <a:rPr lang="en-US" dirty="0"/>
              <a:t>Thread B</a:t>
            </a:r>
          </a:p>
        </p:txBody>
      </p:sp>
      <p:sp>
        <p:nvSpPr>
          <p:cNvPr id="7" name="TextBox 6"/>
          <p:cNvSpPr txBox="1"/>
          <p:nvPr/>
        </p:nvSpPr>
        <p:spPr>
          <a:xfrm>
            <a:off x="2270407" y="2286001"/>
            <a:ext cx="132728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service(a)</a:t>
            </a:r>
          </a:p>
          <a:p>
            <a:r>
              <a:rPr lang="en-US" dirty="0"/>
              <a:t>not in cache</a:t>
            </a:r>
          </a:p>
        </p:txBody>
      </p:sp>
      <p:sp>
        <p:nvSpPr>
          <p:cNvPr id="8" name="TextBox 7"/>
          <p:cNvSpPr txBox="1"/>
          <p:nvPr/>
        </p:nvSpPr>
        <p:spPr>
          <a:xfrm>
            <a:off x="3946807" y="2286001"/>
            <a:ext cx="114698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compute </a:t>
            </a:r>
          </a:p>
          <a:p>
            <a:r>
              <a:rPr lang="en-US" dirty="0"/>
              <a:t>service(a) </a:t>
            </a:r>
          </a:p>
        </p:txBody>
      </p:sp>
      <p:sp>
        <p:nvSpPr>
          <p:cNvPr id="9" name="TextBox 8"/>
          <p:cNvSpPr txBox="1"/>
          <p:nvPr/>
        </p:nvSpPr>
        <p:spPr>
          <a:xfrm>
            <a:off x="5470807" y="2286000"/>
            <a:ext cx="150124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add service(a)</a:t>
            </a:r>
          </a:p>
          <a:p>
            <a:r>
              <a:rPr lang="en-US" dirty="0"/>
              <a:t>to cache</a:t>
            </a:r>
          </a:p>
        </p:txBody>
      </p:sp>
      <p:sp>
        <p:nvSpPr>
          <p:cNvPr id="10" name="TextBox 9"/>
          <p:cNvSpPr txBox="1"/>
          <p:nvPr/>
        </p:nvSpPr>
        <p:spPr>
          <a:xfrm>
            <a:off x="3588562" y="3276601"/>
            <a:ext cx="132728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service(a)</a:t>
            </a:r>
          </a:p>
          <a:p>
            <a:r>
              <a:rPr lang="en-US" dirty="0"/>
              <a:t>not in cache</a:t>
            </a:r>
          </a:p>
        </p:txBody>
      </p:sp>
      <p:sp>
        <p:nvSpPr>
          <p:cNvPr id="11" name="TextBox 10"/>
          <p:cNvSpPr txBox="1"/>
          <p:nvPr/>
        </p:nvSpPr>
        <p:spPr>
          <a:xfrm>
            <a:off x="5264962" y="3276601"/>
            <a:ext cx="114698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compute </a:t>
            </a:r>
          </a:p>
          <a:p>
            <a:r>
              <a:rPr lang="en-US" dirty="0"/>
              <a:t>service(a) </a:t>
            </a:r>
          </a:p>
        </p:txBody>
      </p:sp>
      <p:sp>
        <p:nvSpPr>
          <p:cNvPr id="12" name="TextBox 11"/>
          <p:cNvSpPr txBox="1"/>
          <p:nvPr/>
        </p:nvSpPr>
        <p:spPr>
          <a:xfrm>
            <a:off x="6788962" y="3276600"/>
            <a:ext cx="150124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add service(a)</a:t>
            </a:r>
          </a:p>
          <a:p>
            <a:r>
              <a:rPr lang="en-US" dirty="0"/>
              <a:t>to cache</a:t>
            </a:r>
          </a:p>
        </p:txBody>
      </p:sp>
      <p:cxnSp>
        <p:nvCxnSpPr>
          <p:cNvPr id="14" name="Straight Arrow Connector 13"/>
          <p:cNvCxnSpPr>
            <a:stCxn id="4" idx="3"/>
            <a:endCxn id="7" idx="1"/>
          </p:cNvCxnSpPr>
          <p:nvPr/>
        </p:nvCxnSpPr>
        <p:spPr>
          <a:xfrm flipV="1">
            <a:off x="1867841" y="2609167"/>
            <a:ext cx="402566" cy="3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8" idx="1"/>
          </p:cNvCxnSpPr>
          <p:nvPr/>
        </p:nvCxnSpPr>
        <p:spPr>
          <a:xfrm>
            <a:off x="3597693" y="2609167"/>
            <a:ext cx="3491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9" idx="1"/>
          </p:cNvCxnSpPr>
          <p:nvPr/>
        </p:nvCxnSpPr>
        <p:spPr>
          <a:xfrm flipV="1">
            <a:off x="5093788" y="2609166"/>
            <a:ext cx="37701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a:endCxn id="10" idx="1"/>
          </p:cNvCxnSpPr>
          <p:nvPr/>
        </p:nvCxnSpPr>
        <p:spPr>
          <a:xfrm>
            <a:off x="1889407" y="3596414"/>
            <a:ext cx="1699155" cy="3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a:endCxn id="11" idx="1"/>
          </p:cNvCxnSpPr>
          <p:nvPr/>
        </p:nvCxnSpPr>
        <p:spPr>
          <a:xfrm>
            <a:off x="4915848" y="3599767"/>
            <a:ext cx="3491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a:endCxn id="12" idx="1"/>
          </p:cNvCxnSpPr>
          <p:nvPr/>
        </p:nvCxnSpPr>
        <p:spPr>
          <a:xfrm flipV="1">
            <a:off x="6411943" y="3599766"/>
            <a:ext cx="37701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0600" y="4495800"/>
            <a:ext cx="721191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This is a big problem if factor(a) is required to execute once-and-only-once.</a:t>
            </a:r>
          </a:p>
        </p:txBody>
      </p:sp>
      <p:sp>
        <p:nvSpPr>
          <p:cNvPr id="28" name="TextBox 27"/>
          <p:cNvSpPr txBox="1"/>
          <p:nvPr/>
        </p:nvSpPr>
        <p:spPr>
          <a:xfrm>
            <a:off x="2126219" y="5318987"/>
            <a:ext cx="45260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Click here for a sample program: CacheV2.java</a:t>
            </a:r>
          </a:p>
        </p:txBody>
      </p:sp>
    </p:spTree>
    <p:extLst>
      <p:ext uri="{BB962C8B-B14F-4D97-AF65-F5344CB8AC3E}">
        <p14:creationId xmlns:p14="http://schemas.microsoft.com/office/powerpoint/2010/main" val="11411299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Minor problem </a:t>
            </a:r>
          </a:p>
        </p:txBody>
      </p:sp>
      <p:sp>
        <p:nvSpPr>
          <p:cNvPr id="4" name="TextBox 3"/>
          <p:cNvSpPr txBox="1"/>
          <p:nvPr/>
        </p:nvSpPr>
        <p:spPr>
          <a:xfrm>
            <a:off x="838200" y="2424810"/>
            <a:ext cx="1029641" cy="369332"/>
          </a:xfrm>
          <a:prstGeom prst="rect">
            <a:avLst/>
          </a:prstGeom>
          <a:noFill/>
        </p:spPr>
        <p:txBody>
          <a:bodyPr wrap="none" rtlCol="0">
            <a:spAutoFit/>
          </a:bodyPr>
          <a:lstStyle/>
          <a:p>
            <a:r>
              <a:rPr lang="en-US" dirty="0"/>
              <a:t>Thread A</a:t>
            </a:r>
          </a:p>
        </p:txBody>
      </p:sp>
      <p:sp>
        <p:nvSpPr>
          <p:cNvPr id="5" name="TextBox 4"/>
          <p:cNvSpPr txBox="1"/>
          <p:nvPr/>
        </p:nvSpPr>
        <p:spPr>
          <a:xfrm>
            <a:off x="867781" y="3411748"/>
            <a:ext cx="1021626" cy="369332"/>
          </a:xfrm>
          <a:prstGeom prst="rect">
            <a:avLst/>
          </a:prstGeom>
          <a:noFill/>
        </p:spPr>
        <p:txBody>
          <a:bodyPr wrap="none" rtlCol="0">
            <a:spAutoFit/>
          </a:bodyPr>
          <a:lstStyle/>
          <a:p>
            <a:r>
              <a:rPr lang="en-US" dirty="0"/>
              <a:t>Thread B</a:t>
            </a:r>
          </a:p>
        </p:txBody>
      </p:sp>
      <p:sp>
        <p:nvSpPr>
          <p:cNvPr id="7" name="TextBox 6"/>
          <p:cNvSpPr txBox="1"/>
          <p:nvPr/>
        </p:nvSpPr>
        <p:spPr>
          <a:xfrm>
            <a:off x="2057400" y="2286001"/>
            <a:ext cx="132728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service(a)</a:t>
            </a:r>
          </a:p>
          <a:p>
            <a:r>
              <a:rPr lang="en-US" dirty="0"/>
              <a:t>not in cache</a:t>
            </a:r>
          </a:p>
        </p:txBody>
      </p:sp>
      <p:sp>
        <p:nvSpPr>
          <p:cNvPr id="8" name="TextBox 7"/>
          <p:cNvSpPr txBox="1"/>
          <p:nvPr/>
        </p:nvSpPr>
        <p:spPr>
          <a:xfrm>
            <a:off x="5101419" y="2286001"/>
            <a:ext cx="114698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compute </a:t>
            </a:r>
          </a:p>
          <a:p>
            <a:r>
              <a:rPr lang="en-US" dirty="0"/>
              <a:t>service(a) </a:t>
            </a:r>
          </a:p>
        </p:txBody>
      </p:sp>
      <p:sp>
        <p:nvSpPr>
          <p:cNvPr id="9" name="TextBox 8"/>
          <p:cNvSpPr txBox="1"/>
          <p:nvPr/>
        </p:nvSpPr>
        <p:spPr>
          <a:xfrm>
            <a:off x="6499755" y="2286000"/>
            <a:ext cx="10524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set result</a:t>
            </a:r>
          </a:p>
        </p:txBody>
      </p:sp>
      <p:cxnSp>
        <p:nvCxnSpPr>
          <p:cNvPr id="14" name="Straight Arrow Connector 13"/>
          <p:cNvCxnSpPr>
            <a:stCxn id="4" idx="3"/>
            <a:endCxn id="7" idx="1"/>
          </p:cNvCxnSpPr>
          <p:nvPr/>
        </p:nvCxnSpPr>
        <p:spPr>
          <a:xfrm flipV="1">
            <a:off x="1867841" y="2609167"/>
            <a:ext cx="189559" cy="3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20" idx="1"/>
          </p:cNvCxnSpPr>
          <p:nvPr/>
        </p:nvCxnSpPr>
        <p:spPr>
          <a:xfrm flipV="1">
            <a:off x="3384686" y="2609165"/>
            <a:ext cx="235506"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9" idx="1"/>
          </p:cNvCxnSpPr>
          <p:nvPr/>
        </p:nvCxnSpPr>
        <p:spPr>
          <a:xfrm flipV="1">
            <a:off x="6248400" y="2470666"/>
            <a:ext cx="251355" cy="138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0600" y="4495800"/>
            <a:ext cx="721191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This is a big problem if factor(a) is required to execute once-and-only-once.</a:t>
            </a:r>
          </a:p>
        </p:txBody>
      </p:sp>
      <p:sp>
        <p:nvSpPr>
          <p:cNvPr id="20" name="TextBox 19"/>
          <p:cNvSpPr txBox="1"/>
          <p:nvPr/>
        </p:nvSpPr>
        <p:spPr>
          <a:xfrm>
            <a:off x="3620192" y="2285999"/>
            <a:ext cx="117711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put Future</a:t>
            </a:r>
          </a:p>
          <a:p>
            <a:r>
              <a:rPr lang="en-US" dirty="0"/>
              <a:t>in Cache</a:t>
            </a:r>
          </a:p>
        </p:txBody>
      </p:sp>
      <p:cxnSp>
        <p:nvCxnSpPr>
          <p:cNvPr id="15" name="Straight Arrow Connector 14"/>
          <p:cNvCxnSpPr>
            <a:stCxn id="20" idx="3"/>
            <a:endCxn id="8" idx="1"/>
          </p:cNvCxnSpPr>
          <p:nvPr/>
        </p:nvCxnSpPr>
        <p:spPr>
          <a:xfrm>
            <a:off x="4797309" y="2609165"/>
            <a:ext cx="30411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62200" y="3239869"/>
            <a:ext cx="132728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service(a)</a:t>
            </a:r>
          </a:p>
          <a:p>
            <a:r>
              <a:rPr lang="en-US" dirty="0"/>
              <a:t>not in cache</a:t>
            </a:r>
          </a:p>
        </p:txBody>
      </p:sp>
      <p:sp>
        <p:nvSpPr>
          <p:cNvPr id="27" name="TextBox 26"/>
          <p:cNvSpPr txBox="1"/>
          <p:nvPr/>
        </p:nvSpPr>
        <p:spPr>
          <a:xfrm>
            <a:off x="5406219" y="3239869"/>
            <a:ext cx="114698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compute </a:t>
            </a:r>
          </a:p>
          <a:p>
            <a:r>
              <a:rPr lang="en-US" dirty="0"/>
              <a:t>service(a) </a:t>
            </a:r>
          </a:p>
        </p:txBody>
      </p:sp>
      <p:sp>
        <p:nvSpPr>
          <p:cNvPr id="29" name="TextBox 28"/>
          <p:cNvSpPr txBox="1"/>
          <p:nvPr/>
        </p:nvSpPr>
        <p:spPr>
          <a:xfrm>
            <a:off x="6804555" y="3239868"/>
            <a:ext cx="10524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set result</a:t>
            </a:r>
          </a:p>
        </p:txBody>
      </p:sp>
      <p:cxnSp>
        <p:nvCxnSpPr>
          <p:cNvPr id="30" name="Straight Arrow Connector 29"/>
          <p:cNvCxnSpPr>
            <a:endCxn id="24" idx="1"/>
          </p:cNvCxnSpPr>
          <p:nvPr/>
        </p:nvCxnSpPr>
        <p:spPr>
          <a:xfrm>
            <a:off x="1962620" y="3563032"/>
            <a:ext cx="399580"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3"/>
            <a:endCxn id="33" idx="1"/>
          </p:cNvCxnSpPr>
          <p:nvPr/>
        </p:nvCxnSpPr>
        <p:spPr>
          <a:xfrm flipV="1">
            <a:off x="3689486" y="3563033"/>
            <a:ext cx="235506"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3"/>
            <a:endCxn id="29" idx="1"/>
          </p:cNvCxnSpPr>
          <p:nvPr/>
        </p:nvCxnSpPr>
        <p:spPr>
          <a:xfrm flipV="1">
            <a:off x="6553200" y="3424534"/>
            <a:ext cx="251355" cy="138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24992" y="3239867"/>
            <a:ext cx="117711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t>put Future</a:t>
            </a:r>
          </a:p>
          <a:p>
            <a:r>
              <a:rPr lang="en-US" dirty="0"/>
              <a:t>in cache</a:t>
            </a:r>
          </a:p>
        </p:txBody>
      </p:sp>
      <p:cxnSp>
        <p:nvCxnSpPr>
          <p:cNvPr id="34" name="Straight Arrow Connector 33"/>
          <p:cNvCxnSpPr>
            <a:stCxn id="33" idx="3"/>
            <a:endCxn id="27" idx="1"/>
          </p:cNvCxnSpPr>
          <p:nvPr/>
        </p:nvCxnSpPr>
        <p:spPr>
          <a:xfrm>
            <a:off x="5102109" y="3563033"/>
            <a:ext cx="30411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3717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7</a:t>
            </a:r>
          </a:p>
        </p:txBody>
      </p:sp>
      <p:sp>
        <p:nvSpPr>
          <p:cNvPr id="3" name="Content Placeholder 2"/>
          <p:cNvSpPr>
            <a:spLocks noGrp="1"/>
          </p:cNvSpPr>
          <p:nvPr>
            <p:ph idx="1"/>
          </p:nvPr>
        </p:nvSpPr>
        <p:spPr/>
        <p:txBody>
          <a:bodyPr/>
          <a:lstStyle/>
          <a:p>
            <a:r>
              <a:rPr lang="en-US" dirty="0"/>
              <a:t>Fix the minor problem on the previous slide. Notice that you can’t apply client-side locking on </a:t>
            </a:r>
            <a:r>
              <a:rPr lang="en-US" dirty="0" err="1"/>
              <a:t>ConcurrentMap</a:t>
            </a:r>
            <a:r>
              <a:rPr lang="en-US" dirty="0"/>
              <a:t>. </a:t>
            </a:r>
          </a:p>
          <a:p>
            <a:pPr lvl="1"/>
            <a:r>
              <a:rPr lang="en-US" dirty="0"/>
              <a:t>How do we make sure that factor(a) is executed once only for any a?</a:t>
            </a:r>
          </a:p>
        </p:txBody>
      </p:sp>
    </p:spTree>
    <p:extLst>
      <p:ext uri="{BB962C8B-B14F-4D97-AF65-F5344CB8AC3E}">
        <p14:creationId xmlns:p14="http://schemas.microsoft.com/office/powerpoint/2010/main" val="386795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Identifying States</a:t>
            </a:r>
          </a:p>
        </p:txBody>
      </p:sp>
      <p:sp>
        <p:nvSpPr>
          <p:cNvPr id="3" name="Content Placeholder 2"/>
          <p:cNvSpPr>
            <a:spLocks noGrp="1"/>
          </p:cNvSpPr>
          <p:nvPr>
            <p:ph idx="1"/>
          </p:nvPr>
        </p:nvSpPr>
        <p:spPr/>
        <p:txBody>
          <a:bodyPr>
            <a:normAutofit/>
          </a:bodyPr>
          <a:lstStyle/>
          <a:p>
            <a:r>
              <a:rPr lang="en-US" dirty="0"/>
              <a:t>An object’s state includes all of its mutable variables	</a:t>
            </a:r>
          </a:p>
          <a:p>
            <a:pPr lvl="1"/>
            <a:r>
              <a:rPr lang="en-US" dirty="0"/>
              <a:t>If they are all of primitive type, the fields comprise the entire state.</a:t>
            </a:r>
          </a:p>
          <a:p>
            <a:pPr lvl="1"/>
            <a:r>
              <a:rPr lang="en-US" dirty="0"/>
              <a:t>If the object has fields that are references to other objects, its state will encompass fields from those as well.</a:t>
            </a:r>
          </a:p>
        </p:txBody>
      </p:sp>
      <p:sp>
        <p:nvSpPr>
          <p:cNvPr id="4" name="TextBox 3"/>
          <p:cNvSpPr txBox="1"/>
          <p:nvPr/>
        </p:nvSpPr>
        <p:spPr>
          <a:xfrm>
            <a:off x="1066800" y="51816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MyStack.java</a:t>
            </a:r>
          </a:p>
        </p:txBody>
      </p:sp>
    </p:spTree>
    <p:extLst>
      <p:ext uri="{BB962C8B-B14F-4D97-AF65-F5344CB8AC3E}">
        <p14:creationId xmlns:p14="http://schemas.microsoft.com/office/powerpoint/2010/main" val="302020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r>
              <a:rPr lang="en-US" dirty="0"/>
              <a:t>The smaller this state space, the easier it is to reason about. </a:t>
            </a:r>
          </a:p>
          <a:p>
            <a:pPr lvl="1"/>
            <a:r>
              <a:rPr lang="en-US" dirty="0"/>
              <a:t>Use “final” as long as you can.</a:t>
            </a:r>
          </a:p>
        </p:txBody>
      </p:sp>
      <p:sp>
        <p:nvSpPr>
          <p:cNvPr id="4" name="TextBox 3"/>
          <p:cNvSpPr txBox="1"/>
          <p:nvPr/>
        </p:nvSpPr>
        <p:spPr>
          <a:xfrm>
            <a:off x="1447801" y="3526572"/>
            <a:ext cx="6496928" cy="2246769"/>
          </a:xfrm>
          <a:prstGeom prst="rect">
            <a:avLst/>
          </a:prstGeom>
          <a:noFill/>
        </p:spPr>
        <p:txBody>
          <a:bodyPr wrap="square" rtlCol="0">
            <a:spAutoFit/>
          </a:bodyPr>
          <a:lstStyle/>
          <a:p>
            <a:r>
              <a:rPr lang="en-US" sz="2000" i="1" dirty="0"/>
              <a:t>        public class </a:t>
            </a:r>
            <a:r>
              <a:rPr lang="en-US" sz="2000" i="1" dirty="0" err="1"/>
              <a:t>MyStack</a:t>
            </a:r>
            <a:r>
              <a:rPr lang="en-US" sz="2000" i="1" dirty="0"/>
              <a:t> {</a:t>
            </a:r>
          </a:p>
          <a:p>
            <a:r>
              <a:rPr lang="en-US" sz="2000" i="1" dirty="0"/>
              <a:t>	private </a:t>
            </a:r>
            <a:r>
              <a:rPr lang="en-US" sz="2000" i="1" dirty="0">
                <a:solidFill>
                  <a:srgbClr val="FF0000"/>
                </a:solidFill>
              </a:rPr>
              <a:t>final</a:t>
            </a:r>
            <a:r>
              <a:rPr lang="en-US" sz="2000" i="1" dirty="0"/>
              <a:t> </a:t>
            </a:r>
            <a:r>
              <a:rPr lang="en-US" sz="2000" i="1" dirty="0" err="1"/>
              <a:t>int</a:t>
            </a:r>
            <a:r>
              <a:rPr lang="en-US" sz="2000" i="1" dirty="0"/>
              <a:t> </a:t>
            </a:r>
            <a:r>
              <a:rPr lang="en-US" sz="2000" i="1" dirty="0" err="1"/>
              <a:t>maxSize</a:t>
            </a:r>
            <a:r>
              <a:rPr lang="en-US" sz="2000" i="1" dirty="0"/>
              <a:t>;</a:t>
            </a:r>
          </a:p>
          <a:p>
            <a:r>
              <a:rPr lang="en-US" sz="2000" i="1" dirty="0"/>
              <a:t>	private long[] </a:t>
            </a:r>
            <a:r>
              <a:rPr lang="en-US" sz="2000" i="1" dirty="0" err="1"/>
              <a:t>stackArray</a:t>
            </a:r>
            <a:r>
              <a:rPr lang="en-US" sz="2000" i="1" dirty="0"/>
              <a:t>;</a:t>
            </a:r>
          </a:p>
          <a:p>
            <a:r>
              <a:rPr lang="en-US" sz="2000" i="1" dirty="0"/>
              <a:t>	private </a:t>
            </a:r>
            <a:r>
              <a:rPr lang="en-US" sz="2000" i="1" dirty="0" err="1"/>
              <a:t>int</a:t>
            </a:r>
            <a:r>
              <a:rPr lang="en-US" sz="2000" i="1" dirty="0"/>
              <a:t> top; 	</a:t>
            </a:r>
          </a:p>
          <a:p>
            <a:r>
              <a:rPr lang="en-US" sz="2000" i="1" dirty="0"/>
              <a:t>	</a:t>
            </a:r>
          </a:p>
          <a:p>
            <a:r>
              <a:rPr lang="en-US" sz="2000" i="1" dirty="0"/>
              <a:t>	…</a:t>
            </a:r>
          </a:p>
          <a:p>
            <a:r>
              <a:rPr lang="en-US" sz="2000" i="1" dirty="0"/>
              <a:t>        }</a:t>
            </a:r>
          </a:p>
        </p:txBody>
      </p:sp>
    </p:spTree>
    <p:extLst>
      <p:ext uri="{BB962C8B-B14F-4D97-AF65-F5344CB8AC3E}">
        <p14:creationId xmlns:p14="http://schemas.microsoft.com/office/powerpoint/2010/main" val="146144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Identifying Requirements</a:t>
            </a:r>
          </a:p>
        </p:txBody>
      </p:sp>
      <p:sp>
        <p:nvSpPr>
          <p:cNvPr id="3" name="Content Placeholder 2"/>
          <p:cNvSpPr>
            <a:spLocks noGrp="1"/>
          </p:cNvSpPr>
          <p:nvPr>
            <p:ph idx="1"/>
          </p:nvPr>
        </p:nvSpPr>
        <p:spPr/>
        <p:txBody>
          <a:bodyPr/>
          <a:lstStyle/>
          <a:p>
            <a:r>
              <a:rPr lang="en-US" dirty="0"/>
              <a:t>You cannot ensure thread safety without understanding an object’s specification. Constraints on the valid values or state transitions for state variables can create atomicity and encapsulation requirements.</a:t>
            </a:r>
          </a:p>
        </p:txBody>
      </p:sp>
      <p:sp>
        <p:nvSpPr>
          <p:cNvPr id="4" name="TextBox 3"/>
          <p:cNvSpPr txBox="1"/>
          <p:nvPr/>
        </p:nvSpPr>
        <p:spPr>
          <a:xfrm>
            <a:off x="1066800" y="51816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MyStackThreadSafe.java</a:t>
            </a:r>
          </a:p>
        </p:txBody>
      </p:sp>
    </p:spTree>
    <p:extLst>
      <p:ext uri="{BB962C8B-B14F-4D97-AF65-F5344CB8AC3E}">
        <p14:creationId xmlns:p14="http://schemas.microsoft.com/office/powerpoint/2010/main" val="90738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Designing Policy </a:t>
            </a:r>
          </a:p>
        </p:txBody>
      </p:sp>
      <p:sp>
        <p:nvSpPr>
          <p:cNvPr id="3" name="Content Placeholder 2"/>
          <p:cNvSpPr>
            <a:spLocks noGrp="1"/>
          </p:cNvSpPr>
          <p:nvPr>
            <p:ph idx="1"/>
          </p:nvPr>
        </p:nvSpPr>
        <p:spPr/>
        <p:txBody>
          <a:bodyPr/>
          <a:lstStyle/>
          <a:p>
            <a:r>
              <a:rPr lang="en-US" dirty="0"/>
              <a:t>Guard each mutable state variable with one lock. Make it clear which lock.</a:t>
            </a:r>
          </a:p>
          <a:p>
            <a:r>
              <a:rPr lang="en-US" dirty="0"/>
              <a:t>Guard related variables with the same lock.</a:t>
            </a:r>
          </a:p>
        </p:txBody>
      </p:sp>
      <p:sp>
        <p:nvSpPr>
          <p:cNvPr id="4" name="TextBox 3"/>
          <p:cNvSpPr txBox="1"/>
          <p:nvPr/>
        </p:nvSpPr>
        <p:spPr>
          <a:xfrm>
            <a:off x="1066800" y="45720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MyStackThreadSafe.java</a:t>
            </a:r>
          </a:p>
        </p:txBody>
      </p:sp>
    </p:spTree>
    <p:extLst>
      <p:ext uri="{BB962C8B-B14F-4D97-AF65-F5344CB8AC3E}">
        <p14:creationId xmlns:p14="http://schemas.microsoft.com/office/powerpoint/2010/main" val="1787970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7444</TotalTime>
  <Words>2746</Words>
  <Application>Microsoft Office PowerPoint</Application>
  <PresentationFormat>On-screen Show (4:3)</PresentationFormat>
  <Paragraphs>442</Paragraphs>
  <Slides>59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宋体</vt:lpstr>
      <vt:lpstr>Arial</vt:lpstr>
      <vt:lpstr>Calibri</vt:lpstr>
      <vt:lpstr>Wingdings</vt:lpstr>
      <vt:lpstr>Office Theme</vt:lpstr>
      <vt:lpstr>50.003: Elements of Software Construction</vt:lpstr>
      <vt:lpstr>Course Plan</vt:lpstr>
      <vt:lpstr>Thread-Safety</vt:lpstr>
      <vt:lpstr>Building Thread-Safe Classes</vt:lpstr>
      <vt:lpstr>Design a Thread-Safe Class</vt:lpstr>
      <vt:lpstr>Step 1: Identifying States</vt:lpstr>
      <vt:lpstr>Tips</vt:lpstr>
      <vt:lpstr>Step 2: Identifying Requirements</vt:lpstr>
      <vt:lpstr>Step 3: Designing Policy </vt:lpstr>
      <vt:lpstr>Step 4: Implementing Policy </vt:lpstr>
      <vt:lpstr>Cohort Exercise 1</vt:lpstr>
      <vt:lpstr>Extending the Class</vt:lpstr>
      <vt:lpstr>The Problem of Private Locks</vt:lpstr>
      <vt:lpstr>Extending the class</vt:lpstr>
      <vt:lpstr>Client-side Locking</vt:lpstr>
      <vt:lpstr>Client-side Locking</vt:lpstr>
      <vt:lpstr>Question</vt:lpstr>
      <vt:lpstr>Cohort Exercise 2</vt:lpstr>
      <vt:lpstr>Hint</vt:lpstr>
      <vt:lpstr>Client-Side Locking</vt:lpstr>
      <vt:lpstr>Composition</vt:lpstr>
      <vt:lpstr>Cohort Exercise 3</vt:lpstr>
      <vt:lpstr>Documenting</vt:lpstr>
      <vt:lpstr>PowerPoint Presentation</vt:lpstr>
      <vt:lpstr>Instance Confinement</vt:lpstr>
      <vt:lpstr>Encapsulating Data</vt:lpstr>
      <vt:lpstr>Encapsulating Data</vt:lpstr>
      <vt:lpstr>Encapsulating Data</vt:lpstr>
      <vt:lpstr>Cohort Exercise 4</vt:lpstr>
      <vt:lpstr>Publishing State Variables</vt:lpstr>
      <vt:lpstr>Example: PublishingTracker.java</vt:lpstr>
      <vt:lpstr>Delegating Thread Safety</vt:lpstr>
      <vt:lpstr>Remedy for Deadlock</vt:lpstr>
      <vt:lpstr>Remedy for Deadlock</vt:lpstr>
      <vt:lpstr>Avoid Deadlocks</vt:lpstr>
      <vt:lpstr>Avoid Deadlocks</vt:lpstr>
      <vt:lpstr>Cohort Exercise 5</vt:lpstr>
      <vt:lpstr>Requirements Satisfied</vt:lpstr>
      <vt:lpstr>Summary</vt:lpstr>
      <vt:lpstr>Building blocks</vt:lpstr>
      <vt:lpstr>Concurrency-Related Library</vt:lpstr>
      <vt:lpstr>Synchronized Collections</vt:lpstr>
      <vt:lpstr>Synchronized Classes</vt:lpstr>
      <vt:lpstr>Example</vt:lpstr>
      <vt:lpstr>Hidden Iterator</vt:lpstr>
      <vt:lpstr>Discussion</vt:lpstr>
      <vt:lpstr>Concurrent Collections</vt:lpstr>
      <vt:lpstr>ConcurrentHashMap</vt:lpstr>
      <vt:lpstr>One Case</vt:lpstr>
      <vt:lpstr>Another Case</vt:lpstr>
      <vt:lpstr>CopyOnWriteArrayList</vt:lpstr>
      <vt:lpstr>CopyOnWriteArrayList</vt:lpstr>
      <vt:lpstr>BlockingQueue</vt:lpstr>
      <vt:lpstr>Cohort Exercise 6</vt:lpstr>
      <vt:lpstr>FutureTask</vt:lpstr>
      <vt:lpstr>Example</vt:lpstr>
      <vt:lpstr>Example</vt:lpstr>
      <vt:lpstr>Example</vt:lpstr>
      <vt:lpstr>Cohort Exercise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Safety and Synchronization</dc:title>
  <dc:creator>Sun Jun</dc:creator>
  <cp:lastModifiedBy>Sun Jun</cp:lastModifiedBy>
  <cp:revision>229</cp:revision>
  <dcterms:created xsi:type="dcterms:W3CDTF">2006-08-16T00:00:00Z</dcterms:created>
  <dcterms:modified xsi:type="dcterms:W3CDTF">2018-03-23T06:32:56Z</dcterms:modified>
</cp:coreProperties>
</file>