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3" r:id="rId2"/>
    <p:sldId id="386" r:id="rId3"/>
    <p:sldId id="398" r:id="rId4"/>
    <p:sldId id="399" r:id="rId5"/>
    <p:sldId id="400" r:id="rId6"/>
    <p:sldId id="401" r:id="rId7"/>
    <p:sldId id="388" r:id="rId8"/>
    <p:sldId id="389" r:id="rId9"/>
    <p:sldId id="391" r:id="rId10"/>
    <p:sldId id="392" r:id="rId11"/>
    <p:sldId id="393" r:id="rId12"/>
    <p:sldId id="394" r:id="rId13"/>
    <p:sldId id="395" r:id="rId14"/>
    <p:sldId id="397" r:id="rId15"/>
    <p:sldId id="396" r:id="rId16"/>
    <p:sldId id="335" r:id="rId17"/>
    <p:sldId id="336" r:id="rId18"/>
    <p:sldId id="337" r:id="rId19"/>
    <p:sldId id="338" r:id="rId20"/>
    <p:sldId id="339" r:id="rId21"/>
    <p:sldId id="357" r:id="rId22"/>
    <p:sldId id="358" r:id="rId23"/>
    <p:sldId id="359" r:id="rId24"/>
    <p:sldId id="360" r:id="rId25"/>
    <p:sldId id="340" r:id="rId26"/>
    <p:sldId id="346" r:id="rId27"/>
    <p:sldId id="387" r:id="rId28"/>
    <p:sldId id="34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1" autoAdjust="0"/>
    <p:restoredTop sz="73389" autoAdjust="0"/>
  </p:normalViewPr>
  <p:slideViewPr>
    <p:cSldViewPr>
      <p:cViewPr varScale="1">
        <p:scale>
          <a:sx n="70" d="100"/>
          <a:sy n="70" d="100"/>
        </p:scale>
        <p:origin x="181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DBC45-3E25-40ED-BC73-18DD3D91000B}" type="datetimeFigureOut">
              <a:rPr lang="en-US" smtClean="0"/>
              <a:t>4/3/2018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C3A5F-FD46-4B58-B1B9-B4BCB1F8C22E}" type="slidenum">
              <a:rPr lang="en-US" smtClean="0"/>
              <a:t>‹#›</a:t>
            </a:fld>
            <a:endParaRPr lang="en-US"/>
          </a:p>
        </p:txBody>
      </p:sp>
    </p:spTree>
    <p:extLst>
      <p:ext uri="{BB962C8B-B14F-4D97-AF65-F5344CB8AC3E}">
        <p14:creationId xmlns:p14="http://schemas.microsoft.com/office/powerpoint/2010/main" val="110560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a:t>
            </a:fld>
            <a:endParaRPr lang="en-US"/>
          </a:p>
        </p:txBody>
      </p:sp>
    </p:spTree>
    <p:extLst>
      <p:ext uri="{BB962C8B-B14F-4D97-AF65-F5344CB8AC3E}">
        <p14:creationId xmlns:p14="http://schemas.microsoft.com/office/powerpoint/2010/main" val="2484296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C3A5F-FD46-4B58-B1B9-B4BCB1F8C22E}" type="slidenum">
              <a:rPr lang="en-US" smtClean="0"/>
              <a:t>20</a:t>
            </a:fld>
            <a:endParaRPr lang="en-US"/>
          </a:p>
        </p:txBody>
      </p:sp>
    </p:spTree>
    <p:extLst>
      <p:ext uri="{BB962C8B-B14F-4D97-AF65-F5344CB8AC3E}">
        <p14:creationId xmlns:p14="http://schemas.microsoft.com/office/powerpoint/2010/main" val="421777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avoid introducing any synchronization in test cases, because it messes up with scheduling. Likely scheduling you get with test case would be different then if you are running program without test cases. Whether I introduce an in is to achieve whether you maintain a shadow list. I need to know what are the elements that you inserted in. But then remember this is a multithreaded test case. The data structure that you use to insert into a buffer is a data structure shared by multiple threads. Must be thread safe. You find that whatever is in the bounded buffer is different in shadow list. It is shadow list that is subject to race conditions because you are wasting your effort. You are debugging test program rather than actual. </a:t>
            </a:r>
          </a:p>
          <a:p>
            <a:endParaRPr lang="en-US" dirty="0"/>
          </a:p>
          <a:p>
            <a:r>
              <a:rPr lang="en-US" dirty="0"/>
              <a:t>Do not use it, you need to add in additional synchronization. We use check sum. To maintain synchronization, we try to use checksum. Take the sum of all the elements that are circulated. That’s a much simpler data structure to maintain. To maintain the buffer 35 I get 8. I could look at all elements in the buffer, take their sum and compare sum with the sum they are expecting. While it would not be perfect, and then the actual number happens to be 4 and 4. Say the chances up there is quite low. The point is to use the check sum, I have a simple data structure to maintain in test program, and will not require synchronization. Only synchro is in your program. Your scheduling would run with the similar scheduling that you have in practice. </a:t>
            </a:r>
          </a:p>
        </p:txBody>
      </p:sp>
      <p:sp>
        <p:nvSpPr>
          <p:cNvPr id="4" name="Slide Number Placeholder 3"/>
          <p:cNvSpPr>
            <a:spLocks noGrp="1"/>
          </p:cNvSpPr>
          <p:nvPr>
            <p:ph type="sldNum" sz="quarter" idx="10"/>
          </p:nvPr>
        </p:nvSpPr>
        <p:spPr/>
        <p:txBody>
          <a:bodyPr/>
          <a:lstStyle/>
          <a:p>
            <a:fld id="{517C3A5F-FD46-4B58-B1B9-B4BCB1F8C22E}" type="slidenum">
              <a:rPr lang="en-US" smtClean="0"/>
              <a:t>21</a:t>
            </a:fld>
            <a:endParaRPr lang="en-US"/>
          </a:p>
        </p:txBody>
      </p:sp>
    </p:spTree>
    <p:extLst>
      <p:ext uri="{BB962C8B-B14F-4D97-AF65-F5344CB8AC3E}">
        <p14:creationId xmlns:p14="http://schemas.microsoft.com/office/powerpoint/2010/main" val="702962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is to test if in the bounded buffer. The actual numbers. What numbers to put into the buffer. Readily generate integers and put it into the bounded buffer. The remnant class is thread safe and that’s daring scenario as once you see it is thread safe, you are implementing it with the locking synchronization in place. You are not introducing synchronization. Mess up when you run the program. </a:t>
            </a:r>
          </a:p>
          <a:p>
            <a:endParaRPr lang="en-US" dirty="0"/>
          </a:p>
          <a:p>
            <a:r>
              <a:rPr lang="en-US" dirty="0"/>
              <a:t>We use a pseudo number generator. With any input integer, does function of shifting as a result. Whatever number you get is completely random (pseudo). Even for such little details, you want to avoid additional synchronization which does not require any synchronization. Show an example to see if test in the buffer are the same number I </a:t>
            </a:r>
            <a:r>
              <a:rPr lang="en-US"/>
              <a:t>put it in. </a:t>
            </a:r>
            <a:endParaRPr lang="en-US" dirty="0"/>
          </a:p>
        </p:txBody>
      </p:sp>
      <p:sp>
        <p:nvSpPr>
          <p:cNvPr id="4" name="Slide Number Placeholder 3"/>
          <p:cNvSpPr>
            <a:spLocks noGrp="1"/>
          </p:cNvSpPr>
          <p:nvPr>
            <p:ph type="sldNum" sz="quarter" idx="10"/>
          </p:nvPr>
        </p:nvSpPr>
        <p:spPr/>
        <p:txBody>
          <a:bodyPr/>
          <a:lstStyle/>
          <a:p>
            <a:fld id="{517C3A5F-FD46-4B58-B1B9-B4BCB1F8C22E}" type="slidenum">
              <a:rPr lang="en-US" smtClean="0"/>
              <a:t>22</a:t>
            </a:fld>
            <a:endParaRPr lang="en-US"/>
          </a:p>
        </p:txBody>
      </p:sp>
    </p:spTree>
    <p:extLst>
      <p:ext uri="{BB962C8B-B14F-4D97-AF65-F5344CB8AC3E}">
        <p14:creationId xmlns:p14="http://schemas.microsoft.com/office/powerpoint/2010/main" val="297242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3</a:t>
            </a:fld>
            <a:endParaRPr lang="en-US"/>
          </a:p>
        </p:txBody>
      </p:sp>
    </p:spTree>
    <p:extLst>
      <p:ext uri="{BB962C8B-B14F-4D97-AF65-F5344CB8AC3E}">
        <p14:creationId xmlns:p14="http://schemas.microsoft.com/office/powerpoint/2010/main" val="65916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4</a:t>
            </a:fld>
            <a:endParaRPr lang="en-US"/>
          </a:p>
        </p:txBody>
      </p:sp>
    </p:spTree>
    <p:extLst>
      <p:ext uri="{BB962C8B-B14F-4D97-AF65-F5344CB8AC3E}">
        <p14:creationId xmlns:p14="http://schemas.microsoft.com/office/powerpoint/2010/main" val="374911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5</a:t>
            </a:fld>
            <a:endParaRPr lang="en-US"/>
          </a:p>
        </p:txBody>
      </p:sp>
    </p:spTree>
    <p:extLst>
      <p:ext uri="{BB962C8B-B14F-4D97-AF65-F5344CB8AC3E}">
        <p14:creationId xmlns:p14="http://schemas.microsoft.com/office/powerpoint/2010/main" val="67038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EDBA1-C78B-4BD0-8665-09D12997D5AF}" type="slidenum">
              <a:rPr lang="en-US" smtClean="0"/>
              <a:t>13</a:t>
            </a:fld>
            <a:endParaRPr lang="en-US"/>
          </a:p>
        </p:txBody>
      </p:sp>
    </p:spTree>
    <p:extLst>
      <p:ext uri="{BB962C8B-B14F-4D97-AF65-F5344CB8AC3E}">
        <p14:creationId xmlns:p14="http://schemas.microsoft.com/office/powerpoint/2010/main" val="2659535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my testing goal: my insertion will never fail. Never throw run time exception. Nothing bad every happens. Refers to assertion violation, run time exception. There is another set of problems. Something good happens. You will be always safe. </a:t>
            </a:r>
            <a:br>
              <a:rPr lang="en-US" dirty="0"/>
            </a:br>
            <a:r>
              <a:rPr lang="en-US" dirty="0"/>
              <a:t>One typical example that you’ve seen is deadlock. You should make sure that your program would not deadlock. So that’s a typical example of liveness. We will be focusing on safety problems. </a:t>
            </a:r>
          </a:p>
          <a:p>
            <a:endParaRPr lang="en-US" dirty="0"/>
          </a:p>
          <a:p>
            <a:r>
              <a:rPr lang="en-US" dirty="0"/>
              <a:t>In terms of testing for programs, that is efficiency. The point of having multiple threads is to do things more efficient. Whether it is true or not. Sometimes, it may not be the case. If you don’t, if you are not careful with your login policy. You should be able to write a test case whether my program has improved. In terms of performance like throughput. Within certain time. And then responsiveness. Or delay in terms of accomplishing a certain task. So far we have been focusing on data structures which are more efficient. </a:t>
            </a:r>
          </a:p>
          <a:p>
            <a:endParaRPr lang="en-US" dirty="0"/>
          </a:p>
          <a:p>
            <a:r>
              <a:rPr lang="en-US" dirty="0"/>
              <a:t>More operations in the same class more efficiently. </a:t>
            </a:r>
          </a:p>
        </p:txBody>
      </p:sp>
      <p:sp>
        <p:nvSpPr>
          <p:cNvPr id="4" name="Slide Number Placeholder 3"/>
          <p:cNvSpPr>
            <a:spLocks noGrp="1"/>
          </p:cNvSpPr>
          <p:nvPr>
            <p:ph type="sldNum" sz="quarter" idx="10"/>
          </p:nvPr>
        </p:nvSpPr>
        <p:spPr/>
        <p:txBody>
          <a:bodyPr/>
          <a:lstStyle/>
          <a:p>
            <a:fld id="{517C3A5F-FD46-4B58-B1B9-B4BCB1F8C22E}" type="slidenum">
              <a:rPr lang="en-US" smtClean="0"/>
              <a:t>16</a:t>
            </a:fld>
            <a:endParaRPr lang="en-US"/>
          </a:p>
        </p:txBody>
      </p:sp>
    </p:spTree>
    <p:extLst>
      <p:ext uri="{BB962C8B-B14F-4D97-AF65-F5344CB8AC3E}">
        <p14:creationId xmlns:p14="http://schemas.microsoft.com/office/powerpoint/2010/main" val="107255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invariants: post conditions for each and every method. Your login policy. </a:t>
            </a:r>
          </a:p>
          <a:p>
            <a:endParaRPr lang="en-US" dirty="0"/>
          </a:p>
        </p:txBody>
      </p:sp>
      <p:sp>
        <p:nvSpPr>
          <p:cNvPr id="4" name="Slide Number Placeholder 3"/>
          <p:cNvSpPr>
            <a:spLocks noGrp="1"/>
          </p:cNvSpPr>
          <p:nvPr>
            <p:ph type="sldNum" sz="quarter" idx="10"/>
          </p:nvPr>
        </p:nvSpPr>
        <p:spPr/>
        <p:txBody>
          <a:bodyPr/>
          <a:lstStyle/>
          <a:p>
            <a:fld id="{517C3A5F-FD46-4B58-B1B9-B4BCB1F8C22E}" type="slidenum">
              <a:rPr lang="en-US" smtClean="0"/>
              <a:t>17</a:t>
            </a:fld>
            <a:endParaRPr lang="en-US"/>
          </a:p>
        </p:txBody>
      </p:sp>
    </p:spTree>
    <p:extLst>
      <p:ext uri="{BB962C8B-B14F-4D97-AF65-F5344CB8AC3E}">
        <p14:creationId xmlns:p14="http://schemas.microsoft.com/office/powerpoint/2010/main" val="391077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 are test cases you build whenever you finish one task. Each and every method implementing the task and sequences of methods caused when doing the task. If I provide certain task input to these methods. Whether theses post conditions should be satisfied. None of your test cases would be violating the precondition of any method. Precondition assumed to be always satisfied. </a:t>
            </a:r>
          </a:p>
        </p:txBody>
      </p:sp>
      <p:sp>
        <p:nvSpPr>
          <p:cNvPr id="4" name="Slide Number Placeholder 3"/>
          <p:cNvSpPr>
            <a:spLocks noGrp="1"/>
          </p:cNvSpPr>
          <p:nvPr>
            <p:ph type="sldNum" sz="quarter" idx="10"/>
          </p:nvPr>
        </p:nvSpPr>
        <p:spPr/>
        <p:txBody>
          <a:bodyPr/>
          <a:lstStyle/>
          <a:p>
            <a:fld id="{517C3A5F-FD46-4B58-B1B9-B4BCB1F8C22E}" type="slidenum">
              <a:rPr lang="en-US" smtClean="0"/>
              <a:t>18</a:t>
            </a:fld>
            <a:endParaRPr lang="en-US"/>
          </a:p>
        </p:txBody>
      </p:sp>
    </p:spTree>
    <p:extLst>
      <p:ext uri="{BB962C8B-B14F-4D97-AF65-F5344CB8AC3E}">
        <p14:creationId xmlns:p14="http://schemas.microsoft.com/office/powerpoint/2010/main" val="2611839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operations over the shared test somehow. Do mind that in this setting, since you have to create multiple tests, the test cases get more complicated. There you will get into the same set of problems that you do in multivariable. Your test conditions might go to conditions. It shouldn’t be a bug due to test case but due to original problems. What are the issues with multivariable programs?</a:t>
            </a:r>
          </a:p>
          <a:p>
            <a:endParaRPr lang="en-US" dirty="0"/>
          </a:p>
          <a:p>
            <a:r>
              <a:rPr lang="en-US" dirty="0"/>
              <a:t>Scheduling. We want to test the program with different schedules. You should be test your program on scheduling which may happen in real life. Which you actually run the program. The test result may not be useful. I never really tested the kind of scheduling which will actually happen. Well you might be able to do the principle where we observe animals in nature, testing multi-threaded program. Avoid multi-synchronization locking in the original program. Avoid introducing more loss into your test cases. The scheduler has to cater for your locking in your test cases. </a:t>
            </a:r>
          </a:p>
          <a:p>
            <a:endParaRPr lang="en-US" dirty="0"/>
          </a:p>
          <a:p>
            <a:r>
              <a:rPr lang="en-US" dirty="0"/>
              <a:t>Let me give you some example; the same bounded buffer example. </a:t>
            </a:r>
          </a:p>
        </p:txBody>
      </p:sp>
      <p:sp>
        <p:nvSpPr>
          <p:cNvPr id="4" name="Slide Number Placeholder 3"/>
          <p:cNvSpPr>
            <a:spLocks noGrp="1"/>
          </p:cNvSpPr>
          <p:nvPr>
            <p:ph type="sldNum" sz="quarter" idx="10"/>
          </p:nvPr>
        </p:nvSpPr>
        <p:spPr/>
        <p:txBody>
          <a:bodyPr/>
          <a:lstStyle/>
          <a:p>
            <a:fld id="{517C3A5F-FD46-4B58-B1B9-B4BCB1F8C22E}" type="slidenum">
              <a:rPr lang="en-US" smtClean="0"/>
              <a:t>19</a:t>
            </a:fld>
            <a:endParaRPr lang="en-US"/>
          </a:p>
        </p:txBody>
      </p:sp>
    </p:spTree>
    <p:extLst>
      <p:ext uri="{BB962C8B-B14F-4D97-AF65-F5344CB8AC3E}">
        <p14:creationId xmlns:p14="http://schemas.microsoft.com/office/powerpoint/2010/main" val="319537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50.003: Elements of Software Construction</a:t>
            </a:r>
            <a:endParaRPr lang="en-SG" dirty="0"/>
          </a:p>
        </p:txBody>
      </p:sp>
      <p:sp>
        <p:nvSpPr>
          <p:cNvPr id="3" name="Subtitle 2"/>
          <p:cNvSpPr>
            <a:spLocks noGrp="1"/>
          </p:cNvSpPr>
          <p:nvPr>
            <p:ph type="subTitle" idx="1"/>
          </p:nvPr>
        </p:nvSpPr>
        <p:spPr/>
        <p:txBody>
          <a:bodyPr/>
          <a:lstStyle/>
          <a:p>
            <a:r>
              <a:rPr lang="en-SG" altLang="zh-CN" dirty="0"/>
              <a:t>Concurrency: Testing</a:t>
            </a:r>
            <a:endParaRPr lang="en-SG" i="1" dirty="0"/>
          </a:p>
        </p:txBody>
      </p:sp>
    </p:spTree>
    <p:extLst>
      <p:ext uri="{BB962C8B-B14F-4D97-AF65-F5344CB8AC3E}">
        <p14:creationId xmlns:p14="http://schemas.microsoft.com/office/powerpoint/2010/main" val="19910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 </a:t>
            </a:r>
          </a:p>
        </p:txBody>
      </p:sp>
      <p:sp>
        <p:nvSpPr>
          <p:cNvPr id="3" name="Content Placeholder 2"/>
          <p:cNvSpPr>
            <a:spLocks noGrp="1"/>
          </p:cNvSpPr>
          <p:nvPr>
            <p:ph idx="1"/>
          </p:nvPr>
        </p:nvSpPr>
        <p:spPr/>
        <p:txBody>
          <a:bodyPr>
            <a:normAutofit/>
          </a:bodyPr>
          <a:lstStyle/>
          <a:p>
            <a:r>
              <a:rPr lang="en-SG" dirty="0"/>
              <a:t>Given MyCyclicBarrier.java, complete method await() such that you can replace </a:t>
            </a:r>
            <a:r>
              <a:rPr lang="en-SG" dirty="0" err="1"/>
              <a:t>CyclicBarrier</a:t>
            </a:r>
            <a:r>
              <a:rPr lang="en-SG" dirty="0"/>
              <a:t> in BarrierExample.java with </a:t>
            </a:r>
            <a:r>
              <a:rPr lang="en-SG" dirty="0" err="1"/>
              <a:t>MyCyclicBarrier</a:t>
            </a:r>
            <a:r>
              <a:rPr lang="en-SG" dirty="0"/>
              <a:t> without changing its behaviour. </a:t>
            </a:r>
            <a:endParaRPr lang="en-US" dirty="0"/>
          </a:p>
        </p:txBody>
      </p:sp>
    </p:spTree>
    <p:extLst>
      <p:ext uri="{BB962C8B-B14F-4D97-AF65-F5344CB8AC3E}">
        <p14:creationId xmlns:p14="http://schemas.microsoft.com/office/powerpoint/2010/main" val="419146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CountDownLatch</a:t>
            </a:r>
            <a:endParaRPr lang="en-US" dirty="0"/>
          </a:p>
        </p:txBody>
      </p:sp>
      <p:sp>
        <p:nvSpPr>
          <p:cNvPr id="3" name="Content Placeholder 2"/>
          <p:cNvSpPr>
            <a:spLocks noGrp="1"/>
          </p:cNvSpPr>
          <p:nvPr>
            <p:ph idx="1"/>
          </p:nvPr>
        </p:nvSpPr>
        <p:spPr>
          <a:xfrm>
            <a:off x="457200" y="1600200"/>
            <a:ext cx="4953000" cy="4525963"/>
          </a:xfrm>
        </p:spPr>
        <p:txBody>
          <a:bodyPr>
            <a:normAutofit/>
          </a:bodyPr>
          <a:lstStyle/>
          <a:p>
            <a:pPr marL="0" indent="0">
              <a:spcBef>
                <a:spcPts val="0"/>
              </a:spcBef>
              <a:buNone/>
            </a:pPr>
            <a:r>
              <a:rPr lang="en-US" sz="2800" dirty="0"/>
              <a:t>A synchronization aid that allows one or more threads to wait until a set of operations being performed in other threads completes. </a:t>
            </a:r>
          </a:p>
        </p:txBody>
      </p:sp>
      <p:pic>
        <p:nvPicPr>
          <p:cNvPr id="3074" name="Picture 2" descr="CountdownL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057183"/>
            <a:ext cx="3581400" cy="34292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0872" y="5791200"/>
            <a:ext cx="611532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CountDownLatchExample.java</a:t>
            </a:r>
          </a:p>
        </p:txBody>
      </p:sp>
    </p:spTree>
    <p:extLst>
      <p:ext uri="{BB962C8B-B14F-4D97-AF65-F5344CB8AC3E}">
        <p14:creationId xmlns:p14="http://schemas.microsoft.com/office/powerpoint/2010/main" val="222392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a:t>
            </a:r>
          </a:p>
        </p:txBody>
      </p:sp>
      <p:sp>
        <p:nvSpPr>
          <p:cNvPr id="3" name="Content Placeholder 2"/>
          <p:cNvSpPr>
            <a:spLocks noGrp="1"/>
          </p:cNvSpPr>
          <p:nvPr>
            <p:ph idx="1"/>
          </p:nvPr>
        </p:nvSpPr>
        <p:spPr/>
        <p:txBody>
          <a:bodyPr>
            <a:normAutofit/>
          </a:bodyPr>
          <a:lstStyle/>
          <a:p>
            <a:r>
              <a:rPr lang="en-US" dirty="0"/>
              <a:t>Given an (large) array of strings (of grades), write a multi-threaded program, using </a:t>
            </a:r>
            <a:r>
              <a:rPr lang="en-US" dirty="0" err="1"/>
              <a:t>CountDownLatch</a:t>
            </a:r>
            <a:r>
              <a:rPr lang="en-US" dirty="0"/>
              <a:t>, to check whether the array contains 7 “F”. Stop all threads as soon as possible.</a:t>
            </a:r>
          </a:p>
        </p:txBody>
      </p:sp>
    </p:spTree>
    <p:extLst>
      <p:ext uri="{BB962C8B-B14F-4D97-AF65-F5344CB8AC3E}">
        <p14:creationId xmlns:p14="http://schemas.microsoft.com/office/powerpoint/2010/main" val="236085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Phaser</a:t>
            </a:r>
            <a:endParaRPr lang="en-US" dirty="0"/>
          </a:p>
        </p:txBody>
      </p:sp>
      <p:sp>
        <p:nvSpPr>
          <p:cNvPr id="3" name="Content Placeholder 2"/>
          <p:cNvSpPr>
            <a:spLocks noGrp="1"/>
          </p:cNvSpPr>
          <p:nvPr>
            <p:ph idx="1"/>
          </p:nvPr>
        </p:nvSpPr>
        <p:spPr/>
        <p:txBody>
          <a:bodyPr/>
          <a:lstStyle/>
          <a:p>
            <a:r>
              <a:rPr lang="en-US" dirty="0" err="1"/>
              <a:t>Phaser</a:t>
            </a:r>
            <a:r>
              <a:rPr lang="en-US" dirty="0"/>
              <a:t> (introduced in Java 7)</a:t>
            </a:r>
          </a:p>
          <a:p>
            <a:pPr lvl="1"/>
            <a:r>
              <a:rPr lang="en-US" dirty="0"/>
              <a:t>A reusable synchronization barrier, similar in functionality to </a:t>
            </a:r>
            <a:r>
              <a:rPr lang="en-US" dirty="0" err="1"/>
              <a:t>CyclicBarrier</a:t>
            </a:r>
            <a:r>
              <a:rPr lang="en-US" dirty="0"/>
              <a:t> and </a:t>
            </a:r>
            <a:r>
              <a:rPr lang="en-US" dirty="0" err="1"/>
              <a:t>CountDownLatch</a:t>
            </a:r>
            <a:r>
              <a:rPr lang="en-US" dirty="0"/>
              <a:t> but supporting more flexible usage.</a:t>
            </a:r>
          </a:p>
          <a:p>
            <a:pPr lvl="1"/>
            <a:endParaRPr lang="en-US" dirty="0"/>
          </a:p>
        </p:txBody>
      </p:sp>
      <p:sp>
        <p:nvSpPr>
          <p:cNvPr id="4" name="TextBox 3"/>
          <p:cNvSpPr txBox="1"/>
          <p:nvPr/>
        </p:nvSpPr>
        <p:spPr>
          <a:xfrm>
            <a:off x="2514600" y="4818655"/>
            <a:ext cx="36865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Sample program: PhaserExample.java</a:t>
            </a:r>
          </a:p>
        </p:txBody>
      </p:sp>
    </p:spTree>
    <p:extLst>
      <p:ext uri="{BB962C8B-B14F-4D97-AF65-F5344CB8AC3E}">
        <p14:creationId xmlns:p14="http://schemas.microsoft.com/office/powerpoint/2010/main" val="361649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A53C-A3C8-4482-95CA-2B4B1BBAEFD6}"/>
              </a:ext>
            </a:extLst>
          </p:cNvPr>
          <p:cNvSpPr>
            <a:spLocks noGrp="1"/>
          </p:cNvSpPr>
          <p:nvPr>
            <p:ph type="title"/>
          </p:nvPr>
        </p:nvSpPr>
        <p:spPr/>
        <p:txBody>
          <a:bodyPr/>
          <a:lstStyle/>
          <a:p>
            <a:r>
              <a:rPr lang="en-SG" dirty="0"/>
              <a:t>Cohort Exercise 3</a:t>
            </a:r>
          </a:p>
        </p:txBody>
      </p:sp>
      <p:sp>
        <p:nvSpPr>
          <p:cNvPr id="3" name="Content Placeholder 2">
            <a:extLst>
              <a:ext uri="{FF2B5EF4-FFF2-40B4-BE49-F238E27FC236}">
                <a16:creationId xmlns:a16="http://schemas.microsoft.com/office/drawing/2014/main" id="{9390E223-1FB5-4B32-AD72-9F21EA8FC109}"/>
              </a:ext>
            </a:extLst>
          </p:cNvPr>
          <p:cNvSpPr>
            <a:spLocks noGrp="1"/>
          </p:cNvSpPr>
          <p:nvPr>
            <p:ph idx="1"/>
          </p:nvPr>
        </p:nvSpPr>
        <p:spPr/>
        <p:txBody>
          <a:bodyPr/>
          <a:lstStyle/>
          <a:p>
            <a:pPr marL="0" indent="0">
              <a:buNone/>
            </a:pPr>
            <a:r>
              <a:rPr lang="en-SG" dirty="0"/>
              <a:t>Draw the state machine diagram for a Phaser object. </a:t>
            </a:r>
          </a:p>
          <a:p>
            <a:r>
              <a:rPr lang="en-SG" dirty="0"/>
              <a:t>A state should be identified by three numbers: the phase number, the number of registrations, the number of arrivals. For simplicity, limit the numbers to maximum 2. </a:t>
            </a:r>
          </a:p>
          <a:p>
            <a:r>
              <a:rPr lang="en-SG" dirty="0"/>
              <a:t>The transitions should be labelled with methods in the class. </a:t>
            </a:r>
          </a:p>
          <a:p>
            <a:endParaRPr lang="en-SG" dirty="0"/>
          </a:p>
        </p:txBody>
      </p:sp>
    </p:spTree>
    <p:extLst>
      <p:ext uri="{BB962C8B-B14F-4D97-AF65-F5344CB8AC3E}">
        <p14:creationId xmlns:p14="http://schemas.microsoft.com/office/powerpoint/2010/main" val="94459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Barrier vs Latch vs </a:t>
            </a:r>
            <a:r>
              <a:rPr lang="en-US" dirty="0" err="1"/>
              <a:t>Phaser</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err="1"/>
              <a:t>CountDownLatch</a:t>
            </a:r>
            <a:endParaRPr lang="en-US" dirty="0"/>
          </a:p>
          <a:p>
            <a:r>
              <a:rPr lang="en-US" dirty="0"/>
              <a:t>Created with a fixed number of threads</a:t>
            </a:r>
          </a:p>
          <a:p>
            <a:r>
              <a:rPr lang="en-US" dirty="0"/>
              <a:t>Cannot be reset</a:t>
            </a:r>
          </a:p>
          <a:p>
            <a:r>
              <a:rPr lang="en-US" dirty="0"/>
              <a:t>Allow threads to wait (method await) or continue with its execution (method countdown())</a:t>
            </a:r>
          </a:p>
          <a:p>
            <a:pPr marL="0" indent="0">
              <a:buNone/>
            </a:pPr>
            <a:r>
              <a:rPr lang="en-US" dirty="0"/>
              <a:t>Cyclic Barrier </a:t>
            </a:r>
          </a:p>
          <a:p>
            <a:r>
              <a:rPr lang="en-US" dirty="0"/>
              <a:t>Can be reset.</a:t>
            </a:r>
          </a:p>
          <a:p>
            <a:r>
              <a:rPr lang="en-US" dirty="0"/>
              <a:t>Does not provide a method for the threads to advance. The threads have to wait till all the threads arrive.</a:t>
            </a:r>
          </a:p>
          <a:p>
            <a:r>
              <a:rPr lang="en-US" dirty="0"/>
              <a:t>Created with fixed number of threads.</a:t>
            </a:r>
          </a:p>
          <a:p>
            <a:pPr marL="0" indent="0">
              <a:buNone/>
            </a:pPr>
            <a:r>
              <a:rPr lang="en-US" dirty="0" err="1"/>
              <a:t>Phaser</a:t>
            </a:r>
            <a:r>
              <a:rPr lang="en-US" dirty="0"/>
              <a:t> </a:t>
            </a:r>
          </a:p>
          <a:p>
            <a:r>
              <a:rPr lang="en-US" dirty="0"/>
              <a:t>Number of threads need not be known at </a:t>
            </a:r>
            <a:r>
              <a:rPr lang="en-US" dirty="0" err="1"/>
              <a:t>Phaser</a:t>
            </a:r>
            <a:r>
              <a:rPr lang="en-US" dirty="0"/>
              <a:t> creation time. They can be added dynamically.</a:t>
            </a:r>
          </a:p>
          <a:p>
            <a:r>
              <a:rPr lang="en-US" dirty="0"/>
              <a:t>Can be reset and hence is, reusable.</a:t>
            </a:r>
          </a:p>
          <a:p>
            <a:r>
              <a:rPr lang="en-US" dirty="0"/>
              <a:t>Allows threads to wait (method </a:t>
            </a:r>
            <a:r>
              <a:rPr lang="en-US" dirty="0" err="1"/>
              <a:t>arriveAndAwaitAdvance</a:t>
            </a:r>
            <a:r>
              <a:rPr lang="en-US" dirty="0"/>
              <a:t>()) or continue with its execution(method arrive()).</a:t>
            </a:r>
          </a:p>
          <a:p>
            <a:r>
              <a:rPr lang="en-US" dirty="0"/>
              <a:t>Supports multiple Phases.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7083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for Concurrency</a:t>
            </a:r>
          </a:p>
        </p:txBody>
      </p:sp>
      <p:sp>
        <p:nvSpPr>
          <p:cNvPr id="8" name="Content Placeholder 7"/>
          <p:cNvSpPr>
            <a:spLocks noGrp="1"/>
          </p:cNvSpPr>
          <p:nvPr>
            <p:ph idx="1"/>
          </p:nvPr>
        </p:nvSpPr>
        <p:spPr/>
        <p:txBody>
          <a:bodyPr/>
          <a:lstStyle/>
          <a:p>
            <a:r>
              <a:rPr lang="en-US" dirty="0"/>
              <a:t>Testing for correctness</a:t>
            </a:r>
          </a:p>
          <a:p>
            <a:pPr lvl="1"/>
            <a:r>
              <a:rPr lang="en-US" dirty="0"/>
              <a:t>Safety: nothing bad ever happens	</a:t>
            </a:r>
          </a:p>
          <a:p>
            <a:pPr lvl="1"/>
            <a:r>
              <a:rPr lang="en-US" dirty="0"/>
              <a:t>Liveness: something good eventually happens (e.g., no deadlock)</a:t>
            </a:r>
          </a:p>
          <a:p>
            <a:r>
              <a:rPr lang="en-US" dirty="0"/>
              <a:t>Testing for performance</a:t>
            </a:r>
          </a:p>
          <a:p>
            <a:pPr lvl="1"/>
            <a:r>
              <a:rPr lang="en-US" dirty="0"/>
              <a:t>Throughput: the rate at which a set of concurrent tasks is completed</a:t>
            </a:r>
          </a:p>
          <a:p>
            <a:pPr lvl="1"/>
            <a:r>
              <a:rPr lang="en-US" dirty="0"/>
              <a:t>Responsiveness: the delay between a request and completion of some action </a:t>
            </a:r>
          </a:p>
        </p:txBody>
      </p:sp>
    </p:spTree>
    <p:extLst>
      <p:ext uri="{BB962C8B-B14F-4D97-AF65-F5344CB8AC3E}">
        <p14:creationId xmlns:p14="http://schemas.microsoft.com/office/powerpoint/2010/main" val="381514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Identifying Specification</a:t>
            </a:r>
          </a:p>
        </p:txBody>
      </p:sp>
      <p:sp>
        <p:nvSpPr>
          <p:cNvPr id="3" name="Content Placeholder 2"/>
          <p:cNvSpPr>
            <a:spLocks noGrp="1"/>
          </p:cNvSpPr>
          <p:nvPr>
            <p:ph idx="1"/>
          </p:nvPr>
        </p:nvSpPr>
        <p:spPr/>
        <p:txBody>
          <a:bodyPr>
            <a:normAutofit/>
          </a:bodyPr>
          <a:lstStyle/>
          <a:p>
            <a:r>
              <a:rPr lang="en-US" dirty="0"/>
              <a:t>You must know what is correct.</a:t>
            </a:r>
          </a:p>
          <a:p>
            <a:r>
              <a:rPr lang="en-US" dirty="0"/>
              <a:t>Identify </a:t>
            </a:r>
          </a:p>
          <a:p>
            <a:pPr lvl="1"/>
            <a:r>
              <a:rPr lang="en-US" dirty="0"/>
              <a:t>class invariants which specify relationships among the variables; </a:t>
            </a:r>
          </a:p>
          <a:p>
            <a:pPr lvl="1"/>
            <a:r>
              <a:rPr lang="en-US" dirty="0"/>
              <a:t>pre/post-conditions for each method; </a:t>
            </a:r>
          </a:p>
          <a:p>
            <a:pPr lvl="1"/>
            <a:r>
              <a:rPr lang="en-US" dirty="0"/>
              <a:t>whether the class is thread-safe and how its states guarded</a:t>
            </a:r>
          </a:p>
        </p:txBody>
      </p:sp>
      <p:sp>
        <p:nvSpPr>
          <p:cNvPr id="5" name="TextBox 4"/>
          <p:cNvSpPr txBox="1"/>
          <p:nvPr/>
        </p:nvSpPr>
        <p:spPr>
          <a:xfrm>
            <a:off x="1371600" y="5715000"/>
            <a:ext cx="64008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Sample program: BoundedBufferWithSpec.java</a:t>
            </a:r>
          </a:p>
        </p:txBody>
      </p:sp>
    </p:spTree>
    <p:extLst>
      <p:ext uri="{BB962C8B-B14F-4D97-AF65-F5344CB8AC3E}">
        <p14:creationId xmlns:p14="http://schemas.microsoft.com/office/powerpoint/2010/main" val="29739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Basic Unit Tests </a:t>
            </a:r>
          </a:p>
        </p:txBody>
      </p:sp>
      <p:sp>
        <p:nvSpPr>
          <p:cNvPr id="3" name="Content Placeholder 2"/>
          <p:cNvSpPr>
            <a:spLocks noGrp="1"/>
          </p:cNvSpPr>
          <p:nvPr>
            <p:ph idx="1"/>
          </p:nvPr>
        </p:nvSpPr>
        <p:spPr/>
        <p:txBody>
          <a:bodyPr/>
          <a:lstStyle/>
          <a:p>
            <a:r>
              <a:rPr lang="en-US" dirty="0"/>
              <a:t>Create an object of the class, call its methods (in different sequences with different inputs) and assert post-conditions and invariants. </a:t>
            </a:r>
          </a:p>
        </p:txBody>
      </p:sp>
      <p:sp>
        <p:nvSpPr>
          <p:cNvPr id="4" name="TextBox 3"/>
          <p:cNvSpPr txBox="1"/>
          <p:nvPr/>
        </p:nvSpPr>
        <p:spPr>
          <a:xfrm>
            <a:off x="1371600" y="5029200"/>
            <a:ext cx="64008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Sample program: BoundedBufferTest.java</a:t>
            </a:r>
          </a:p>
          <a:p>
            <a:pPr algn="ctr"/>
            <a:r>
              <a:rPr lang="en-US" dirty="0"/>
              <a:t>Test: </a:t>
            </a:r>
            <a:r>
              <a:rPr lang="en-SG" dirty="0" err="1"/>
              <a:t>testIsEmptyWhenConstructued</a:t>
            </a:r>
            <a:r>
              <a:rPr lang="en-SG" dirty="0"/>
              <a:t>()</a:t>
            </a:r>
            <a:endParaRPr lang="en-US" dirty="0"/>
          </a:p>
        </p:txBody>
      </p:sp>
    </p:spTree>
    <p:extLst>
      <p:ext uri="{BB962C8B-B14F-4D97-AF65-F5344CB8AC3E}">
        <p14:creationId xmlns:p14="http://schemas.microsoft.com/office/powerpoint/2010/main" val="291426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Test for Concurrency</a:t>
            </a:r>
          </a:p>
        </p:txBody>
      </p:sp>
      <p:sp>
        <p:nvSpPr>
          <p:cNvPr id="3" name="Content Placeholder 2"/>
          <p:cNvSpPr>
            <a:spLocks noGrp="1"/>
          </p:cNvSpPr>
          <p:nvPr>
            <p:ph idx="1"/>
          </p:nvPr>
        </p:nvSpPr>
        <p:spPr/>
        <p:txBody>
          <a:bodyPr>
            <a:normAutofit/>
          </a:bodyPr>
          <a:lstStyle/>
          <a:p>
            <a:r>
              <a:rPr lang="en-US" sz="2800" dirty="0"/>
              <a:t>Set up multiple threads performing operations over some amount of time and then somehow test that nothing went wrong</a:t>
            </a:r>
          </a:p>
          <a:p>
            <a:pPr lvl="1"/>
            <a:r>
              <a:rPr lang="en-US" dirty="0"/>
              <a:t>Mind that the test programs are concurrent programs too!</a:t>
            </a:r>
          </a:p>
          <a:p>
            <a:r>
              <a:rPr lang="en-US" sz="2800" dirty="0"/>
              <a:t>It’s best if checking the test property does not require any synchronization</a:t>
            </a:r>
          </a:p>
          <a:p>
            <a:endParaRPr lang="en-US" sz="2400" dirty="0"/>
          </a:p>
          <a:p>
            <a:endParaRPr lang="en-US" sz="2400" dirty="0"/>
          </a:p>
          <a:p>
            <a:pPr marL="0" indent="0">
              <a:buNone/>
            </a:pPr>
            <a:endParaRPr lang="en-US" sz="2400" dirty="0"/>
          </a:p>
          <a:p>
            <a:endParaRPr lang="en-US" sz="2400" dirty="0"/>
          </a:p>
          <a:p>
            <a:endParaRPr lang="en-US" sz="2400" dirty="0"/>
          </a:p>
        </p:txBody>
      </p:sp>
      <p:sp>
        <p:nvSpPr>
          <p:cNvPr id="4" name="TextBox 3"/>
          <p:cNvSpPr txBox="1"/>
          <p:nvPr/>
        </p:nvSpPr>
        <p:spPr>
          <a:xfrm>
            <a:off x="1371600" y="5715000"/>
            <a:ext cx="64008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Sample program: BoundedBufferTest.java</a:t>
            </a:r>
          </a:p>
          <a:p>
            <a:pPr algn="ctr"/>
            <a:r>
              <a:rPr lang="en-US" dirty="0"/>
              <a:t>Test: </a:t>
            </a:r>
            <a:r>
              <a:rPr lang="en-SG" dirty="0" err="1"/>
              <a:t>testIsFullAfterPuts</a:t>
            </a:r>
            <a:r>
              <a:rPr lang="en-SG" dirty="0"/>
              <a:t>()</a:t>
            </a:r>
            <a:endParaRPr lang="en-US" dirty="0"/>
          </a:p>
        </p:txBody>
      </p:sp>
    </p:spTree>
    <p:extLst>
      <p:ext uri="{BB962C8B-B14F-4D97-AF65-F5344CB8AC3E}">
        <p14:creationId xmlns:p14="http://schemas.microsoft.com/office/powerpoint/2010/main" val="405349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Plan</a:t>
            </a:r>
          </a:p>
        </p:txBody>
      </p:sp>
      <p:graphicFrame>
        <p:nvGraphicFramePr>
          <p:cNvPr id="5" name="Table 4"/>
          <p:cNvGraphicFramePr>
            <a:graphicFrameLocks noGrp="1"/>
          </p:cNvGraphicFramePr>
          <p:nvPr>
            <p:extLst/>
          </p:nvPr>
        </p:nvGraphicFramePr>
        <p:xfrm>
          <a:off x="685801" y="1752600"/>
          <a:ext cx="7696200" cy="4160520"/>
        </p:xfrm>
        <a:graphic>
          <a:graphicData uri="http://schemas.openxmlformats.org/drawingml/2006/table">
            <a:tbl>
              <a:tblPr firstRow="1" bandRow="1">
                <a:tableStyleId>{616DA210-FB5B-4158-B5E0-FEB733F419BA}</a:tableStyleId>
              </a:tblPr>
              <a:tblGrid>
                <a:gridCol w="965582">
                  <a:extLst>
                    <a:ext uri="{9D8B030D-6E8A-4147-A177-3AD203B41FA5}">
                      <a16:colId xmlns:a16="http://schemas.microsoft.com/office/drawing/2014/main" val="20000"/>
                    </a:ext>
                  </a:extLst>
                </a:gridCol>
                <a:gridCol w="1638809">
                  <a:extLst>
                    <a:ext uri="{9D8B030D-6E8A-4147-A177-3AD203B41FA5}">
                      <a16:colId xmlns:a16="http://schemas.microsoft.com/office/drawing/2014/main" val="20001"/>
                    </a:ext>
                  </a:extLst>
                </a:gridCol>
                <a:gridCol w="1727938">
                  <a:extLst>
                    <a:ext uri="{9D8B030D-6E8A-4147-A177-3AD203B41FA5}">
                      <a16:colId xmlns:a16="http://schemas.microsoft.com/office/drawing/2014/main" val="226394340"/>
                    </a:ext>
                  </a:extLst>
                </a:gridCol>
                <a:gridCol w="1722187">
                  <a:extLst>
                    <a:ext uri="{9D8B030D-6E8A-4147-A177-3AD203B41FA5}">
                      <a16:colId xmlns:a16="http://schemas.microsoft.com/office/drawing/2014/main" val="674762292"/>
                    </a:ext>
                  </a:extLst>
                </a:gridCol>
                <a:gridCol w="1641684">
                  <a:extLst>
                    <a:ext uri="{9D8B030D-6E8A-4147-A177-3AD203B41FA5}">
                      <a16:colId xmlns:a16="http://schemas.microsoft.com/office/drawing/2014/main" val="20004"/>
                    </a:ext>
                  </a:extLst>
                </a:gridCol>
              </a:tblGrid>
              <a:tr h="335280">
                <a:tc>
                  <a:txBody>
                    <a:bodyPr/>
                    <a:lstStyle/>
                    <a:p>
                      <a:r>
                        <a:rPr lang="en-US" sz="1000" dirty="0"/>
                        <a:t>Week</a:t>
                      </a:r>
                      <a:endParaRPr lang="en-US" sz="1000" b="0" dirty="0">
                        <a:solidFill>
                          <a:schemeClr val="tx1"/>
                        </a:solidFill>
                      </a:endParaRPr>
                    </a:p>
                  </a:txBody>
                  <a:tcPr/>
                </a:tc>
                <a:tc>
                  <a:txBody>
                    <a:bodyPr/>
                    <a:lstStyle/>
                    <a:p>
                      <a:pPr algn="l"/>
                      <a:r>
                        <a:rPr lang="en-US" sz="1000" dirty="0"/>
                        <a:t>Cohort Class 1</a:t>
                      </a:r>
                      <a:endParaRPr lang="en-US" sz="1000" b="0" dirty="0">
                        <a:solidFill>
                          <a:schemeClr val="tx1"/>
                        </a:solidFill>
                      </a:endParaRPr>
                    </a:p>
                  </a:txBody>
                  <a:tcPr/>
                </a:tc>
                <a:tc>
                  <a:txBody>
                    <a:bodyPr/>
                    <a:lstStyle/>
                    <a:p>
                      <a:pPr algn="l"/>
                      <a:r>
                        <a:rPr lang="en-US" sz="1000" dirty="0"/>
                        <a:t>Cohort Class 2</a:t>
                      </a:r>
                      <a:endParaRPr lang="en-US" sz="1000" b="0" dirty="0">
                        <a:solidFill>
                          <a:schemeClr val="tx1"/>
                        </a:solidFill>
                      </a:endParaRPr>
                    </a:p>
                  </a:txBody>
                  <a:tcPr/>
                </a:tc>
                <a:tc>
                  <a:txBody>
                    <a:bodyPr/>
                    <a:lstStyle/>
                    <a:p>
                      <a:r>
                        <a:rPr lang="en-US" sz="1000" dirty="0"/>
                        <a:t>Cohort Class 3</a:t>
                      </a:r>
                      <a:endParaRPr lang="en-US" sz="1000" b="0" dirty="0">
                        <a:solidFill>
                          <a:schemeClr val="tx1"/>
                        </a:solidFill>
                      </a:endParaRPr>
                    </a:p>
                  </a:txBody>
                  <a:tcPr/>
                </a:tc>
                <a:tc>
                  <a:txBody>
                    <a:bodyPr/>
                    <a:lstStyle/>
                    <a:p>
                      <a:r>
                        <a:rPr lang="en-US" sz="1000" dirty="0"/>
                        <a:t>Remarks</a:t>
                      </a:r>
                      <a:endParaRPr lang="en-US" sz="1000" b="0" dirty="0">
                        <a:solidFill>
                          <a:schemeClr val="tx1"/>
                        </a:solidFill>
                      </a:endParaRPr>
                    </a:p>
                  </a:txBody>
                  <a:tcPr/>
                </a:tc>
                <a:extLst>
                  <a:ext uri="{0D108BD9-81ED-4DB2-BD59-A6C34878D82A}">
                    <a16:rowId xmlns:a16="http://schemas.microsoft.com/office/drawing/2014/main" val="10000"/>
                  </a:ext>
                </a:extLst>
              </a:tr>
              <a:tr h="274320">
                <a:tc>
                  <a:txBody>
                    <a:bodyPr/>
                    <a:lstStyle/>
                    <a:p>
                      <a:r>
                        <a:rPr lang="en-US" sz="1000" dirty="0"/>
                        <a:t>1 (Jan 22)</a:t>
                      </a:r>
                      <a:endParaRPr lang="en-US" sz="1000" b="0" dirty="0">
                        <a:solidFill>
                          <a:schemeClr val="tx1"/>
                        </a:solidFill>
                      </a:endParaRPr>
                    </a:p>
                  </a:txBody>
                  <a:tcPr/>
                </a:tc>
                <a:tc gridSpan="3">
                  <a:txBody>
                    <a:bodyPr/>
                    <a:lstStyle/>
                    <a:p>
                      <a:pPr algn="ctr"/>
                      <a:r>
                        <a:rPr lang="en-US" sz="1000" dirty="0"/>
                        <a:t>Software</a:t>
                      </a:r>
                      <a:r>
                        <a:rPr lang="en-US" sz="1000" baseline="0" dirty="0"/>
                        <a:t> Development Process </a:t>
                      </a:r>
                      <a:endParaRPr lang="en-US" sz="1000" b="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endParaRPr lang="en-US" sz="1000" b="0" dirty="0">
                        <a:solidFill>
                          <a:schemeClr val="tx1"/>
                        </a:solidFill>
                      </a:endParaRPr>
                    </a:p>
                  </a:txBody>
                  <a:tcPr/>
                </a:tc>
                <a:extLst>
                  <a:ext uri="{0D108BD9-81ED-4DB2-BD59-A6C34878D82A}">
                    <a16:rowId xmlns:a16="http://schemas.microsoft.com/office/drawing/2014/main" val="10001"/>
                  </a:ext>
                </a:extLst>
              </a:tr>
              <a:tr h="228600">
                <a:tc>
                  <a:txBody>
                    <a:bodyPr/>
                    <a:lstStyle/>
                    <a:p>
                      <a:r>
                        <a:rPr lang="en-US" sz="1000" dirty="0"/>
                        <a:t>2 (Jan 29)</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tx1"/>
                          </a:solidFill>
                          <a:latin typeface="+mn-lt"/>
                          <a:ea typeface="+mn-ea"/>
                          <a:cs typeface="+mn-cs"/>
                        </a:rPr>
                        <a:t>Software Design and UML</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200" baseline="0" dirty="0">
                        <a:solidFill>
                          <a:schemeClr val="tx1"/>
                        </a:solidFill>
                        <a:latin typeface="+mn-lt"/>
                        <a:ea typeface="+mn-ea"/>
                        <a:cs typeface="+mn-cs"/>
                      </a:endParaRPr>
                    </a:p>
                  </a:txBody>
                  <a:tcPr/>
                </a:tc>
                <a:tc>
                  <a:txBody>
                    <a:bodyPr/>
                    <a:lstStyle/>
                    <a:p>
                      <a:r>
                        <a:rPr lang="en-US" sz="1000" b="1" kern="1200" baseline="0" dirty="0">
                          <a:solidFill>
                            <a:srgbClr val="FF0000"/>
                          </a:solidFill>
                          <a:latin typeface="+mn-lt"/>
                          <a:ea typeface="+mn-ea"/>
                          <a:cs typeface="+mn-cs"/>
                        </a:rPr>
                        <a:t>Project Meeting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1</a:t>
                      </a:r>
                      <a:endParaRPr lang="en-US" sz="1000" b="0" dirty="0">
                        <a:solidFill>
                          <a:schemeClr val="tx1"/>
                        </a:solidFill>
                      </a:endParaRPr>
                    </a:p>
                  </a:txBody>
                  <a:tcPr/>
                </a:tc>
                <a:extLst>
                  <a:ext uri="{0D108BD9-81ED-4DB2-BD59-A6C34878D82A}">
                    <a16:rowId xmlns:a16="http://schemas.microsoft.com/office/drawing/2014/main" val="10002"/>
                  </a:ext>
                </a:extLst>
              </a:tr>
              <a:tr h="284402">
                <a:tc>
                  <a:txBody>
                    <a:bodyPr/>
                    <a:lstStyle/>
                    <a:p>
                      <a:r>
                        <a:rPr lang="en-US" sz="1000" baseline="0" dirty="0"/>
                        <a:t>3  (Feb 5)</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a:t>Software Design and UML</a:t>
                      </a:r>
                      <a:endParaRPr lang="en-US" sz="1000" b="0" dirty="0">
                        <a:solidFill>
                          <a:schemeClr val="tx1"/>
                        </a:solidFill>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tx1"/>
                          </a:solidFill>
                          <a:latin typeface="+mn-lt"/>
                          <a:ea typeface="+mn-ea"/>
                          <a:cs typeface="+mn-cs"/>
                        </a:rPr>
                        <a:t>Guest Lectures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3"/>
                  </a:ext>
                </a:extLst>
              </a:tr>
              <a:tr h="279274">
                <a:tc>
                  <a:txBody>
                    <a:bodyPr/>
                    <a:lstStyle/>
                    <a:p>
                      <a:r>
                        <a:rPr lang="en-US" sz="1000" dirty="0"/>
                        <a:t>4 (Feb 12)</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Design Patterns</a:t>
                      </a:r>
                    </a:p>
                  </a:txBody>
                  <a:tcPr/>
                </a:tc>
                <a:tc hMerge="1">
                  <a:txBody>
                    <a:bodyPr/>
                    <a:lstStyle/>
                    <a:p>
                      <a:pPr algn="ctr"/>
                      <a:endParaRPr lang="en-US" sz="1000" dirty="0">
                        <a:solidFill>
                          <a:schemeClr val="tx1"/>
                        </a:solidFill>
                      </a:endParaRPr>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2.</a:t>
                      </a:r>
                      <a:r>
                        <a:rPr lang="en-US" sz="1000" baseline="0" dirty="0"/>
                        <a:t> Quiz 1</a:t>
                      </a:r>
                      <a:endParaRPr lang="en-US" sz="1000" dirty="0">
                        <a:solidFill>
                          <a:schemeClr val="tx1"/>
                        </a:solidFill>
                      </a:endParaRPr>
                    </a:p>
                  </a:txBody>
                  <a:tcPr/>
                </a:tc>
                <a:extLst>
                  <a:ext uri="{0D108BD9-81ED-4DB2-BD59-A6C34878D82A}">
                    <a16:rowId xmlns:a16="http://schemas.microsoft.com/office/drawing/2014/main" val="10004"/>
                  </a:ext>
                </a:extLst>
              </a:tr>
              <a:tr h="259284">
                <a:tc>
                  <a:txBody>
                    <a:bodyPr/>
                    <a:lstStyle/>
                    <a:p>
                      <a:r>
                        <a:rPr lang="en-US" sz="1000" dirty="0"/>
                        <a:t>5 (Feb 19)</a:t>
                      </a:r>
                      <a:endParaRPr lang="en-US" sz="100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Software Testing</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a:t>
                      </a:r>
                      <a:r>
                        <a:rPr lang="en-US" sz="1000" b="1" baseline="0" dirty="0">
                          <a:solidFill>
                            <a:srgbClr val="FF0000"/>
                          </a:solidFill>
                        </a:rPr>
                        <a:t> Meeting II</a:t>
                      </a: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5"/>
                  </a:ext>
                </a:extLst>
              </a:tr>
              <a:tr h="274320">
                <a:tc>
                  <a:txBody>
                    <a:bodyPr/>
                    <a:lstStyle/>
                    <a:p>
                      <a:r>
                        <a:rPr lang="en-US" sz="1000" dirty="0"/>
                        <a:t>6 (Feb 26)</a:t>
                      </a:r>
                      <a:endParaRPr lang="en-US" sz="1000" dirty="0">
                        <a:solidFill>
                          <a:schemeClr val="tx1"/>
                        </a:solidFill>
                      </a:endParaRPr>
                    </a:p>
                  </a:txBody>
                  <a:tcPr/>
                </a:tc>
                <a:tc gridSpan="3">
                  <a:txBody>
                    <a:bodyPr/>
                    <a:lstStyle/>
                    <a:p>
                      <a:pPr algn="ctr"/>
                      <a:r>
                        <a:rPr lang="en-US" sz="1000" dirty="0"/>
                        <a:t>Software Testing</a:t>
                      </a:r>
                      <a:endParaRPr lang="en-US" sz="1000"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3</a:t>
                      </a:r>
                      <a:endParaRPr lang="en-US" sz="1000" dirty="0">
                        <a:solidFill>
                          <a:schemeClr val="tx1"/>
                        </a:solidFill>
                      </a:endParaRPr>
                    </a:p>
                  </a:txBody>
                  <a:tcPr/>
                </a:tc>
                <a:extLst>
                  <a:ext uri="{0D108BD9-81ED-4DB2-BD59-A6C34878D82A}">
                    <a16:rowId xmlns:a16="http://schemas.microsoft.com/office/drawing/2014/main" val="10006"/>
                  </a:ext>
                </a:extLst>
              </a:tr>
              <a:tr h="274320">
                <a:tc>
                  <a:txBody>
                    <a:bodyPr/>
                    <a:lstStyle/>
                    <a:p>
                      <a:r>
                        <a:rPr lang="en-US" sz="1000" dirty="0"/>
                        <a:t>7 (Mar</a:t>
                      </a:r>
                      <a:r>
                        <a:rPr lang="en-US" sz="1000" baseline="0" dirty="0"/>
                        <a:t> 5</a:t>
                      </a:r>
                      <a:r>
                        <a:rPr lang="en-US" sz="1000" dirty="0"/>
                        <a:t>)</a:t>
                      </a:r>
                      <a:endParaRPr lang="en-US" sz="1000" dirty="0">
                        <a:solidFill>
                          <a:schemeClr val="tx1"/>
                        </a:solidFill>
                      </a:endParaRPr>
                    </a:p>
                  </a:txBody>
                  <a:tcPr/>
                </a:tc>
                <a:tc gridSpan="3">
                  <a:txBody>
                    <a:bodyPr/>
                    <a:lstStyle/>
                    <a:p>
                      <a:pPr algn="ctr"/>
                      <a:r>
                        <a:rPr lang="en-US" sz="1000" dirty="0"/>
                        <a:t>Recess</a:t>
                      </a:r>
                      <a:endParaRPr lang="en-US" sz="100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4</a:t>
                      </a:r>
                      <a:endParaRPr lang="en-US" sz="1000" dirty="0">
                        <a:solidFill>
                          <a:schemeClr val="tx1"/>
                        </a:solidFill>
                      </a:endParaRPr>
                    </a:p>
                  </a:txBody>
                  <a:tcPr/>
                </a:tc>
                <a:extLst>
                  <a:ext uri="{0D108BD9-81ED-4DB2-BD59-A6C34878D82A}">
                    <a16:rowId xmlns:a16="http://schemas.microsoft.com/office/drawing/2014/main" val="10007"/>
                  </a:ext>
                </a:extLst>
              </a:tr>
              <a:tr h="289560">
                <a:tc>
                  <a:txBody>
                    <a:bodyPr/>
                    <a:lstStyle/>
                    <a:p>
                      <a:r>
                        <a:rPr lang="en-US" sz="1000" dirty="0"/>
                        <a:t>8 (Mar 12)</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Software Debugging,</a:t>
                      </a:r>
                      <a:r>
                        <a:rPr lang="en-US" sz="1000" baseline="0" dirty="0"/>
                        <a:t> Code smells and Maintenance</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III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Quiz 2</a:t>
                      </a:r>
                    </a:p>
                  </a:txBody>
                  <a:tcPr/>
                </a:tc>
                <a:extLst>
                  <a:ext uri="{0D108BD9-81ED-4DB2-BD59-A6C34878D82A}">
                    <a16:rowId xmlns:a16="http://schemas.microsoft.com/office/drawing/2014/main" val="10008"/>
                  </a:ext>
                </a:extLst>
              </a:tr>
              <a:tr h="274320">
                <a:tc>
                  <a:txBody>
                    <a:bodyPr/>
                    <a:lstStyle/>
                    <a:p>
                      <a:r>
                        <a:rPr lang="en-US" sz="1000" dirty="0"/>
                        <a:t>9 (Mar 19)</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Concurrency: Requirement</a:t>
                      </a: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5</a:t>
                      </a:r>
                      <a:endParaRPr lang="en-US" sz="1000" dirty="0">
                        <a:solidFill>
                          <a:schemeClr val="tx1"/>
                        </a:solidFill>
                      </a:endParaRPr>
                    </a:p>
                  </a:txBody>
                  <a:tcPr/>
                </a:tc>
                <a:extLst>
                  <a:ext uri="{0D108BD9-81ED-4DB2-BD59-A6C34878D82A}">
                    <a16:rowId xmlns:a16="http://schemas.microsoft.com/office/drawing/2014/main" val="10009"/>
                  </a:ext>
                </a:extLst>
              </a:tr>
              <a:tr h="274320">
                <a:tc>
                  <a:txBody>
                    <a:bodyPr/>
                    <a:lstStyle/>
                    <a:p>
                      <a:r>
                        <a:rPr lang="en-US" sz="1000" dirty="0"/>
                        <a:t>10 (Mar 26)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t>Concurrency: Design and Implementation</a:t>
                      </a:r>
                      <a:endParaRPr lang="en-US" sz="1000" b="1"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6; Quiz 3</a:t>
                      </a:r>
                      <a:endParaRPr lang="en-US" sz="1000" dirty="0">
                        <a:solidFill>
                          <a:schemeClr val="tx1"/>
                        </a:solidFill>
                      </a:endParaRPr>
                    </a:p>
                  </a:txBody>
                  <a:tcPr/>
                </a:tc>
                <a:extLst>
                  <a:ext uri="{0D108BD9-81ED-4DB2-BD59-A6C34878D82A}">
                    <a16:rowId xmlns:a16="http://schemas.microsoft.com/office/drawing/2014/main" val="10010"/>
                  </a:ext>
                </a:extLst>
              </a:tr>
              <a:tr h="274320">
                <a:tc>
                  <a:txBody>
                    <a:bodyPr/>
                    <a:lstStyle/>
                    <a:p>
                      <a:r>
                        <a:rPr lang="en-US" sz="1000" dirty="0"/>
                        <a:t>11 (Apr</a:t>
                      </a:r>
                      <a:r>
                        <a:rPr lang="en-US" sz="1000" baseline="0" dirty="0"/>
                        <a:t> 2</a:t>
                      </a:r>
                      <a:r>
                        <a:rPr lang="en-US" sz="1000" dirty="0"/>
                        <a:t>)</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Testing</a:t>
                      </a:r>
                      <a:endParaRPr lang="en-US" sz="1000" b="1"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IV</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7</a:t>
                      </a:r>
                      <a:endParaRPr lang="en-US" sz="1000" dirty="0">
                        <a:solidFill>
                          <a:schemeClr val="tx1"/>
                        </a:solidFill>
                      </a:endParaRPr>
                    </a:p>
                  </a:txBody>
                  <a:tcPr/>
                </a:tc>
                <a:extLst>
                  <a:ext uri="{0D108BD9-81ED-4DB2-BD59-A6C34878D82A}">
                    <a16:rowId xmlns:a16="http://schemas.microsoft.com/office/drawing/2014/main" val="10011"/>
                  </a:ext>
                </a:extLst>
              </a:tr>
              <a:tr h="274320">
                <a:tc>
                  <a:txBody>
                    <a:bodyPr/>
                    <a:lstStyle/>
                    <a:p>
                      <a:r>
                        <a:rPr lang="en-US" sz="1000" dirty="0"/>
                        <a:t>12 (Apr</a:t>
                      </a:r>
                      <a:r>
                        <a:rPr lang="en-US" sz="1000" baseline="0" dirty="0"/>
                        <a:t> 9</a:t>
                      </a:r>
                      <a:r>
                        <a:rPr lang="en-US" sz="1000" dirty="0"/>
                        <a:t>)</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Optimization</a:t>
                      </a:r>
                      <a:endParaRPr lang="en-US" sz="1000" b="1"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8; Quiz 4</a:t>
                      </a:r>
                      <a:endParaRPr lang="en-US" sz="1000" dirty="0">
                        <a:solidFill>
                          <a:schemeClr val="tx1"/>
                        </a:solidFill>
                      </a:endParaRPr>
                    </a:p>
                  </a:txBody>
                  <a:tcPr/>
                </a:tc>
                <a:extLst>
                  <a:ext uri="{0D108BD9-81ED-4DB2-BD59-A6C34878D82A}">
                    <a16:rowId xmlns:a16="http://schemas.microsoft.com/office/drawing/2014/main" val="10012"/>
                  </a:ext>
                </a:extLst>
              </a:tr>
              <a:tr h="274320">
                <a:tc>
                  <a:txBody>
                    <a:bodyPr/>
                    <a:lstStyle/>
                    <a:p>
                      <a:r>
                        <a:rPr lang="en-US" sz="1000" dirty="0"/>
                        <a:t>13 (Apr 16)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Final </a:t>
                      </a:r>
                      <a:r>
                        <a:rPr lang="en-US" sz="1000" b="1" dirty="0"/>
                        <a:t>Project</a:t>
                      </a:r>
                      <a:r>
                        <a:rPr lang="en-US" sz="1000" b="1" baseline="0" dirty="0"/>
                        <a:t> Presentation (15 minutes for each group)</a:t>
                      </a:r>
                      <a:endParaRPr lang="en-US" sz="1000" b="1"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Project Report/Code Due</a:t>
                      </a:r>
                      <a:endParaRPr lang="en-US" sz="1000" dirty="0">
                        <a:solidFill>
                          <a:schemeClr val="tx1"/>
                        </a:solidFill>
                      </a:endParaRPr>
                    </a:p>
                  </a:txBody>
                  <a:tcPr/>
                </a:tc>
                <a:extLst>
                  <a:ext uri="{0D108BD9-81ED-4DB2-BD59-A6C34878D82A}">
                    <a16:rowId xmlns:a16="http://schemas.microsoft.com/office/drawing/2014/main" val="10013"/>
                  </a:ext>
                </a:extLst>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14 (Apr 27)</a:t>
                      </a:r>
                      <a:endParaRPr lang="en-US" sz="1000" dirty="0">
                        <a:solidFill>
                          <a:schemeClr val="tx1"/>
                        </a:solidFill>
                      </a:endParaRPr>
                    </a:p>
                  </a:txBody>
                  <a:tcPr/>
                </a:tc>
                <a:tc gridSpan="3">
                  <a:txBody>
                    <a:bodyPr/>
                    <a:lstStyle/>
                    <a:p>
                      <a:pPr algn="ctr"/>
                      <a:r>
                        <a:rPr lang="en-US" sz="1000" dirty="0"/>
                        <a:t>Final Exam</a:t>
                      </a:r>
                      <a:endParaRPr lang="en-US" sz="1000"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endParaRPr lang="en-US" sz="1000" dirty="0">
                        <a:solidFill>
                          <a:schemeClr val="tx1"/>
                        </a:solidFill>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629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4</a:t>
            </a:r>
          </a:p>
        </p:txBody>
      </p:sp>
      <p:sp>
        <p:nvSpPr>
          <p:cNvPr id="3" name="Content Placeholder 2"/>
          <p:cNvSpPr>
            <a:spLocks noGrp="1"/>
          </p:cNvSpPr>
          <p:nvPr>
            <p:ph idx="1"/>
          </p:nvPr>
        </p:nvSpPr>
        <p:spPr/>
        <p:txBody>
          <a:bodyPr/>
          <a:lstStyle/>
          <a:p>
            <a:pPr marL="0" indent="0">
              <a:buNone/>
            </a:pPr>
            <a:r>
              <a:rPr lang="en-US" dirty="0"/>
              <a:t>Given BoundedBufferTest.java, </a:t>
            </a:r>
          </a:p>
          <a:p>
            <a:r>
              <a:rPr lang="en-US" dirty="0"/>
              <a:t>write two more test cases </a:t>
            </a:r>
            <a:r>
              <a:rPr lang="en-SG" dirty="0"/>
              <a:t>(with threads)</a:t>
            </a:r>
            <a:r>
              <a:rPr lang="en-US" dirty="0"/>
              <a:t> </a:t>
            </a:r>
          </a:p>
          <a:p>
            <a:r>
              <a:rPr lang="en-US" dirty="0"/>
              <a:t>document what you are testing for.</a:t>
            </a:r>
          </a:p>
        </p:txBody>
      </p:sp>
    </p:spTree>
    <p:extLst>
      <p:ext uri="{BB962C8B-B14F-4D97-AF65-F5344CB8AC3E}">
        <p14:creationId xmlns:p14="http://schemas.microsoft.com/office/powerpoint/2010/main" val="177248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Synchronization</a:t>
            </a:r>
          </a:p>
        </p:txBody>
      </p:sp>
      <p:sp>
        <p:nvSpPr>
          <p:cNvPr id="3" name="Content Placeholder 2"/>
          <p:cNvSpPr>
            <a:spLocks noGrp="1"/>
          </p:cNvSpPr>
          <p:nvPr>
            <p:ph idx="1"/>
          </p:nvPr>
        </p:nvSpPr>
        <p:spPr/>
        <p:txBody>
          <a:bodyPr>
            <a:normAutofit/>
          </a:bodyPr>
          <a:lstStyle/>
          <a:p>
            <a:r>
              <a:rPr lang="en-US" sz="2800" dirty="0"/>
              <a:t>Example: how do we test that everything put into the buffer comes out of it and that nothing else does, assuming there are multiple producers and consumers?</a:t>
            </a:r>
          </a:p>
          <a:p>
            <a:pPr lvl="1"/>
            <a:r>
              <a:rPr lang="en-US" dirty="0"/>
              <a:t>A naïve approach: maintain a “shadow” list and assert that the buffer is consistent with the “shadow” list</a:t>
            </a:r>
          </a:p>
          <a:p>
            <a:pPr lvl="1"/>
            <a:r>
              <a:rPr lang="en-US" sz="2800" dirty="0"/>
              <a:t>Use a check sum function would be better (see example later)</a:t>
            </a:r>
          </a:p>
          <a:p>
            <a:pPr marL="0" indent="0">
              <a:buNone/>
            </a:pPr>
            <a:endParaRPr lang="en-US" sz="2800" dirty="0"/>
          </a:p>
          <a:p>
            <a:endParaRPr lang="en-US" sz="2800" dirty="0"/>
          </a:p>
          <a:p>
            <a:endParaRPr lang="en-US" sz="2800" dirty="0"/>
          </a:p>
        </p:txBody>
      </p:sp>
    </p:spTree>
    <p:extLst>
      <p:ext uri="{BB962C8B-B14F-4D97-AF65-F5344CB8AC3E}">
        <p14:creationId xmlns:p14="http://schemas.microsoft.com/office/powerpoint/2010/main" val="2269489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rmAutofit/>
          </a:bodyPr>
          <a:lstStyle/>
          <a:p>
            <a:r>
              <a:rPr lang="en-US" sz="2800" dirty="0"/>
              <a:t>Some test data should be generated randomly</a:t>
            </a:r>
          </a:p>
          <a:p>
            <a:r>
              <a:rPr lang="en-US" sz="2800" dirty="0"/>
              <a:t>Random number generator can create couplings between classes and timing artifacts because most random number generator classes are thread-safe and therefore introduce additional synchronization.</a:t>
            </a:r>
          </a:p>
          <a:p>
            <a:pPr lvl="1"/>
            <a:r>
              <a:rPr lang="en-US" sz="2400" dirty="0"/>
              <a:t>Use pseudo-random number generator  </a:t>
            </a:r>
          </a:p>
          <a:p>
            <a:pPr lvl="1"/>
            <a:endParaRPr lang="en-US" sz="2000" dirty="0"/>
          </a:p>
          <a:p>
            <a:endParaRPr lang="en-US" sz="2400" dirty="0"/>
          </a:p>
          <a:p>
            <a:pPr marL="0" indent="0">
              <a:buNone/>
            </a:pPr>
            <a:endParaRPr lang="en-US" sz="2400" dirty="0"/>
          </a:p>
          <a:p>
            <a:endParaRPr lang="en-US" sz="2400" dirty="0"/>
          </a:p>
          <a:p>
            <a:endParaRPr lang="en-US" sz="2400" dirty="0"/>
          </a:p>
        </p:txBody>
      </p:sp>
      <p:sp>
        <p:nvSpPr>
          <p:cNvPr id="5" name="TextBox 4"/>
          <p:cNvSpPr txBox="1"/>
          <p:nvPr/>
        </p:nvSpPr>
        <p:spPr>
          <a:xfrm>
            <a:off x="3040811" y="4495800"/>
            <a:ext cx="2486258" cy="1754326"/>
          </a:xfrm>
          <a:prstGeom prst="rect">
            <a:avLst/>
          </a:prstGeom>
          <a:noFill/>
        </p:spPr>
        <p:txBody>
          <a:bodyPr wrap="none" rtlCol="0">
            <a:spAutoFit/>
          </a:bodyPr>
          <a:lstStyle/>
          <a:p>
            <a:r>
              <a:rPr lang="en-US" dirty="0"/>
              <a:t>static </a:t>
            </a:r>
            <a:r>
              <a:rPr lang="en-US" dirty="0" err="1"/>
              <a:t>int</a:t>
            </a:r>
            <a:r>
              <a:rPr lang="en-US" dirty="0"/>
              <a:t> </a:t>
            </a:r>
            <a:r>
              <a:rPr lang="en-US" dirty="0" err="1"/>
              <a:t>xorShift</a:t>
            </a:r>
            <a:r>
              <a:rPr lang="en-US" dirty="0"/>
              <a:t> (</a:t>
            </a:r>
            <a:r>
              <a:rPr lang="en-US" dirty="0" err="1"/>
              <a:t>int</a:t>
            </a:r>
            <a:r>
              <a:rPr lang="en-US" dirty="0"/>
              <a:t> y) {</a:t>
            </a:r>
          </a:p>
          <a:p>
            <a:r>
              <a:rPr lang="en-US" dirty="0"/>
              <a:t>      y ^= (y &lt;&lt; 6);</a:t>
            </a:r>
          </a:p>
          <a:p>
            <a:r>
              <a:rPr lang="en-US" dirty="0"/>
              <a:t>      y ^= (y &gt;&gt;&gt; 21);</a:t>
            </a:r>
          </a:p>
          <a:p>
            <a:r>
              <a:rPr lang="en-US" dirty="0"/>
              <a:t>      y ^= (y &lt;&lt; 7);</a:t>
            </a:r>
          </a:p>
          <a:p>
            <a:r>
              <a:rPr lang="en-US" dirty="0"/>
              <a:t>      return y;</a:t>
            </a:r>
          </a:p>
          <a:p>
            <a:r>
              <a:rPr lang="en-US" dirty="0"/>
              <a:t>}</a:t>
            </a:r>
          </a:p>
        </p:txBody>
      </p:sp>
    </p:spTree>
    <p:extLst>
      <p:ext uri="{BB962C8B-B14F-4D97-AF65-F5344CB8AC3E}">
        <p14:creationId xmlns:p14="http://schemas.microsoft.com/office/powerpoint/2010/main" val="278521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rmAutofit/>
          </a:bodyPr>
          <a:lstStyle/>
          <a:p>
            <a:pPr marL="0" indent="0">
              <a:buNone/>
            </a:pPr>
            <a:endParaRPr lang="en-US" sz="2400" dirty="0"/>
          </a:p>
          <a:p>
            <a:pPr marL="0" indent="0">
              <a:buNone/>
            </a:pPr>
            <a:endParaRPr lang="en-US" sz="2400" dirty="0"/>
          </a:p>
          <a:p>
            <a:endParaRPr lang="en-US" sz="2400" dirty="0"/>
          </a:p>
          <a:p>
            <a:endParaRPr lang="en-US" sz="2400" dirty="0"/>
          </a:p>
        </p:txBody>
      </p:sp>
      <p:sp>
        <p:nvSpPr>
          <p:cNvPr id="4" name="TextBox 3"/>
          <p:cNvSpPr txBox="1"/>
          <p:nvPr/>
        </p:nvSpPr>
        <p:spPr>
          <a:xfrm>
            <a:off x="1295400" y="4648200"/>
            <a:ext cx="64008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Click here for a sample program: PutTakeTest.java</a:t>
            </a:r>
          </a:p>
        </p:txBody>
      </p:sp>
    </p:spTree>
    <p:extLst>
      <p:ext uri="{BB962C8B-B14F-4D97-AF65-F5344CB8AC3E}">
        <p14:creationId xmlns:p14="http://schemas.microsoft.com/office/powerpoint/2010/main" val="173271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More Scheduling</a:t>
            </a:r>
          </a:p>
        </p:txBody>
      </p:sp>
      <p:sp>
        <p:nvSpPr>
          <p:cNvPr id="3" name="Content Placeholder 2"/>
          <p:cNvSpPr>
            <a:spLocks noGrp="1"/>
          </p:cNvSpPr>
          <p:nvPr>
            <p:ph idx="1"/>
          </p:nvPr>
        </p:nvSpPr>
        <p:spPr/>
        <p:txBody>
          <a:bodyPr>
            <a:normAutofit/>
          </a:bodyPr>
          <a:lstStyle/>
          <a:p>
            <a:r>
              <a:rPr lang="en-US" sz="2800" dirty="0"/>
              <a:t>Test with more active threads than CPUs</a:t>
            </a:r>
          </a:p>
          <a:p>
            <a:r>
              <a:rPr lang="en-US" sz="2800" dirty="0"/>
              <a:t>Testing with different processor counts, operating systems, and processor architectures </a:t>
            </a:r>
          </a:p>
          <a:p>
            <a:r>
              <a:rPr lang="en-US" sz="2800" dirty="0"/>
              <a:t>Encourage context switching using </a:t>
            </a:r>
            <a:r>
              <a:rPr lang="en-US" sz="2800" dirty="0" err="1"/>
              <a:t>Thread.yield</a:t>
            </a:r>
            <a:r>
              <a:rPr lang="en-US" sz="2800" dirty="0"/>
              <a:t>() or </a:t>
            </a:r>
            <a:r>
              <a:rPr lang="en-US" sz="2800" dirty="0" err="1"/>
              <a:t>Thread.sleep</a:t>
            </a:r>
            <a:r>
              <a:rPr lang="en-US" sz="2800" dirty="0"/>
              <a:t>(10)</a:t>
            </a:r>
          </a:p>
        </p:txBody>
      </p:sp>
      <p:sp>
        <p:nvSpPr>
          <p:cNvPr id="4" name="TextBox 3"/>
          <p:cNvSpPr txBox="1"/>
          <p:nvPr/>
        </p:nvSpPr>
        <p:spPr>
          <a:xfrm>
            <a:off x="990600" y="4140875"/>
            <a:ext cx="7131504" cy="2031325"/>
          </a:xfrm>
          <a:prstGeom prst="rect">
            <a:avLst/>
          </a:prstGeom>
          <a:noFill/>
        </p:spPr>
        <p:txBody>
          <a:bodyPr wrap="none" rtlCol="0">
            <a:spAutoFit/>
          </a:bodyPr>
          <a:lstStyle/>
          <a:p>
            <a:r>
              <a:rPr lang="en-US" i="1" dirty="0"/>
              <a:t>Public synchronized void transfer (Account from, Account to, </a:t>
            </a:r>
            <a:r>
              <a:rPr lang="en-US" i="1" dirty="0" err="1"/>
              <a:t>int</a:t>
            </a:r>
            <a:r>
              <a:rPr lang="en-US" i="1" dirty="0"/>
              <a:t> amount) {</a:t>
            </a:r>
          </a:p>
          <a:p>
            <a:r>
              <a:rPr lang="en-US" i="1" dirty="0"/>
              <a:t>	</a:t>
            </a:r>
            <a:r>
              <a:rPr lang="en-US" i="1" dirty="0" err="1"/>
              <a:t>from.debit</a:t>
            </a:r>
            <a:r>
              <a:rPr lang="en-US" i="1" dirty="0"/>
              <a:t>(amount);</a:t>
            </a:r>
          </a:p>
          <a:p>
            <a:r>
              <a:rPr lang="en-US" i="1" dirty="0"/>
              <a:t>	</a:t>
            </a:r>
            <a:r>
              <a:rPr lang="en-US" i="1" dirty="0">
                <a:solidFill>
                  <a:srgbClr val="FF0000"/>
                </a:solidFill>
              </a:rPr>
              <a:t>if (</a:t>
            </a:r>
            <a:r>
              <a:rPr lang="en-US" i="1" dirty="0" err="1">
                <a:solidFill>
                  <a:srgbClr val="FF0000"/>
                </a:solidFill>
              </a:rPr>
              <a:t>random.nextInt</a:t>
            </a:r>
            <a:r>
              <a:rPr lang="en-US" i="1" dirty="0">
                <a:solidFill>
                  <a:srgbClr val="FF0000"/>
                </a:solidFill>
              </a:rPr>
              <a:t>(1000) &gt; THREADHOLD) {</a:t>
            </a:r>
          </a:p>
          <a:p>
            <a:r>
              <a:rPr lang="en-US" i="1" dirty="0">
                <a:solidFill>
                  <a:srgbClr val="FF0000"/>
                </a:solidFill>
              </a:rPr>
              <a:t>		</a:t>
            </a:r>
            <a:r>
              <a:rPr lang="en-US" i="1" dirty="0" err="1">
                <a:solidFill>
                  <a:srgbClr val="FF0000"/>
                </a:solidFill>
              </a:rPr>
              <a:t>Thread.yield</a:t>
            </a:r>
            <a:r>
              <a:rPr lang="en-US" i="1" dirty="0">
                <a:solidFill>
                  <a:srgbClr val="FF0000"/>
                </a:solidFill>
              </a:rPr>
              <a:t>();</a:t>
            </a:r>
          </a:p>
          <a:p>
            <a:r>
              <a:rPr lang="en-US" i="1" dirty="0">
                <a:solidFill>
                  <a:srgbClr val="FF0000"/>
                </a:solidFill>
              </a:rPr>
              <a:t>	}</a:t>
            </a:r>
          </a:p>
          <a:p>
            <a:r>
              <a:rPr lang="en-US" i="1" dirty="0"/>
              <a:t>	</a:t>
            </a:r>
            <a:r>
              <a:rPr lang="en-US" i="1" dirty="0" err="1"/>
              <a:t>to.credit</a:t>
            </a:r>
            <a:r>
              <a:rPr lang="en-US" i="1" dirty="0"/>
              <a:t>(amount);</a:t>
            </a:r>
          </a:p>
          <a:p>
            <a:r>
              <a:rPr lang="en-US" i="1" dirty="0"/>
              <a:t>}</a:t>
            </a:r>
          </a:p>
        </p:txBody>
      </p:sp>
    </p:spTree>
    <p:extLst>
      <p:ext uri="{BB962C8B-B14F-4D97-AF65-F5344CB8AC3E}">
        <p14:creationId xmlns:p14="http://schemas.microsoft.com/office/powerpoint/2010/main" val="143070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Blocking Operations</a:t>
            </a:r>
          </a:p>
        </p:txBody>
      </p:sp>
      <p:sp>
        <p:nvSpPr>
          <p:cNvPr id="3" name="Content Placeholder 2"/>
          <p:cNvSpPr>
            <a:spLocks noGrp="1"/>
          </p:cNvSpPr>
          <p:nvPr>
            <p:ph idx="1"/>
          </p:nvPr>
        </p:nvSpPr>
        <p:spPr/>
        <p:txBody>
          <a:bodyPr/>
          <a:lstStyle/>
          <a:p>
            <a:r>
              <a:rPr lang="en-US" dirty="0"/>
              <a:t>How do we test that an operation has been blocked (in a concurrent context)? </a:t>
            </a:r>
          </a:p>
        </p:txBody>
      </p:sp>
      <p:sp>
        <p:nvSpPr>
          <p:cNvPr id="4" name="TextBox 3"/>
          <p:cNvSpPr txBox="1"/>
          <p:nvPr/>
        </p:nvSpPr>
        <p:spPr>
          <a:xfrm>
            <a:off x="1295400" y="4876800"/>
            <a:ext cx="64008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Click here for a sample program: BoundedBufferTest.java</a:t>
            </a:r>
          </a:p>
          <a:p>
            <a:pPr algn="ctr"/>
            <a:r>
              <a:rPr lang="en-US" dirty="0"/>
              <a:t>Test: </a:t>
            </a:r>
            <a:r>
              <a:rPr lang="en-SG" dirty="0" err="1"/>
              <a:t>testTakeBlocksWhenEmpty</a:t>
            </a:r>
            <a:r>
              <a:rPr lang="en-SG" dirty="0"/>
              <a:t>()</a:t>
            </a:r>
            <a:endParaRPr lang="en-US" dirty="0"/>
          </a:p>
        </p:txBody>
      </p:sp>
    </p:spTree>
    <p:extLst>
      <p:ext uri="{BB962C8B-B14F-4D97-AF65-F5344CB8AC3E}">
        <p14:creationId xmlns:p14="http://schemas.microsoft.com/office/powerpoint/2010/main" val="135931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Testing for Performance</a:t>
            </a:r>
          </a:p>
        </p:txBody>
      </p:sp>
      <p:sp>
        <p:nvSpPr>
          <p:cNvPr id="3" name="Content Placeholder 2"/>
          <p:cNvSpPr>
            <a:spLocks noGrp="1"/>
          </p:cNvSpPr>
          <p:nvPr>
            <p:ph idx="1"/>
          </p:nvPr>
        </p:nvSpPr>
        <p:spPr/>
        <p:txBody>
          <a:bodyPr/>
          <a:lstStyle/>
          <a:p>
            <a:r>
              <a:rPr lang="en-US" dirty="0"/>
              <a:t>Identify appropriate test scenarios – how the class is used </a:t>
            </a:r>
          </a:p>
          <a:p>
            <a:r>
              <a:rPr lang="en-US" dirty="0"/>
              <a:t>Sizing empirically for various bounds, e.g., number of threads, buffer capabilities, etc.</a:t>
            </a:r>
          </a:p>
        </p:txBody>
      </p:sp>
      <p:sp>
        <p:nvSpPr>
          <p:cNvPr id="4" name="TextBox 3"/>
          <p:cNvSpPr txBox="1"/>
          <p:nvPr/>
        </p:nvSpPr>
        <p:spPr>
          <a:xfrm>
            <a:off x="1371600" y="5029200"/>
            <a:ext cx="64008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Click here for a sample program: TimedPutTakeTest.java</a:t>
            </a:r>
          </a:p>
          <a:p>
            <a:pPr algn="ctr"/>
            <a:r>
              <a:rPr lang="en-US" dirty="0" err="1"/>
              <a:t>TimedPutTakeTestABQ</a:t>
            </a:r>
            <a:r>
              <a:rPr lang="en-US" dirty="0"/>
              <a:t>; TimedPutTakeTestLBQ.java</a:t>
            </a:r>
          </a:p>
        </p:txBody>
      </p:sp>
    </p:spTree>
    <p:extLst>
      <p:ext uri="{BB962C8B-B14F-4D97-AF65-F5344CB8AC3E}">
        <p14:creationId xmlns:p14="http://schemas.microsoft.com/office/powerpoint/2010/main" val="315201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5</a:t>
            </a:r>
          </a:p>
        </p:txBody>
      </p:sp>
      <p:sp>
        <p:nvSpPr>
          <p:cNvPr id="3" name="Content Placeholder 2"/>
          <p:cNvSpPr>
            <a:spLocks noGrp="1"/>
          </p:cNvSpPr>
          <p:nvPr>
            <p:ph idx="1"/>
          </p:nvPr>
        </p:nvSpPr>
        <p:spPr/>
        <p:txBody>
          <a:bodyPr>
            <a:normAutofit/>
          </a:bodyPr>
          <a:lstStyle/>
          <a:p>
            <a:r>
              <a:rPr lang="en-US" dirty="0"/>
              <a:t>Design a test to compare the performance difference between </a:t>
            </a:r>
            <a:r>
              <a:rPr lang="en-US" dirty="0" err="1"/>
              <a:t>Collections.synchronizedMap</a:t>
            </a:r>
            <a:r>
              <a:rPr lang="en-US" dirty="0"/>
              <a:t> and </a:t>
            </a:r>
            <a:r>
              <a:rPr lang="en-US" dirty="0" err="1"/>
              <a:t>ConcurrrentHashMap</a:t>
            </a:r>
            <a:r>
              <a:rPr lang="en-US" dirty="0"/>
              <a:t>.</a:t>
            </a:r>
          </a:p>
        </p:txBody>
      </p:sp>
    </p:spTree>
    <p:extLst>
      <p:ext uri="{BB962C8B-B14F-4D97-AF65-F5344CB8AC3E}">
        <p14:creationId xmlns:p14="http://schemas.microsoft.com/office/powerpoint/2010/main" val="1796956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Testing</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t>Code review (e.g. Team Explorer)</a:t>
            </a:r>
          </a:p>
          <a:p>
            <a:r>
              <a:rPr lang="en-US" dirty="0"/>
              <a:t>Static analysis (e.g. </a:t>
            </a:r>
            <a:r>
              <a:rPr lang="en-US" dirty="0" err="1"/>
              <a:t>Coverity</a:t>
            </a:r>
            <a:r>
              <a:rPr lang="en-US" dirty="0"/>
              <a:t> Scan, and Facebook Infer)</a:t>
            </a:r>
          </a:p>
          <a:p>
            <a:r>
              <a:rPr lang="en-US" dirty="0"/>
              <a:t>Symbolic execution (e.g. KLEE, and Microsoft SAGE)</a:t>
            </a:r>
          </a:p>
          <a:p>
            <a:r>
              <a:rPr lang="en-US" dirty="0"/>
              <a:t>Model checking (e.g. SPIN, </a:t>
            </a:r>
            <a:r>
              <a:rPr lang="en-US" dirty="0" err="1"/>
              <a:t>Uppaal</a:t>
            </a:r>
            <a:r>
              <a:rPr lang="en-US" dirty="0"/>
              <a:t>, and Microsoft Static Analyzer)</a:t>
            </a:r>
          </a:p>
          <a:p>
            <a:r>
              <a:rPr lang="en-US" dirty="0"/>
              <a:t>Theorem proving (e.g. Coq and PVS)</a:t>
            </a:r>
          </a:p>
        </p:txBody>
      </p:sp>
    </p:spTree>
    <p:extLst>
      <p:ext uri="{BB962C8B-B14F-4D97-AF65-F5344CB8AC3E}">
        <p14:creationId xmlns:p14="http://schemas.microsoft.com/office/powerpoint/2010/main" val="79465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Sequential Program</a:t>
            </a:r>
          </a:p>
        </p:txBody>
      </p:sp>
      <p:sp>
        <p:nvSpPr>
          <p:cNvPr id="3" name="Rectangle 2"/>
          <p:cNvSpPr/>
          <p:nvPr/>
        </p:nvSpPr>
        <p:spPr>
          <a:xfrm>
            <a:off x="762000" y="1219200"/>
            <a:ext cx="4572000" cy="3693319"/>
          </a:xfrm>
          <a:prstGeom prst="rect">
            <a:avLst/>
          </a:prstGeom>
        </p:spPr>
        <p:txBody>
          <a:bodyPr>
            <a:spAutoFit/>
          </a:bodyPr>
          <a:lstStyle/>
          <a:p>
            <a:r>
              <a:rPr lang="en-US" dirty="0" err="1"/>
              <a:t>int</a:t>
            </a:r>
            <a:r>
              <a:rPr lang="en-US" dirty="0"/>
              <a:t> </a:t>
            </a:r>
            <a:r>
              <a:rPr lang="en-US" dirty="0" err="1"/>
              <a:t>previousMax</a:t>
            </a:r>
            <a:r>
              <a:rPr lang="en-US" i="1" dirty="0"/>
              <a:t>;</a:t>
            </a:r>
          </a:p>
          <a:p>
            <a:endParaRPr lang="en-US" dirty="0"/>
          </a:p>
          <a:p>
            <a:r>
              <a:rPr lang="en-US" b="1" dirty="0"/>
              <a:t>0.</a:t>
            </a:r>
            <a:r>
              <a:rPr lang="en-US" dirty="0"/>
              <a:t> public </a:t>
            </a:r>
            <a:r>
              <a:rPr lang="en-US" dirty="0" err="1"/>
              <a:t>int</a:t>
            </a:r>
            <a:r>
              <a:rPr lang="en-US" dirty="0"/>
              <a:t> max (</a:t>
            </a:r>
            <a:r>
              <a:rPr lang="en-US" dirty="0" err="1"/>
              <a:t>int</a:t>
            </a:r>
            <a:r>
              <a:rPr lang="en-US" dirty="0"/>
              <a:t>[] list) {</a:t>
            </a:r>
          </a:p>
          <a:p>
            <a:r>
              <a:rPr lang="en-US" b="1" dirty="0"/>
              <a:t>1.</a:t>
            </a:r>
            <a:r>
              <a:rPr lang="en-US" dirty="0"/>
              <a:t>     </a:t>
            </a:r>
            <a:r>
              <a:rPr lang="en-US" dirty="0" err="1"/>
              <a:t>int</a:t>
            </a:r>
            <a:r>
              <a:rPr lang="en-US" dirty="0"/>
              <a:t> max = list[0]; </a:t>
            </a:r>
          </a:p>
          <a:p>
            <a:r>
              <a:rPr lang="nn-NO" b="1" dirty="0"/>
              <a:t>2.</a:t>
            </a:r>
            <a:r>
              <a:rPr lang="nn-NO" dirty="0"/>
              <a:t>     for (int i = 1; </a:t>
            </a:r>
            <a:r>
              <a:rPr lang="nn-NO" b="1" dirty="0"/>
              <a:t>3.</a:t>
            </a:r>
            <a:r>
              <a:rPr lang="nn-NO" dirty="0"/>
              <a:t> i &lt; list.length; </a:t>
            </a:r>
            <a:r>
              <a:rPr lang="nn-NO" b="1" dirty="0"/>
              <a:t>4.</a:t>
            </a:r>
            <a:r>
              <a:rPr lang="nn-NO" dirty="0"/>
              <a:t> i++) {</a:t>
            </a:r>
          </a:p>
          <a:p>
            <a:r>
              <a:rPr lang="en-US" b="1" dirty="0"/>
              <a:t>5.</a:t>
            </a:r>
            <a:r>
              <a:rPr lang="en-US" dirty="0"/>
              <a:t>          if (max &lt; list[</a:t>
            </a:r>
            <a:r>
              <a:rPr lang="en-US" dirty="0" err="1"/>
              <a:t>i</a:t>
            </a:r>
            <a:r>
              <a:rPr lang="en-US" dirty="0"/>
              <a:t>]) {</a:t>
            </a:r>
          </a:p>
          <a:p>
            <a:r>
              <a:rPr lang="en-US" b="1" dirty="0"/>
              <a:t>6.</a:t>
            </a:r>
            <a:r>
              <a:rPr lang="en-US" dirty="0"/>
              <a:t>               max = list[</a:t>
            </a:r>
            <a:r>
              <a:rPr lang="en-US" dirty="0" err="1"/>
              <a:t>i</a:t>
            </a:r>
            <a:r>
              <a:rPr lang="en-US" dirty="0"/>
              <a:t>];</a:t>
            </a:r>
          </a:p>
          <a:p>
            <a:r>
              <a:rPr lang="en-US" b="1" dirty="0"/>
              <a:t>7.</a:t>
            </a:r>
            <a:r>
              <a:rPr lang="en-US" dirty="0"/>
              <a:t>          }</a:t>
            </a:r>
          </a:p>
          <a:p>
            <a:r>
              <a:rPr lang="en-US" b="1" dirty="0"/>
              <a:t>8.</a:t>
            </a:r>
            <a:r>
              <a:rPr lang="en-US" dirty="0"/>
              <a:t>     }</a:t>
            </a:r>
          </a:p>
          <a:p>
            <a:endParaRPr lang="en-US" dirty="0"/>
          </a:p>
          <a:p>
            <a:r>
              <a:rPr lang="en-US" b="1" dirty="0"/>
              <a:t>9.</a:t>
            </a:r>
            <a:r>
              <a:rPr lang="en-US" dirty="0"/>
              <a:t>     </a:t>
            </a:r>
            <a:r>
              <a:rPr lang="en-US" dirty="0" err="1"/>
              <a:t>previousMax</a:t>
            </a:r>
            <a:r>
              <a:rPr lang="en-US" dirty="0"/>
              <a:t> = max;</a:t>
            </a:r>
          </a:p>
          <a:p>
            <a:r>
              <a:rPr lang="en-US" b="1" dirty="0"/>
              <a:t>10.</a:t>
            </a:r>
            <a:r>
              <a:rPr lang="en-US" dirty="0"/>
              <a:t>   return max;</a:t>
            </a:r>
          </a:p>
          <a:p>
            <a:r>
              <a:rPr lang="en-US" b="1" dirty="0"/>
              <a:t>11.</a:t>
            </a:r>
            <a:r>
              <a:rPr lang="en-US" dirty="0"/>
              <a:t> }</a:t>
            </a:r>
          </a:p>
        </p:txBody>
      </p:sp>
      <p:cxnSp>
        <p:nvCxnSpPr>
          <p:cNvPr id="10" name="Straight Arrow Connector 9"/>
          <p:cNvCxnSpPr>
            <a:stCxn id="23" idx="4"/>
            <a:endCxn id="31" idx="0"/>
          </p:cNvCxnSpPr>
          <p:nvPr/>
        </p:nvCxnSpPr>
        <p:spPr>
          <a:xfrm>
            <a:off x="6900746" y="1828801"/>
            <a:ext cx="0" cy="486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1887865"/>
            <a:ext cx="901850" cy="369332"/>
          </a:xfrm>
          <a:prstGeom prst="rect">
            <a:avLst/>
          </a:prstGeom>
          <a:noFill/>
        </p:spPr>
        <p:txBody>
          <a:bodyPr wrap="none" rtlCol="0">
            <a:spAutoFit/>
          </a:bodyPr>
          <a:lstStyle/>
          <a:p>
            <a:r>
              <a:rPr lang="en-US" dirty="0"/>
              <a:t>list = … </a:t>
            </a:r>
          </a:p>
        </p:txBody>
      </p:sp>
      <p:sp>
        <p:nvSpPr>
          <p:cNvPr id="23" name="Oval 22"/>
          <p:cNvSpPr/>
          <p:nvPr/>
        </p:nvSpPr>
        <p:spPr>
          <a:xfrm>
            <a:off x="6672146" y="13716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5" name="TextBox 24"/>
          <p:cNvSpPr txBox="1"/>
          <p:nvPr/>
        </p:nvSpPr>
        <p:spPr>
          <a:xfrm>
            <a:off x="6858000" y="2743200"/>
            <a:ext cx="1431930" cy="369332"/>
          </a:xfrm>
          <a:prstGeom prst="rect">
            <a:avLst/>
          </a:prstGeom>
          <a:noFill/>
        </p:spPr>
        <p:txBody>
          <a:bodyPr wrap="none" rtlCol="0">
            <a:spAutoFit/>
          </a:bodyPr>
          <a:lstStyle/>
          <a:p>
            <a:r>
              <a:rPr lang="en-US" dirty="0"/>
              <a:t>max = list[0]  </a:t>
            </a:r>
          </a:p>
        </p:txBody>
      </p:sp>
      <p:sp>
        <p:nvSpPr>
          <p:cNvPr id="31" name="Oval 30"/>
          <p:cNvSpPr/>
          <p:nvPr/>
        </p:nvSpPr>
        <p:spPr>
          <a:xfrm>
            <a:off x="6672146" y="231525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Oval 33"/>
          <p:cNvSpPr/>
          <p:nvPr/>
        </p:nvSpPr>
        <p:spPr>
          <a:xfrm>
            <a:off x="6672146"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36" name="Straight Arrow Connector 35"/>
          <p:cNvCxnSpPr>
            <a:stCxn id="31" idx="4"/>
            <a:endCxn id="34" idx="0"/>
          </p:cNvCxnSpPr>
          <p:nvPr/>
        </p:nvCxnSpPr>
        <p:spPr>
          <a:xfrm>
            <a:off x="6900746" y="2772454"/>
            <a:ext cx="0" cy="42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672146"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9" name="Straight Arrow Connector 38"/>
          <p:cNvCxnSpPr>
            <a:stCxn id="34" idx="4"/>
            <a:endCxn id="37" idx="0"/>
          </p:cNvCxnSpPr>
          <p:nvPr/>
        </p:nvCxnSpPr>
        <p:spPr>
          <a:xfrm>
            <a:off x="6900746" y="3657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858000" y="3669268"/>
            <a:ext cx="575799" cy="369332"/>
          </a:xfrm>
          <a:prstGeom prst="rect">
            <a:avLst/>
          </a:prstGeom>
          <a:noFill/>
        </p:spPr>
        <p:txBody>
          <a:bodyPr wrap="none" rtlCol="0">
            <a:spAutoFit/>
          </a:bodyPr>
          <a:lstStyle/>
          <a:p>
            <a:r>
              <a:rPr lang="en-US" dirty="0" err="1"/>
              <a:t>i</a:t>
            </a:r>
            <a:r>
              <a:rPr lang="en-US" dirty="0"/>
              <a:t> = 1</a:t>
            </a:r>
          </a:p>
        </p:txBody>
      </p:sp>
      <p:sp>
        <p:nvSpPr>
          <p:cNvPr id="41" name="Oval 40"/>
          <p:cNvSpPr/>
          <p:nvPr/>
        </p:nvSpPr>
        <p:spPr>
          <a:xfrm>
            <a:off x="6672146"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3" name="Straight Arrow Connector 42"/>
          <p:cNvCxnSpPr>
            <a:stCxn id="37" idx="4"/>
            <a:endCxn id="41" idx="0"/>
          </p:cNvCxnSpPr>
          <p:nvPr/>
        </p:nvCxnSpPr>
        <p:spPr>
          <a:xfrm>
            <a:off x="6900746" y="4495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6482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46" name="Straight Arrow Connector 45"/>
          <p:cNvCxnSpPr>
            <a:stCxn id="37" idx="2"/>
            <a:endCxn id="44" idx="6"/>
          </p:cNvCxnSpPr>
          <p:nvPr/>
        </p:nvCxnSpPr>
        <p:spPr>
          <a:xfrm flipH="1">
            <a:off x="5105400" y="4267200"/>
            <a:ext cx="15667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33093" y="3886200"/>
            <a:ext cx="1496307" cy="369332"/>
          </a:xfrm>
          <a:prstGeom prst="rect">
            <a:avLst/>
          </a:prstGeom>
          <a:noFill/>
        </p:spPr>
        <p:txBody>
          <a:bodyPr wrap="none" rtlCol="0">
            <a:spAutoFit/>
          </a:bodyPr>
          <a:lstStyle/>
          <a:p>
            <a:r>
              <a:rPr lang="en-US" dirty="0" err="1"/>
              <a:t>i</a:t>
            </a:r>
            <a:r>
              <a:rPr lang="en-US" dirty="0"/>
              <a:t> &gt;= </a:t>
            </a:r>
            <a:r>
              <a:rPr lang="en-US" dirty="0" err="1"/>
              <a:t>list.length</a:t>
            </a:r>
            <a:endParaRPr lang="en-US" dirty="0"/>
          </a:p>
        </p:txBody>
      </p:sp>
      <p:sp>
        <p:nvSpPr>
          <p:cNvPr id="48" name="TextBox 47"/>
          <p:cNvSpPr txBox="1"/>
          <p:nvPr/>
        </p:nvSpPr>
        <p:spPr>
          <a:xfrm>
            <a:off x="6858000" y="4431268"/>
            <a:ext cx="1380891" cy="369332"/>
          </a:xfrm>
          <a:prstGeom prst="rect">
            <a:avLst/>
          </a:prstGeom>
          <a:noFill/>
        </p:spPr>
        <p:txBody>
          <a:bodyPr wrap="none" rtlCol="0">
            <a:spAutoFit/>
          </a:bodyPr>
          <a:lstStyle/>
          <a:p>
            <a:r>
              <a:rPr lang="en-US" dirty="0" err="1"/>
              <a:t>i</a:t>
            </a:r>
            <a:r>
              <a:rPr lang="en-US" dirty="0"/>
              <a:t> &lt; </a:t>
            </a:r>
            <a:r>
              <a:rPr lang="en-US" dirty="0" err="1"/>
              <a:t>list.length</a:t>
            </a:r>
            <a:endParaRPr lang="en-US" dirty="0"/>
          </a:p>
        </p:txBody>
      </p:sp>
      <p:sp>
        <p:nvSpPr>
          <p:cNvPr id="20" name="Oval 19"/>
          <p:cNvSpPr/>
          <p:nvPr/>
        </p:nvSpPr>
        <p:spPr>
          <a:xfrm>
            <a:off x="4648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 name="Straight Arrow Connector 4"/>
          <p:cNvCxnSpPr>
            <a:stCxn id="41" idx="2"/>
            <a:endCxn id="32" idx="7"/>
          </p:cNvCxnSpPr>
          <p:nvPr/>
        </p:nvCxnSpPr>
        <p:spPr>
          <a:xfrm flipH="1">
            <a:off x="5038445" y="5105400"/>
            <a:ext cx="1633701" cy="746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57800" y="5269468"/>
            <a:ext cx="1430328" cy="369332"/>
          </a:xfrm>
          <a:prstGeom prst="rect">
            <a:avLst/>
          </a:prstGeom>
          <a:noFill/>
        </p:spPr>
        <p:txBody>
          <a:bodyPr wrap="none" rtlCol="0">
            <a:spAutoFit/>
          </a:bodyPr>
          <a:lstStyle/>
          <a:p>
            <a:r>
              <a:rPr lang="en-US" dirty="0"/>
              <a:t>max &gt;= list[</a:t>
            </a:r>
            <a:r>
              <a:rPr lang="en-US" dirty="0" err="1"/>
              <a:t>i</a:t>
            </a:r>
            <a:r>
              <a:rPr lang="en-US" dirty="0"/>
              <a:t>] </a:t>
            </a:r>
          </a:p>
        </p:txBody>
      </p:sp>
      <p:sp>
        <p:nvSpPr>
          <p:cNvPr id="26" name="Oval 25"/>
          <p:cNvSpPr/>
          <p:nvPr/>
        </p:nvSpPr>
        <p:spPr>
          <a:xfrm>
            <a:off x="6672146" y="578416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7" name="Straight Arrow Connector 6"/>
          <p:cNvCxnSpPr>
            <a:stCxn id="41" idx="4"/>
            <a:endCxn id="26" idx="0"/>
          </p:cNvCxnSpPr>
          <p:nvPr/>
        </p:nvCxnSpPr>
        <p:spPr>
          <a:xfrm>
            <a:off x="6900746" y="5334000"/>
            <a:ext cx="0" cy="450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0" y="5345668"/>
            <a:ext cx="1262012" cy="369332"/>
          </a:xfrm>
          <a:prstGeom prst="rect">
            <a:avLst/>
          </a:prstGeom>
          <a:noFill/>
        </p:spPr>
        <p:txBody>
          <a:bodyPr wrap="none" rtlCol="0">
            <a:spAutoFit/>
          </a:bodyPr>
          <a:lstStyle/>
          <a:p>
            <a:r>
              <a:rPr lang="en-US" dirty="0"/>
              <a:t>max &lt; list[</a:t>
            </a:r>
            <a:r>
              <a:rPr lang="en-US" dirty="0" err="1"/>
              <a:t>i</a:t>
            </a:r>
            <a:r>
              <a:rPr lang="en-US" dirty="0"/>
              <a:t>]</a:t>
            </a:r>
          </a:p>
        </p:txBody>
      </p:sp>
      <p:cxnSp>
        <p:nvCxnSpPr>
          <p:cNvPr id="9" name="Straight Arrow Connector 8"/>
          <p:cNvCxnSpPr>
            <a:stCxn id="26" idx="2"/>
            <a:endCxn id="32" idx="6"/>
          </p:cNvCxnSpPr>
          <p:nvPr/>
        </p:nvCxnSpPr>
        <p:spPr>
          <a:xfrm flipH="1">
            <a:off x="5105400" y="6012766"/>
            <a:ext cx="1566746" cy="1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7800" y="5943600"/>
            <a:ext cx="1314912" cy="369332"/>
          </a:xfrm>
          <a:prstGeom prst="rect">
            <a:avLst/>
          </a:prstGeom>
          <a:noFill/>
        </p:spPr>
        <p:txBody>
          <a:bodyPr wrap="none" rtlCol="0">
            <a:spAutoFit/>
          </a:bodyPr>
          <a:lstStyle/>
          <a:p>
            <a:r>
              <a:rPr lang="en-US" dirty="0"/>
              <a:t>max = list[</a:t>
            </a:r>
            <a:r>
              <a:rPr lang="en-US" dirty="0" err="1"/>
              <a:t>i</a:t>
            </a:r>
            <a:r>
              <a:rPr lang="en-US" dirty="0"/>
              <a:t>] </a:t>
            </a:r>
          </a:p>
        </p:txBody>
      </p:sp>
      <p:sp>
        <p:nvSpPr>
          <p:cNvPr id="32" name="Oval 31"/>
          <p:cNvSpPr/>
          <p:nvPr/>
        </p:nvSpPr>
        <p:spPr>
          <a:xfrm>
            <a:off x="4648200" y="57853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8" name="Oval 37"/>
          <p:cNvSpPr/>
          <p:nvPr/>
        </p:nvSpPr>
        <p:spPr>
          <a:xfrm>
            <a:off x="2819400" y="579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19" name="Straight Arrow Connector 18"/>
          <p:cNvCxnSpPr>
            <a:stCxn id="32" idx="2"/>
            <a:endCxn id="38" idx="6"/>
          </p:cNvCxnSpPr>
          <p:nvPr/>
        </p:nvCxnSpPr>
        <p:spPr>
          <a:xfrm flipH="1">
            <a:off x="3276600" y="6013993"/>
            <a:ext cx="1371600" cy="58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8" idx="7"/>
            <a:endCxn id="20" idx="3"/>
          </p:cNvCxnSpPr>
          <p:nvPr/>
        </p:nvCxnSpPr>
        <p:spPr>
          <a:xfrm flipV="1">
            <a:off x="3209645" y="5267045"/>
            <a:ext cx="150551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6"/>
            <a:endCxn id="37" idx="3"/>
          </p:cNvCxnSpPr>
          <p:nvPr/>
        </p:nvCxnSpPr>
        <p:spPr>
          <a:xfrm flipV="1">
            <a:off x="5105400" y="4428845"/>
            <a:ext cx="1633701" cy="676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473535" y="4583668"/>
            <a:ext cx="470065" cy="369332"/>
          </a:xfrm>
          <a:prstGeom prst="rect">
            <a:avLst/>
          </a:prstGeom>
          <a:noFill/>
        </p:spPr>
        <p:txBody>
          <a:bodyPr wrap="none" rtlCol="0">
            <a:spAutoFit/>
          </a:bodyPr>
          <a:lstStyle/>
          <a:p>
            <a:r>
              <a:rPr lang="en-US" dirty="0" err="1"/>
              <a:t>i</a:t>
            </a:r>
            <a:r>
              <a:rPr lang="en-US" dirty="0"/>
              <a:t>++</a:t>
            </a:r>
          </a:p>
        </p:txBody>
      </p:sp>
      <p:sp>
        <p:nvSpPr>
          <p:cNvPr id="50" name="Oval 49"/>
          <p:cNvSpPr/>
          <p:nvPr/>
        </p:nvSpPr>
        <p:spPr>
          <a:xfrm>
            <a:off x="2667000" y="48768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42" name="Straight Arrow Connector 41"/>
          <p:cNvCxnSpPr>
            <a:stCxn id="44" idx="2"/>
            <a:endCxn id="50" idx="7"/>
          </p:cNvCxnSpPr>
          <p:nvPr/>
        </p:nvCxnSpPr>
        <p:spPr>
          <a:xfrm flipH="1">
            <a:off x="3187326" y="4267200"/>
            <a:ext cx="1460874" cy="676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00400" y="4431268"/>
            <a:ext cx="1496051" cy="369332"/>
          </a:xfrm>
          <a:prstGeom prst="rect">
            <a:avLst/>
          </a:prstGeom>
          <a:noFill/>
        </p:spPr>
        <p:txBody>
          <a:bodyPr wrap="none" rtlCol="0">
            <a:spAutoFit/>
          </a:bodyPr>
          <a:lstStyle/>
          <a:p>
            <a:r>
              <a:rPr lang="en-US" dirty="0"/>
              <a:t>previous=max</a:t>
            </a:r>
          </a:p>
        </p:txBody>
      </p:sp>
      <p:sp>
        <p:nvSpPr>
          <p:cNvPr id="52" name="Oval 51"/>
          <p:cNvSpPr/>
          <p:nvPr/>
        </p:nvSpPr>
        <p:spPr>
          <a:xfrm>
            <a:off x="1371600" y="5771829"/>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cxnSp>
        <p:nvCxnSpPr>
          <p:cNvPr id="53" name="Straight Arrow Connector 52"/>
          <p:cNvCxnSpPr>
            <a:stCxn id="50" idx="2"/>
            <a:endCxn id="52" idx="7"/>
          </p:cNvCxnSpPr>
          <p:nvPr/>
        </p:nvCxnSpPr>
        <p:spPr>
          <a:xfrm flipH="1">
            <a:off x="1891926" y="5105400"/>
            <a:ext cx="775074" cy="733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600200" y="4724400"/>
            <a:ext cx="1221873" cy="369332"/>
          </a:xfrm>
          <a:prstGeom prst="rect">
            <a:avLst/>
          </a:prstGeom>
          <a:noFill/>
        </p:spPr>
        <p:txBody>
          <a:bodyPr wrap="none" rtlCol="0">
            <a:spAutoFit/>
          </a:bodyPr>
          <a:lstStyle/>
          <a:p>
            <a:r>
              <a:rPr lang="en-US" dirty="0"/>
              <a:t>return max</a:t>
            </a:r>
          </a:p>
        </p:txBody>
      </p:sp>
      <p:cxnSp>
        <p:nvCxnSpPr>
          <p:cNvPr id="57" name="Straight Arrow Connector 56"/>
          <p:cNvCxnSpPr>
            <a:stCxn id="52" idx="2"/>
            <a:endCxn id="59" idx="3"/>
          </p:cNvCxnSpPr>
          <p:nvPr/>
        </p:nvCxnSpPr>
        <p:spPr>
          <a:xfrm flipH="1">
            <a:off x="952964" y="6000429"/>
            <a:ext cx="4186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9600" y="5815763"/>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42236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Execution</a:t>
            </a:r>
          </a:p>
        </p:txBody>
      </p:sp>
      <p:sp>
        <p:nvSpPr>
          <p:cNvPr id="92" name="Content Placeholder 91"/>
          <p:cNvSpPr>
            <a:spLocks noGrp="1"/>
          </p:cNvSpPr>
          <p:nvPr>
            <p:ph idx="1"/>
          </p:nvPr>
        </p:nvSpPr>
        <p:spPr/>
        <p:txBody>
          <a:bodyPr/>
          <a:lstStyle/>
          <a:p>
            <a:r>
              <a:rPr lang="en-US" dirty="0"/>
              <a:t>With input = [2,4] </a:t>
            </a:r>
          </a:p>
        </p:txBody>
      </p:sp>
      <p:sp>
        <p:nvSpPr>
          <p:cNvPr id="3" name="Rectangle 2"/>
          <p:cNvSpPr/>
          <p:nvPr/>
        </p:nvSpPr>
        <p:spPr>
          <a:xfrm>
            <a:off x="10668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6" name="Rectangle 55"/>
          <p:cNvSpPr/>
          <p:nvPr/>
        </p:nvSpPr>
        <p:spPr>
          <a:xfrm>
            <a:off x="22860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8" name="Rectangle 57"/>
          <p:cNvSpPr/>
          <p:nvPr/>
        </p:nvSpPr>
        <p:spPr>
          <a:xfrm>
            <a:off x="35052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0" name="Rectangle 59"/>
          <p:cNvSpPr/>
          <p:nvPr/>
        </p:nvSpPr>
        <p:spPr>
          <a:xfrm>
            <a:off x="47244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1" name="Rectangle 60"/>
          <p:cNvSpPr/>
          <p:nvPr/>
        </p:nvSpPr>
        <p:spPr>
          <a:xfrm>
            <a:off x="59436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2" name="Rectangle 61"/>
          <p:cNvSpPr/>
          <p:nvPr/>
        </p:nvSpPr>
        <p:spPr>
          <a:xfrm>
            <a:off x="71628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3" name="Rectangle 62"/>
          <p:cNvSpPr/>
          <p:nvPr/>
        </p:nvSpPr>
        <p:spPr>
          <a:xfrm>
            <a:off x="71628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4" name="Rectangle 63"/>
          <p:cNvSpPr/>
          <p:nvPr/>
        </p:nvSpPr>
        <p:spPr>
          <a:xfrm>
            <a:off x="59436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5" name="Rectangle 64"/>
          <p:cNvSpPr/>
          <p:nvPr/>
        </p:nvSpPr>
        <p:spPr>
          <a:xfrm>
            <a:off x="47244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6" name="Rectangle 65"/>
          <p:cNvSpPr/>
          <p:nvPr/>
        </p:nvSpPr>
        <p:spPr>
          <a:xfrm>
            <a:off x="35052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9" name="Rectangle 68"/>
          <p:cNvSpPr/>
          <p:nvPr/>
        </p:nvSpPr>
        <p:spPr>
          <a:xfrm>
            <a:off x="22860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70" name="Rectangle 69"/>
          <p:cNvSpPr/>
          <p:nvPr/>
        </p:nvSpPr>
        <p:spPr>
          <a:xfrm>
            <a:off x="10668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1" name="Rectangle 70"/>
          <p:cNvSpPr/>
          <p:nvPr/>
        </p:nvSpPr>
        <p:spPr>
          <a:xfrm>
            <a:off x="10668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cxnSp>
        <p:nvCxnSpPr>
          <p:cNvPr id="8" name="Straight Arrow Connector 7"/>
          <p:cNvCxnSpPr>
            <a:stCxn id="3" idx="3"/>
            <a:endCxn id="56" idx="1"/>
          </p:cNvCxnSpPr>
          <p:nvPr/>
        </p:nvCxnSpPr>
        <p:spPr>
          <a:xfrm>
            <a:off x="17526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6" idx="3"/>
            <a:endCxn id="58" idx="1"/>
          </p:cNvCxnSpPr>
          <p:nvPr/>
        </p:nvCxnSpPr>
        <p:spPr>
          <a:xfrm>
            <a:off x="29718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8" idx="3"/>
            <a:endCxn id="60" idx="1"/>
          </p:cNvCxnSpPr>
          <p:nvPr/>
        </p:nvCxnSpPr>
        <p:spPr>
          <a:xfrm>
            <a:off x="41910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0" idx="3"/>
            <a:endCxn id="61" idx="1"/>
          </p:cNvCxnSpPr>
          <p:nvPr/>
        </p:nvCxnSpPr>
        <p:spPr>
          <a:xfrm>
            <a:off x="54102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1" idx="3"/>
            <a:endCxn id="62" idx="1"/>
          </p:cNvCxnSpPr>
          <p:nvPr/>
        </p:nvCxnSpPr>
        <p:spPr>
          <a:xfrm>
            <a:off x="66294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2" idx="2"/>
            <a:endCxn id="63" idx="0"/>
          </p:cNvCxnSpPr>
          <p:nvPr/>
        </p:nvCxnSpPr>
        <p:spPr>
          <a:xfrm>
            <a:off x="7505700" y="2819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1"/>
            <a:endCxn id="64" idx="3"/>
          </p:cNvCxnSpPr>
          <p:nvPr/>
        </p:nvCxnSpPr>
        <p:spPr>
          <a:xfrm flipH="1">
            <a:off x="66294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4" idx="1"/>
            <a:endCxn id="65" idx="3"/>
          </p:cNvCxnSpPr>
          <p:nvPr/>
        </p:nvCxnSpPr>
        <p:spPr>
          <a:xfrm flipH="1">
            <a:off x="54102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5" idx="1"/>
            <a:endCxn id="66" idx="3"/>
          </p:cNvCxnSpPr>
          <p:nvPr/>
        </p:nvCxnSpPr>
        <p:spPr>
          <a:xfrm flipH="1">
            <a:off x="41910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6" idx="1"/>
            <a:endCxn id="69" idx="3"/>
          </p:cNvCxnSpPr>
          <p:nvPr/>
        </p:nvCxnSpPr>
        <p:spPr>
          <a:xfrm flipH="1">
            <a:off x="29718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1"/>
            <a:endCxn id="70" idx="3"/>
          </p:cNvCxnSpPr>
          <p:nvPr/>
        </p:nvCxnSpPr>
        <p:spPr>
          <a:xfrm flipH="1">
            <a:off x="17526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0" idx="2"/>
            <a:endCxn id="71" idx="0"/>
          </p:cNvCxnSpPr>
          <p:nvPr/>
        </p:nvCxnSpPr>
        <p:spPr>
          <a:xfrm>
            <a:off x="1409700" y="3810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1" idx="3"/>
          </p:cNvCxnSpPr>
          <p:nvPr/>
        </p:nvCxnSpPr>
        <p:spPr>
          <a:xfrm>
            <a:off x="1752600" y="4572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286000" y="4343400"/>
            <a:ext cx="343364" cy="369332"/>
          </a:xfrm>
          <a:prstGeom prst="rect">
            <a:avLst/>
          </a:prstGeom>
          <a:noFill/>
        </p:spPr>
        <p:txBody>
          <a:bodyPr wrap="none" rtlCol="0">
            <a:spAutoFit/>
          </a:bodyPr>
          <a:lstStyle/>
          <a:p>
            <a:r>
              <a:rPr lang="en-US" dirty="0"/>
              <a:t>…</a:t>
            </a:r>
          </a:p>
        </p:txBody>
      </p:sp>
      <p:sp>
        <p:nvSpPr>
          <p:cNvPr id="90" name="Rectangle 89"/>
          <p:cNvSpPr/>
          <p:nvPr/>
        </p:nvSpPr>
        <p:spPr>
          <a:xfrm>
            <a:off x="1066800" y="5486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sp>
        <p:nvSpPr>
          <p:cNvPr id="91" name="TextBox 90"/>
          <p:cNvSpPr txBox="1"/>
          <p:nvPr/>
        </p:nvSpPr>
        <p:spPr>
          <a:xfrm>
            <a:off x="1752600" y="5638800"/>
            <a:ext cx="5128712" cy="369332"/>
          </a:xfrm>
          <a:prstGeom prst="rect">
            <a:avLst/>
          </a:prstGeom>
          <a:noFill/>
        </p:spPr>
        <p:txBody>
          <a:bodyPr wrap="none" rtlCol="0">
            <a:spAutoFit/>
          </a:bodyPr>
          <a:lstStyle/>
          <a:p>
            <a:r>
              <a:rPr lang="en-US" dirty="0"/>
              <a:t>: a configuration of the program with control at line </a:t>
            </a:r>
            <a:r>
              <a:rPr lang="en-US" dirty="0" err="1"/>
              <a:t>i</a:t>
            </a:r>
            <a:endParaRPr lang="en-US" dirty="0"/>
          </a:p>
        </p:txBody>
      </p:sp>
    </p:spTree>
    <p:extLst>
      <p:ext uri="{BB962C8B-B14F-4D97-AF65-F5344CB8AC3E}">
        <p14:creationId xmlns:p14="http://schemas.microsoft.com/office/powerpoint/2010/main" val="426902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Execution</a:t>
            </a:r>
          </a:p>
        </p:txBody>
      </p:sp>
      <p:sp>
        <p:nvSpPr>
          <p:cNvPr id="92" name="Content Placeholder 91"/>
          <p:cNvSpPr>
            <a:spLocks noGrp="1"/>
          </p:cNvSpPr>
          <p:nvPr>
            <p:ph idx="1"/>
          </p:nvPr>
        </p:nvSpPr>
        <p:spPr/>
        <p:txBody>
          <a:bodyPr/>
          <a:lstStyle/>
          <a:p>
            <a:r>
              <a:rPr lang="en-US" dirty="0"/>
              <a:t>With input = [4,2] </a:t>
            </a:r>
          </a:p>
        </p:txBody>
      </p:sp>
      <p:sp>
        <p:nvSpPr>
          <p:cNvPr id="3" name="Rectangle 2"/>
          <p:cNvSpPr/>
          <p:nvPr/>
        </p:nvSpPr>
        <p:spPr>
          <a:xfrm>
            <a:off x="10668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6" name="Rectangle 55"/>
          <p:cNvSpPr/>
          <p:nvPr/>
        </p:nvSpPr>
        <p:spPr>
          <a:xfrm>
            <a:off x="22860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8" name="Rectangle 57"/>
          <p:cNvSpPr/>
          <p:nvPr/>
        </p:nvSpPr>
        <p:spPr>
          <a:xfrm>
            <a:off x="35052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0" name="Rectangle 59"/>
          <p:cNvSpPr/>
          <p:nvPr/>
        </p:nvSpPr>
        <p:spPr>
          <a:xfrm>
            <a:off x="47244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1" name="Rectangle 60"/>
          <p:cNvSpPr/>
          <p:nvPr/>
        </p:nvSpPr>
        <p:spPr>
          <a:xfrm>
            <a:off x="5943600" y="2362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3" name="Rectangle 62"/>
          <p:cNvSpPr/>
          <p:nvPr/>
        </p:nvSpPr>
        <p:spPr>
          <a:xfrm>
            <a:off x="71628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4" name="Rectangle 63"/>
          <p:cNvSpPr/>
          <p:nvPr/>
        </p:nvSpPr>
        <p:spPr>
          <a:xfrm>
            <a:off x="59436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5" name="Rectangle 64"/>
          <p:cNvSpPr/>
          <p:nvPr/>
        </p:nvSpPr>
        <p:spPr>
          <a:xfrm>
            <a:off x="47244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6" name="Rectangle 65"/>
          <p:cNvSpPr/>
          <p:nvPr/>
        </p:nvSpPr>
        <p:spPr>
          <a:xfrm>
            <a:off x="35052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9" name="Rectangle 68"/>
          <p:cNvSpPr/>
          <p:nvPr/>
        </p:nvSpPr>
        <p:spPr>
          <a:xfrm>
            <a:off x="22860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70" name="Rectangle 69"/>
          <p:cNvSpPr/>
          <p:nvPr/>
        </p:nvSpPr>
        <p:spPr>
          <a:xfrm>
            <a:off x="1066800" y="3352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1" name="Rectangle 70"/>
          <p:cNvSpPr/>
          <p:nvPr/>
        </p:nvSpPr>
        <p:spPr>
          <a:xfrm>
            <a:off x="10668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cxnSp>
        <p:nvCxnSpPr>
          <p:cNvPr id="8" name="Straight Arrow Connector 7"/>
          <p:cNvCxnSpPr>
            <a:stCxn id="3" idx="3"/>
            <a:endCxn id="56" idx="1"/>
          </p:cNvCxnSpPr>
          <p:nvPr/>
        </p:nvCxnSpPr>
        <p:spPr>
          <a:xfrm>
            <a:off x="17526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6" idx="3"/>
            <a:endCxn id="58" idx="1"/>
          </p:cNvCxnSpPr>
          <p:nvPr/>
        </p:nvCxnSpPr>
        <p:spPr>
          <a:xfrm>
            <a:off x="29718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8" idx="3"/>
            <a:endCxn id="60" idx="1"/>
          </p:cNvCxnSpPr>
          <p:nvPr/>
        </p:nvCxnSpPr>
        <p:spPr>
          <a:xfrm>
            <a:off x="41910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0" idx="3"/>
            <a:endCxn id="61" idx="1"/>
          </p:cNvCxnSpPr>
          <p:nvPr/>
        </p:nvCxnSpPr>
        <p:spPr>
          <a:xfrm>
            <a:off x="5410200" y="2590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1" idx="3"/>
            <a:endCxn id="63" idx="0"/>
          </p:cNvCxnSpPr>
          <p:nvPr/>
        </p:nvCxnSpPr>
        <p:spPr>
          <a:xfrm>
            <a:off x="6629400" y="2590800"/>
            <a:ext cx="8763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1"/>
            <a:endCxn id="64" idx="3"/>
          </p:cNvCxnSpPr>
          <p:nvPr/>
        </p:nvCxnSpPr>
        <p:spPr>
          <a:xfrm flipH="1">
            <a:off x="66294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4" idx="1"/>
            <a:endCxn id="65" idx="3"/>
          </p:cNvCxnSpPr>
          <p:nvPr/>
        </p:nvCxnSpPr>
        <p:spPr>
          <a:xfrm flipH="1">
            <a:off x="54102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5" idx="1"/>
            <a:endCxn id="66" idx="3"/>
          </p:cNvCxnSpPr>
          <p:nvPr/>
        </p:nvCxnSpPr>
        <p:spPr>
          <a:xfrm flipH="1">
            <a:off x="41910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6" idx="1"/>
            <a:endCxn id="69" idx="3"/>
          </p:cNvCxnSpPr>
          <p:nvPr/>
        </p:nvCxnSpPr>
        <p:spPr>
          <a:xfrm flipH="1">
            <a:off x="29718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1"/>
            <a:endCxn id="70" idx="3"/>
          </p:cNvCxnSpPr>
          <p:nvPr/>
        </p:nvCxnSpPr>
        <p:spPr>
          <a:xfrm flipH="1">
            <a:off x="17526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0" idx="2"/>
            <a:endCxn id="71" idx="0"/>
          </p:cNvCxnSpPr>
          <p:nvPr/>
        </p:nvCxnSpPr>
        <p:spPr>
          <a:xfrm>
            <a:off x="1409700" y="3810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1" idx="3"/>
          </p:cNvCxnSpPr>
          <p:nvPr/>
        </p:nvCxnSpPr>
        <p:spPr>
          <a:xfrm>
            <a:off x="1752600" y="4572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286000" y="4343400"/>
            <a:ext cx="343364" cy="369332"/>
          </a:xfrm>
          <a:prstGeom prst="rect">
            <a:avLst/>
          </a:prstGeom>
          <a:noFill/>
        </p:spPr>
        <p:txBody>
          <a:bodyPr wrap="none" rtlCol="0">
            <a:spAutoFit/>
          </a:bodyPr>
          <a:lstStyle/>
          <a:p>
            <a:r>
              <a:rPr lang="en-US" dirty="0"/>
              <a:t>…</a:t>
            </a:r>
          </a:p>
        </p:txBody>
      </p:sp>
      <p:sp>
        <p:nvSpPr>
          <p:cNvPr id="90" name="Rectangle 89"/>
          <p:cNvSpPr/>
          <p:nvPr/>
        </p:nvSpPr>
        <p:spPr>
          <a:xfrm>
            <a:off x="1066800" y="5486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sp>
        <p:nvSpPr>
          <p:cNvPr id="91" name="TextBox 90"/>
          <p:cNvSpPr txBox="1"/>
          <p:nvPr/>
        </p:nvSpPr>
        <p:spPr>
          <a:xfrm>
            <a:off x="1752600" y="5638800"/>
            <a:ext cx="5128712" cy="369332"/>
          </a:xfrm>
          <a:prstGeom prst="rect">
            <a:avLst/>
          </a:prstGeom>
          <a:noFill/>
        </p:spPr>
        <p:txBody>
          <a:bodyPr wrap="none" rtlCol="0">
            <a:spAutoFit/>
          </a:bodyPr>
          <a:lstStyle/>
          <a:p>
            <a:r>
              <a:rPr lang="en-US" dirty="0"/>
              <a:t>: a configuration of the program with control at line </a:t>
            </a:r>
            <a:r>
              <a:rPr lang="en-US" dirty="0" err="1"/>
              <a:t>i</a:t>
            </a:r>
            <a:endParaRPr lang="en-US" dirty="0"/>
          </a:p>
        </p:txBody>
      </p:sp>
    </p:spTree>
    <p:extLst>
      <p:ext uri="{BB962C8B-B14F-4D97-AF65-F5344CB8AC3E}">
        <p14:creationId xmlns:p14="http://schemas.microsoft.com/office/powerpoint/2010/main" val="247541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a:t>
            </a:r>
          </a:p>
        </p:txBody>
      </p:sp>
      <p:sp>
        <p:nvSpPr>
          <p:cNvPr id="5" name="Content Placeholder 4"/>
          <p:cNvSpPr>
            <a:spLocks noGrp="1"/>
          </p:cNvSpPr>
          <p:nvPr>
            <p:ph idx="1"/>
          </p:nvPr>
        </p:nvSpPr>
        <p:spPr/>
        <p:txBody>
          <a:bodyPr/>
          <a:lstStyle/>
          <a:p>
            <a:r>
              <a:rPr lang="en-US" dirty="0"/>
              <a:t>For sequential programs, </a:t>
            </a:r>
          </a:p>
          <a:p>
            <a:pPr lvl="1"/>
            <a:r>
              <a:rPr lang="en-US" dirty="0"/>
              <a:t>Finding the right inputs</a:t>
            </a:r>
          </a:p>
          <a:p>
            <a:r>
              <a:rPr lang="en-US" dirty="0"/>
              <a:t>For concurrent programs,</a:t>
            </a:r>
          </a:p>
          <a:p>
            <a:pPr lvl="1"/>
            <a:r>
              <a:rPr lang="en-US" dirty="0"/>
              <a:t>Finding the right inputs and scheduling</a:t>
            </a:r>
          </a:p>
          <a:p>
            <a:pPr lvl="1"/>
            <a:r>
              <a:rPr lang="en-US" altLang="zh-CN" dirty="0"/>
              <a:t>To</a:t>
            </a:r>
            <a:r>
              <a:rPr lang="en-SG" altLang="zh-CN" dirty="0"/>
              <a:t> be able to generate more scheduling, we could use </a:t>
            </a:r>
            <a:r>
              <a:rPr lang="en-SG" altLang="zh-CN" dirty="0" err="1"/>
              <a:t>Thread.sleep</a:t>
            </a:r>
            <a:r>
              <a:rPr lang="en-SG" altLang="zh-CN" dirty="0"/>
              <a:t>(), and synchronizers. </a:t>
            </a:r>
            <a:br>
              <a:rPr lang="en-US" dirty="0"/>
            </a:br>
            <a:endParaRPr lang="en-US" dirty="0"/>
          </a:p>
        </p:txBody>
      </p:sp>
    </p:spTree>
    <p:extLst>
      <p:ext uri="{BB962C8B-B14F-4D97-AF65-F5344CB8AC3E}">
        <p14:creationId xmlns:p14="http://schemas.microsoft.com/office/powerpoint/2010/main" val="238618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Synchronizers</a:t>
            </a:r>
          </a:p>
        </p:txBody>
      </p:sp>
      <p:sp>
        <p:nvSpPr>
          <p:cNvPr id="3" name="Content Placeholder 2"/>
          <p:cNvSpPr>
            <a:spLocks noGrp="1"/>
          </p:cNvSpPr>
          <p:nvPr>
            <p:ph idx="1"/>
          </p:nvPr>
        </p:nvSpPr>
        <p:spPr/>
        <p:txBody>
          <a:bodyPr/>
          <a:lstStyle/>
          <a:p>
            <a:r>
              <a:rPr lang="en-US" dirty="0"/>
              <a:t>A synchronizer is an object that coordinates the control flow of threads based on its state.</a:t>
            </a:r>
          </a:p>
          <a:p>
            <a:pPr lvl="1"/>
            <a:r>
              <a:rPr lang="en-US" dirty="0"/>
              <a:t>Semaphore</a:t>
            </a:r>
          </a:p>
          <a:p>
            <a:pPr lvl="1"/>
            <a:r>
              <a:rPr lang="en-US" dirty="0" err="1"/>
              <a:t>CyclicBarrier</a:t>
            </a:r>
            <a:endParaRPr lang="en-US" dirty="0"/>
          </a:p>
          <a:p>
            <a:pPr lvl="1"/>
            <a:r>
              <a:rPr lang="en-US" dirty="0" err="1"/>
              <a:t>CountDownLatch</a:t>
            </a:r>
            <a:endParaRPr lang="en-US" dirty="0"/>
          </a:p>
          <a:p>
            <a:pPr lvl="1"/>
            <a:r>
              <a:rPr lang="en-US" dirty="0"/>
              <a:t>Phaser</a:t>
            </a:r>
          </a:p>
        </p:txBody>
      </p:sp>
    </p:spTree>
    <p:extLst>
      <p:ext uri="{BB962C8B-B14F-4D97-AF65-F5344CB8AC3E}">
        <p14:creationId xmlns:p14="http://schemas.microsoft.com/office/powerpoint/2010/main" val="150753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Semaphores</a:t>
            </a:r>
          </a:p>
        </p:txBody>
      </p:sp>
      <p:sp>
        <p:nvSpPr>
          <p:cNvPr id="3" name="Content Placeholder 2"/>
          <p:cNvSpPr>
            <a:spLocks noGrp="1"/>
          </p:cNvSpPr>
          <p:nvPr>
            <p:ph idx="1"/>
          </p:nvPr>
        </p:nvSpPr>
        <p:spPr/>
        <p:txBody>
          <a:bodyPr>
            <a:normAutofit/>
          </a:bodyPr>
          <a:lstStyle/>
          <a:p>
            <a:pPr marL="0" indent="0">
              <a:buNone/>
            </a:pPr>
            <a:r>
              <a:rPr lang="en-US" sz="2800" dirty="0"/>
              <a:t>A semaphore maintains a set of permits. Each acquire() blocks if necessary until a permit is available, and then takes it. Each release() adds a permit, potentially releasing a blocked acquirer. </a:t>
            </a:r>
          </a:p>
        </p:txBody>
      </p:sp>
      <p:pic>
        <p:nvPicPr>
          <p:cNvPr id="2050" name="Picture 2" descr="http://upload.wikimedia.org/wikipedia/commons/thumb/6/67/Castleton_East_Junction_signal_box_59_signal_(1).jpg/250px-Castleton_East_Junction_signal_box_59_signal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200400"/>
            <a:ext cx="1847850" cy="24613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0" y="3886200"/>
            <a:ext cx="1029641" cy="369332"/>
          </a:xfrm>
          <a:prstGeom prst="rect">
            <a:avLst/>
          </a:prstGeom>
          <a:noFill/>
        </p:spPr>
        <p:txBody>
          <a:bodyPr wrap="none" rtlCol="0">
            <a:spAutoFit/>
          </a:bodyPr>
          <a:lstStyle/>
          <a:p>
            <a:r>
              <a:rPr lang="en-US" dirty="0"/>
              <a:t>Thread A</a:t>
            </a:r>
          </a:p>
        </p:txBody>
      </p:sp>
      <p:sp>
        <p:nvSpPr>
          <p:cNvPr id="6" name="TextBox 5"/>
          <p:cNvSpPr txBox="1"/>
          <p:nvPr/>
        </p:nvSpPr>
        <p:spPr>
          <a:xfrm>
            <a:off x="762000" y="4355068"/>
            <a:ext cx="1029641" cy="369332"/>
          </a:xfrm>
          <a:prstGeom prst="rect">
            <a:avLst/>
          </a:prstGeom>
          <a:noFill/>
        </p:spPr>
        <p:txBody>
          <a:bodyPr wrap="none" rtlCol="0">
            <a:spAutoFit/>
          </a:bodyPr>
          <a:lstStyle/>
          <a:p>
            <a:r>
              <a:rPr lang="en-US" dirty="0"/>
              <a:t>Thread B</a:t>
            </a:r>
          </a:p>
        </p:txBody>
      </p:sp>
      <p:sp>
        <p:nvSpPr>
          <p:cNvPr id="7" name="TextBox 6"/>
          <p:cNvSpPr txBox="1"/>
          <p:nvPr/>
        </p:nvSpPr>
        <p:spPr>
          <a:xfrm>
            <a:off x="762000" y="4812268"/>
            <a:ext cx="1029641" cy="369332"/>
          </a:xfrm>
          <a:prstGeom prst="rect">
            <a:avLst/>
          </a:prstGeom>
          <a:noFill/>
        </p:spPr>
        <p:txBody>
          <a:bodyPr wrap="none" rtlCol="0">
            <a:spAutoFit/>
          </a:bodyPr>
          <a:lstStyle/>
          <a:p>
            <a:r>
              <a:rPr lang="en-US" dirty="0"/>
              <a:t>Thread C</a:t>
            </a:r>
          </a:p>
        </p:txBody>
      </p:sp>
      <p:cxnSp>
        <p:nvCxnSpPr>
          <p:cNvPr id="8" name="Straight Connector 7"/>
          <p:cNvCxnSpPr/>
          <p:nvPr/>
        </p:nvCxnSpPr>
        <p:spPr>
          <a:xfrm>
            <a:off x="2824540" y="3733800"/>
            <a:ext cx="0" cy="16002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981200" y="5257800"/>
            <a:ext cx="1686680" cy="646331"/>
          </a:xfrm>
          <a:prstGeom prst="rect">
            <a:avLst/>
          </a:prstGeom>
          <a:noFill/>
        </p:spPr>
        <p:txBody>
          <a:bodyPr wrap="none" rtlCol="0">
            <a:spAutoFit/>
          </a:bodyPr>
          <a:lstStyle/>
          <a:p>
            <a:pPr algn="ctr"/>
            <a:r>
              <a:rPr lang="en-US" dirty="0"/>
              <a:t>Semaphore</a:t>
            </a:r>
          </a:p>
          <a:p>
            <a:r>
              <a:rPr lang="en-US" dirty="0"/>
              <a:t>(with 2 permits)</a:t>
            </a:r>
          </a:p>
        </p:txBody>
      </p:sp>
      <p:cxnSp>
        <p:nvCxnSpPr>
          <p:cNvPr id="10" name="Straight Arrow Connector 9"/>
          <p:cNvCxnSpPr>
            <a:stCxn id="5" idx="3"/>
          </p:cNvCxnSpPr>
          <p:nvPr/>
        </p:nvCxnSpPr>
        <p:spPr>
          <a:xfrm>
            <a:off x="1791641" y="4070866"/>
            <a:ext cx="14849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791641" y="4539734"/>
            <a:ext cx="17897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a:off x="1791641" y="4996934"/>
            <a:ext cx="10277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6467" y="5998803"/>
            <a:ext cx="338971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 SemaphoreExample.java</a:t>
            </a:r>
          </a:p>
        </p:txBody>
      </p:sp>
    </p:spTree>
    <p:extLst>
      <p:ext uri="{BB962C8B-B14F-4D97-AF65-F5344CB8AC3E}">
        <p14:creationId xmlns:p14="http://schemas.microsoft.com/office/powerpoint/2010/main" val="411862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Barriers</a:t>
            </a:r>
          </a:p>
        </p:txBody>
      </p:sp>
      <p:sp>
        <p:nvSpPr>
          <p:cNvPr id="3" name="Content Placeholder 2"/>
          <p:cNvSpPr>
            <a:spLocks noGrp="1"/>
          </p:cNvSpPr>
          <p:nvPr>
            <p:ph idx="1"/>
          </p:nvPr>
        </p:nvSpPr>
        <p:spPr/>
        <p:txBody>
          <a:bodyPr>
            <a:normAutofit/>
          </a:bodyPr>
          <a:lstStyle/>
          <a:p>
            <a:pPr marL="0" indent="0">
              <a:buNone/>
            </a:pPr>
            <a:r>
              <a:rPr lang="en-US" sz="2400" dirty="0"/>
              <a:t>A synchronization aid that allows a set of threads to all wait for each other to reach a common barrier point. The barrier is often called cyclic because it can be re-used after the waiting threads are released.</a:t>
            </a:r>
          </a:p>
        </p:txBody>
      </p:sp>
      <p:pic>
        <p:nvPicPr>
          <p:cNvPr id="1026" name="Picture 2" descr="http://upload.wikimedia.org/wikipedia/commons/b/bc/2009_Hong_Kong_Derb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3200400"/>
            <a:ext cx="3200400" cy="2400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3505200"/>
            <a:ext cx="1029641" cy="369332"/>
          </a:xfrm>
          <a:prstGeom prst="rect">
            <a:avLst/>
          </a:prstGeom>
          <a:noFill/>
        </p:spPr>
        <p:txBody>
          <a:bodyPr wrap="none" rtlCol="0">
            <a:spAutoFit/>
          </a:bodyPr>
          <a:lstStyle/>
          <a:p>
            <a:r>
              <a:rPr lang="en-US" dirty="0"/>
              <a:t>Thread A</a:t>
            </a:r>
          </a:p>
        </p:txBody>
      </p:sp>
      <p:sp>
        <p:nvSpPr>
          <p:cNvPr id="6" name="TextBox 5"/>
          <p:cNvSpPr txBox="1"/>
          <p:nvPr/>
        </p:nvSpPr>
        <p:spPr>
          <a:xfrm>
            <a:off x="762000" y="3974068"/>
            <a:ext cx="1029641" cy="369332"/>
          </a:xfrm>
          <a:prstGeom prst="rect">
            <a:avLst/>
          </a:prstGeom>
          <a:noFill/>
        </p:spPr>
        <p:txBody>
          <a:bodyPr wrap="none" rtlCol="0">
            <a:spAutoFit/>
          </a:bodyPr>
          <a:lstStyle/>
          <a:p>
            <a:r>
              <a:rPr lang="en-US" dirty="0"/>
              <a:t>Thread B</a:t>
            </a:r>
          </a:p>
        </p:txBody>
      </p:sp>
      <p:sp>
        <p:nvSpPr>
          <p:cNvPr id="7" name="TextBox 6"/>
          <p:cNvSpPr txBox="1"/>
          <p:nvPr/>
        </p:nvSpPr>
        <p:spPr>
          <a:xfrm>
            <a:off x="762000" y="4431268"/>
            <a:ext cx="1029641" cy="369332"/>
          </a:xfrm>
          <a:prstGeom prst="rect">
            <a:avLst/>
          </a:prstGeom>
          <a:noFill/>
        </p:spPr>
        <p:txBody>
          <a:bodyPr wrap="none" rtlCol="0">
            <a:spAutoFit/>
          </a:bodyPr>
          <a:lstStyle/>
          <a:p>
            <a:r>
              <a:rPr lang="en-US" dirty="0"/>
              <a:t>Thread C</a:t>
            </a:r>
          </a:p>
        </p:txBody>
      </p:sp>
      <p:cxnSp>
        <p:nvCxnSpPr>
          <p:cNvPr id="8" name="Straight Connector 7"/>
          <p:cNvCxnSpPr/>
          <p:nvPr/>
        </p:nvCxnSpPr>
        <p:spPr>
          <a:xfrm>
            <a:off x="2819400" y="3124200"/>
            <a:ext cx="0" cy="2286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362200" y="5562600"/>
            <a:ext cx="829073" cy="369332"/>
          </a:xfrm>
          <a:prstGeom prst="rect">
            <a:avLst/>
          </a:prstGeom>
          <a:noFill/>
        </p:spPr>
        <p:txBody>
          <a:bodyPr wrap="none" rtlCol="0">
            <a:spAutoFit/>
          </a:bodyPr>
          <a:lstStyle/>
          <a:p>
            <a:r>
              <a:rPr lang="en-US" dirty="0"/>
              <a:t>Barrier</a:t>
            </a:r>
          </a:p>
        </p:txBody>
      </p:sp>
      <p:cxnSp>
        <p:nvCxnSpPr>
          <p:cNvPr id="11" name="Straight Arrow Connector 10"/>
          <p:cNvCxnSpPr>
            <a:stCxn id="4" idx="3"/>
          </p:cNvCxnSpPr>
          <p:nvPr/>
        </p:nvCxnSpPr>
        <p:spPr>
          <a:xfrm>
            <a:off x="1791641" y="3689866"/>
            <a:ext cx="8753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1791641" y="4158734"/>
            <a:ext cx="5705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a:off x="1791641" y="4615934"/>
            <a:ext cx="7229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57400" y="6019800"/>
            <a:ext cx="51454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BarrierExample.java</a:t>
            </a:r>
          </a:p>
        </p:txBody>
      </p:sp>
    </p:spTree>
    <p:extLst>
      <p:ext uri="{BB962C8B-B14F-4D97-AF65-F5344CB8AC3E}">
        <p14:creationId xmlns:p14="http://schemas.microsoft.com/office/powerpoint/2010/main" val="225026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9153</TotalTime>
  <Words>2228</Words>
  <Application>Microsoft Office PowerPoint</Application>
  <PresentationFormat>On-screen Show (4:3)</PresentationFormat>
  <Paragraphs>294</Paragraphs>
  <Slides>28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宋体</vt:lpstr>
      <vt:lpstr>Arial</vt:lpstr>
      <vt:lpstr>Calibri</vt:lpstr>
      <vt:lpstr>Office Theme</vt:lpstr>
      <vt:lpstr>50.003: Elements of Software Construction</vt:lpstr>
      <vt:lpstr>Course Plan</vt:lpstr>
      <vt:lpstr>Testing Sequential Program</vt:lpstr>
      <vt:lpstr>Test Execution</vt:lpstr>
      <vt:lpstr>Test Execution</vt:lpstr>
      <vt:lpstr>Testing</vt:lpstr>
      <vt:lpstr>Synchronizers</vt:lpstr>
      <vt:lpstr>Semaphores</vt:lpstr>
      <vt:lpstr>Cyclic Barriers</vt:lpstr>
      <vt:lpstr>Cohort Exercise 1 </vt:lpstr>
      <vt:lpstr>CountDownLatch</vt:lpstr>
      <vt:lpstr>Cohort Exercise 2</vt:lpstr>
      <vt:lpstr>Phaser</vt:lpstr>
      <vt:lpstr>Cohort Exercise 3</vt:lpstr>
      <vt:lpstr>Barrier vs Latch vs Phaser</vt:lpstr>
      <vt:lpstr>Testing for Concurrency</vt:lpstr>
      <vt:lpstr>Step 1: Identifying Specification</vt:lpstr>
      <vt:lpstr>Step 2: Basic Unit Tests </vt:lpstr>
      <vt:lpstr>Step 3: Test for Concurrency</vt:lpstr>
      <vt:lpstr>Cohort Exercise 4</vt:lpstr>
      <vt:lpstr>Additional Synchronization</vt:lpstr>
      <vt:lpstr>Example</vt:lpstr>
      <vt:lpstr>Example</vt:lpstr>
      <vt:lpstr>Generating More Scheduling</vt:lpstr>
      <vt:lpstr>Testing Blocking Operations</vt:lpstr>
      <vt:lpstr>Step 4: Testing for Performance</vt:lpstr>
      <vt:lpstr>Cohort Exercise 5</vt:lpstr>
      <vt:lpstr>Beyond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 Liveness and fairness</dc:title>
  <dc:creator>Sun Jun</dc:creator>
  <cp:lastModifiedBy>Student - Laura Ong Jin Hua</cp:lastModifiedBy>
  <cp:revision>282</cp:revision>
  <dcterms:created xsi:type="dcterms:W3CDTF">2006-08-16T00:00:00Z</dcterms:created>
  <dcterms:modified xsi:type="dcterms:W3CDTF">2018-04-03T04:14:48Z</dcterms:modified>
</cp:coreProperties>
</file>