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626" r:id="rId3"/>
    <p:sldId id="615" r:id="rId4"/>
    <p:sldId id="623" r:id="rId5"/>
    <p:sldId id="632" r:id="rId6"/>
    <p:sldId id="633" r:id="rId7"/>
    <p:sldId id="620" r:id="rId8"/>
    <p:sldId id="414" r:id="rId9"/>
    <p:sldId id="588" r:id="rId10"/>
    <p:sldId id="627" r:id="rId11"/>
    <p:sldId id="628" r:id="rId12"/>
    <p:sldId id="629" r:id="rId13"/>
    <p:sldId id="630" r:id="rId14"/>
    <p:sldId id="631" r:id="rId15"/>
    <p:sldId id="501" r:id="rId16"/>
    <p:sldId id="5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9" autoAdjust="0"/>
    <p:restoredTop sz="91149" autoAdjust="0"/>
  </p:normalViewPr>
  <p:slideViewPr>
    <p:cSldViewPr>
      <p:cViewPr varScale="1">
        <p:scale>
          <a:sx n="100" d="100"/>
          <a:sy n="100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5273D-F87B-46CF-9607-0C12390719A9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4C80-14C7-4126-9626-8381948C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8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6D79-A41A-4998-ABB5-0E87174984BA}" type="datetimeFigureOut">
              <a:rPr lang="en-US" smtClean="0"/>
              <a:t>04/01/18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Subhajit_datta@sutd.edu.sg" TargetMode="External"/><Relationship Id="rId3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honglong_pham@mymail.sutd.edu.sg" TargetMode="External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50.003 Elements of Software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project meeting, each group submits </a:t>
            </a:r>
            <a:r>
              <a:rPr lang="en-US" dirty="0" smtClean="0">
                <a:solidFill>
                  <a:srgbClr val="FF0000"/>
                </a:solidFill>
              </a:rPr>
              <a:t>a short report </a:t>
            </a:r>
            <a:r>
              <a:rPr lang="en-US" dirty="0" smtClean="0"/>
              <a:t>in class to the instructor</a:t>
            </a:r>
          </a:p>
          <a:p>
            <a:r>
              <a:rPr lang="en-US" dirty="0" smtClean="0"/>
              <a:t>Project Meeting 1 (</a:t>
            </a:r>
            <a:r>
              <a:rPr lang="en-US" dirty="0" smtClean="0">
                <a:solidFill>
                  <a:srgbClr val="FF0000"/>
                </a:solidFill>
              </a:rPr>
              <a:t>5%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least </a:t>
            </a:r>
            <a:r>
              <a:rPr lang="en-US" b="1" dirty="0" smtClean="0"/>
              <a:t>five use cases </a:t>
            </a:r>
            <a:r>
              <a:rPr lang="en-US" dirty="0" smtClean="0"/>
              <a:t>of your product (informal, such as via a sketch board, is OK) </a:t>
            </a:r>
            <a:r>
              <a:rPr lang="en-US" dirty="0" smtClean="0">
                <a:solidFill>
                  <a:srgbClr val="FF0000"/>
                </a:solidFill>
              </a:rPr>
              <a:t>2%</a:t>
            </a:r>
            <a:endParaRPr lang="en-US" dirty="0" smtClean="0"/>
          </a:p>
          <a:p>
            <a:pPr lvl="1"/>
            <a:r>
              <a:rPr lang="en-US" dirty="0" smtClean="0"/>
              <a:t>Clarification of doubts or gaps in the requirement </a:t>
            </a:r>
            <a:r>
              <a:rPr lang="en-US" dirty="0" smtClean="0">
                <a:solidFill>
                  <a:srgbClr val="FF0000"/>
                </a:solidFill>
              </a:rPr>
              <a:t>1%</a:t>
            </a:r>
          </a:p>
          <a:p>
            <a:pPr lvl="1"/>
            <a:r>
              <a:rPr lang="en-US" dirty="0" smtClean="0"/>
              <a:t>Development Process, Constraints and risks </a:t>
            </a:r>
            <a:r>
              <a:rPr lang="en-US" dirty="0" smtClean="0">
                <a:solidFill>
                  <a:srgbClr val="FF0000"/>
                </a:solidFill>
              </a:rPr>
              <a:t>1%</a:t>
            </a:r>
          </a:p>
          <a:p>
            <a:pPr lvl="1"/>
            <a:r>
              <a:rPr lang="en-US" dirty="0" smtClean="0"/>
              <a:t>Project timeline and distribution of workloads </a:t>
            </a:r>
            <a:r>
              <a:rPr lang="en-US" dirty="0" smtClean="0">
                <a:solidFill>
                  <a:srgbClr val="FF0000"/>
                </a:solidFill>
              </a:rPr>
              <a:t>1%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4876800" y="5791200"/>
            <a:ext cx="3505200" cy="533400"/>
          </a:xfrm>
          <a:prstGeom prst="wedgeRoundRectCallout">
            <a:avLst>
              <a:gd name="adj1" fmla="val 38870"/>
              <a:gd name="adj2" fmla="val 78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only three months!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Project Meeting 2 (</a:t>
            </a:r>
            <a:r>
              <a:rPr lang="en-US" dirty="0" smtClean="0">
                <a:solidFill>
                  <a:srgbClr val="FF0000"/>
                </a:solidFill>
              </a:rPr>
              <a:t>5%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/>
              <a:t>changes in requirement (compared to 1</a:t>
            </a:r>
            <a:r>
              <a:rPr lang="en-US" baseline="30000" dirty="0" smtClean="0"/>
              <a:t>st</a:t>
            </a:r>
            <a:r>
              <a:rPr lang="en-US" dirty="0" smtClean="0"/>
              <a:t> meeting) </a:t>
            </a:r>
            <a:r>
              <a:rPr lang="en-US" dirty="0" smtClean="0">
                <a:solidFill>
                  <a:srgbClr val="FF0000"/>
                </a:solidFill>
              </a:rPr>
              <a:t>0.5%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Formal documentation of use cases </a:t>
            </a:r>
            <a:r>
              <a:rPr lang="en-US" dirty="0" smtClean="0">
                <a:solidFill>
                  <a:srgbClr val="FF0000"/>
                </a:solidFill>
              </a:rPr>
              <a:t>1%</a:t>
            </a:r>
          </a:p>
          <a:p>
            <a:pPr lvl="1"/>
            <a:r>
              <a:rPr lang="en-US" dirty="0" smtClean="0"/>
              <a:t>Initial design (at least class diagrams and preferably more) </a:t>
            </a:r>
            <a:r>
              <a:rPr lang="en-US" dirty="0" smtClean="0">
                <a:solidFill>
                  <a:srgbClr val="FF0000"/>
                </a:solidFill>
              </a:rPr>
              <a:t>1%</a:t>
            </a:r>
          </a:p>
          <a:p>
            <a:pPr lvl="1"/>
            <a:r>
              <a:rPr lang="en-US" dirty="0" smtClean="0"/>
              <a:t>Implementation of some basic features </a:t>
            </a:r>
            <a:r>
              <a:rPr lang="en-US" dirty="0">
                <a:solidFill>
                  <a:srgbClr val="FF0000"/>
                </a:solidFill>
              </a:rPr>
              <a:t>(demo</a:t>
            </a:r>
            <a:r>
              <a:rPr lang="en-US" dirty="0" smtClean="0">
                <a:solidFill>
                  <a:srgbClr val="FF0000"/>
                </a:solidFill>
              </a:rPr>
              <a:t>) 1%</a:t>
            </a:r>
          </a:p>
          <a:p>
            <a:pPr lvl="1"/>
            <a:r>
              <a:rPr lang="en-US" dirty="0" smtClean="0"/>
              <a:t>Testing plan </a:t>
            </a:r>
            <a:r>
              <a:rPr lang="en-US" dirty="0" smtClean="0">
                <a:solidFill>
                  <a:srgbClr val="FF0000"/>
                </a:solidFill>
              </a:rPr>
              <a:t>1%</a:t>
            </a:r>
          </a:p>
          <a:p>
            <a:pPr lvl="1"/>
            <a:r>
              <a:rPr lang="en-US" dirty="0" smtClean="0"/>
              <a:t>Commit records to show workload distribution </a:t>
            </a:r>
            <a:r>
              <a:rPr lang="en-US" dirty="0" smtClean="0">
                <a:solidFill>
                  <a:srgbClr val="FF0000"/>
                </a:solidFill>
              </a:rPr>
              <a:t>0.5%</a:t>
            </a:r>
          </a:p>
          <a:p>
            <a:pPr lvl="1"/>
            <a:endParaRPr lang="en-US" dirty="0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4876800" y="5791200"/>
            <a:ext cx="3505200" cy="533400"/>
          </a:xfrm>
          <a:prstGeom prst="wedgeRoundRectCallout">
            <a:avLst>
              <a:gd name="adj1" fmla="val 38870"/>
              <a:gd name="adj2" fmla="val 78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only three months!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9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Meeting 3 (</a:t>
            </a:r>
            <a:r>
              <a:rPr lang="en-US" dirty="0" smtClean="0">
                <a:solidFill>
                  <a:srgbClr val="FF0000"/>
                </a:solidFill>
              </a:rPr>
              <a:t>5%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/>
              <a:t>changes in requirement and design (compared to 2</a:t>
            </a:r>
            <a:r>
              <a:rPr lang="en-US" baseline="30000" dirty="0" smtClean="0"/>
              <a:t>nd</a:t>
            </a:r>
            <a:r>
              <a:rPr lang="en-US" dirty="0" smtClean="0"/>
              <a:t> meeting) </a:t>
            </a:r>
            <a:r>
              <a:rPr lang="en-US" dirty="0" smtClean="0">
                <a:solidFill>
                  <a:srgbClr val="FF0000"/>
                </a:solidFill>
              </a:rPr>
              <a:t>0.5%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(Almost) complete design </a:t>
            </a:r>
            <a:r>
              <a:rPr lang="en-US" dirty="0" smtClean="0">
                <a:solidFill>
                  <a:srgbClr val="FF0000"/>
                </a:solidFill>
              </a:rPr>
              <a:t>1%</a:t>
            </a:r>
          </a:p>
          <a:p>
            <a:pPr lvl="1"/>
            <a:r>
              <a:rPr lang="en-US" dirty="0" smtClean="0"/>
              <a:t>Implementation of additional features (over last meeting) in your product </a:t>
            </a:r>
            <a:r>
              <a:rPr lang="en-US" dirty="0" smtClean="0">
                <a:solidFill>
                  <a:srgbClr val="FF0000"/>
                </a:solidFill>
              </a:rPr>
              <a:t>(demo) 2%</a:t>
            </a:r>
          </a:p>
          <a:p>
            <a:pPr lvl="1"/>
            <a:r>
              <a:rPr lang="en-US" dirty="0" smtClean="0"/>
              <a:t>Implementation of some tests </a:t>
            </a:r>
            <a:r>
              <a:rPr lang="en-US" dirty="0" smtClean="0">
                <a:solidFill>
                  <a:srgbClr val="FF0000"/>
                </a:solidFill>
              </a:rPr>
              <a:t>(demo) 1%</a:t>
            </a:r>
          </a:p>
          <a:p>
            <a:pPr lvl="1"/>
            <a:r>
              <a:rPr lang="en-US" dirty="0"/>
              <a:t>Commit records to show workload distribution </a:t>
            </a:r>
            <a:r>
              <a:rPr lang="en-US" dirty="0" smtClean="0">
                <a:solidFill>
                  <a:srgbClr val="FF0000"/>
                </a:solidFill>
              </a:rPr>
              <a:t>0.5%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4876800" y="5867400"/>
            <a:ext cx="3505200" cy="533400"/>
          </a:xfrm>
          <a:prstGeom prst="wedgeRoundRectCallout">
            <a:avLst>
              <a:gd name="adj1" fmla="val 38870"/>
              <a:gd name="adj2" fmla="val 78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only three months!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7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Meeting 4 (5%)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/>
              <a:t>changes in requirement, design and implementation (compared to 3</a:t>
            </a:r>
            <a:r>
              <a:rPr lang="en-US" baseline="30000" dirty="0" smtClean="0"/>
              <a:t>rd</a:t>
            </a:r>
            <a:r>
              <a:rPr lang="en-US" dirty="0" smtClean="0"/>
              <a:t>  meeting) </a:t>
            </a:r>
            <a:r>
              <a:rPr lang="en-US" dirty="0" smtClean="0">
                <a:solidFill>
                  <a:srgbClr val="FF0000"/>
                </a:solidFill>
              </a:rPr>
              <a:t>0.5%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Implementation of most features in your product </a:t>
            </a:r>
            <a:r>
              <a:rPr lang="en-US" dirty="0" smtClean="0">
                <a:solidFill>
                  <a:srgbClr val="FF0000"/>
                </a:solidFill>
              </a:rPr>
              <a:t>(demo) 1.5%</a:t>
            </a:r>
          </a:p>
          <a:p>
            <a:pPr lvl="1"/>
            <a:r>
              <a:rPr lang="en-US" dirty="0" smtClean="0"/>
              <a:t>Implementation of unit tests </a:t>
            </a:r>
            <a:r>
              <a:rPr lang="en-US" dirty="0" smtClean="0">
                <a:solidFill>
                  <a:srgbClr val="FF0000"/>
                </a:solidFill>
              </a:rPr>
              <a:t>(demo) 1%</a:t>
            </a:r>
          </a:p>
          <a:p>
            <a:pPr lvl="1"/>
            <a:r>
              <a:rPr lang="en-US" dirty="0"/>
              <a:t>Implementation of </a:t>
            </a:r>
            <a:r>
              <a:rPr lang="en-US" dirty="0" smtClean="0"/>
              <a:t>some system tests </a:t>
            </a:r>
            <a:r>
              <a:rPr lang="en-US" dirty="0">
                <a:solidFill>
                  <a:srgbClr val="FF0000"/>
                </a:solidFill>
              </a:rPr>
              <a:t>(demo</a:t>
            </a:r>
            <a:r>
              <a:rPr lang="en-US" dirty="0" smtClean="0">
                <a:solidFill>
                  <a:srgbClr val="FF0000"/>
                </a:solidFill>
              </a:rPr>
              <a:t>) 1%</a:t>
            </a:r>
          </a:p>
          <a:p>
            <a:pPr lvl="1"/>
            <a:r>
              <a:rPr lang="en-US" dirty="0"/>
              <a:t>Commit records to show workload distribution </a:t>
            </a:r>
            <a:r>
              <a:rPr lang="en-US" dirty="0">
                <a:solidFill>
                  <a:srgbClr val="FF0000"/>
                </a:solidFill>
              </a:rPr>
              <a:t>1%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4876800" y="5562600"/>
            <a:ext cx="3505200" cy="533400"/>
          </a:xfrm>
          <a:prstGeom prst="wedgeRoundRectCallout">
            <a:avLst>
              <a:gd name="adj1" fmla="val 38870"/>
              <a:gd name="adj2" fmla="val 78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only three months!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 presentation and demo (</a:t>
            </a:r>
            <a:r>
              <a:rPr lang="en-US" dirty="0" smtClean="0">
                <a:solidFill>
                  <a:srgbClr val="FF0000"/>
                </a:solidFill>
              </a:rPr>
              <a:t>20%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15 minutes presentation that includes demo of the product and how it was tested (</a:t>
            </a:r>
            <a:r>
              <a:rPr lang="en-US" dirty="0" smtClean="0">
                <a:solidFill>
                  <a:srgbClr val="FF0000"/>
                </a:solidFill>
              </a:rPr>
              <a:t>5%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Report and code (one per group, </a:t>
            </a:r>
            <a:r>
              <a:rPr lang="en-US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Includes final requirement, design, implementation structure, test structure, challenges faced and how they were resolved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github</a:t>
            </a:r>
            <a:r>
              <a:rPr lang="en-US" dirty="0" smtClean="0"/>
              <a:t> (or similar) repository link for the project source code</a:t>
            </a:r>
          </a:p>
          <a:p>
            <a:pPr lvl="1"/>
            <a:r>
              <a:rPr lang="en-US" dirty="0" smtClean="0"/>
              <a:t>Individual report on your contribution to the project (</a:t>
            </a:r>
            <a:r>
              <a:rPr lang="en-US" dirty="0" smtClean="0">
                <a:solidFill>
                  <a:srgbClr val="FF0000"/>
                </a:solidFill>
              </a:rPr>
              <a:t>5%</a:t>
            </a:r>
            <a:r>
              <a:rPr lang="en-US" dirty="0" smtClean="0"/>
              <a:t>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953000" y="6019800"/>
            <a:ext cx="3505200" cy="533400"/>
          </a:xfrm>
          <a:prstGeom prst="wedgeRoundRectCallout">
            <a:avLst>
              <a:gd name="adj1" fmla="val 38870"/>
              <a:gd name="adj2" fmla="val 78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only three months!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Website:</a:t>
            </a:r>
          </a:p>
          <a:p>
            <a:pPr lvl="1"/>
            <a:r>
              <a:rPr lang="en-US" sz="2400" dirty="0" smtClean="0"/>
              <a:t>Will be </a:t>
            </a:r>
            <a:r>
              <a:rPr lang="en-US" sz="2400" dirty="0" smtClean="0"/>
              <a:t>on </a:t>
            </a:r>
            <a:r>
              <a:rPr lang="en-US" sz="2400" dirty="0" err="1" smtClean="0"/>
              <a:t>eDimension</a:t>
            </a:r>
            <a:endParaRPr lang="en-SG" sz="2400" dirty="0" smtClean="0"/>
          </a:p>
          <a:p>
            <a:r>
              <a:rPr lang="en-SG" dirty="0" smtClean="0"/>
              <a:t>Office Hour: Fridays 15:00 – 16:00</a:t>
            </a:r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4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1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your group and sit together.</a:t>
            </a:r>
          </a:p>
          <a:p>
            <a:r>
              <a:rPr lang="en-US" dirty="0" smtClean="0"/>
              <a:t>Say hello to each other.</a:t>
            </a:r>
          </a:p>
          <a:p>
            <a:r>
              <a:rPr lang="en-US" dirty="0" smtClean="0"/>
              <a:t>Come up with a name for your app company.</a:t>
            </a:r>
          </a:p>
          <a:p>
            <a:r>
              <a:rPr lang="en-US" dirty="0" smtClean="0"/>
              <a:t>Discuss </a:t>
            </a:r>
            <a:r>
              <a:rPr lang="en-US" dirty="0" smtClean="0"/>
              <a:t>how </a:t>
            </a:r>
            <a:r>
              <a:rPr lang="en-US" dirty="0" smtClean="0"/>
              <a:t>you plan to finish it before the deadline.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6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Instructor: Sun Jun</a:t>
            </a:r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460325" y="1699106"/>
            <a:ext cx="2743200" cy="4168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Sun Jun</a:t>
            </a:r>
          </a:p>
          <a:p>
            <a:r>
              <a:rPr lang="en-US" dirty="0"/>
              <a:t>Father of Two </a:t>
            </a:r>
          </a:p>
          <a:p>
            <a:r>
              <a:rPr lang="en-US" dirty="0"/>
              <a:t>Computer Scientist</a:t>
            </a:r>
          </a:p>
          <a:p>
            <a:r>
              <a:rPr lang="en-US" dirty="0"/>
              <a:t>Likes Algorithms</a:t>
            </a:r>
          </a:p>
          <a:p>
            <a:r>
              <a:rPr lang="en-US" dirty="0"/>
              <a:t>Vulcan Type</a:t>
            </a:r>
          </a:p>
          <a:p>
            <a:r>
              <a:rPr lang="en-US" dirty="0"/>
              <a:t>Office: 1.302-11</a:t>
            </a:r>
          </a:p>
          <a:p>
            <a:endParaRPr lang="en-US" dirty="0"/>
          </a:p>
          <a:p>
            <a:r>
              <a:rPr lang="en-US" dirty="0" err="1"/>
              <a:t>sunjun@sutd</a:t>
            </a:r>
            <a:endParaRPr lang="en-US" dirty="0"/>
          </a:p>
          <a:p>
            <a:r>
              <a:rPr lang="en-US" dirty="0" err="1"/>
              <a:t>weChat</a:t>
            </a:r>
            <a:r>
              <a:rPr lang="en-US" dirty="0"/>
              <a:t>: </a:t>
            </a:r>
            <a:r>
              <a:rPr lang="en-US" dirty="0" err="1"/>
              <a:t>sunjunprof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000"/>
            <a:ext cx="5026074" cy="416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50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smtClean="0"/>
              <a:t>Sudipta Chattopadhyay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5486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Likes formula, logic, code, hardware and anything related to computer systems</a:t>
            </a:r>
          </a:p>
          <a:p>
            <a:r>
              <a:rPr lang="en-US" sz="2400" dirty="0" smtClean="0"/>
              <a:t>Likes Soccer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Sometimes) speaks fast, loud, non-stop</a:t>
            </a:r>
          </a:p>
          <a:p>
            <a:r>
              <a:rPr lang="en-US" sz="2400" dirty="0" smtClean="0"/>
              <a:t>Find out more at </a:t>
            </a:r>
          </a:p>
          <a:p>
            <a:pPr marL="400050" lvl="1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 smtClean="0"/>
              <a:t>sudiptac.bitbucket.io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sz="2400" dirty="0" err="1" smtClean="0"/>
              <a:t>Email</a:t>
            </a:r>
            <a:r>
              <a:rPr lang="en-US" sz="2400" dirty="0" err="1" smtClean="0">
                <a:hlinkClick r:id="rId2"/>
              </a:rPr>
              <a:t>sudipta_chattopadhyay@sutd.edu.sg</a:t>
            </a:r>
            <a:r>
              <a:rPr lang="en-US" sz="2400" dirty="0" smtClean="0"/>
              <a:t>   </a:t>
            </a:r>
          </a:p>
          <a:p>
            <a:r>
              <a:rPr lang="en-US" sz="2400" dirty="0" smtClean="0"/>
              <a:t>Office: 1.702-14</a:t>
            </a:r>
            <a:endParaRPr lang="en-SG" sz="2400" dirty="0"/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28800"/>
            <a:ext cx="234144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9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6764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/>
              <a:t>Pham Hong Long</a:t>
            </a:r>
          </a:p>
          <a:p>
            <a:r>
              <a:rPr lang="en-US" dirty="0" smtClean="0"/>
              <a:t>Third Year </a:t>
            </a:r>
            <a:r>
              <a:rPr lang="en-US" dirty="0"/>
              <a:t>PhD Student in ISTD</a:t>
            </a:r>
          </a:p>
          <a:p>
            <a:r>
              <a:rPr lang="en-US" dirty="0"/>
              <a:t>Like coding and algorithms</a:t>
            </a:r>
          </a:p>
          <a:p>
            <a:r>
              <a:rPr lang="en-US" dirty="0"/>
              <a:t>Research topic: program analysis, program verification, software engineering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honglong_pham@mymail.sutd.edu.sg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2114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3"/>
            <a:ext cx="4513757" cy="4525963"/>
          </a:xfrm>
        </p:spPr>
        <p:txBody>
          <a:bodyPr>
            <a:normAutofit/>
          </a:bodyPr>
          <a:lstStyle/>
          <a:p>
            <a:r>
              <a:rPr lang="en-US" dirty="0"/>
              <a:t>Sridhar Adepu</a:t>
            </a:r>
          </a:p>
          <a:p>
            <a:r>
              <a:rPr lang="en-US" dirty="0"/>
              <a:t>Second year PhD student</a:t>
            </a:r>
          </a:p>
          <a:p>
            <a:r>
              <a:rPr lang="en-US" dirty="0"/>
              <a:t>Likes running and hiking </a:t>
            </a:r>
          </a:p>
          <a:p>
            <a:r>
              <a:rPr lang="en-US" dirty="0"/>
              <a:t>Research interests: cyber physical systems security</a:t>
            </a:r>
          </a:p>
          <a:p>
            <a:r>
              <a:rPr lang="en-US" dirty="0"/>
              <a:t>Email: adepu_sridhar@mymail.sutd.edu.sg</a:t>
            </a:r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4"/>
            <a:ext cx="234144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3"/>
            <a:ext cx="4114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Koh En Yan</a:t>
            </a:r>
            <a:endParaRPr lang="en-US" dirty="0"/>
          </a:p>
          <a:p>
            <a:r>
              <a:rPr lang="en-US" dirty="0"/>
              <a:t>Second year PhD student</a:t>
            </a:r>
          </a:p>
          <a:p>
            <a:r>
              <a:rPr lang="en-US" dirty="0"/>
              <a:t>Likes </a:t>
            </a:r>
            <a:r>
              <a:rPr lang="en-US" dirty="0" smtClean="0"/>
              <a:t>singing and </a:t>
            </a:r>
            <a:r>
              <a:rPr lang="en-US" dirty="0" err="1" smtClean="0"/>
              <a:t>Kdrama</a:t>
            </a:r>
            <a:endParaRPr lang="en-US" dirty="0"/>
          </a:p>
          <a:p>
            <a:r>
              <a:rPr lang="en-US" dirty="0"/>
              <a:t>Research interests: </a:t>
            </a:r>
            <a:r>
              <a:rPr lang="en-US" dirty="0" smtClean="0"/>
              <a:t>music information retrieval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 err="1" smtClean="0"/>
              <a:t>enyan_koh@mymail.sutd.edu.sg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4"/>
            <a:ext cx="234144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6347"/>
              </p:ext>
            </p:extLst>
          </p:nvPr>
        </p:nvGraphicFramePr>
        <p:xfrm>
          <a:off x="685801" y="1752600"/>
          <a:ext cx="7696200" cy="4160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5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8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7938">
                  <a:extLst>
                    <a:ext uri="{9D8B030D-6E8A-4147-A177-3AD203B41FA5}">
                      <a16:colId xmlns:a16="http://schemas.microsoft.com/office/drawing/2014/main" xmlns="" val="226394340"/>
                    </a:ext>
                  </a:extLst>
                </a:gridCol>
                <a:gridCol w="1722187">
                  <a:extLst>
                    <a:ext uri="{9D8B030D-6E8A-4147-A177-3AD203B41FA5}">
                      <a16:colId xmlns:a16="http://schemas.microsoft.com/office/drawing/2014/main" xmlns="" val="674762292"/>
                    </a:ext>
                  </a:extLst>
                </a:gridCol>
                <a:gridCol w="16416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000" dirty="0"/>
                        <a:t>Week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Cohort Class 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Cohort Class 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Cohort Class 3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Remarks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 (Jan </a:t>
                      </a:r>
                      <a:r>
                        <a:rPr lang="en-US" sz="1000" dirty="0" smtClean="0"/>
                        <a:t>22)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Software</a:t>
                      </a:r>
                      <a:r>
                        <a:rPr lang="en-US" sz="1000" baseline="0" dirty="0"/>
                        <a:t> Development Process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Guest</a:t>
                      </a:r>
                      <a:r>
                        <a:rPr lang="en-US" sz="1000" b="1" baseline="0" dirty="0" smtClean="0"/>
                        <a:t> lecture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2 (Jan </a:t>
                      </a:r>
                      <a:r>
                        <a:rPr lang="en-US" sz="1000" dirty="0" smtClean="0"/>
                        <a:t>29)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and UML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Meeting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0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3  (Feb </a:t>
                      </a:r>
                      <a:r>
                        <a:rPr lang="en-US" sz="1000" baseline="0" dirty="0" smtClean="0"/>
                        <a:t>5)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Software Design and UML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274">
                <a:tc>
                  <a:txBody>
                    <a:bodyPr/>
                    <a:lstStyle/>
                    <a:p>
                      <a:r>
                        <a:rPr lang="en-US" sz="1000" dirty="0"/>
                        <a:t>4 (Feb </a:t>
                      </a:r>
                      <a:r>
                        <a:rPr lang="en-US" sz="1000" dirty="0" smtClean="0"/>
                        <a:t>12)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Design Patterns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2.</a:t>
                      </a:r>
                      <a:r>
                        <a:rPr lang="en-US" sz="1000" baseline="0" dirty="0" smtClean="0"/>
                        <a:t> Quiz 1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9284">
                <a:tc>
                  <a:txBody>
                    <a:bodyPr/>
                    <a:lstStyle/>
                    <a:p>
                      <a:r>
                        <a:rPr lang="en-US" sz="1000" dirty="0"/>
                        <a:t>5 (Feb </a:t>
                      </a:r>
                      <a:r>
                        <a:rPr lang="en-US" sz="1000" dirty="0" smtClean="0"/>
                        <a:t>19)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Software Testing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Project</a:t>
                      </a:r>
                      <a:r>
                        <a:rPr lang="en-US" sz="1000" b="1" baseline="0" dirty="0" smtClean="0">
                          <a:solidFill>
                            <a:srgbClr val="FF0000"/>
                          </a:solidFill>
                        </a:rPr>
                        <a:t> Meeting II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6 (Feb </a:t>
                      </a:r>
                      <a:r>
                        <a:rPr lang="en-US" sz="1000" dirty="0" smtClean="0"/>
                        <a:t>26)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Software Testing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3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7 (Mar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baseline="0" dirty="0" smtClean="0"/>
                        <a:t>5</a:t>
                      </a:r>
                      <a:r>
                        <a:rPr lang="en-US" sz="1000" dirty="0" smtClean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Recess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4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00" dirty="0"/>
                        <a:t>8 (Mar </a:t>
                      </a:r>
                      <a:r>
                        <a:rPr lang="en-US" sz="1000" dirty="0" smtClean="0"/>
                        <a:t>12)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Software Debugging,</a:t>
                      </a:r>
                      <a:r>
                        <a:rPr lang="en-US" sz="1000" baseline="0" dirty="0" smtClean="0"/>
                        <a:t> Code smells and Maintenance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Project Meeting III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Quiz 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9 (Mar </a:t>
                      </a:r>
                      <a:r>
                        <a:rPr lang="en-US" sz="1000" dirty="0" smtClean="0"/>
                        <a:t>19)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Basics of Concurrency: Threads, Synchronization,</a:t>
                      </a:r>
                      <a:r>
                        <a:rPr lang="en-US" sz="1000" baseline="0" dirty="0" smtClean="0"/>
                        <a:t> Sockets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10 (Mar </a:t>
                      </a:r>
                      <a:r>
                        <a:rPr lang="en-US" sz="1000" dirty="0" smtClean="0"/>
                        <a:t>26)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Thread Safe</a:t>
                      </a:r>
                      <a:r>
                        <a:rPr lang="en-US" sz="1000" baseline="0" dirty="0" smtClean="0"/>
                        <a:t> Java Class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</a:t>
                      </a:r>
                      <a:r>
                        <a:rPr lang="en-US" sz="1000" dirty="0" smtClean="0"/>
                        <a:t>6; </a:t>
                      </a:r>
                      <a:r>
                        <a:rPr lang="en-US" sz="1000" dirty="0"/>
                        <a:t>Quiz </a:t>
                      </a:r>
                      <a:r>
                        <a:rPr lang="en-US" sz="1000" dirty="0" smtClean="0"/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11 (Apr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baseline="0" dirty="0" smtClean="0"/>
                        <a:t>2</a:t>
                      </a:r>
                      <a:r>
                        <a:rPr lang="en-US" sz="1000" dirty="0" smtClean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Testing Concurrent Programs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Project Meeting IV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</a:t>
                      </a:r>
                      <a:r>
                        <a:rPr lang="en-US" sz="1000" dirty="0" smtClean="0"/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12 (Apr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baseline="0" dirty="0" smtClean="0"/>
                        <a:t>9</a:t>
                      </a:r>
                      <a:r>
                        <a:rPr lang="en-US" sz="1000" dirty="0" smtClean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Performance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</a:t>
                      </a:r>
                      <a:r>
                        <a:rPr lang="en-US" sz="1000" dirty="0" smtClean="0"/>
                        <a:t>8; </a:t>
                      </a:r>
                      <a:r>
                        <a:rPr lang="en-US" sz="1000" dirty="0"/>
                        <a:t>Quiz </a:t>
                      </a:r>
                      <a:r>
                        <a:rPr lang="en-US" sz="1000" dirty="0" smtClean="0"/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13 (Apr </a:t>
                      </a:r>
                      <a:r>
                        <a:rPr lang="en-US" sz="1000" dirty="0" smtClean="0"/>
                        <a:t>16)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/>
                        <a:t>Final </a:t>
                      </a:r>
                      <a:r>
                        <a:rPr lang="en-US" sz="1000" b="1" dirty="0"/>
                        <a:t>Project</a:t>
                      </a:r>
                      <a:r>
                        <a:rPr lang="en-US" sz="1000" b="1" baseline="0" dirty="0"/>
                        <a:t> Presentation (15 minutes for each group)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Project Report/Code Due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14 (Apr 27)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Final Exam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Sets – 20%</a:t>
            </a:r>
          </a:p>
          <a:p>
            <a:r>
              <a:rPr lang="en-US" dirty="0" smtClean="0"/>
              <a:t>Quizzes – 10%</a:t>
            </a:r>
          </a:p>
          <a:p>
            <a:r>
              <a:rPr lang="en-US" dirty="0" smtClean="0"/>
              <a:t>Course Project – 40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Project Meetings 1, 2, 3, 4 (each 5%)</a:t>
            </a:r>
          </a:p>
          <a:p>
            <a:pPr lvl="1"/>
            <a:r>
              <a:rPr lang="en-US" dirty="0" smtClean="0"/>
              <a:t>Final presentation, demo and report (20%)</a:t>
            </a:r>
            <a:endParaRPr lang="en-US" dirty="0" smtClean="0"/>
          </a:p>
          <a:p>
            <a:r>
              <a:rPr lang="en-US" dirty="0" smtClean="0"/>
              <a:t>Final Exam – 30%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562600"/>
            <a:ext cx="533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project weights more than the exam.</a:t>
            </a:r>
          </a:p>
        </p:txBody>
      </p:sp>
    </p:spTree>
    <p:extLst>
      <p:ext uri="{BB962C8B-B14F-4D97-AF65-F5344CB8AC3E}">
        <p14:creationId xmlns:p14="http://schemas.microsoft.com/office/powerpoint/2010/main" val="4145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and your team will form a software company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Your company will develop a product</a:t>
            </a:r>
          </a:p>
          <a:p>
            <a:pPr lvl="1"/>
            <a:r>
              <a:rPr lang="en-US" dirty="0" smtClean="0"/>
              <a:t>Client is SUTD</a:t>
            </a:r>
          </a:p>
          <a:p>
            <a:pPr lvl="1"/>
            <a:r>
              <a:rPr lang="en-US" dirty="0" smtClean="0"/>
              <a:t>Client is IBM</a:t>
            </a:r>
          </a:p>
          <a:p>
            <a:pPr marL="514350" indent="-457200"/>
            <a:r>
              <a:rPr lang="en-US" dirty="0" smtClean="0"/>
              <a:t>Project descriptions</a:t>
            </a:r>
          </a:p>
          <a:p>
            <a:pPr marL="914400" lvl="1" indent="-457200"/>
            <a:r>
              <a:rPr lang="en-US" dirty="0" smtClean="0"/>
              <a:t>See </a:t>
            </a:r>
            <a:r>
              <a:rPr lang="en-US" dirty="0" err="1" smtClean="0"/>
              <a:t>edimension</a:t>
            </a:r>
            <a:r>
              <a:rPr lang="en-US" dirty="0" smtClean="0"/>
              <a:t> (“</a:t>
            </a:r>
            <a:r>
              <a:rPr lang="en-US" dirty="0" smtClean="0">
                <a:solidFill>
                  <a:srgbClr val="0000FF"/>
                </a:solidFill>
              </a:rPr>
              <a:t>/Project” folder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4876800" y="5334000"/>
            <a:ext cx="3505200" cy="533400"/>
          </a:xfrm>
          <a:prstGeom prst="wedgeRoundRectCallout">
            <a:avLst>
              <a:gd name="adj1" fmla="val 38870"/>
              <a:gd name="adj2" fmla="val 78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only three months!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83269</TotalTime>
  <Words>888</Words>
  <Application>Microsoft Macintosh PowerPoint</Application>
  <PresentationFormat>On-screen Show (4:3)</PresentationFormat>
  <Paragraphs>154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50.003 Elements of Software Construction</vt:lpstr>
      <vt:lpstr>Instructor: Sun Jun</vt:lpstr>
      <vt:lpstr>Instructor: Sudipta Chattopadhyay</vt:lpstr>
      <vt:lpstr>Teaching Assistant</vt:lpstr>
      <vt:lpstr>Teaching Assistant</vt:lpstr>
      <vt:lpstr>Teaching Assistant</vt:lpstr>
      <vt:lpstr>Course Plan</vt:lpstr>
      <vt:lpstr>Components</vt:lpstr>
      <vt:lpstr>Course Project</vt:lpstr>
      <vt:lpstr>More on Project</vt:lpstr>
      <vt:lpstr>More on Project</vt:lpstr>
      <vt:lpstr>More on Project</vt:lpstr>
      <vt:lpstr>More on Project</vt:lpstr>
      <vt:lpstr>More on Project</vt:lpstr>
      <vt:lpstr>Miscellaneous</vt:lpstr>
      <vt:lpstr>Cohort Exercise 1 (10 Min)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50.003 Elements of Software Construction</dc:title>
  <dc:creator>sunjun</dc:creator>
  <cp:lastModifiedBy>Sudipta Chattopadhyay</cp:lastModifiedBy>
  <cp:revision>856</cp:revision>
  <dcterms:created xsi:type="dcterms:W3CDTF">2013-10-21T04:57:03Z</dcterms:created>
  <dcterms:modified xsi:type="dcterms:W3CDTF">2018-01-21T16:31:19Z</dcterms:modified>
</cp:coreProperties>
</file>