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7" r:id="rId2"/>
    <p:sldId id="309" r:id="rId3"/>
    <p:sldId id="258" r:id="rId4"/>
    <p:sldId id="259" r:id="rId5"/>
    <p:sldId id="308" r:id="rId6"/>
    <p:sldId id="310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31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5" r:id="rId33"/>
    <p:sldId id="320" r:id="rId34"/>
    <p:sldId id="315" r:id="rId35"/>
    <p:sldId id="312" r:id="rId36"/>
    <p:sldId id="314" r:id="rId37"/>
    <p:sldId id="313" r:id="rId38"/>
    <p:sldId id="322" r:id="rId39"/>
    <p:sldId id="323" r:id="rId40"/>
    <p:sldId id="321" r:id="rId41"/>
    <p:sldId id="316" r:id="rId42"/>
    <p:sldId id="317" r:id="rId43"/>
    <p:sldId id="319" r:id="rId44"/>
    <p:sldId id="318" r:id="rId45"/>
    <p:sldId id="324" r:id="rId46"/>
    <p:sldId id="291" r:id="rId47"/>
    <p:sldId id="292" r:id="rId48"/>
    <p:sldId id="326" r:id="rId49"/>
    <p:sldId id="293" r:id="rId50"/>
    <p:sldId id="298" r:id="rId51"/>
    <p:sldId id="294" r:id="rId52"/>
    <p:sldId id="295" r:id="rId53"/>
    <p:sldId id="296" r:id="rId54"/>
    <p:sldId id="327" r:id="rId55"/>
    <p:sldId id="301" r:id="rId56"/>
    <p:sldId id="302" r:id="rId57"/>
    <p:sldId id="329" r:id="rId58"/>
    <p:sldId id="303" r:id="rId59"/>
    <p:sldId id="334" r:id="rId60"/>
    <p:sldId id="330" r:id="rId61"/>
    <p:sldId id="331" r:id="rId62"/>
    <p:sldId id="335" r:id="rId63"/>
    <p:sldId id="333" r:id="rId64"/>
    <p:sldId id="328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1565-D97D-4A47-BFFD-978D2E2B2FC1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A79E-AE78-0247-9B8E-9F421A17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difference between synchronous and asynchronous call? Say</a:t>
            </a:r>
            <a:r>
              <a:rPr lang="en-US" baseline="0" dirty="0" smtClean="0"/>
              <a:t> that caller has to wait when a synchronous signal is sent.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614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is an abstract class.</a:t>
            </a:r>
            <a:r>
              <a:rPr lang="en-US" baseline="0" dirty="0" smtClean="0"/>
              <a:t> Does not contain any implementation. The class implementing the interface must define all methods of the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8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different planes can be assigned to the same</a:t>
            </a:r>
            <a:r>
              <a:rPr lang="en-US" baseline="0" dirty="0" smtClean="0"/>
              <a:t> flight. And different flights can be done by the same plane.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56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association here</a:t>
            </a:r>
            <a:r>
              <a:rPr lang="en-US" baseline="0" dirty="0" smtClean="0"/>
              <a:t> again on the board and put multiple options. Ask students about which option mean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03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you think it</a:t>
            </a:r>
            <a:r>
              <a:rPr lang="en-US" baseline="0" dirty="0" smtClean="0"/>
              <a:t> is unidirectional? Can </a:t>
            </a:r>
            <a:r>
              <a:rPr lang="en-US" baseline="0" dirty="0" err="1" smtClean="0"/>
              <a:t>overdrawnbankaccount</a:t>
            </a:r>
            <a:r>
              <a:rPr lang="en-US" baseline="0" dirty="0" smtClean="0"/>
              <a:t> report be part of an account?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913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big state. Talk about transition label</a:t>
            </a:r>
            <a:r>
              <a:rPr lang="en-US" baseline="0" dirty="0" smtClean="0"/>
              <a:t> – note they are conditional as well as unconditional, give examples.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627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managing references</a:t>
            </a:r>
            <a:r>
              <a:rPr lang="en-US" baseline="0" dirty="0" smtClean="0"/>
              <a:t> include add, delete and reorder.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321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&lt;&lt;precedes&gt;&gt; paradigm captures which</a:t>
            </a:r>
            <a:r>
              <a:rPr lang="en-US" baseline="0" dirty="0" smtClean="0"/>
              <a:t> use-case is a pre-condition of another use</a:t>
            </a:r>
            <a:r>
              <a:rPr lang="en-US" baseline="0" smtClean="0"/>
              <a:t>-case.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294-EE6E-4FAF-9392-76D71630716B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2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A4A4-0C58-8E49-9603-26ACE7DE3DB6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7B80-958E-9B47-AE6A-BD808D37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Relationship Id="rId3" Type="http://schemas.openxmlformats.org/officeDocument/2006/relationships/image" Target="../media/image14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0242" y="20746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UML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60705" y="3590032"/>
            <a:ext cx="528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</a:rPr>
              <a:t>Elements of Software Construction</a:t>
            </a:r>
          </a:p>
          <a:p>
            <a:pPr algn="ctr"/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</a:rPr>
              <a:t>Week 3</a:t>
            </a:r>
            <a:endParaRPr lang="en-US" sz="2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8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3247148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Dialled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6800" y="3141496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7" idx="1"/>
            <a:endCxn id="6" idx="2"/>
          </p:cNvCxnSpPr>
          <p:nvPr/>
        </p:nvCxnSpPr>
        <p:spPr>
          <a:xfrm>
            <a:off x="1523846" y="3704348"/>
            <a:ext cx="137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41670" y="2227096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</a:t>
            </a:r>
            <a:r>
              <a:rPr lang="en-US" dirty="0" smtClean="0">
                <a:solidFill>
                  <a:schemeClr val="tx1"/>
                </a:solidFill>
              </a:rPr>
              <a:t>t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67400" y="4114800"/>
            <a:ext cx="19050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7"/>
            <a:endCxn id="11" idx="2"/>
          </p:cNvCxnSpPr>
          <p:nvPr/>
        </p:nvCxnSpPr>
        <p:spPr>
          <a:xfrm flipV="1">
            <a:off x="4391538" y="2684296"/>
            <a:ext cx="1450132" cy="696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4186" y="283106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5"/>
            <a:endCxn id="12" idx="2"/>
          </p:cNvCxnSpPr>
          <p:nvPr/>
        </p:nvCxnSpPr>
        <p:spPr>
          <a:xfrm>
            <a:off x="4391538" y="4027637"/>
            <a:ext cx="1475862" cy="544363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19501" y="4126468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1"/>
          </p:cNvCxnSpPr>
          <p:nvPr/>
        </p:nvCxnSpPr>
        <p:spPr>
          <a:xfrm flipV="1">
            <a:off x="1523846" y="2361007"/>
            <a:ext cx="4574486" cy="114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3"/>
          </p:cNvCxnSpPr>
          <p:nvPr/>
        </p:nvCxnSpPr>
        <p:spPr>
          <a:xfrm>
            <a:off x="1523846" y="3953156"/>
            <a:ext cx="4622535" cy="94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48732" y="4112704"/>
            <a:ext cx="95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Record </a:t>
            </a:r>
          </a:p>
          <a:p>
            <a:pPr algn="ctr"/>
            <a:r>
              <a:rPr lang="en-US" dirty="0" smtClean="0"/>
              <a:t>Dialled </a:t>
            </a:r>
          </a:p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599" y="3247148"/>
            <a:ext cx="203819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Acknowledge Call Request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6800" y="3141496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7" idx="1"/>
            <a:endCxn id="6" idx="2"/>
          </p:cNvCxnSpPr>
          <p:nvPr/>
        </p:nvCxnSpPr>
        <p:spPr>
          <a:xfrm>
            <a:off x="1523846" y="3704348"/>
            <a:ext cx="1371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41670" y="2227096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Ringtone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67400" y="4114800"/>
            <a:ext cx="19050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 Connection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7"/>
            <a:endCxn id="11" idx="2"/>
          </p:cNvCxnSpPr>
          <p:nvPr/>
        </p:nvCxnSpPr>
        <p:spPr>
          <a:xfrm flipV="1">
            <a:off x="4635304" y="2684296"/>
            <a:ext cx="1206366" cy="696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4186" y="28310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&lt;&lt;precedes&gt;&gt;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5"/>
            <a:endCxn id="12" idx="2"/>
          </p:cNvCxnSpPr>
          <p:nvPr/>
        </p:nvCxnSpPr>
        <p:spPr>
          <a:xfrm>
            <a:off x="4635304" y="4027637"/>
            <a:ext cx="1232096" cy="544363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00" y="40386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&lt;&lt;precedes&gt;&gt;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1"/>
          </p:cNvCxnSpPr>
          <p:nvPr/>
        </p:nvCxnSpPr>
        <p:spPr>
          <a:xfrm flipV="1">
            <a:off x="1523846" y="2361007"/>
            <a:ext cx="4574486" cy="114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3"/>
          </p:cNvCxnSpPr>
          <p:nvPr/>
        </p:nvCxnSpPr>
        <p:spPr>
          <a:xfrm>
            <a:off x="1523846" y="3953156"/>
            <a:ext cx="4622535" cy="94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077" y="4267200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Switch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of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1881626"/>
            <a:ext cx="2190082" cy="1020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Message to Subscriber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" y="18288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stCxn id="6" idx="1"/>
            <a:endCxn id="5" idx="2"/>
          </p:cNvCxnSpPr>
          <p:nvPr/>
        </p:nvCxnSpPr>
        <p:spPr>
          <a:xfrm>
            <a:off x="1371446" y="2391652"/>
            <a:ext cx="106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00800" y="3962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Busytone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6800" y="3370096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stCxn id="9" idx="1"/>
            <a:endCxn id="8" idx="2"/>
          </p:cNvCxnSpPr>
          <p:nvPr/>
        </p:nvCxnSpPr>
        <p:spPr>
          <a:xfrm>
            <a:off x="5333846" y="3932948"/>
            <a:ext cx="1066954" cy="4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00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Ringtone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00800" y="2819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Dialtone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1"/>
            <a:endCxn id="12" idx="2"/>
          </p:cNvCxnSpPr>
          <p:nvPr/>
        </p:nvCxnSpPr>
        <p:spPr>
          <a:xfrm flipV="1">
            <a:off x="5333846" y="3276600"/>
            <a:ext cx="1066954" cy="65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11" idx="2"/>
          </p:cNvCxnSpPr>
          <p:nvPr/>
        </p:nvCxnSpPr>
        <p:spPr>
          <a:xfrm flipV="1">
            <a:off x="5333846" y="2209800"/>
            <a:ext cx="1066954" cy="172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4147609"/>
            <a:ext cx="358155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Generally, a use case should embody sufficient  levels of granularity without which the use case may not be rendered as useful.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1591" y="2907268"/>
            <a:ext cx="8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Switch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3846" y="3950189"/>
            <a:ext cx="1219354" cy="18256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53200" y="5318601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3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Draw </a:t>
            </a:r>
            <a:r>
              <a:rPr lang="en-US" dirty="0" smtClean="0"/>
              <a:t>the use </a:t>
            </a:r>
            <a:r>
              <a:rPr lang="en-US" dirty="0" smtClean="0"/>
              <a:t>case </a:t>
            </a:r>
            <a:r>
              <a:rPr lang="en-US" dirty="0" smtClean="0"/>
              <a:t>diagram for the subscribers in Telephone Network System. </a:t>
            </a:r>
            <a:r>
              <a:rPr lang="en-US" dirty="0" smtClean="0"/>
              <a:t>Pay attention to the granularity of use cases.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39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4 (15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Draw </a:t>
            </a:r>
            <a:r>
              <a:rPr lang="en-US" dirty="0" smtClean="0"/>
              <a:t>the use </a:t>
            </a:r>
            <a:r>
              <a:rPr lang="en-US" dirty="0" smtClean="0"/>
              <a:t>case </a:t>
            </a:r>
            <a:r>
              <a:rPr lang="en-US" dirty="0" smtClean="0"/>
              <a:t>diagram for the Telephone switch in the Telephone Network System. Combine it with the use cases </a:t>
            </a:r>
            <a:r>
              <a:rPr lang="en-US" dirty="0" smtClean="0"/>
              <a:t>involving subscribers. Pay attention to the granularity of use cases.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45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Use cases only capture how a system is </a:t>
            </a:r>
            <a:r>
              <a:rPr lang="en-US" b="1" dirty="0" smtClean="0"/>
              <a:t>used</a:t>
            </a:r>
          </a:p>
          <a:p>
            <a:pPr algn="just"/>
            <a:r>
              <a:rPr lang="en-US" dirty="0" smtClean="0"/>
              <a:t>Use cases do not consider adversarial scenarios</a:t>
            </a:r>
          </a:p>
          <a:p>
            <a:pPr lvl="1" algn="just"/>
            <a:r>
              <a:rPr lang="en-US" dirty="0" smtClean="0"/>
              <a:t>Abusing system functionality</a:t>
            </a:r>
          </a:p>
          <a:p>
            <a:pPr lvl="1" algn="just"/>
            <a:r>
              <a:rPr lang="en-US" dirty="0" smtClean="0"/>
              <a:t>Hacking and malfunctioning</a:t>
            </a:r>
          </a:p>
          <a:p>
            <a:pPr lvl="1" algn="just"/>
            <a:r>
              <a:rPr lang="en-US" dirty="0" smtClean="0"/>
              <a:t>In general, any non-functional requirement, especially security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Clients and customers are unlikely to provide misuse cases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The onus is on the softwar</a:t>
            </a:r>
            <a:r>
              <a:rPr lang="en-US" dirty="0" smtClean="0">
                <a:solidFill>
                  <a:srgbClr val="FF0000"/>
                </a:solidFill>
              </a:rPr>
              <a:t>e engineers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0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cases: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an e-commerce website where arbitrary users can purchase different items</a:t>
            </a:r>
          </a:p>
          <a:p>
            <a:pPr algn="just"/>
            <a:r>
              <a:rPr lang="en-US" dirty="0" smtClean="0"/>
              <a:t>The actors can be </a:t>
            </a:r>
          </a:p>
          <a:p>
            <a:pPr lvl="1" algn="just"/>
            <a:r>
              <a:rPr lang="en-US" dirty="0" smtClean="0"/>
              <a:t>Customer</a:t>
            </a:r>
          </a:p>
          <a:p>
            <a:pPr lvl="1" algn="just"/>
            <a:r>
              <a:rPr lang="en-US" dirty="0" smtClean="0"/>
              <a:t>System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70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Diagram: </a:t>
            </a:r>
            <a:r>
              <a:rPr lang="en-US" dirty="0" smtClean="0"/>
              <a:t>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5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Misuse </a:t>
            </a:r>
            <a:r>
              <a:rPr lang="en-US" dirty="0"/>
              <a:t>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886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886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32004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7"/>
            <a:endCxn id="20" idx="4"/>
          </p:cNvCxnSpPr>
          <p:nvPr/>
        </p:nvCxnSpPr>
        <p:spPr>
          <a:xfrm flipV="1">
            <a:off x="4936097" y="26670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3"/>
          </p:cNvCxnSpPr>
          <p:nvPr/>
        </p:nvCxnSpPr>
        <p:spPr>
          <a:xfrm flipV="1">
            <a:off x="3048000" y="3850808"/>
            <a:ext cx="702703" cy="4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050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7432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 (10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Read the system requirement in the file </a:t>
            </a:r>
            <a:r>
              <a:rPr lang="en-US" dirty="0" smtClean="0">
                <a:solidFill>
                  <a:srgbClr val="0000FF"/>
                </a:solidFill>
              </a:rPr>
              <a:t>telenetwork.pdf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9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886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886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32004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7"/>
            <a:endCxn id="20" idx="4"/>
          </p:cNvCxnSpPr>
          <p:nvPr/>
        </p:nvCxnSpPr>
        <p:spPr>
          <a:xfrm flipV="1">
            <a:off x="4936097" y="26670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3"/>
          </p:cNvCxnSpPr>
          <p:nvPr/>
        </p:nvCxnSpPr>
        <p:spPr>
          <a:xfrm flipV="1">
            <a:off x="3048000" y="3850808"/>
            <a:ext cx="702703" cy="4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050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7432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9530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30" name="TextBox 29"/>
          <p:cNvSpPr txBox="1"/>
          <p:nvPr/>
        </p:nvSpPr>
        <p:spPr>
          <a:xfrm>
            <a:off x="7620000" y="6019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00800" y="3581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Steal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772400" y="4419600"/>
            <a:ext cx="457123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6"/>
          </p:cNvCxnSpPr>
          <p:nvPr/>
        </p:nvCxnSpPr>
        <p:spPr>
          <a:xfrm flipH="1" flipV="1">
            <a:off x="2971800" y="2667000"/>
            <a:ext cx="3838062" cy="97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5756" y="3429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886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886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32004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7"/>
            <a:endCxn id="20" idx="4"/>
          </p:cNvCxnSpPr>
          <p:nvPr/>
        </p:nvCxnSpPr>
        <p:spPr>
          <a:xfrm flipV="1">
            <a:off x="4936097" y="26670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3"/>
          </p:cNvCxnSpPr>
          <p:nvPr/>
        </p:nvCxnSpPr>
        <p:spPr>
          <a:xfrm flipV="1">
            <a:off x="3048000" y="3850808"/>
            <a:ext cx="702703" cy="4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050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7432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9530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30" name="TextBox 29"/>
          <p:cNvSpPr txBox="1"/>
          <p:nvPr/>
        </p:nvSpPr>
        <p:spPr>
          <a:xfrm>
            <a:off x="7620000" y="6019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00800" y="3581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Steal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772400" y="4419600"/>
            <a:ext cx="457123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6"/>
          </p:cNvCxnSpPr>
          <p:nvPr/>
        </p:nvCxnSpPr>
        <p:spPr>
          <a:xfrm flipH="1" flipV="1">
            <a:off x="2971800" y="2667000"/>
            <a:ext cx="3838062" cy="97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5756" y="3429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1400" y="44196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19400" y="4648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4600" y="4736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57800" y="41148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0" y="4431268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6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886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886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32004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7"/>
            <a:endCxn id="20" idx="4"/>
          </p:cNvCxnSpPr>
          <p:nvPr/>
        </p:nvCxnSpPr>
        <p:spPr>
          <a:xfrm flipV="1">
            <a:off x="4936097" y="26670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3"/>
          </p:cNvCxnSpPr>
          <p:nvPr/>
        </p:nvCxnSpPr>
        <p:spPr>
          <a:xfrm flipV="1">
            <a:off x="3048000" y="3850808"/>
            <a:ext cx="702703" cy="4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050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7432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9530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30" name="TextBox 29"/>
          <p:cNvSpPr txBox="1"/>
          <p:nvPr/>
        </p:nvSpPr>
        <p:spPr>
          <a:xfrm>
            <a:off x="7620000" y="6019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00800" y="3581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Steal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772400" y="4419600"/>
            <a:ext cx="457123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6"/>
          </p:cNvCxnSpPr>
          <p:nvPr/>
        </p:nvCxnSpPr>
        <p:spPr>
          <a:xfrm flipH="1" flipV="1">
            <a:off x="2971800" y="2667000"/>
            <a:ext cx="3838062" cy="97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5756" y="3429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1400" y="44196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19400" y="4648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4600" y="4736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57800" y="41148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0" y="4431268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86400" y="5486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6"/>
            <a:endCxn id="29" idx="3"/>
          </p:cNvCxnSpPr>
          <p:nvPr/>
        </p:nvCxnSpPr>
        <p:spPr>
          <a:xfrm flipV="1">
            <a:off x="7239000" y="5515852"/>
            <a:ext cx="609600" cy="42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209800" y="3124200"/>
            <a:ext cx="4772538" cy="249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33956" y="5040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Case : Online Purchase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219200" y="22098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Ite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646" y="2878304"/>
            <a:ext cx="609754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2400" y="16002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20" name="Oval 19"/>
          <p:cNvSpPr/>
          <p:nvPr/>
        </p:nvSpPr>
        <p:spPr>
          <a:xfrm>
            <a:off x="52578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Deny Purchase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10400" y="2209800"/>
            <a:ext cx="762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7600" y="2743200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11" idx="6"/>
          </p:cNvCxnSpPr>
          <p:nvPr/>
        </p:nvCxnSpPr>
        <p:spPr>
          <a:xfrm flipH="1">
            <a:off x="2971800" y="22098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43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3886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886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32004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7"/>
            <a:endCxn id="20" idx="4"/>
          </p:cNvCxnSpPr>
          <p:nvPr/>
        </p:nvCxnSpPr>
        <p:spPr>
          <a:xfrm flipV="1">
            <a:off x="4936097" y="26670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3"/>
          </p:cNvCxnSpPr>
          <p:nvPr/>
        </p:nvCxnSpPr>
        <p:spPr>
          <a:xfrm flipV="1">
            <a:off x="3048000" y="3850808"/>
            <a:ext cx="702703" cy="4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0502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27432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9530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30" name="TextBox 29"/>
          <p:cNvSpPr txBox="1"/>
          <p:nvPr/>
        </p:nvSpPr>
        <p:spPr>
          <a:xfrm>
            <a:off x="7620000" y="6019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00800" y="3581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Steal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772400" y="4419600"/>
            <a:ext cx="457123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6"/>
          </p:cNvCxnSpPr>
          <p:nvPr/>
        </p:nvCxnSpPr>
        <p:spPr>
          <a:xfrm flipH="1" flipV="1">
            <a:off x="2971800" y="2667000"/>
            <a:ext cx="3838062" cy="97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5756" y="3429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1400" y="44196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19400" y="4648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14600" y="4736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57800" y="4114800"/>
            <a:ext cx="1198003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0" y="4431268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86400" y="54864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User 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6"/>
            <a:endCxn id="29" idx="3"/>
          </p:cNvCxnSpPr>
          <p:nvPr/>
        </p:nvCxnSpPr>
        <p:spPr>
          <a:xfrm flipV="1">
            <a:off x="7239000" y="5515852"/>
            <a:ext cx="609600" cy="42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209800" y="3124200"/>
            <a:ext cx="4772538" cy="249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33956" y="5040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Threatens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67000" y="5715000"/>
            <a:ext cx="2209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>
            <a:off x="1981200" y="48006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24000" y="5410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4876800" y="5943600"/>
            <a:ext cx="609600" cy="35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8200" y="55626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3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Case </a:t>
            </a:r>
            <a:r>
              <a:rPr lang="en-US" dirty="0" smtClean="0"/>
              <a:t>Diagram: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endCxn id="25" idx="2"/>
          </p:cNvCxnSpPr>
          <p:nvPr/>
        </p:nvCxnSpPr>
        <p:spPr>
          <a:xfrm flipV="1">
            <a:off x="685646" y="2819400"/>
            <a:ext cx="685954" cy="74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0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28194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13" name="TextBox 12"/>
          <p:cNvSpPr txBox="1"/>
          <p:nvPr/>
        </p:nvSpPr>
        <p:spPr>
          <a:xfrm>
            <a:off x="7620000" y="3886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244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Denial of Service Attack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0" idx="3"/>
          </p:cNvCxnSpPr>
          <p:nvPr/>
        </p:nvCxnSpPr>
        <p:spPr>
          <a:xfrm>
            <a:off x="6477000" y="2256548"/>
            <a:ext cx="1371600" cy="112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0480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Brute force Password Attack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4343400"/>
            <a:ext cx="19812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Exploit System vulnerability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24400" y="5638800"/>
            <a:ext cx="1981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malicious update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10" idx="3"/>
          </p:cNvCxnSpPr>
          <p:nvPr/>
        </p:nvCxnSpPr>
        <p:spPr>
          <a:xfrm flipV="1">
            <a:off x="6553200" y="3382252"/>
            <a:ext cx="1295400" cy="1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3"/>
          </p:cNvCxnSpPr>
          <p:nvPr/>
        </p:nvCxnSpPr>
        <p:spPr>
          <a:xfrm flipV="1">
            <a:off x="6705600" y="3382252"/>
            <a:ext cx="1143000" cy="146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3"/>
          </p:cNvCxnSpPr>
          <p:nvPr/>
        </p:nvCxnSpPr>
        <p:spPr>
          <a:xfrm flipV="1">
            <a:off x="6705600" y="3382252"/>
            <a:ext cx="1143000" cy="265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1600" y="2362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Bitcoin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4" idx="2"/>
          </p:cNvCxnSpPr>
          <p:nvPr/>
        </p:nvCxnSpPr>
        <p:spPr>
          <a:xfrm flipH="1">
            <a:off x="3124200" y="2209800"/>
            <a:ext cx="1600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2"/>
          </p:cNvCxnSpPr>
          <p:nvPr/>
        </p:nvCxnSpPr>
        <p:spPr>
          <a:xfrm flipH="1" flipV="1">
            <a:off x="2971800" y="3048000"/>
            <a:ext cx="1828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1"/>
          </p:cNvCxnSpPr>
          <p:nvPr/>
        </p:nvCxnSpPr>
        <p:spPr>
          <a:xfrm flipH="1" flipV="1">
            <a:off x="2667000" y="3200400"/>
            <a:ext cx="2347540" cy="1288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1"/>
          </p:cNvCxnSpPr>
          <p:nvPr/>
        </p:nvCxnSpPr>
        <p:spPr>
          <a:xfrm flipH="1" flipV="1">
            <a:off x="2133600" y="3276600"/>
            <a:ext cx="2880940" cy="24961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33600" y="2209800"/>
            <a:ext cx="2880940" cy="3562911"/>
            <a:chOff x="2133600" y="2209800"/>
            <a:chExt cx="2880940" cy="356291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3124200" y="2209800"/>
              <a:ext cx="16002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971800" y="3048000"/>
              <a:ext cx="18288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2667000" y="3200400"/>
              <a:ext cx="2347540" cy="1288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2133600" y="3276600"/>
              <a:ext cx="2880940" cy="2496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Misuse Case </a:t>
            </a:r>
            <a:r>
              <a:rPr lang="en-US" dirty="0" smtClean="0"/>
              <a:t>Diagram: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3200400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2667000" y="3276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25" idx="2"/>
          </p:cNvCxnSpPr>
          <p:nvPr/>
        </p:nvCxnSpPr>
        <p:spPr>
          <a:xfrm flipV="1">
            <a:off x="685646" y="2819400"/>
            <a:ext cx="685954" cy="74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87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 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10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2819400"/>
            <a:ext cx="457046" cy="11257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</p:pic>
      <p:sp>
        <p:nvSpPr>
          <p:cNvPr id="13" name="TextBox 12"/>
          <p:cNvSpPr txBox="1"/>
          <p:nvPr/>
        </p:nvSpPr>
        <p:spPr>
          <a:xfrm>
            <a:off x="7620000" y="3886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24400" y="175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Denial of Service Attack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0" idx="3"/>
          </p:cNvCxnSpPr>
          <p:nvPr/>
        </p:nvCxnSpPr>
        <p:spPr>
          <a:xfrm>
            <a:off x="6477000" y="2256548"/>
            <a:ext cx="1371600" cy="112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0480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Brute force Password Attack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4343400"/>
            <a:ext cx="19812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Exploit System vulnerability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24400" y="5638800"/>
            <a:ext cx="1981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malicious update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10" idx="3"/>
          </p:cNvCxnSpPr>
          <p:nvPr/>
        </p:nvCxnSpPr>
        <p:spPr>
          <a:xfrm flipV="1">
            <a:off x="6553200" y="3382252"/>
            <a:ext cx="1295400" cy="1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3"/>
          </p:cNvCxnSpPr>
          <p:nvPr/>
        </p:nvCxnSpPr>
        <p:spPr>
          <a:xfrm flipV="1">
            <a:off x="6705600" y="3382252"/>
            <a:ext cx="1143000" cy="146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3"/>
          </p:cNvCxnSpPr>
          <p:nvPr/>
        </p:nvCxnSpPr>
        <p:spPr>
          <a:xfrm flipV="1">
            <a:off x="6705600" y="3382252"/>
            <a:ext cx="1143000" cy="265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1600" y="23622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Bitcoin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67000" y="4419600"/>
            <a:ext cx="1676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Patch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19400" y="5562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 login attempts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7" idx="1"/>
            <a:endCxn id="11" idx="2"/>
          </p:cNvCxnSpPr>
          <p:nvPr/>
        </p:nvCxnSpPr>
        <p:spPr>
          <a:xfrm flipV="1">
            <a:off x="685646" y="3733800"/>
            <a:ext cx="1981354" cy="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6" idx="1"/>
          </p:cNvCxnSpPr>
          <p:nvPr/>
        </p:nvCxnSpPr>
        <p:spPr>
          <a:xfrm>
            <a:off x="685800" y="3915652"/>
            <a:ext cx="2226703" cy="63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2"/>
          </p:cNvCxnSpPr>
          <p:nvPr/>
        </p:nvCxnSpPr>
        <p:spPr>
          <a:xfrm>
            <a:off x="685800" y="4267200"/>
            <a:ext cx="21336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3"/>
          </p:cNvCxnSpPr>
          <p:nvPr/>
        </p:nvCxnSpPr>
        <p:spPr>
          <a:xfrm flipV="1">
            <a:off x="4114800" y="2533089"/>
            <a:ext cx="866262" cy="855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14800" y="4038600"/>
            <a:ext cx="11430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0" idx="2"/>
          </p:cNvCxnSpPr>
          <p:nvPr/>
        </p:nvCxnSpPr>
        <p:spPr>
          <a:xfrm flipV="1">
            <a:off x="4114800" y="48387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2"/>
          </p:cNvCxnSpPr>
          <p:nvPr/>
        </p:nvCxnSpPr>
        <p:spPr>
          <a:xfrm flipV="1">
            <a:off x="4419600" y="3505200"/>
            <a:ext cx="381000" cy="22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3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5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Complete the misuse case diagram </a:t>
            </a:r>
            <a:r>
              <a:rPr lang="en-US" dirty="0" smtClean="0"/>
              <a:t>for </a:t>
            </a:r>
            <a:r>
              <a:rPr lang="en-US" dirty="0" smtClean="0"/>
              <a:t>Telephone Network System. Assume the presence of </a:t>
            </a:r>
            <a:r>
              <a:rPr lang="en-US" dirty="0" smtClean="0">
                <a:solidFill>
                  <a:srgbClr val="FF0000"/>
                </a:solidFill>
              </a:rPr>
              <a:t>a malfunctioning telephone switch </a:t>
            </a:r>
            <a:r>
              <a:rPr lang="en-US" dirty="0" smtClean="0"/>
              <a:t>in the network. Incorporate at least two misuse cases. </a:t>
            </a:r>
            <a:r>
              <a:rPr lang="en-SG" dirty="0" smtClean="0"/>
              <a:t>Assume periodic network scan to detect such malfunctioning switch.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517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Consider a swarm of robots where a user can control any robot via mobile. Each robot can communicate to the user or to another robot. </a:t>
            </a:r>
            <a:r>
              <a:rPr lang="en-US" dirty="0" smtClean="0"/>
              <a:t>A hacker can affect the system by injecting a malware in the mobile or tapping on the communication between robots (e.g. modifying or delaying packets sent through the network). Draw the combined use-misuse case diagram for the system. Integrate anti-malware and network monitoring as security solutions for blocking attackers. 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849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 </a:t>
            </a:r>
            <a:r>
              <a:rPr lang="en-SG" b="1" dirty="0"/>
              <a:t>sequence </a:t>
            </a:r>
            <a:r>
              <a:rPr lang="en-SG" b="1" dirty="0" smtClean="0"/>
              <a:t>diagram </a:t>
            </a:r>
            <a:r>
              <a:rPr lang="en-SG" dirty="0" smtClean="0"/>
              <a:t>is </a:t>
            </a:r>
            <a:r>
              <a:rPr lang="en-SG" dirty="0"/>
              <a:t>an interaction diagram that highlights the order in </a:t>
            </a:r>
            <a:r>
              <a:rPr lang="en-SG" dirty="0" smtClean="0"/>
              <a:t>which </a:t>
            </a:r>
            <a:r>
              <a:rPr lang="en-SG" dirty="0"/>
              <a:t>the messages are </a:t>
            </a:r>
            <a:r>
              <a:rPr lang="en-SG" dirty="0" smtClean="0"/>
              <a:t>exchanged.</a:t>
            </a:r>
          </a:p>
          <a:p>
            <a:r>
              <a:rPr lang="en-SG" dirty="0" smtClean="0"/>
              <a:t>Sequence diagram complements a use case with details on the workflow of events. </a:t>
            </a:r>
          </a:p>
        </p:txBody>
      </p:sp>
    </p:spTree>
    <p:extLst>
      <p:ext uri="{BB962C8B-B14F-4D97-AF65-F5344CB8AC3E}">
        <p14:creationId xmlns:p14="http://schemas.microsoft.com/office/powerpoint/2010/main" val="286301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lifeline </a:t>
            </a:r>
            <a:r>
              <a:rPr lang="en-US" dirty="0"/>
              <a:t>notation elements are placed across the top of the diagram. Lifelines represent either roles or object instances that participate in the sequence being modeled.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117068"/>
            <a:ext cx="38709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 object named </a:t>
            </a:r>
            <a:r>
              <a:rPr lang="en-US" dirty="0" smtClean="0"/>
              <a:t>S1 of </a:t>
            </a:r>
            <a:r>
              <a:rPr lang="en-US" dirty="0" smtClean="0"/>
              <a:t>type </a:t>
            </a:r>
            <a:r>
              <a:rPr lang="en-US" dirty="0" smtClean="0"/>
              <a:t>Subscriber.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94530" y="1917126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>
            <a:off x="6553200" y="2362200"/>
            <a:ext cx="0" cy="21436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7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smtClean="0"/>
              <a:t>diagram that shows a set of use cases and actors and their relationships.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Use case diagrams represent system functionality, the requirements of the system from the user’s respective.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show an object (i.e., lifeline) sending a message to another object, you draw </a:t>
            </a:r>
            <a:r>
              <a:rPr lang="en-US" dirty="0" smtClean="0"/>
              <a:t>an arrow to </a:t>
            </a:r>
            <a:r>
              <a:rPr lang="en-US" dirty="0"/>
              <a:t>the receiving </a:t>
            </a:r>
            <a:r>
              <a:rPr lang="en-US" dirty="0" smtClean="0"/>
              <a:t>object.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6359607"/>
            <a:ext cx="4953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Optional Messages are put dotted.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2863" y="2748678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1735177" y="3193752"/>
            <a:ext cx="6356" cy="3070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92954" y="2743200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745268" y="3188274"/>
            <a:ext cx="6356" cy="316807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0038" y="2748678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68619" y="3193752"/>
            <a:ext cx="0" cy="316259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41533" y="3614454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0203" y="3331099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41533" y="4145395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3847" y="3840120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35177" y="4682679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3847" y="4399324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4057" y="4743734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10019" y="5046803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51624" y="6117233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07545" y="5809931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762818" y="5629269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80319" y="5556003"/>
            <a:ext cx="1325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Valid_number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18" grpId="0" animBg="1"/>
      <p:bldP spid="23" grpId="0"/>
      <p:bldP spid="33" grpId="0"/>
      <p:bldP spid="40" grpId="0" animBg="1"/>
      <p:bldP spid="4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and Orders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solid arrowhead </a:t>
            </a:r>
            <a:r>
              <a:rPr lang="en-US" dirty="0" smtClean="0"/>
              <a:t>if </a:t>
            </a:r>
            <a:r>
              <a:rPr lang="en-US" dirty="0"/>
              <a:t>a synchronous call </a:t>
            </a:r>
            <a:r>
              <a:rPr lang="en-US" dirty="0" smtClean="0"/>
              <a:t>operation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stick arrowhead </a:t>
            </a:r>
            <a:r>
              <a:rPr lang="en-US" dirty="0" smtClean="0"/>
              <a:t>if </a:t>
            </a:r>
            <a:r>
              <a:rPr lang="en-US" dirty="0"/>
              <a:t>an asynchronous </a:t>
            </a:r>
            <a:r>
              <a:rPr lang="en-US" dirty="0" smtClean="0"/>
              <a:t>signal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order of the messages is defined two rules:</a:t>
            </a:r>
          </a:p>
          <a:p>
            <a:pPr lvl="1" algn="just"/>
            <a:r>
              <a:rPr lang="en-US" dirty="0" smtClean="0"/>
              <a:t>On the same lifeline, a higher message precedes a lower message</a:t>
            </a:r>
          </a:p>
          <a:p>
            <a:pPr lvl="1" algn="just"/>
            <a:r>
              <a:rPr lang="en-US" dirty="0" smtClean="0"/>
              <a:t>Message sending precedes message receiving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218" name="Picture 2" descr="A sequence diagram fragment showing an asynchronous message being sent to instan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399"/>
            <a:ext cx="34671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8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73459" y="4695525"/>
            <a:ext cx="7534515" cy="18575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25838" y="2064293"/>
            <a:ext cx="4372022" cy="18575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35865" y="2064293"/>
            <a:ext cx="0" cy="456465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 and Asynch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158968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551" y="1584211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0635" y="158968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32130" y="2455465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2172110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32130" y="2986406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444" y="2681131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5774" y="3523690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4444" y="324033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4654" y="3584745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00616" y="3887814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42221" y="5275730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4910690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653415" y="4470280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84054" y="4428917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32130" y="5935124"/>
            <a:ext cx="30212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8135" y="5631992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5774" y="2029285"/>
            <a:ext cx="0" cy="456465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71429" y="2023164"/>
            <a:ext cx="0" cy="456465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7860" y="2804242"/>
            <a:ext cx="13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Synchronous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1905" y="4811436"/>
            <a:ext cx="150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Asynchronous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7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Draw the sequence diagram for the telephone network in following scenarios (Refer to the diagram): </a:t>
            </a:r>
          </a:p>
          <a:p>
            <a:pPr algn="just"/>
            <a:r>
              <a:rPr lang="en-US" dirty="0" smtClean="0"/>
              <a:t>S1 makes a call to S2</a:t>
            </a:r>
          </a:p>
          <a:p>
            <a:pPr algn="just"/>
            <a:r>
              <a:rPr lang="en-US" dirty="0" smtClean="0"/>
              <a:t>While S1-&gt;S2 call in process, S3 makes a call to S2</a:t>
            </a:r>
          </a:p>
          <a:p>
            <a:pPr algn="just"/>
            <a:r>
              <a:rPr lang="en-US" dirty="0" smtClean="0"/>
              <a:t>S1-&gt;S2 call is established</a:t>
            </a:r>
          </a:p>
          <a:p>
            <a:pPr algn="just"/>
            <a:r>
              <a:rPr lang="en-US" dirty="0" smtClean="0"/>
              <a:t>Since S2 is busy, outgoing call by S3 is refused</a:t>
            </a:r>
          </a:p>
          <a:p>
            <a:pPr algn="just"/>
            <a:r>
              <a:rPr lang="en-US" dirty="0" smtClean="0"/>
              <a:t>S3 hangs up</a:t>
            </a:r>
          </a:p>
          <a:p>
            <a:pPr algn="just"/>
            <a:r>
              <a:rPr lang="en-US" dirty="0" smtClean="0"/>
              <a:t>S1 hangs up</a:t>
            </a:r>
          </a:p>
          <a:p>
            <a:pPr algn="just"/>
            <a:r>
              <a:rPr lang="en-US" dirty="0" smtClean="0"/>
              <a:t>S2 hangs up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12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Assume that a subscriber may dial a valid or invalid phone number. The messages exchanged for a valid or invalid phone number might be different.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89751"/>
            <a:ext cx="3962400" cy="1143000"/>
          </a:xfrm>
        </p:spPr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625774" y="1345161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551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4642221" y="1339683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0635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59216" y="1345161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2130" y="1765863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48250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32130" y="2296804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4444" y="1991529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774" y="2834088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444" y="2550733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4654" y="2895143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0616" y="3198212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2221" y="4586128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4221088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53415" y="3780678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84054" y="3739315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2329" y="4269117"/>
            <a:ext cx="6324727" cy="234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1442329" y="4269117"/>
            <a:ext cx="865806" cy="31748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632130" y="5245522"/>
            <a:ext cx="3021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8135" y="4942390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6056" y="4602913"/>
            <a:ext cx="142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[validity == true]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1435808" y="5512848"/>
            <a:ext cx="6331248" cy="1994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42330" y="5532797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[else]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625775" y="6136802"/>
            <a:ext cx="3010090" cy="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91579" y="5833670"/>
            <a:ext cx="111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Send_error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3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29" grpId="0" animBg="1"/>
      <p:bldP spid="34" grpId="0"/>
      <p:bldP spid="35" grpId="0"/>
      <p:bldP spid="39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Assume that a subscriber has a record of phone numbers (each phone number can be valid or invalid). We need a sequence diagram where the subscriber make a call to each phone number in her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11861"/>
            <a:ext cx="3962400" cy="1143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839032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625774" y="1284106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551" y="845765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4642221" y="1290839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00546" y="830712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59216" y="1284106"/>
            <a:ext cx="0" cy="54373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01114" y="2805107"/>
            <a:ext cx="256460" cy="42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20938" y="2805107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35700" y="4060858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511" y="3695818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57661" y="3383667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0512" y="3383667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5808" y="3743847"/>
            <a:ext cx="6324727" cy="234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1435808" y="3743847"/>
            <a:ext cx="865806" cy="31748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625609" y="4720252"/>
            <a:ext cx="3021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1614" y="4417120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9535" y="4077643"/>
            <a:ext cx="142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[validity == true]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1429287" y="4987578"/>
            <a:ext cx="6331248" cy="1994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35809" y="5007527"/>
            <a:ext cx="59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[else]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619254" y="5611532"/>
            <a:ext cx="3010090" cy="4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85058" y="5308400"/>
            <a:ext cx="111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Send_error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5853" y="2046120"/>
            <a:ext cx="2123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Get_another_Number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632130" y="6207554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99405" y="6207554"/>
            <a:ext cx="194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Has_another_number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0794" y="1345161"/>
            <a:ext cx="8296005" cy="52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387964" y="1350102"/>
            <a:ext cx="1090462" cy="3812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71565" y="248810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625774" y="2134688"/>
            <a:ext cx="367275" cy="219209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619254" y="2783196"/>
            <a:ext cx="3010090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20361" y="1731302"/>
            <a:ext cx="250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H</a:t>
            </a:r>
            <a:r>
              <a:rPr lang="en-US" sz="1400" b="1" dirty="0" err="1" smtClean="0">
                <a:solidFill>
                  <a:srgbClr val="0000FF"/>
                </a:solidFill>
              </a:rPr>
              <a:t>as_another_number</a:t>
            </a:r>
            <a:r>
              <a:rPr lang="en-US" sz="1400" b="1" dirty="0" smtClean="0">
                <a:solidFill>
                  <a:srgbClr val="0000FF"/>
                </a:solidFill>
              </a:rPr>
              <a:t> == true]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 animBg="1"/>
      <p:bldP spid="44" grpId="0" animBg="1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Timeout messages might be incorporated if certain messages occur only after a specific time interval is elapsed.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89751"/>
            <a:ext cx="3962400" cy="1143000"/>
          </a:xfrm>
        </p:spPr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625774" y="1345161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551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4642221" y="1339683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0635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59216" y="1345161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2130" y="1765863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48250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32130" y="2296804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4444" y="1991529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774" y="2834088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444" y="2550733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4654" y="2895143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0616" y="3198212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2221" y="4586128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4221088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53415" y="3780678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84054" y="3739315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632130" y="5245522"/>
            <a:ext cx="3021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8135" y="4942390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632130" y="5593774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99405" y="5593774"/>
            <a:ext cx="131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Timeout (1 sec)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3746" y="6048573"/>
            <a:ext cx="750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Hangup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632130" y="6356350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3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31" grpId="0" animBg="1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Actors are the people or systems that provide or receive information from the system; they are among the </a:t>
            </a:r>
            <a:r>
              <a:rPr lang="en-US" dirty="0" smtClean="0">
                <a:solidFill>
                  <a:srgbClr val="0000FF"/>
                </a:solidFill>
              </a:rPr>
              <a:t>stakeholders of a system</a:t>
            </a:r>
            <a:r>
              <a:rPr lang="en-US" dirty="0" smtClean="0"/>
              <a:t>, which </a:t>
            </a:r>
            <a:r>
              <a:rPr lang="en-US" dirty="0"/>
              <a:t>c</a:t>
            </a:r>
            <a:r>
              <a:rPr lang="en-US" dirty="0" smtClean="0"/>
              <a:t>ould be </a:t>
            </a:r>
            <a:r>
              <a:rPr lang="en-US" dirty="0" smtClean="0">
                <a:solidFill>
                  <a:srgbClr val="FF0000"/>
                </a:solidFill>
              </a:rPr>
              <a:t>human beings, other systems, timers and clocks or hardware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Actors that stimulate the system and  are the initiators of events are called primary actors (active). Actors that are only receive stimuli from the system are called secondary actors (passive).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2760496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8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Draw the sequence diagram for the telephone network in following scenarios (Refer to the diagram): </a:t>
            </a:r>
          </a:p>
          <a:p>
            <a:pPr algn="just"/>
            <a:r>
              <a:rPr lang="en-US" dirty="0" smtClean="0"/>
              <a:t>S1 makes a call to S2</a:t>
            </a:r>
          </a:p>
          <a:p>
            <a:pPr algn="just"/>
            <a:r>
              <a:rPr lang="en-US" dirty="0" smtClean="0"/>
              <a:t>S3 makes a call to S2</a:t>
            </a:r>
          </a:p>
          <a:p>
            <a:pPr algn="just"/>
            <a:r>
              <a:rPr lang="en-US" dirty="0" smtClean="0"/>
              <a:t>If S1 receives </a:t>
            </a:r>
            <a:r>
              <a:rPr lang="en-US" dirty="0" err="1" smtClean="0"/>
              <a:t>waittone</a:t>
            </a:r>
            <a:r>
              <a:rPr lang="en-US" dirty="0" smtClean="0"/>
              <a:t> message in 1 second, then S1-&gt;S2 call is established</a:t>
            </a:r>
            <a:endParaRPr lang="en-US" dirty="0" smtClean="0"/>
          </a:p>
          <a:p>
            <a:pPr algn="just"/>
            <a:r>
              <a:rPr lang="en-US" dirty="0" smtClean="0"/>
              <a:t>Otherwise, S1 is refused to connect to S2</a:t>
            </a:r>
          </a:p>
          <a:p>
            <a:pPr algn="just"/>
            <a:r>
              <a:rPr lang="en-US" dirty="0" smtClean="0"/>
              <a:t>S1 hangs up</a:t>
            </a:r>
          </a:p>
        </p:txBody>
      </p:sp>
    </p:spTree>
    <p:extLst>
      <p:ext uri="{BB962C8B-B14F-4D97-AF65-F5344CB8AC3E}">
        <p14:creationId xmlns:p14="http://schemas.microsoft.com/office/powerpoint/2010/main" val="126082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telephone switch needs to handle multiple heterogeneous messages at the same time. For instance, consider the case when it receives messages from a subscriber and from a remote switch at the same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89751"/>
            <a:ext cx="443130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(Scenario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625774" y="1345161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551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4642221" y="1339683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0635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S2: Subscriber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59216" y="1345161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2130" y="1765863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48250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32130" y="2296804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4444" y="1991529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774" y="2834088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444" y="2550733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4654" y="2895143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0616" y="3198212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2221" y="4586128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4221088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53415" y="3780678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84054" y="3739315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632130" y="5245522"/>
            <a:ext cx="3021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8135" y="4942390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0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89751"/>
            <a:ext cx="452900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(Scenario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60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625774" y="1345161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551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4642221" y="1339683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0635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T2: Switch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59216" y="1345161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2130" y="1765863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48250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32130" y="2296804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4444" y="1991529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25774" y="2834088"/>
            <a:ext cx="3010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444" y="2550733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4654" y="2895143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0616" y="3198212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2221" y="4586128"/>
            <a:ext cx="2716995" cy="4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4221088"/>
            <a:ext cx="57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Req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53415" y="3780678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84054" y="3739315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53416" y="5245522"/>
            <a:ext cx="270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60032" y="496374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2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89751"/>
            <a:ext cx="452900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(Combined)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79" y="900087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S1: Subscriber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036593" y="1345161"/>
            <a:ext cx="6356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41834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T1: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3100504" y="1339683"/>
            <a:ext cx="11195" cy="53817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35971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T2: Switch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04552" y="1339683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42949" y="1765863"/>
            <a:ext cx="2051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1974" y="148250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Lift_Receiver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42950" y="2296804"/>
            <a:ext cx="2051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121" y="1989027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Send_Dialtone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6593" y="2834088"/>
            <a:ext cx="205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29839" y="2573790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Dial_Number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937" y="2895143"/>
            <a:ext cx="256460" cy="7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58899" y="3198212"/>
            <a:ext cx="162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Check_Number</a:t>
            </a:r>
            <a:r>
              <a:rPr lang="en-US" sz="1400" dirty="0" smtClean="0">
                <a:solidFill>
                  <a:srgbClr val="FF0000"/>
                </a:solidFill>
              </a:rPr>
              <a:t>(N1)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11699" y="4528865"/>
            <a:ext cx="2192853" cy="19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8315" y="4221088"/>
            <a:ext cx="57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Req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111698" y="3780678"/>
            <a:ext cx="367275" cy="312151"/>
          </a:xfrm>
          <a:custGeom>
            <a:avLst/>
            <a:gdLst>
              <a:gd name="connsiteX0" fmla="*/ 0 w 367275"/>
              <a:gd name="connsiteY0" fmla="*/ 0 h 312151"/>
              <a:gd name="connsiteX1" fmla="*/ 341946 w 367275"/>
              <a:gd name="connsiteY1" fmla="*/ 0 h 312151"/>
              <a:gd name="connsiteX2" fmla="*/ 341946 w 367275"/>
              <a:gd name="connsiteY2" fmla="*/ 0 h 312151"/>
              <a:gd name="connsiteX3" fmla="*/ 341946 w 367275"/>
              <a:gd name="connsiteY3" fmla="*/ 280853 h 312151"/>
              <a:gd name="connsiteX4" fmla="*/ 0 w 367275"/>
              <a:gd name="connsiteY4" fmla="*/ 305275 h 3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75" h="312151">
                <a:moveTo>
                  <a:pt x="0" y="0"/>
                </a:moveTo>
                <a:lnTo>
                  <a:pt x="341946" y="0"/>
                </a:lnTo>
                <a:lnTo>
                  <a:pt x="341946" y="0"/>
                </a:lnTo>
                <a:cubicBezTo>
                  <a:pt x="341946" y="46809"/>
                  <a:pt x="398937" y="229974"/>
                  <a:pt x="341946" y="280853"/>
                </a:cubicBezTo>
                <a:cubicBezTo>
                  <a:pt x="284955" y="331732"/>
                  <a:pt x="0" y="305275"/>
                  <a:pt x="0" y="3052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42337" y="3739315"/>
            <a:ext cx="71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validity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0504" y="5114013"/>
            <a:ext cx="2204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18315" y="480986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6076" y="894609"/>
            <a:ext cx="1917340" cy="44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S2: Subscriber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614657" y="1339683"/>
            <a:ext cx="0" cy="53763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94370" y="5868283"/>
            <a:ext cx="452028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12181" y="5503243"/>
            <a:ext cx="13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Send_Ringtone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36593" y="6351144"/>
            <a:ext cx="209857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0548" y="6048012"/>
            <a:ext cx="142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Send_Waittone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6602" y="4201919"/>
            <a:ext cx="7585585" cy="234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706602" y="4211379"/>
            <a:ext cx="1038408" cy="31748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1"/>
            <a:endCxn id="44" idx="3"/>
          </p:cNvCxnSpPr>
          <p:nvPr/>
        </p:nvCxnSpPr>
        <p:spPr>
          <a:xfrm>
            <a:off x="706602" y="5376540"/>
            <a:ext cx="758558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6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39" grpId="0"/>
      <p:bldP spid="42" grpId="0"/>
      <p:bldP spid="44" grpId="0" animBg="1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9 (15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Draw the sequence diagram for the telephone network in following scenarios (Refer to the diagram): </a:t>
            </a:r>
          </a:p>
          <a:p>
            <a:pPr algn="just"/>
            <a:r>
              <a:rPr lang="en-US" dirty="0" smtClean="0"/>
              <a:t>Two </a:t>
            </a:r>
            <a:r>
              <a:rPr lang="en-US" dirty="0"/>
              <a:t>subscribers, say </a:t>
            </a:r>
            <a:r>
              <a:rPr lang="en-US" b="1" dirty="0" smtClean="0"/>
              <a:t>S1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b="1" dirty="0" smtClean="0"/>
              <a:t>S2</a:t>
            </a:r>
            <a:r>
              <a:rPr lang="en-US" dirty="0" smtClean="0"/>
              <a:t>  </a:t>
            </a:r>
            <a:r>
              <a:rPr lang="en-US" dirty="0"/>
              <a:t>wanted to talk with each other with no other subscriber </a:t>
            </a:r>
            <a:r>
              <a:rPr lang="en-US" dirty="0" smtClean="0"/>
              <a:t>attempting any </a:t>
            </a:r>
            <a:r>
              <a:rPr lang="en-US" dirty="0"/>
              <a:t>telephone call in between. Both </a:t>
            </a:r>
            <a:r>
              <a:rPr lang="en-US" b="1" dirty="0" smtClean="0"/>
              <a:t>S1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b="1" dirty="0" smtClean="0"/>
              <a:t>S2</a:t>
            </a:r>
            <a:r>
              <a:rPr lang="en-US" dirty="0" smtClean="0"/>
              <a:t>  </a:t>
            </a:r>
            <a:r>
              <a:rPr lang="en-US" dirty="0"/>
              <a:t>make call to each other, both calls fail to </a:t>
            </a:r>
            <a:r>
              <a:rPr lang="en-US" dirty="0" smtClean="0"/>
              <a:t>establish and </a:t>
            </a:r>
            <a:r>
              <a:rPr lang="en-US" dirty="0"/>
              <a:t>both </a:t>
            </a:r>
            <a:r>
              <a:rPr lang="en-US" b="1" dirty="0" smtClean="0"/>
              <a:t>S</a:t>
            </a:r>
            <a:r>
              <a:rPr lang="en-US" dirty="0" smtClean="0"/>
              <a:t>1  </a:t>
            </a:r>
            <a:r>
              <a:rPr lang="en-US" dirty="0"/>
              <a:t>and </a:t>
            </a:r>
            <a:r>
              <a:rPr lang="en-US" b="1" dirty="0" smtClean="0"/>
              <a:t>S</a:t>
            </a:r>
            <a:r>
              <a:rPr lang="en-US" dirty="0" smtClean="0"/>
              <a:t>2  </a:t>
            </a:r>
            <a:r>
              <a:rPr lang="en-US" dirty="0"/>
              <a:t>hang 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71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SG" dirty="0" smtClean="0"/>
              <a:t>A </a:t>
            </a:r>
            <a:r>
              <a:rPr lang="en-SG" b="1" dirty="0"/>
              <a:t>class </a:t>
            </a:r>
            <a:r>
              <a:rPr lang="en-SG" b="1" dirty="0" smtClean="0"/>
              <a:t>diagram </a:t>
            </a:r>
            <a:r>
              <a:rPr lang="en-SG" dirty="0" smtClean="0"/>
              <a:t>depicts </a:t>
            </a:r>
            <a:r>
              <a:rPr lang="en-SG" dirty="0"/>
              <a:t>a set of classes, interfaces, and collaborations and </a:t>
            </a:r>
            <a:r>
              <a:rPr lang="en-SG" dirty="0" smtClean="0"/>
              <a:t>their </a:t>
            </a:r>
            <a:r>
              <a:rPr lang="en-SG" dirty="0"/>
              <a:t>relationships. Class diagrams are used most frequently while modelling </a:t>
            </a:r>
            <a:r>
              <a:rPr lang="en-SG" dirty="0" smtClean="0"/>
              <a:t>object-oriented </a:t>
            </a:r>
            <a:r>
              <a:rPr lang="en-SG" dirty="0"/>
              <a:t>systems</a:t>
            </a:r>
            <a:r>
              <a:rPr lang="en-SG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999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7410" name="Picture 2" descr="Class diagram for the class F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8" y="2200893"/>
            <a:ext cx="2743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63079" y="2625827"/>
            <a:ext cx="12362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3079" y="3420094"/>
            <a:ext cx="18525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attribute list</a:t>
            </a:r>
            <a:endParaRPr lang="en-US" dirty="0"/>
          </a:p>
        </p:txBody>
      </p:sp>
      <p:pic>
        <p:nvPicPr>
          <p:cNvPr id="17412" name="Picture 4" descr="A Bank Account class diagram showing the balance attribute's value defaulted to zero doll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8" y="4070453"/>
            <a:ext cx="20193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63079" y="4439785"/>
            <a:ext cx="20331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operations list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3924561" y="2362200"/>
            <a:ext cx="1738518" cy="44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3162561" y="2810493"/>
            <a:ext cx="2500518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076961" y="2625827"/>
            <a:ext cx="1586118" cy="97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391161" y="3604760"/>
            <a:ext cx="2271918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4076961" y="3200400"/>
            <a:ext cx="1586118" cy="1424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 flipV="1">
            <a:off x="3391161" y="4624451"/>
            <a:ext cx="2271918" cy="328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10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Draw the different classes (with attributes and operations) in the telephone network system. At least three classes should be drawn – 1) Telephone switch, 2) Subscriber, and 3) Telephone call. </a:t>
            </a:r>
          </a:p>
        </p:txBody>
      </p:sp>
    </p:spTree>
    <p:extLst>
      <p:ext uri="{BB962C8B-B14F-4D97-AF65-F5344CB8AC3E}">
        <p14:creationId xmlns:p14="http://schemas.microsoft.com/office/powerpoint/2010/main" val="316664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8434" name="Picture 2" descr="Inheritance indicated by a solid line with a closed, unfilled arrowhead pointing at the super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3625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2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1321" y="2608096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42928" y="2752477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>
            <a:off x="3191468" y="3205430"/>
            <a:ext cx="1951460" cy="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1908" y="4626466"/>
            <a:ext cx="44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Who are the primary and secondary actors? 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3554" name="Picture 2" descr="Example of a class diagram in which the Professor and Student classes implement the Person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0956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4790" y="5410200"/>
            <a:ext cx="407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Dotted line indicates it’s NOT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9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model a system, certain </a:t>
            </a:r>
            <a:r>
              <a:rPr lang="en-US" dirty="0" smtClean="0"/>
              <a:t>classes will </a:t>
            </a:r>
            <a:r>
              <a:rPr lang="en-US" dirty="0"/>
              <a:t>be related to each </a:t>
            </a:r>
            <a:r>
              <a:rPr lang="en-US" dirty="0" smtClean="0"/>
              <a:t>other. </a:t>
            </a:r>
          </a:p>
          <a:p>
            <a:pPr algn="just" fontAlgn="base"/>
            <a:r>
              <a:rPr lang="en-US" dirty="0"/>
              <a:t>Bi-directional (standard) </a:t>
            </a:r>
            <a:r>
              <a:rPr lang="en-US" dirty="0" smtClean="0"/>
              <a:t>association: </a:t>
            </a:r>
            <a:r>
              <a:rPr lang="en-US" dirty="0"/>
              <a:t>both classes are aware of each other and their relationship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9458" name="Picture 2" descr="An example of a bi-directional association between a Flight class and a Plane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524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8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8512"/>
              </p:ext>
            </p:extLst>
          </p:nvPr>
        </p:nvGraphicFramePr>
        <p:xfrm>
          <a:off x="857250" y="1901031"/>
          <a:ext cx="7429500" cy="3649979"/>
        </p:xfrm>
        <a:graphic>
          <a:graphicData uri="http://schemas.openxmlformats.org/drawingml/2006/table">
            <a:tbl>
              <a:tblPr/>
              <a:tblGrid>
                <a:gridCol w="3714750"/>
                <a:gridCol w="37147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Indicator</a:t>
                      </a:r>
                    </a:p>
                  </a:txBody>
                  <a:tcPr marL="28575" marR="47625" marT="95250" marB="95250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28575" marR="47625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0..1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Zero or one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One only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0..*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Zero or more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*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Zero or more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1..*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One or more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Three only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0..5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Zero to Five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555555"/>
                          </a:solidFill>
                          <a:effectLst/>
                        </a:rPr>
                        <a:t>5..15</a:t>
                      </a:r>
                    </a:p>
                  </a:txBody>
                  <a:tcPr marL="28575" marR="95250" marT="76200" marB="47625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555555"/>
                          </a:solidFill>
                          <a:effectLst/>
                        </a:rPr>
                        <a:t>Five to Fifteen</a:t>
                      </a:r>
                    </a:p>
                  </a:txBody>
                  <a:tcPr marL="28575" marR="47625" marT="76200" marB="476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-Directional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uni</a:t>
            </a:r>
            <a:r>
              <a:rPr lang="en-US" dirty="0"/>
              <a:t>-directional association, two classes are related, but only one class knows that the relationship exists.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1506" name="Picture 2" descr="An example of a uni-directional assoc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524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0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11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Assuming you have drawn the different classes (with attributes and operations) in the telephone network system. At least three classes should have been be drawn – 1) Telephone switch, 2) Subscriber, and 3) Telephone call.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Show the association and multiplicity </a:t>
            </a:r>
            <a:r>
              <a:rPr lang="en-US" dirty="0" smtClean="0">
                <a:solidFill>
                  <a:srgbClr val="0000FF"/>
                </a:solidFill>
              </a:rPr>
              <a:t>among these classes. Be careful with bi-directional and </a:t>
            </a:r>
            <a:r>
              <a:rPr lang="en-US" dirty="0" err="1" smtClean="0">
                <a:solidFill>
                  <a:srgbClr val="0000FF"/>
                </a:solidFill>
              </a:rPr>
              <a:t>uni</a:t>
            </a:r>
            <a:r>
              <a:rPr lang="en-US" dirty="0" smtClean="0">
                <a:solidFill>
                  <a:srgbClr val="0000FF"/>
                </a:solidFill>
              </a:rPr>
              <a:t>-directional association. Label each association.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6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and final states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6" name="Picture 2" descr="http://www.sparxsystems.com/images/screenshots/uml2_tutorial/sm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1915883" cy="13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parxsystems.com/images/screenshots/uml2_tutorial/sm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68683"/>
            <a:ext cx="387070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parxsystems.com/images/screenshots/uml2_tutorial/sm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05400"/>
            <a:ext cx="4000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9" name="Picture 2" descr="http://agilemodeling.com/images/models/stateMachineSeminarComple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38353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12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Draw the state machine diagrams of Telephone call and subscriber. Pay attention to your class diagram and transitions in the state diagram.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Diagrams: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State actions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Self-looping actions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074" name="Picture 2" descr="http://www.sparxsystems.com/images/screenshots/uml2_tutorial/sm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87" y="1905000"/>
            <a:ext cx="2488173" cy="151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parxsystems.com/images/screenshots/uml2_tutorial/sm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2488173" cy="22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13 (10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Augment the state machine diagrams of Telephone call and subscriber to include the following features (Pay attention to your class diagram and transitions in the state diagram):</a:t>
            </a:r>
          </a:p>
          <a:p>
            <a:pPr algn="just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A call is disconnected if someone talks over 1 hour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After dialling a number, the caller waits at most 10 seconds for the connection to be established. Otherwise, she hangs up.</a:t>
            </a:r>
          </a:p>
        </p:txBody>
      </p:sp>
    </p:spTree>
    <p:extLst>
      <p:ext uri="{BB962C8B-B14F-4D97-AF65-F5344CB8AC3E}">
        <p14:creationId xmlns:p14="http://schemas.microsoft.com/office/powerpoint/2010/main" val="173073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1908" y="4626466"/>
            <a:ext cx="44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Who are the primary and secondary actors? 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0600" y="2465645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Dialtone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http://upload.wikimedia.org/wikipedia/commons/thumb/a/a6/Use_case_diagram_actor_people.svg/2000px-Use_case_diagram_actor_peo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2359993"/>
            <a:ext cx="457046" cy="11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1" idx="1"/>
            <a:endCxn id="10" idx="2"/>
          </p:cNvCxnSpPr>
          <p:nvPr/>
        </p:nvCxnSpPr>
        <p:spPr>
          <a:xfrm>
            <a:off x="3428846" y="2922845"/>
            <a:ext cx="137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4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Consider the case again where a telephone switch has to perform many activities at the same time. Each separate activity can be modeled as a concurrent state.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3657" y="1900128"/>
            <a:ext cx="7178766" cy="39796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5094" y="2759604"/>
            <a:ext cx="1209023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Local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36676" y="2759604"/>
            <a:ext cx="1209023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 Remote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7" y="4591255"/>
            <a:ext cx="1447418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Remote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75105" y="4603465"/>
            <a:ext cx="1447418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 Callee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01088" y="3476713"/>
            <a:ext cx="1248266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1904117" y="3101512"/>
            <a:ext cx="2332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057025" y="4933163"/>
            <a:ext cx="2118080" cy="1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025" y="3107381"/>
            <a:ext cx="206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Valid_number</a:t>
            </a:r>
            <a:r>
              <a:rPr lang="en-US" dirty="0" smtClean="0"/>
              <a:t> /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1454" y="4933162"/>
            <a:ext cx="202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/ </a:t>
            </a:r>
            <a:r>
              <a:rPr lang="en-US" dirty="0" err="1" smtClean="0"/>
              <a:t>Ack</a:t>
            </a:r>
            <a:r>
              <a:rPr lang="en-US" dirty="0" smtClean="0"/>
              <a:t>, Ringtone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622523" y="4945374"/>
            <a:ext cx="13819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0" idx="2"/>
          </p:cNvCxnSpPr>
          <p:nvPr/>
        </p:nvCxnSpPr>
        <p:spPr>
          <a:xfrm>
            <a:off x="5445699" y="3101512"/>
            <a:ext cx="1558742" cy="5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508876" y="2407040"/>
            <a:ext cx="561759" cy="358906"/>
          </a:xfrm>
          <a:custGeom>
            <a:avLst/>
            <a:gdLst>
              <a:gd name="connsiteX0" fmla="*/ 45830 w 561759"/>
              <a:gd name="connsiteY0" fmla="*/ 358906 h 358906"/>
              <a:gd name="connsiteX1" fmla="*/ 45830 w 561759"/>
              <a:gd name="connsiteY1" fmla="*/ 53631 h 358906"/>
              <a:gd name="connsiteX2" fmla="*/ 522112 w 561759"/>
              <a:gd name="connsiteY2" fmla="*/ 29209 h 358906"/>
              <a:gd name="connsiteX3" fmla="*/ 534325 w 561759"/>
              <a:gd name="connsiteY3" fmla="*/ 358906 h 3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59" h="358906">
                <a:moveTo>
                  <a:pt x="45830" y="358906"/>
                </a:moveTo>
                <a:cubicBezTo>
                  <a:pt x="6140" y="233743"/>
                  <a:pt x="-33550" y="108580"/>
                  <a:pt x="45830" y="53631"/>
                </a:cubicBezTo>
                <a:cubicBezTo>
                  <a:pt x="125210" y="-1318"/>
                  <a:pt x="440696" y="-21670"/>
                  <a:pt x="522112" y="29209"/>
                </a:cubicBezTo>
                <a:cubicBezTo>
                  <a:pt x="603528" y="80088"/>
                  <a:pt x="534325" y="358906"/>
                  <a:pt x="534325" y="35890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40863" y="2096032"/>
            <a:ext cx="52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05962" y="27375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ConnectSuccess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76158" y="456383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Lift_receiver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8502" y="2173557"/>
            <a:ext cx="692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0925" y="1806199"/>
            <a:ext cx="133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Handle Calls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3"/>
          </p:cNvCxnSpPr>
          <p:nvPr/>
        </p:nvCxnSpPr>
        <p:spPr>
          <a:xfrm>
            <a:off x="353657" y="3889939"/>
            <a:ext cx="717876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21235" y="6079574"/>
            <a:ext cx="61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 switch may act as a local and remote switch at the same time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35838" y="2213126"/>
            <a:ext cx="265458" cy="275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004441" y="2853925"/>
            <a:ext cx="442252" cy="506912"/>
            <a:chOff x="7801087" y="1900128"/>
            <a:chExt cx="442252" cy="506912"/>
          </a:xfrm>
        </p:grpSpPr>
        <p:sp>
          <p:nvSpPr>
            <p:cNvPr id="39" name="Oval 38"/>
            <p:cNvSpPr/>
            <p:nvPr/>
          </p:nvSpPr>
          <p:spPr>
            <a:xfrm>
              <a:off x="7887685" y="2017869"/>
              <a:ext cx="265458" cy="2754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01087" y="1900128"/>
              <a:ext cx="442252" cy="506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1274926" y="2488529"/>
            <a:ext cx="0" cy="28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155509" y="4022787"/>
            <a:ext cx="265458" cy="275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94597" y="4298190"/>
            <a:ext cx="0" cy="28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972456" y="4691917"/>
            <a:ext cx="442252" cy="506912"/>
            <a:chOff x="7801087" y="1900128"/>
            <a:chExt cx="442252" cy="506912"/>
          </a:xfrm>
        </p:grpSpPr>
        <p:sp>
          <p:nvSpPr>
            <p:cNvPr id="51" name="Oval 50"/>
            <p:cNvSpPr/>
            <p:nvPr/>
          </p:nvSpPr>
          <p:spPr>
            <a:xfrm>
              <a:off x="7887685" y="2017869"/>
              <a:ext cx="265458" cy="2754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01087" y="1900128"/>
              <a:ext cx="442252" cy="506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7520520" y="3895726"/>
            <a:ext cx="280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32423" y="4160529"/>
            <a:ext cx="6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Join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4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9" grpId="0" animBg="1"/>
      <p:bldP spid="11" grpId="0" animBg="1"/>
      <p:bldP spid="12" grpId="0" animBg="1"/>
      <p:bldP spid="13" grpId="0" animBg="1"/>
      <p:bldP spid="18" grpId="0"/>
      <p:bldP spid="19" grpId="0"/>
      <p:bldP spid="25" grpId="0" animBg="1"/>
      <p:bldP spid="26" grpId="0"/>
      <p:bldP spid="27" grpId="0"/>
      <p:bldP spid="28" grpId="0"/>
      <p:bldP spid="34" grpId="1"/>
      <p:bldP spid="37" grpId="0"/>
      <p:bldP spid="38" grpId="0" animBg="1"/>
      <p:bldP spid="46" grpId="0" animBg="1"/>
      <p:bldP spid="5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3657" y="1900128"/>
            <a:ext cx="7178766" cy="39796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5094" y="2759604"/>
            <a:ext cx="1209023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Local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36676" y="2759604"/>
            <a:ext cx="1209023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 Remote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7" y="4591255"/>
            <a:ext cx="1447418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Remote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75105" y="4603465"/>
            <a:ext cx="1447418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 Callee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01088" y="3476713"/>
            <a:ext cx="1248266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1904117" y="3101512"/>
            <a:ext cx="2332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057025" y="4933163"/>
            <a:ext cx="2118080" cy="1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025" y="3107381"/>
            <a:ext cx="206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Valid_number</a:t>
            </a:r>
            <a:r>
              <a:rPr lang="en-US" dirty="0" smtClean="0"/>
              <a:t> /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1454" y="4933162"/>
            <a:ext cx="202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/ </a:t>
            </a:r>
            <a:r>
              <a:rPr lang="en-US" dirty="0" err="1" smtClean="0"/>
              <a:t>Ack</a:t>
            </a:r>
            <a:r>
              <a:rPr lang="en-US" dirty="0" smtClean="0"/>
              <a:t>, Ringtone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622523" y="4945374"/>
            <a:ext cx="13819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0" idx="2"/>
          </p:cNvCxnSpPr>
          <p:nvPr/>
        </p:nvCxnSpPr>
        <p:spPr>
          <a:xfrm>
            <a:off x="5445699" y="3101512"/>
            <a:ext cx="1558742" cy="5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508876" y="2407040"/>
            <a:ext cx="561759" cy="358906"/>
          </a:xfrm>
          <a:custGeom>
            <a:avLst/>
            <a:gdLst>
              <a:gd name="connsiteX0" fmla="*/ 45830 w 561759"/>
              <a:gd name="connsiteY0" fmla="*/ 358906 h 358906"/>
              <a:gd name="connsiteX1" fmla="*/ 45830 w 561759"/>
              <a:gd name="connsiteY1" fmla="*/ 53631 h 358906"/>
              <a:gd name="connsiteX2" fmla="*/ 522112 w 561759"/>
              <a:gd name="connsiteY2" fmla="*/ 29209 h 358906"/>
              <a:gd name="connsiteX3" fmla="*/ 534325 w 561759"/>
              <a:gd name="connsiteY3" fmla="*/ 358906 h 3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59" h="358906">
                <a:moveTo>
                  <a:pt x="45830" y="358906"/>
                </a:moveTo>
                <a:cubicBezTo>
                  <a:pt x="6140" y="233743"/>
                  <a:pt x="-33550" y="108580"/>
                  <a:pt x="45830" y="53631"/>
                </a:cubicBezTo>
                <a:cubicBezTo>
                  <a:pt x="125210" y="-1318"/>
                  <a:pt x="440696" y="-21670"/>
                  <a:pt x="522112" y="29209"/>
                </a:cubicBezTo>
                <a:cubicBezTo>
                  <a:pt x="603528" y="80088"/>
                  <a:pt x="534325" y="358906"/>
                  <a:pt x="534325" y="35890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40863" y="2096032"/>
            <a:ext cx="52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05962" y="27375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ConnectSuccess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76158" y="456383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Lift_receiver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8502" y="2173557"/>
            <a:ext cx="692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0925" y="1806199"/>
            <a:ext cx="133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Handle Calls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3"/>
          </p:cNvCxnSpPr>
          <p:nvPr/>
        </p:nvCxnSpPr>
        <p:spPr>
          <a:xfrm>
            <a:off x="353657" y="3889939"/>
            <a:ext cx="717876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21235" y="6079574"/>
            <a:ext cx="61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 switch may act as a local and remote switch at the same time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35838" y="2213126"/>
            <a:ext cx="265458" cy="275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004441" y="2853925"/>
            <a:ext cx="442252" cy="506912"/>
            <a:chOff x="7801087" y="1900128"/>
            <a:chExt cx="442252" cy="506912"/>
          </a:xfrm>
        </p:grpSpPr>
        <p:sp>
          <p:nvSpPr>
            <p:cNvPr id="39" name="Oval 38"/>
            <p:cNvSpPr/>
            <p:nvPr/>
          </p:nvSpPr>
          <p:spPr>
            <a:xfrm>
              <a:off x="7887685" y="2017869"/>
              <a:ext cx="265458" cy="2754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01087" y="1900128"/>
              <a:ext cx="442252" cy="506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1274926" y="2488529"/>
            <a:ext cx="0" cy="28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155509" y="4022787"/>
            <a:ext cx="265458" cy="275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94597" y="4298190"/>
            <a:ext cx="0" cy="28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972456" y="4691917"/>
            <a:ext cx="442252" cy="506912"/>
            <a:chOff x="7801087" y="1900128"/>
            <a:chExt cx="442252" cy="506912"/>
          </a:xfrm>
        </p:grpSpPr>
        <p:sp>
          <p:nvSpPr>
            <p:cNvPr id="51" name="Oval 50"/>
            <p:cNvSpPr/>
            <p:nvPr/>
          </p:nvSpPr>
          <p:spPr>
            <a:xfrm>
              <a:off x="7887685" y="2017869"/>
              <a:ext cx="265458" cy="2754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01087" y="1900128"/>
              <a:ext cx="442252" cy="5069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7520520" y="3895726"/>
            <a:ext cx="280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1455" y="3891887"/>
            <a:ext cx="6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Join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801088" y="2278087"/>
            <a:ext cx="1248266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520520" y="2727813"/>
            <a:ext cx="292684" cy="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46693" y="1911366"/>
            <a:ext cx="66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Fork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801088" y="5302494"/>
            <a:ext cx="1248266" cy="6838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Callee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Failed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5" idx="0"/>
          </p:cNvCxnSpPr>
          <p:nvPr/>
        </p:nvCxnSpPr>
        <p:spPr>
          <a:xfrm>
            <a:off x="5413714" y="3412574"/>
            <a:ext cx="3011507" cy="1889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622523" y="4945375"/>
            <a:ext cx="2178565" cy="691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75876" y="4519462"/>
            <a:ext cx="160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ConnectFailure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24091" y="5349391"/>
            <a:ext cx="24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Timeout/</a:t>
            </a:r>
            <a:r>
              <a:rPr lang="en-US" dirty="0" err="1" smtClean="0">
                <a:solidFill>
                  <a:srgbClr val="FF0000"/>
                </a:solidFill>
              </a:rPr>
              <a:t>ConnectFailure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0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/>
      <p:bldP spid="45" grpId="0" animBg="1"/>
      <p:bldP spid="54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14 (5 minutes)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</a:t>
            </a:r>
            <a:r>
              <a:rPr lang="en-US" dirty="0" smtClean="0"/>
              <a:t>e state diagram in the previous slide does not include messages from the switch to the subscriber. Augment the state diagram to include these messages.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80"/>
            <a:ext cx="8229600" cy="114300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9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UML diagrams (Reading)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 </a:t>
            </a:r>
            <a:r>
              <a:rPr lang="en-SG" dirty="0"/>
              <a:t>set of object and their relationships are shown in an </a:t>
            </a:r>
            <a:r>
              <a:rPr lang="en-SG" b="1" dirty="0"/>
              <a:t>object diagram</a:t>
            </a:r>
            <a:r>
              <a:rPr lang="en-SG" dirty="0"/>
              <a:t>, which </a:t>
            </a:r>
            <a:r>
              <a:rPr lang="en-SG" dirty="0" smtClean="0"/>
              <a:t>is </a:t>
            </a:r>
            <a:r>
              <a:rPr lang="en-SG" dirty="0"/>
              <a:t>a snapshot of instances of classes represented in class diagrams</a:t>
            </a:r>
            <a:r>
              <a:rPr lang="en-SG" dirty="0" smtClean="0"/>
              <a:t>.</a:t>
            </a:r>
          </a:p>
          <a:p>
            <a:r>
              <a:rPr lang="en-SG" dirty="0"/>
              <a:t>A </a:t>
            </a:r>
            <a:r>
              <a:rPr lang="en-SG" b="1" dirty="0"/>
              <a:t>component diagram </a:t>
            </a:r>
            <a:r>
              <a:rPr lang="en-SG" dirty="0"/>
              <a:t>represents an encapsulated class and its interfaces, ports, and internal structure which may consist of nested structures and  connectors. </a:t>
            </a:r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418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UML diagrams (Reading)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An </a:t>
            </a:r>
            <a:r>
              <a:rPr lang="en-SG" b="1" dirty="0"/>
              <a:t>interaction </a:t>
            </a:r>
            <a:r>
              <a:rPr lang="en-SG" b="1" dirty="0" smtClean="0"/>
              <a:t>diagram </a:t>
            </a:r>
            <a:r>
              <a:rPr lang="en-SG" dirty="0" smtClean="0"/>
              <a:t>shows </a:t>
            </a:r>
            <a:r>
              <a:rPr lang="en-SG" dirty="0"/>
              <a:t>the interaction between objects or roles, via </a:t>
            </a:r>
            <a:r>
              <a:rPr lang="en-SG" dirty="0" smtClean="0"/>
              <a:t>sending </a:t>
            </a:r>
            <a:r>
              <a:rPr lang="en-SG" dirty="0"/>
              <a:t>of messages back and forth between them</a:t>
            </a:r>
            <a:r>
              <a:rPr lang="en-SG" dirty="0" smtClean="0"/>
              <a:t>.</a:t>
            </a:r>
          </a:p>
          <a:p>
            <a:r>
              <a:rPr lang="en-SG" dirty="0"/>
              <a:t>An </a:t>
            </a:r>
            <a:r>
              <a:rPr lang="en-SG" b="1" dirty="0"/>
              <a:t>activity diagram </a:t>
            </a:r>
            <a:r>
              <a:rPr lang="en-SG" dirty="0"/>
              <a:t>is UML’s closest counterpart to the flow chart of the structural programming world; it shows the structure of a process or other computation with a step-by-step flow of control and data. </a:t>
            </a:r>
          </a:p>
          <a:p>
            <a:r>
              <a:rPr lang="en-SG" dirty="0"/>
              <a:t>A </a:t>
            </a:r>
            <a:r>
              <a:rPr lang="en-SG" b="1" dirty="0"/>
              <a:t>deployment diagram </a:t>
            </a:r>
            <a:r>
              <a:rPr lang="en-SG" dirty="0"/>
              <a:t>represents the configuration of run-time processing nodes and components that run on them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916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UML diagrams (Reading)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b="1" dirty="0"/>
              <a:t>package </a:t>
            </a:r>
            <a:r>
              <a:rPr lang="en-SG" b="1" dirty="0" smtClean="0"/>
              <a:t>diagram </a:t>
            </a:r>
            <a:r>
              <a:rPr lang="en-SG" dirty="0" smtClean="0"/>
              <a:t>depicts </a:t>
            </a:r>
            <a:r>
              <a:rPr lang="en-SG" dirty="0"/>
              <a:t>the decomposition of the model into organizational </a:t>
            </a:r>
            <a:r>
              <a:rPr lang="en-SG" dirty="0" smtClean="0"/>
              <a:t>units </a:t>
            </a:r>
            <a:r>
              <a:rPr lang="en-SG" dirty="0"/>
              <a:t>and how they are dependent amongst one another. </a:t>
            </a:r>
            <a:endParaRPr lang="en-SG" dirty="0" smtClean="0"/>
          </a:p>
          <a:p>
            <a:r>
              <a:rPr lang="en-SG" dirty="0"/>
              <a:t>An </a:t>
            </a:r>
            <a:r>
              <a:rPr lang="en-SG" b="1" dirty="0"/>
              <a:t>interaction overview </a:t>
            </a:r>
            <a:r>
              <a:rPr lang="en-SG" b="1" dirty="0" smtClean="0"/>
              <a:t>diagram </a:t>
            </a:r>
            <a:r>
              <a:rPr lang="en-SG" dirty="0" smtClean="0"/>
              <a:t>represents </a:t>
            </a:r>
            <a:r>
              <a:rPr lang="en-SG" dirty="0"/>
              <a:t>a hybrid of an activity diagram </a:t>
            </a:r>
            <a:r>
              <a:rPr lang="en-SG" dirty="0" smtClean="0"/>
              <a:t>and </a:t>
            </a:r>
            <a:r>
              <a:rPr lang="en-SG" dirty="0"/>
              <a:t>a sequence diagram. </a:t>
            </a:r>
          </a:p>
        </p:txBody>
      </p:sp>
    </p:spTree>
    <p:extLst>
      <p:ext uri="{BB962C8B-B14F-4D97-AF65-F5344CB8AC3E}">
        <p14:creationId xmlns:p14="http://schemas.microsoft.com/office/powerpoint/2010/main" val="180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Actors?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Actors</a:t>
            </a:r>
          </a:p>
          <a:p>
            <a:r>
              <a:rPr lang="en-US" dirty="0" smtClean="0"/>
              <a:t>Who/what will be interested in the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Any human interested in making telephone calls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Who/what will want to change the data in the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switch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Who/what will want to interface with the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telephones, The switch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Who/what will want information from the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telephone network operators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1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in 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Use Case</a:t>
            </a:r>
          </a:p>
          <a:p>
            <a:pPr algn="just"/>
            <a:r>
              <a:rPr lang="en-US" dirty="0" smtClean="0"/>
              <a:t>Is a description of a set of sequences of actions, including variants, that system performs that yields an observable value to an actor. </a:t>
            </a:r>
          </a:p>
          <a:p>
            <a:pPr algn="just"/>
            <a:r>
              <a:rPr lang="en-US" dirty="0" smtClean="0"/>
              <a:t>Should ideally begin with a verb.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3276600"/>
            <a:ext cx="1752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Call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1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Notations: between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include</a:t>
            </a:r>
          </a:p>
          <a:p>
            <a:pPr algn="just"/>
            <a:r>
              <a:rPr lang="en-US" dirty="0" smtClean="0"/>
              <a:t>Specifies that the source use case explicitly incorporates the behaviors of another use case at a location specified by the target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extend</a:t>
            </a:r>
          </a:p>
          <a:p>
            <a:pPr algn="just"/>
            <a:r>
              <a:rPr lang="en-US" dirty="0" smtClean="0"/>
              <a:t>Specifies that the target use case extends the behaviors of the source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76823" y="3200400"/>
            <a:ext cx="20955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60586" y="27432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53023" y="5334000"/>
            <a:ext cx="2095577" cy="0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6786" y="4876800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2851</Words>
  <Application>Microsoft Macintosh PowerPoint</Application>
  <PresentationFormat>On-screen Show (4:3)</PresentationFormat>
  <Paragraphs>534</Paragraphs>
  <Slides>67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Introduction to UML 2  </vt:lpstr>
      <vt:lpstr>Exercise 0 (10 minutes)</vt:lpstr>
      <vt:lpstr>Use Case Diagrams</vt:lpstr>
      <vt:lpstr>Actors</vt:lpstr>
      <vt:lpstr>Exercise 1</vt:lpstr>
      <vt:lpstr>Exercise 2</vt:lpstr>
      <vt:lpstr>Who are the Actors?</vt:lpstr>
      <vt:lpstr>Use Case in Use Case Diagrams</vt:lpstr>
      <vt:lpstr>Notations: between Use Cases</vt:lpstr>
      <vt:lpstr>Use Case Diagram: Example</vt:lpstr>
      <vt:lpstr>Use Case Diagram: Example</vt:lpstr>
      <vt:lpstr>Granularity of Use Cases</vt:lpstr>
      <vt:lpstr>Cohort Exercise 3 (10 minutes)</vt:lpstr>
      <vt:lpstr>Cohort Exercise 4 (15 minutes)</vt:lpstr>
      <vt:lpstr>Misuse cases</vt:lpstr>
      <vt:lpstr>Misuse cases: Example</vt:lpstr>
      <vt:lpstr>Use Case Diagram: Online Purchase</vt:lpstr>
      <vt:lpstr>Misuse Case : Online Purchase</vt:lpstr>
      <vt:lpstr>Misuse Case : Online Purchase</vt:lpstr>
      <vt:lpstr>Misuse Case : Online Purchase</vt:lpstr>
      <vt:lpstr>Misuse Case : Online Purchase</vt:lpstr>
      <vt:lpstr>Misuse Case : Online Purchase</vt:lpstr>
      <vt:lpstr>Misuse Case : Online Purchase</vt:lpstr>
      <vt:lpstr>Misuse Case Diagram: Example</vt:lpstr>
      <vt:lpstr>Misuse Case Diagram: Example</vt:lpstr>
      <vt:lpstr>Cohort Exercise 5 (10 minutes)</vt:lpstr>
      <vt:lpstr>Cohort Exercise 6</vt:lpstr>
      <vt:lpstr>Sequence Diagram</vt:lpstr>
      <vt:lpstr>Lifelines</vt:lpstr>
      <vt:lpstr>Messages</vt:lpstr>
      <vt:lpstr>Arrows and Orders</vt:lpstr>
      <vt:lpstr>Synch and Asynch Messages</vt:lpstr>
      <vt:lpstr>Cohort Exercise 7 (10 minutes)</vt:lpstr>
      <vt:lpstr>Alternatives</vt:lpstr>
      <vt:lpstr>Alternatives</vt:lpstr>
      <vt:lpstr>Loops</vt:lpstr>
      <vt:lpstr>Loops</vt:lpstr>
      <vt:lpstr>Timeout</vt:lpstr>
      <vt:lpstr>Timeout</vt:lpstr>
      <vt:lpstr>Cohort Exercise 8 (10 minutes)</vt:lpstr>
      <vt:lpstr>Parallel</vt:lpstr>
      <vt:lpstr>Parallel (Scenario 1)</vt:lpstr>
      <vt:lpstr>Parallel (Scenario 2)</vt:lpstr>
      <vt:lpstr>Parallel (Combined)</vt:lpstr>
      <vt:lpstr>Cohort Exercise 9 (15 minutes)</vt:lpstr>
      <vt:lpstr>Class diagrams</vt:lpstr>
      <vt:lpstr>Basics</vt:lpstr>
      <vt:lpstr>Cohort Exercise 10 (10 minutes)</vt:lpstr>
      <vt:lpstr>Inheritance</vt:lpstr>
      <vt:lpstr>Interfaces </vt:lpstr>
      <vt:lpstr>Associations</vt:lpstr>
      <vt:lpstr>Multiplicity</vt:lpstr>
      <vt:lpstr>Uni-Directional Association</vt:lpstr>
      <vt:lpstr>Cohort Exercise 11 (10 minutes)</vt:lpstr>
      <vt:lpstr>State Machine Diagram</vt:lpstr>
      <vt:lpstr>State Machine Example</vt:lpstr>
      <vt:lpstr>Cohort Exercise 12 (10 minutes)</vt:lpstr>
      <vt:lpstr>State Machine Diagrams: More</vt:lpstr>
      <vt:lpstr>Cohort Exercise 13 (10 minutes)</vt:lpstr>
      <vt:lpstr>Concurrent states</vt:lpstr>
      <vt:lpstr>Concurrent states</vt:lpstr>
      <vt:lpstr>Concurrent states</vt:lpstr>
      <vt:lpstr>Cohort Exercise 14 (5 minutes)</vt:lpstr>
      <vt:lpstr>Further Reading</vt:lpstr>
      <vt:lpstr>Other UML diagrams (Reading)</vt:lpstr>
      <vt:lpstr>Other UML diagrams (Reading)</vt:lpstr>
      <vt:lpstr>Other UML diagrams (Reading)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</dc:title>
  <dc:creator>Sudipta Chattopadhyay</dc:creator>
  <cp:lastModifiedBy>Sudipta Chattopadhyay</cp:lastModifiedBy>
  <cp:revision>194</cp:revision>
  <dcterms:created xsi:type="dcterms:W3CDTF">2018-01-28T12:43:11Z</dcterms:created>
  <dcterms:modified xsi:type="dcterms:W3CDTF">2018-02-04T14:29:20Z</dcterms:modified>
</cp:coreProperties>
</file>