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3" r:id="rId3"/>
    <p:sldId id="323" r:id="rId4"/>
    <p:sldId id="314" r:id="rId5"/>
    <p:sldId id="294" r:id="rId6"/>
    <p:sldId id="343" r:id="rId7"/>
    <p:sldId id="295" r:id="rId8"/>
    <p:sldId id="297" r:id="rId9"/>
    <p:sldId id="344" r:id="rId10"/>
    <p:sldId id="339" r:id="rId11"/>
    <p:sldId id="296" r:id="rId12"/>
    <p:sldId id="279" r:id="rId13"/>
    <p:sldId id="347" r:id="rId14"/>
    <p:sldId id="340" r:id="rId15"/>
    <p:sldId id="341" r:id="rId16"/>
    <p:sldId id="281" r:id="rId17"/>
    <p:sldId id="348" r:id="rId18"/>
    <p:sldId id="342" r:id="rId19"/>
    <p:sldId id="345" r:id="rId20"/>
    <p:sldId id="305" r:id="rId21"/>
    <p:sldId id="346" r:id="rId22"/>
    <p:sldId id="310" r:id="rId23"/>
    <p:sldId id="311" r:id="rId24"/>
    <p:sldId id="329" r:id="rId25"/>
    <p:sldId id="330" r:id="rId26"/>
    <p:sldId id="331" r:id="rId27"/>
    <p:sldId id="332" r:id="rId28"/>
    <p:sldId id="333" r:id="rId29"/>
    <p:sldId id="334" r:id="rId30"/>
    <p:sldId id="335" r:id="rId31"/>
    <p:sldId id="336" r:id="rId32"/>
    <p:sldId id="337" r:id="rId33"/>
    <p:sldId id="338" r:id="rId34"/>
    <p:sldId id="319" r:id="rId35"/>
    <p:sldId id="32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8" y="-112"/>
      </p:cViewPr>
      <p:guideLst>
        <p:guide orient="horz" pos="2160"/>
        <p:guide pos="2880"/>
      </p:guideLst>
    </p:cSldViewPr>
  </p:slideViewPr>
  <p:notesTextViewPr>
    <p:cViewPr>
      <p:scale>
        <a:sx n="100" d="100"/>
        <a:sy n="100" d="100"/>
      </p:scale>
      <p:origin x="0" y="0"/>
    </p:cViewPr>
  </p:notesTextViewPr>
  <p:sorterViewPr>
    <p:cViewPr>
      <p:scale>
        <a:sx n="48" d="100"/>
        <a:sy n="48" d="100"/>
      </p:scale>
      <p:origin x="0" y="72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5F40C0-C0C0-4550-ABFF-2CF6874CB98E}" type="datetimeFigureOut">
              <a:rPr lang="en-US" smtClean="0"/>
              <a:t>08/02/18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C0A196-DBC8-4C06-84F9-245D72126CE5}" type="slidenum">
              <a:rPr lang="en-US" smtClean="0"/>
              <a:t>‹#›</a:t>
            </a:fld>
            <a:endParaRPr lang="en-US"/>
          </a:p>
        </p:txBody>
      </p:sp>
    </p:spTree>
    <p:extLst>
      <p:ext uri="{BB962C8B-B14F-4D97-AF65-F5344CB8AC3E}">
        <p14:creationId xmlns:p14="http://schemas.microsoft.com/office/powerpoint/2010/main" val="185528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C0A196-DBC8-4C06-84F9-245D72126CE5}" type="slidenum">
              <a:rPr lang="en-US" smtClean="0"/>
              <a:t>5</a:t>
            </a:fld>
            <a:endParaRPr lang="en-US"/>
          </a:p>
        </p:txBody>
      </p:sp>
    </p:spTree>
    <p:extLst>
      <p:ext uri="{BB962C8B-B14F-4D97-AF65-F5344CB8AC3E}">
        <p14:creationId xmlns:p14="http://schemas.microsoft.com/office/powerpoint/2010/main" val="4045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the instantiation logic was exposed for</a:t>
            </a:r>
            <a:r>
              <a:rPr lang="en-US" baseline="0" dirty="0" smtClean="0"/>
              <a:t> different kind of ships to the customer in the original code. Then explain how this was resolved by hiding the implementation logic via another level of abstraction. </a:t>
            </a:r>
            <a:endParaRPr lang="en-US" dirty="0"/>
          </a:p>
        </p:txBody>
      </p:sp>
      <p:sp>
        <p:nvSpPr>
          <p:cNvPr id="4" name="Slide Number Placeholder 3"/>
          <p:cNvSpPr>
            <a:spLocks noGrp="1"/>
          </p:cNvSpPr>
          <p:nvPr>
            <p:ph type="sldNum" sz="quarter" idx="10"/>
          </p:nvPr>
        </p:nvSpPr>
        <p:spPr/>
        <p:txBody>
          <a:bodyPr/>
          <a:lstStyle/>
          <a:p>
            <a:fld id="{86C0A196-DBC8-4C06-84F9-245D72126CE5}" type="slidenum">
              <a:rPr lang="en-US" smtClean="0"/>
              <a:t>7</a:t>
            </a:fld>
            <a:endParaRPr lang="en-US"/>
          </a:p>
        </p:txBody>
      </p:sp>
    </p:spTree>
    <p:extLst>
      <p:ext uri="{BB962C8B-B14F-4D97-AF65-F5344CB8AC3E}">
        <p14:creationId xmlns:p14="http://schemas.microsoft.com/office/powerpoint/2010/main" val="731424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C0A196-DBC8-4C06-84F9-245D72126CE5}" type="slidenum">
              <a:rPr lang="en-US" smtClean="0"/>
              <a:t>23</a:t>
            </a:fld>
            <a:endParaRPr lang="en-US"/>
          </a:p>
        </p:txBody>
      </p:sp>
    </p:spTree>
    <p:extLst>
      <p:ext uri="{BB962C8B-B14F-4D97-AF65-F5344CB8AC3E}">
        <p14:creationId xmlns:p14="http://schemas.microsoft.com/office/powerpoint/2010/main" val="3162837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visit</a:t>
            </a:r>
            <a:r>
              <a:rPr lang="en-US" baseline="0" dirty="0" smtClean="0"/>
              <a:t> method for each different type of class can be implemented. The client class can just iterate through every object in the list and visit every object. “</a:t>
            </a:r>
            <a:r>
              <a:rPr lang="en-US" baseline="0" dirty="0" err="1" smtClean="0"/>
              <a:t>instanceof</a:t>
            </a:r>
            <a:r>
              <a:rPr lang="en-US" baseline="0" dirty="0" smtClean="0"/>
              <a:t>” is not a good solution, because the client code needs to be changed whenever a new type of object is added. In contrast, with visitor pattern, we can keep the client code the same and the newly added class just needs to implement its own visitor method. </a:t>
            </a:r>
            <a:endParaRPr lang="en-US" dirty="0"/>
          </a:p>
        </p:txBody>
      </p:sp>
      <p:sp>
        <p:nvSpPr>
          <p:cNvPr id="4" name="Slide Number Placeholder 3"/>
          <p:cNvSpPr>
            <a:spLocks noGrp="1"/>
          </p:cNvSpPr>
          <p:nvPr>
            <p:ph type="sldNum" sz="quarter" idx="10"/>
          </p:nvPr>
        </p:nvSpPr>
        <p:spPr/>
        <p:txBody>
          <a:bodyPr/>
          <a:lstStyle/>
          <a:p>
            <a:fld id="{86C0A196-DBC8-4C06-84F9-245D72126CE5}" type="slidenum">
              <a:rPr lang="en-US" smtClean="0"/>
              <a:t>34</a:t>
            </a:fld>
            <a:endParaRPr lang="en-US"/>
          </a:p>
        </p:txBody>
      </p:sp>
    </p:spTree>
    <p:extLst>
      <p:ext uri="{BB962C8B-B14F-4D97-AF65-F5344CB8AC3E}">
        <p14:creationId xmlns:p14="http://schemas.microsoft.com/office/powerpoint/2010/main" val="353855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08/02/18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08/02/18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oodesign.com/visitor-pattern.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50.003: Elements of Software Construction</a:t>
            </a:r>
            <a:endParaRPr lang="en-SG" dirty="0"/>
          </a:p>
        </p:txBody>
      </p:sp>
      <p:sp>
        <p:nvSpPr>
          <p:cNvPr id="3" name="Subtitle 2"/>
          <p:cNvSpPr>
            <a:spLocks noGrp="1"/>
          </p:cNvSpPr>
          <p:nvPr>
            <p:ph type="subTitle" idx="1"/>
          </p:nvPr>
        </p:nvSpPr>
        <p:spPr/>
        <p:txBody>
          <a:bodyPr/>
          <a:lstStyle/>
          <a:p>
            <a:r>
              <a:rPr lang="en-US" smtClean="0"/>
              <a:t>Week 4</a:t>
            </a:r>
            <a:endParaRPr lang="en-US" dirty="0" smtClean="0"/>
          </a:p>
          <a:p>
            <a:r>
              <a:rPr lang="en-US" dirty="0" smtClean="0"/>
              <a:t>Object-Oriented Design </a:t>
            </a:r>
            <a:r>
              <a:rPr lang="en-US" dirty="0"/>
              <a:t>Patterns</a:t>
            </a:r>
            <a:endParaRPr lang="en-SG" i="1" dirty="0"/>
          </a:p>
        </p:txBody>
      </p:sp>
    </p:spTree>
    <p:extLst>
      <p:ext uri="{BB962C8B-B14F-4D97-AF65-F5344CB8AC3E}">
        <p14:creationId xmlns:p14="http://schemas.microsoft.com/office/powerpoint/2010/main" val="17796422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4 </a:t>
            </a:r>
            <a:r>
              <a:rPr lang="en-US" dirty="0" smtClean="0"/>
              <a:t>(10 min)</a:t>
            </a:r>
            <a:endParaRPr lang="en-US" dirty="0"/>
          </a:p>
        </p:txBody>
      </p:sp>
      <p:sp>
        <p:nvSpPr>
          <p:cNvPr id="3" name="Content Placeholder 2"/>
          <p:cNvSpPr>
            <a:spLocks noGrp="1"/>
          </p:cNvSpPr>
          <p:nvPr>
            <p:ph idx="1"/>
          </p:nvPr>
        </p:nvSpPr>
        <p:spPr/>
        <p:txBody>
          <a:bodyPr/>
          <a:lstStyle/>
          <a:p>
            <a:pPr marL="0" indent="0">
              <a:buNone/>
            </a:pPr>
            <a:r>
              <a:rPr lang="en-US" dirty="0" smtClean="0"/>
              <a:t>Given the pizza store example: PizzaStore.java, refactor the code using Factory Design Pattern. </a:t>
            </a:r>
            <a:endParaRPr lang="en-US" dirty="0"/>
          </a:p>
        </p:txBody>
      </p:sp>
    </p:spTree>
    <p:extLst>
      <p:ext uri="{BB962C8B-B14F-4D97-AF65-F5344CB8AC3E}">
        <p14:creationId xmlns:p14="http://schemas.microsoft.com/office/powerpoint/2010/main" val="3565607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Design Pattern</a:t>
            </a:r>
            <a:endParaRPr lang="en-US" dirty="0"/>
          </a:p>
        </p:txBody>
      </p:sp>
      <p:sp>
        <p:nvSpPr>
          <p:cNvPr id="4" name="Content Placeholder 3"/>
          <p:cNvSpPr>
            <a:spLocks noGrp="1"/>
          </p:cNvSpPr>
          <p:nvPr>
            <p:ph idx="1"/>
          </p:nvPr>
        </p:nvSpPr>
        <p:spPr>
          <a:xfrm>
            <a:off x="457200" y="4419600"/>
            <a:ext cx="8229600" cy="1401763"/>
          </a:xfrm>
        </p:spPr>
        <p:txBody>
          <a:bodyPr>
            <a:noAutofit/>
          </a:bodyPr>
          <a:lstStyle/>
          <a:p>
            <a:r>
              <a:rPr lang="en-US" sz="1800" dirty="0" smtClean="0"/>
              <a:t>The </a:t>
            </a:r>
            <a:r>
              <a:rPr lang="en-US" sz="1800" dirty="0"/>
              <a:t>client needs a product, but instead of creating it directly using the new operator, it asks the factory object for a new product, providing the information about the type of object it needs.</a:t>
            </a:r>
          </a:p>
          <a:p>
            <a:r>
              <a:rPr lang="en-US" sz="1800" dirty="0"/>
              <a:t>The factory instantiates a new concrete product and then returns to the client the newly created </a:t>
            </a:r>
            <a:r>
              <a:rPr lang="en-US" sz="1800" dirty="0" smtClean="0"/>
              <a:t>product (</a:t>
            </a:r>
            <a:r>
              <a:rPr lang="en-US" sz="1800" dirty="0"/>
              <a:t>casted to abstract product class).</a:t>
            </a:r>
          </a:p>
          <a:p>
            <a:r>
              <a:rPr lang="en-US" sz="1800" dirty="0"/>
              <a:t>The client uses the products as abstract products without being aware about their concrete </a:t>
            </a:r>
            <a:r>
              <a:rPr lang="en-US" sz="1800" dirty="0" smtClean="0"/>
              <a:t>implementation</a:t>
            </a:r>
            <a:r>
              <a:rPr lang="en-US" sz="1800" dirty="0"/>
              <a:t>.</a:t>
            </a:r>
          </a:p>
        </p:txBody>
      </p:sp>
      <p:pic>
        <p:nvPicPr>
          <p:cNvPr id="1026" name="Picture 2" descr="Factory Implementation - UML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36099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1311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Design Pattern</a:t>
            </a:r>
            <a:endParaRPr lang="en-US" dirty="0"/>
          </a:p>
        </p:txBody>
      </p:sp>
      <p:sp>
        <p:nvSpPr>
          <p:cNvPr id="3" name="Content Placeholder 2"/>
          <p:cNvSpPr>
            <a:spLocks noGrp="1"/>
          </p:cNvSpPr>
          <p:nvPr>
            <p:ph idx="1"/>
          </p:nvPr>
        </p:nvSpPr>
        <p:spPr/>
        <p:txBody>
          <a:bodyPr>
            <a:normAutofit/>
          </a:bodyPr>
          <a:lstStyle/>
          <a:p>
            <a:pPr algn="just"/>
            <a:r>
              <a:rPr lang="en-US" dirty="0" smtClean="0"/>
              <a:t>The Observer pattern is a software design pattern in which an object, called the subject, maintains a list of its dependencies, called observers, and notifies them automatically of any state changes, usually by calling one of their methods.</a:t>
            </a:r>
          </a:p>
          <a:p>
            <a:pPr marL="0" indent="0">
              <a:buNone/>
            </a:pPr>
            <a:endParaRPr lang="en-US" dirty="0"/>
          </a:p>
        </p:txBody>
      </p:sp>
    </p:spTree>
    <p:extLst>
      <p:ext uri="{BB962C8B-B14F-4D97-AF65-F5344CB8AC3E}">
        <p14:creationId xmlns:p14="http://schemas.microsoft.com/office/powerpoint/2010/main" val="107041136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Design Pattern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Assume a telephone service provider with a specific </a:t>
            </a:r>
            <a:r>
              <a:rPr lang="en-US" dirty="0" smtClean="0">
                <a:solidFill>
                  <a:srgbClr val="0000FF"/>
                </a:solidFill>
              </a:rPr>
              <a:t>telephone pricing scheme</a:t>
            </a:r>
            <a:r>
              <a:rPr lang="en-US" dirty="0" smtClean="0"/>
              <a:t>. A number of subscribers, such as from the </a:t>
            </a:r>
            <a:r>
              <a:rPr lang="en-US" dirty="0" smtClean="0">
                <a:solidFill>
                  <a:srgbClr val="0000FF"/>
                </a:solidFill>
              </a:rPr>
              <a:t>University</a:t>
            </a:r>
            <a:r>
              <a:rPr lang="en-US" dirty="0" smtClean="0"/>
              <a:t>, </a:t>
            </a:r>
            <a:r>
              <a:rPr lang="en-US" dirty="0" smtClean="0">
                <a:solidFill>
                  <a:srgbClr val="0000FF"/>
                </a:solidFill>
              </a:rPr>
              <a:t>Corporate</a:t>
            </a:r>
            <a:r>
              <a:rPr lang="en-US" dirty="0" smtClean="0"/>
              <a:t> or </a:t>
            </a:r>
            <a:r>
              <a:rPr lang="en-US" dirty="0" smtClean="0">
                <a:solidFill>
                  <a:srgbClr val="0000FF"/>
                </a:solidFill>
              </a:rPr>
              <a:t>individuals</a:t>
            </a:r>
            <a:r>
              <a:rPr lang="en-US" dirty="0" smtClean="0"/>
              <a:t> may subscribe to the sche</a:t>
            </a:r>
            <a:r>
              <a:rPr lang="en-US" dirty="0" smtClean="0"/>
              <a:t>me. As such, the pricing scheme needs to </a:t>
            </a:r>
            <a:r>
              <a:rPr lang="en-US" dirty="0" smtClean="0">
                <a:solidFill>
                  <a:srgbClr val="0000FF"/>
                </a:solidFill>
              </a:rPr>
              <a:t>update</a:t>
            </a:r>
            <a:r>
              <a:rPr lang="en-US" dirty="0" smtClean="0"/>
              <a:t> all subscribers when the pricing changes, yet does not need to know the details of all subscribers. Additionally, new subscribers may </a:t>
            </a:r>
            <a:r>
              <a:rPr lang="en-US" dirty="0" smtClean="0">
                <a:solidFill>
                  <a:srgbClr val="0000FF"/>
                </a:solidFill>
              </a:rPr>
              <a:t>join</a:t>
            </a:r>
            <a:r>
              <a:rPr lang="en-US" dirty="0" smtClean="0"/>
              <a:t> the pricing scheme any time and existing subscribers may </a:t>
            </a:r>
            <a:r>
              <a:rPr lang="en-US" dirty="0" smtClean="0">
                <a:solidFill>
                  <a:srgbClr val="0000FF"/>
                </a:solidFill>
              </a:rPr>
              <a:t>leave</a:t>
            </a:r>
            <a:r>
              <a:rPr lang="en-US" dirty="0" smtClean="0"/>
              <a:t> the scheme any time. </a:t>
            </a:r>
            <a:endParaRPr lang="en-US" dirty="0" smtClean="0"/>
          </a:p>
          <a:p>
            <a:pPr marL="0" indent="0">
              <a:buNone/>
            </a:pPr>
            <a:endParaRPr lang="en-US" dirty="0"/>
          </a:p>
        </p:txBody>
      </p:sp>
    </p:spTree>
    <p:extLst>
      <p:ext uri="{BB962C8B-B14F-4D97-AF65-F5344CB8AC3E}">
        <p14:creationId xmlns:p14="http://schemas.microsoft.com/office/powerpoint/2010/main" val="19512687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1981200" y="2133600"/>
            <a:ext cx="5181600" cy="2590800"/>
          </a:xfrm>
          <a:prstGeom prst="ellipse">
            <a:avLst/>
          </a:prstGeom>
          <a:solidFill>
            <a:schemeClr val="bg1">
              <a:lumMod val="9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Observer Pattern</a:t>
            </a:r>
            <a:endParaRPr lang="en-US" dirty="0"/>
          </a:p>
        </p:txBody>
      </p:sp>
      <p:sp>
        <p:nvSpPr>
          <p:cNvPr id="4" name="Rectangle 3"/>
          <p:cNvSpPr/>
          <p:nvPr/>
        </p:nvSpPr>
        <p:spPr>
          <a:xfrm>
            <a:off x="3505200" y="15240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3505200" y="15240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Tele Pricing Scheme</a:t>
            </a:r>
            <a:endParaRPr lang="en-US" dirty="0">
              <a:solidFill>
                <a:srgbClr val="0000FF"/>
              </a:solidFill>
            </a:endParaRPr>
          </a:p>
        </p:txBody>
      </p:sp>
      <p:sp>
        <p:nvSpPr>
          <p:cNvPr id="6" name="Rectangle 5"/>
          <p:cNvSpPr/>
          <p:nvPr/>
        </p:nvSpPr>
        <p:spPr>
          <a:xfrm>
            <a:off x="3505200" y="28194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7" name="TextBox 6"/>
          <p:cNvSpPr txBox="1"/>
          <p:nvPr/>
        </p:nvSpPr>
        <p:spPr>
          <a:xfrm>
            <a:off x="3505200" y="1828800"/>
            <a:ext cx="1434182" cy="369332"/>
          </a:xfrm>
          <a:prstGeom prst="rect">
            <a:avLst/>
          </a:prstGeom>
          <a:noFill/>
        </p:spPr>
        <p:txBody>
          <a:bodyPr wrap="none" rtlCol="0">
            <a:spAutoFit/>
          </a:bodyPr>
          <a:lstStyle/>
          <a:p>
            <a:r>
              <a:rPr lang="en-US" dirty="0" smtClean="0"/>
              <a:t>Price: integer</a:t>
            </a:r>
            <a:endParaRPr lang="en-US" dirty="0"/>
          </a:p>
        </p:txBody>
      </p:sp>
      <p:sp>
        <p:nvSpPr>
          <p:cNvPr id="8" name="TextBox 7"/>
          <p:cNvSpPr txBox="1"/>
          <p:nvPr/>
        </p:nvSpPr>
        <p:spPr>
          <a:xfrm>
            <a:off x="3505200" y="2819400"/>
            <a:ext cx="2188107" cy="369332"/>
          </a:xfrm>
          <a:prstGeom prst="rect">
            <a:avLst/>
          </a:prstGeom>
          <a:noFill/>
        </p:spPr>
        <p:txBody>
          <a:bodyPr wrap="none" rtlCol="0">
            <a:spAutoFit/>
          </a:bodyPr>
          <a:lstStyle/>
          <a:p>
            <a:r>
              <a:rPr lang="en-US" dirty="0" smtClean="0"/>
              <a:t>Update(</a:t>
            </a:r>
            <a:r>
              <a:rPr lang="en-US" dirty="0" err="1" smtClean="0"/>
              <a:t>int</a:t>
            </a:r>
            <a:r>
              <a:rPr lang="en-US" dirty="0" smtClean="0"/>
              <a:t> </a:t>
            </a:r>
            <a:r>
              <a:rPr lang="en-US" dirty="0" err="1" smtClean="0"/>
              <a:t>newPrice</a:t>
            </a:r>
            <a:r>
              <a:rPr lang="en-US" dirty="0" smtClean="0"/>
              <a:t>)</a:t>
            </a:r>
            <a:endParaRPr lang="en-US" dirty="0"/>
          </a:p>
        </p:txBody>
      </p:sp>
      <p:sp>
        <p:nvSpPr>
          <p:cNvPr id="9" name="Rectangle 8"/>
          <p:cNvSpPr/>
          <p:nvPr/>
        </p:nvSpPr>
        <p:spPr>
          <a:xfrm>
            <a:off x="304800" y="15240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304800" y="15240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Individual</a:t>
            </a:r>
            <a:endParaRPr lang="en-US" dirty="0">
              <a:solidFill>
                <a:srgbClr val="0000FF"/>
              </a:solidFill>
            </a:endParaRPr>
          </a:p>
        </p:txBody>
      </p:sp>
      <p:sp>
        <p:nvSpPr>
          <p:cNvPr id="11" name="Rectangle 10"/>
          <p:cNvSpPr/>
          <p:nvPr/>
        </p:nvSpPr>
        <p:spPr>
          <a:xfrm>
            <a:off x="304800" y="28194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2" name="TextBox 11"/>
          <p:cNvSpPr txBox="1"/>
          <p:nvPr/>
        </p:nvSpPr>
        <p:spPr>
          <a:xfrm>
            <a:off x="304800" y="1828800"/>
            <a:ext cx="1434182" cy="369332"/>
          </a:xfrm>
          <a:prstGeom prst="rect">
            <a:avLst/>
          </a:prstGeom>
          <a:noFill/>
        </p:spPr>
        <p:txBody>
          <a:bodyPr wrap="none" rtlCol="0">
            <a:spAutoFit/>
          </a:bodyPr>
          <a:lstStyle/>
          <a:p>
            <a:r>
              <a:rPr lang="en-US" dirty="0" smtClean="0"/>
              <a:t>Price: integer</a:t>
            </a:r>
            <a:endParaRPr lang="en-US" dirty="0"/>
          </a:p>
        </p:txBody>
      </p:sp>
      <p:sp>
        <p:nvSpPr>
          <p:cNvPr id="13" name="TextBox 12"/>
          <p:cNvSpPr txBox="1"/>
          <p:nvPr/>
        </p:nvSpPr>
        <p:spPr>
          <a:xfrm>
            <a:off x="304800" y="2819400"/>
            <a:ext cx="2188107" cy="369332"/>
          </a:xfrm>
          <a:prstGeom prst="rect">
            <a:avLst/>
          </a:prstGeom>
          <a:noFill/>
        </p:spPr>
        <p:txBody>
          <a:bodyPr wrap="none" rtlCol="0">
            <a:spAutoFit/>
          </a:bodyPr>
          <a:lstStyle/>
          <a:p>
            <a:r>
              <a:rPr lang="en-US" dirty="0" smtClean="0"/>
              <a:t>Update(</a:t>
            </a:r>
            <a:r>
              <a:rPr lang="en-US" dirty="0" err="1" smtClean="0"/>
              <a:t>int</a:t>
            </a:r>
            <a:r>
              <a:rPr lang="en-US" dirty="0" smtClean="0"/>
              <a:t> </a:t>
            </a:r>
            <a:r>
              <a:rPr lang="en-US" dirty="0" err="1" smtClean="0"/>
              <a:t>newPrice</a:t>
            </a:r>
            <a:r>
              <a:rPr lang="en-US" dirty="0" smtClean="0"/>
              <a:t>)</a:t>
            </a:r>
            <a:endParaRPr lang="en-US" dirty="0"/>
          </a:p>
        </p:txBody>
      </p:sp>
      <p:sp>
        <p:nvSpPr>
          <p:cNvPr id="14" name="Rectangle 13"/>
          <p:cNvSpPr/>
          <p:nvPr/>
        </p:nvSpPr>
        <p:spPr>
          <a:xfrm>
            <a:off x="6553200" y="15240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553200" y="15240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University</a:t>
            </a:r>
            <a:endParaRPr lang="en-US" dirty="0">
              <a:solidFill>
                <a:srgbClr val="0000FF"/>
              </a:solidFill>
            </a:endParaRPr>
          </a:p>
        </p:txBody>
      </p:sp>
      <p:sp>
        <p:nvSpPr>
          <p:cNvPr id="16" name="Rectangle 15"/>
          <p:cNvSpPr/>
          <p:nvPr/>
        </p:nvSpPr>
        <p:spPr>
          <a:xfrm>
            <a:off x="6553200" y="28194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7" name="TextBox 16"/>
          <p:cNvSpPr txBox="1"/>
          <p:nvPr/>
        </p:nvSpPr>
        <p:spPr>
          <a:xfrm>
            <a:off x="6553200" y="1828800"/>
            <a:ext cx="1434182" cy="369332"/>
          </a:xfrm>
          <a:prstGeom prst="rect">
            <a:avLst/>
          </a:prstGeom>
          <a:noFill/>
        </p:spPr>
        <p:txBody>
          <a:bodyPr wrap="none" rtlCol="0">
            <a:spAutoFit/>
          </a:bodyPr>
          <a:lstStyle/>
          <a:p>
            <a:r>
              <a:rPr lang="en-US" dirty="0" smtClean="0"/>
              <a:t>Price: integer</a:t>
            </a:r>
            <a:endParaRPr lang="en-US" dirty="0"/>
          </a:p>
        </p:txBody>
      </p:sp>
      <p:sp>
        <p:nvSpPr>
          <p:cNvPr id="18" name="TextBox 17"/>
          <p:cNvSpPr txBox="1"/>
          <p:nvPr/>
        </p:nvSpPr>
        <p:spPr>
          <a:xfrm>
            <a:off x="6553200" y="2819400"/>
            <a:ext cx="2188107" cy="369332"/>
          </a:xfrm>
          <a:prstGeom prst="rect">
            <a:avLst/>
          </a:prstGeom>
          <a:noFill/>
        </p:spPr>
        <p:txBody>
          <a:bodyPr wrap="none" rtlCol="0">
            <a:spAutoFit/>
          </a:bodyPr>
          <a:lstStyle/>
          <a:p>
            <a:r>
              <a:rPr lang="en-US" dirty="0" smtClean="0"/>
              <a:t>Update(</a:t>
            </a:r>
            <a:r>
              <a:rPr lang="en-US" dirty="0" err="1" smtClean="0"/>
              <a:t>int</a:t>
            </a:r>
            <a:r>
              <a:rPr lang="en-US" dirty="0" smtClean="0"/>
              <a:t> </a:t>
            </a:r>
            <a:r>
              <a:rPr lang="en-US" dirty="0" err="1" smtClean="0"/>
              <a:t>newPrice</a:t>
            </a:r>
            <a:r>
              <a:rPr lang="en-US" dirty="0" smtClean="0"/>
              <a:t>)</a:t>
            </a:r>
            <a:endParaRPr lang="en-US" dirty="0"/>
          </a:p>
        </p:txBody>
      </p:sp>
      <p:sp>
        <p:nvSpPr>
          <p:cNvPr id="19" name="Rectangle 18"/>
          <p:cNvSpPr/>
          <p:nvPr/>
        </p:nvSpPr>
        <p:spPr>
          <a:xfrm>
            <a:off x="3505200" y="43434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3505200" y="43434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Corporate</a:t>
            </a:r>
            <a:endParaRPr lang="en-US" dirty="0">
              <a:solidFill>
                <a:srgbClr val="0000FF"/>
              </a:solidFill>
            </a:endParaRPr>
          </a:p>
        </p:txBody>
      </p:sp>
      <p:sp>
        <p:nvSpPr>
          <p:cNvPr id="21" name="Rectangle 20"/>
          <p:cNvSpPr/>
          <p:nvPr/>
        </p:nvSpPr>
        <p:spPr>
          <a:xfrm>
            <a:off x="3505200" y="56388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2" name="TextBox 21"/>
          <p:cNvSpPr txBox="1"/>
          <p:nvPr/>
        </p:nvSpPr>
        <p:spPr>
          <a:xfrm>
            <a:off x="3505200" y="4648200"/>
            <a:ext cx="1434182" cy="369332"/>
          </a:xfrm>
          <a:prstGeom prst="rect">
            <a:avLst/>
          </a:prstGeom>
          <a:noFill/>
        </p:spPr>
        <p:txBody>
          <a:bodyPr wrap="none" rtlCol="0">
            <a:spAutoFit/>
          </a:bodyPr>
          <a:lstStyle/>
          <a:p>
            <a:r>
              <a:rPr lang="en-US" dirty="0" smtClean="0"/>
              <a:t>Price: integer</a:t>
            </a:r>
            <a:endParaRPr lang="en-US" dirty="0"/>
          </a:p>
        </p:txBody>
      </p:sp>
      <p:sp>
        <p:nvSpPr>
          <p:cNvPr id="23" name="TextBox 22"/>
          <p:cNvSpPr txBox="1"/>
          <p:nvPr/>
        </p:nvSpPr>
        <p:spPr>
          <a:xfrm>
            <a:off x="3505200" y="5638800"/>
            <a:ext cx="2188107" cy="369332"/>
          </a:xfrm>
          <a:prstGeom prst="rect">
            <a:avLst/>
          </a:prstGeom>
          <a:noFill/>
        </p:spPr>
        <p:txBody>
          <a:bodyPr wrap="none" rtlCol="0">
            <a:spAutoFit/>
          </a:bodyPr>
          <a:lstStyle/>
          <a:p>
            <a:r>
              <a:rPr lang="en-US" dirty="0" smtClean="0"/>
              <a:t>Update(</a:t>
            </a:r>
            <a:r>
              <a:rPr lang="en-US" dirty="0" err="1" smtClean="0"/>
              <a:t>int</a:t>
            </a:r>
            <a:r>
              <a:rPr lang="en-US" dirty="0" smtClean="0"/>
              <a:t> </a:t>
            </a:r>
            <a:r>
              <a:rPr lang="en-US" dirty="0" err="1" smtClean="0"/>
              <a:t>newPrice</a:t>
            </a:r>
            <a:r>
              <a:rPr lang="en-US" dirty="0" smtClean="0"/>
              <a:t>)</a:t>
            </a:r>
            <a:endParaRPr lang="en-US" dirty="0"/>
          </a:p>
        </p:txBody>
      </p:sp>
      <p:sp>
        <p:nvSpPr>
          <p:cNvPr id="24" name="TextBox 23"/>
          <p:cNvSpPr txBox="1"/>
          <p:nvPr/>
        </p:nvSpPr>
        <p:spPr>
          <a:xfrm>
            <a:off x="3505200" y="2080736"/>
            <a:ext cx="1198327" cy="738664"/>
          </a:xfrm>
          <a:prstGeom prst="rect">
            <a:avLst/>
          </a:prstGeom>
          <a:noFill/>
        </p:spPr>
        <p:txBody>
          <a:bodyPr wrap="none" rtlCol="0">
            <a:spAutoFit/>
          </a:bodyPr>
          <a:lstStyle/>
          <a:p>
            <a:r>
              <a:rPr lang="en-US" sz="1400" b="1" dirty="0" err="1" smtClean="0">
                <a:solidFill>
                  <a:srgbClr val="0000FF"/>
                </a:solidFill>
              </a:rPr>
              <a:t>UniversityList</a:t>
            </a:r>
            <a:endParaRPr lang="en-US" sz="1400" b="1" dirty="0" smtClean="0">
              <a:solidFill>
                <a:srgbClr val="0000FF"/>
              </a:solidFill>
            </a:endParaRPr>
          </a:p>
          <a:p>
            <a:r>
              <a:rPr lang="en-US" sz="1400" b="1" dirty="0" err="1" smtClean="0">
                <a:solidFill>
                  <a:srgbClr val="0000FF"/>
                </a:solidFill>
              </a:rPr>
              <a:t>CorpList</a:t>
            </a:r>
            <a:endParaRPr lang="en-US" sz="1400" b="1" dirty="0" smtClean="0">
              <a:solidFill>
                <a:srgbClr val="0000FF"/>
              </a:solidFill>
            </a:endParaRPr>
          </a:p>
          <a:p>
            <a:r>
              <a:rPr lang="en-US" sz="1400" b="1" dirty="0" err="1" smtClean="0">
                <a:solidFill>
                  <a:srgbClr val="0000FF"/>
                </a:solidFill>
              </a:rPr>
              <a:t>IndividualList</a:t>
            </a:r>
            <a:endParaRPr lang="en-US" sz="1400" b="1" dirty="0">
              <a:solidFill>
                <a:srgbClr val="0000FF"/>
              </a:solidFill>
            </a:endParaRPr>
          </a:p>
        </p:txBody>
      </p:sp>
      <p:cxnSp>
        <p:nvCxnSpPr>
          <p:cNvPr id="26" name="Straight Arrow Connector 25"/>
          <p:cNvCxnSpPr/>
          <p:nvPr/>
        </p:nvCxnSpPr>
        <p:spPr>
          <a:xfrm>
            <a:off x="5791200" y="2819400"/>
            <a:ext cx="762000"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2590800" y="2819400"/>
            <a:ext cx="914400"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6" idx="2"/>
            <a:endCxn id="20" idx="0"/>
          </p:cNvCxnSpPr>
          <p:nvPr/>
        </p:nvCxnSpPr>
        <p:spPr>
          <a:xfrm>
            <a:off x="4648200" y="3886200"/>
            <a:ext cx="0" cy="4572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6096000" y="4419600"/>
            <a:ext cx="1688020" cy="369332"/>
          </a:xfrm>
          <a:prstGeom prst="rect">
            <a:avLst/>
          </a:prstGeom>
          <a:noFill/>
        </p:spPr>
        <p:txBody>
          <a:bodyPr wrap="none" rtlCol="0">
            <a:spAutoFit/>
          </a:bodyPr>
          <a:lstStyle/>
          <a:p>
            <a:r>
              <a:rPr lang="en-US" i="1" dirty="0" smtClean="0">
                <a:solidFill>
                  <a:srgbClr val="FF0000"/>
                </a:solidFill>
              </a:rPr>
              <a:t>Tightly Coupled</a:t>
            </a:r>
            <a:endParaRPr lang="en-US" i="1" dirty="0">
              <a:solidFill>
                <a:srgbClr val="FF0000"/>
              </a:solidFill>
            </a:endParaRPr>
          </a:p>
        </p:txBody>
      </p:sp>
      <p:sp>
        <p:nvSpPr>
          <p:cNvPr id="35" name="TextBox 34"/>
          <p:cNvSpPr txBox="1"/>
          <p:nvPr/>
        </p:nvSpPr>
        <p:spPr>
          <a:xfrm>
            <a:off x="304800" y="4876800"/>
            <a:ext cx="2732501" cy="923330"/>
          </a:xfrm>
          <a:prstGeom prst="rect">
            <a:avLst/>
          </a:prstGeom>
          <a:noFill/>
        </p:spPr>
        <p:txBody>
          <a:bodyPr wrap="none" rtlCol="0">
            <a:spAutoFit/>
          </a:bodyPr>
          <a:lstStyle/>
          <a:p>
            <a:r>
              <a:rPr lang="en-US" i="1" dirty="0" smtClean="0">
                <a:solidFill>
                  <a:srgbClr val="0000FF"/>
                </a:solidFill>
              </a:rPr>
              <a:t>Telephone Pricing Scheme </a:t>
            </a:r>
          </a:p>
          <a:p>
            <a:r>
              <a:rPr lang="en-US" i="1" dirty="0">
                <a:solidFill>
                  <a:srgbClr val="0000FF"/>
                </a:solidFill>
              </a:rPr>
              <a:t>d</a:t>
            </a:r>
            <a:r>
              <a:rPr lang="en-US" i="1" dirty="0" smtClean="0">
                <a:solidFill>
                  <a:srgbClr val="0000FF"/>
                </a:solidFill>
              </a:rPr>
              <a:t>oes not need to know the </a:t>
            </a:r>
          </a:p>
          <a:p>
            <a:r>
              <a:rPr lang="en-US" i="1" dirty="0">
                <a:solidFill>
                  <a:srgbClr val="0000FF"/>
                </a:solidFill>
              </a:rPr>
              <a:t>d</a:t>
            </a:r>
            <a:r>
              <a:rPr lang="en-US" i="1" dirty="0" smtClean="0">
                <a:solidFill>
                  <a:srgbClr val="0000FF"/>
                </a:solidFill>
              </a:rPr>
              <a:t>etails of all subscribers</a:t>
            </a:r>
            <a:endParaRPr lang="en-US" i="1" dirty="0">
              <a:solidFill>
                <a:srgbClr val="0000FF"/>
              </a:solidFill>
            </a:endParaRPr>
          </a:p>
        </p:txBody>
      </p:sp>
    </p:spTree>
    <p:extLst>
      <p:ext uri="{BB962C8B-B14F-4D97-AF65-F5344CB8AC3E}">
        <p14:creationId xmlns:p14="http://schemas.microsoft.com/office/powerpoint/2010/main" val="2851652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500"/>
                                        <p:tgtEl>
                                          <p:spTgt spid="1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dissolve">
                                      <p:cBhvr>
                                        <p:cTn id="40" dur="500"/>
                                        <p:tgtEl>
                                          <p:spTgt spid="2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dissolve">
                                      <p:cBhvr>
                                        <p:cTn id="54" dur="500"/>
                                        <p:tgtEl>
                                          <p:spTgt spid="24"/>
                                        </p:tgtEl>
                                      </p:cBhvr>
                                    </p:animEffect>
                                  </p:childTnLst>
                                </p:cTn>
                              </p:par>
                              <p:par>
                                <p:cTn id="55" presetID="9"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dissolve">
                                      <p:cBhvr>
                                        <p:cTn id="57" dur="500"/>
                                        <p:tgtEl>
                                          <p:spTgt spid="28"/>
                                        </p:tgtEl>
                                      </p:cBhvr>
                                    </p:animEffect>
                                  </p:childTnLst>
                                </p:cTn>
                              </p:par>
                              <p:par>
                                <p:cTn id="58" presetID="9"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dissolve">
                                      <p:cBhvr>
                                        <p:cTn id="60" dur="500"/>
                                        <p:tgtEl>
                                          <p:spTgt spid="26"/>
                                        </p:tgtEl>
                                      </p:cBhvr>
                                    </p:animEffect>
                                  </p:childTnLst>
                                </p:cTn>
                              </p:par>
                              <p:par>
                                <p:cTn id="61" presetID="9"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dissolv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dissolve">
                                      <p:cBhvr>
                                        <p:cTn id="71" dur="500"/>
                                        <p:tgtEl>
                                          <p:spTgt spid="3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dissolve">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9" grpId="0" animBg="1"/>
      <p:bldP spid="10" grpId="0" animBg="1"/>
      <p:bldP spid="11" grpId="0" animBg="1"/>
      <p:bldP spid="12" grpId="0"/>
      <p:bldP spid="13" grpId="0"/>
      <p:bldP spid="14" grpId="0" animBg="1"/>
      <p:bldP spid="15" grpId="0" animBg="1"/>
      <p:bldP spid="16" grpId="0" animBg="1"/>
      <p:bldP spid="17" grpId="0"/>
      <p:bldP spid="18" grpId="0"/>
      <p:bldP spid="19" grpId="0" animBg="1"/>
      <p:bldP spid="20" grpId="0" animBg="1"/>
      <p:bldP spid="21" grpId="0" animBg="1"/>
      <p:bldP spid="22" grpId="0"/>
      <p:bldP spid="23" grpId="0"/>
      <p:bldP spid="24" grpId="0"/>
      <p:bldP spid="33"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val 49"/>
          <p:cNvSpPr/>
          <p:nvPr/>
        </p:nvSpPr>
        <p:spPr>
          <a:xfrm>
            <a:off x="1981200" y="2133600"/>
            <a:ext cx="6096000" cy="2590800"/>
          </a:xfrm>
          <a:prstGeom prst="ellipse">
            <a:avLst/>
          </a:prstGeom>
          <a:solidFill>
            <a:schemeClr val="bg1">
              <a:lumMod val="9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Observer Pattern</a:t>
            </a:r>
            <a:endParaRPr lang="en-US" dirty="0"/>
          </a:p>
        </p:txBody>
      </p:sp>
      <p:sp>
        <p:nvSpPr>
          <p:cNvPr id="4" name="Rectangle 3"/>
          <p:cNvSpPr/>
          <p:nvPr/>
        </p:nvSpPr>
        <p:spPr>
          <a:xfrm>
            <a:off x="228600" y="16002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228600" y="16002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Tele Pricing Scheme</a:t>
            </a:r>
            <a:endParaRPr lang="en-US" dirty="0">
              <a:solidFill>
                <a:srgbClr val="0000FF"/>
              </a:solidFill>
            </a:endParaRPr>
          </a:p>
        </p:txBody>
      </p:sp>
      <p:sp>
        <p:nvSpPr>
          <p:cNvPr id="6" name="Rectangle 5"/>
          <p:cNvSpPr/>
          <p:nvPr/>
        </p:nvSpPr>
        <p:spPr>
          <a:xfrm>
            <a:off x="228600" y="28956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7" name="TextBox 6"/>
          <p:cNvSpPr txBox="1"/>
          <p:nvPr/>
        </p:nvSpPr>
        <p:spPr>
          <a:xfrm>
            <a:off x="228600" y="1905000"/>
            <a:ext cx="1434182" cy="369332"/>
          </a:xfrm>
          <a:prstGeom prst="rect">
            <a:avLst/>
          </a:prstGeom>
          <a:noFill/>
        </p:spPr>
        <p:txBody>
          <a:bodyPr wrap="none" rtlCol="0">
            <a:spAutoFit/>
          </a:bodyPr>
          <a:lstStyle/>
          <a:p>
            <a:r>
              <a:rPr lang="en-US" dirty="0" smtClean="0"/>
              <a:t>Price: integer</a:t>
            </a:r>
            <a:endParaRPr lang="en-US" dirty="0"/>
          </a:p>
        </p:txBody>
      </p:sp>
      <p:sp>
        <p:nvSpPr>
          <p:cNvPr id="8" name="TextBox 7"/>
          <p:cNvSpPr txBox="1"/>
          <p:nvPr/>
        </p:nvSpPr>
        <p:spPr>
          <a:xfrm>
            <a:off x="228600" y="2895600"/>
            <a:ext cx="2188107" cy="369332"/>
          </a:xfrm>
          <a:prstGeom prst="rect">
            <a:avLst/>
          </a:prstGeom>
          <a:noFill/>
        </p:spPr>
        <p:txBody>
          <a:bodyPr wrap="none" rtlCol="0">
            <a:spAutoFit/>
          </a:bodyPr>
          <a:lstStyle/>
          <a:p>
            <a:r>
              <a:rPr lang="en-US" dirty="0" smtClean="0">
                <a:solidFill>
                  <a:srgbClr val="0000FF"/>
                </a:solidFill>
              </a:rPr>
              <a:t>Update(</a:t>
            </a:r>
            <a:r>
              <a:rPr lang="en-US" dirty="0" err="1" smtClean="0">
                <a:solidFill>
                  <a:srgbClr val="0000FF"/>
                </a:solidFill>
              </a:rPr>
              <a:t>int</a:t>
            </a:r>
            <a:r>
              <a:rPr lang="en-US" dirty="0" smtClean="0">
                <a:solidFill>
                  <a:srgbClr val="0000FF"/>
                </a:solidFill>
              </a:rPr>
              <a:t> </a:t>
            </a:r>
            <a:r>
              <a:rPr lang="en-US" dirty="0" err="1" smtClean="0">
                <a:solidFill>
                  <a:srgbClr val="0000FF"/>
                </a:solidFill>
              </a:rPr>
              <a:t>newPrice</a:t>
            </a:r>
            <a:r>
              <a:rPr lang="en-US" dirty="0" smtClean="0">
                <a:solidFill>
                  <a:srgbClr val="0000FF"/>
                </a:solidFill>
              </a:rPr>
              <a:t>)</a:t>
            </a:r>
            <a:endParaRPr lang="en-US" dirty="0">
              <a:solidFill>
                <a:srgbClr val="0000FF"/>
              </a:solidFill>
            </a:endParaRPr>
          </a:p>
        </p:txBody>
      </p:sp>
      <p:sp>
        <p:nvSpPr>
          <p:cNvPr id="9" name="Rectangle 8"/>
          <p:cNvSpPr/>
          <p:nvPr/>
        </p:nvSpPr>
        <p:spPr>
          <a:xfrm>
            <a:off x="4191000" y="43434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191000" y="43434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Individual</a:t>
            </a:r>
            <a:endParaRPr lang="en-US" dirty="0">
              <a:solidFill>
                <a:srgbClr val="0000FF"/>
              </a:solidFill>
            </a:endParaRPr>
          </a:p>
        </p:txBody>
      </p:sp>
      <p:sp>
        <p:nvSpPr>
          <p:cNvPr id="11" name="Rectangle 10"/>
          <p:cNvSpPr/>
          <p:nvPr/>
        </p:nvSpPr>
        <p:spPr>
          <a:xfrm>
            <a:off x="4191000" y="56388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2" name="TextBox 11"/>
          <p:cNvSpPr txBox="1"/>
          <p:nvPr/>
        </p:nvSpPr>
        <p:spPr>
          <a:xfrm>
            <a:off x="4191000" y="4648200"/>
            <a:ext cx="1434182" cy="369332"/>
          </a:xfrm>
          <a:prstGeom prst="rect">
            <a:avLst/>
          </a:prstGeom>
          <a:noFill/>
        </p:spPr>
        <p:txBody>
          <a:bodyPr wrap="none" rtlCol="0">
            <a:spAutoFit/>
          </a:bodyPr>
          <a:lstStyle/>
          <a:p>
            <a:r>
              <a:rPr lang="en-US" dirty="0" smtClean="0"/>
              <a:t>Price: integer</a:t>
            </a:r>
            <a:endParaRPr lang="en-US" dirty="0"/>
          </a:p>
        </p:txBody>
      </p:sp>
      <p:sp>
        <p:nvSpPr>
          <p:cNvPr id="13" name="TextBox 12"/>
          <p:cNvSpPr txBox="1"/>
          <p:nvPr/>
        </p:nvSpPr>
        <p:spPr>
          <a:xfrm>
            <a:off x="4191000" y="5638800"/>
            <a:ext cx="2188107" cy="369332"/>
          </a:xfrm>
          <a:prstGeom prst="rect">
            <a:avLst/>
          </a:prstGeom>
          <a:noFill/>
        </p:spPr>
        <p:txBody>
          <a:bodyPr wrap="none" rtlCol="0">
            <a:spAutoFit/>
          </a:bodyPr>
          <a:lstStyle/>
          <a:p>
            <a:r>
              <a:rPr lang="en-US" dirty="0" smtClean="0">
                <a:solidFill>
                  <a:srgbClr val="0000FF"/>
                </a:solidFill>
              </a:rPr>
              <a:t>Update(</a:t>
            </a:r>
            <a:r>
              <a:rPr lang="en-US" dirty="0" err="1" smtClean="0">
                <a:solidFill>
                  <a:srgbClr val="0000FF"/>
                </a:solidFill>
              </a:rPr>
              <a:t>int</a:t>
            </a:r>
            <a:r>
              <a:rPr lang="en-US" dirty="0" smtClean="0">
                <a:solidFill>
                  <a:srgbClr val="0000FF"/>
                </a:solidFill>
              </a:rPr>
              <a:t> </a:t>
            </a:r>
            <a:r>
              <a:rPr lang="en-US" dirty="0" err="1" smtClean="0">
                <a:solidFill>
                  <a:srgbClr val="0000FF"/>
                </a:solidFill>
              </a:rPr>
              <a:t>newPrice</a:t>
            </a:r>
            <a:r>
              <a:rPr lang="en-US" dirty="0" smtClean="0">
                <a:solidFill>
                  <a:srgbClr val="0000FF"/>
                </a:solidFill>
              </a:rPr>
              <a:t>)</a:t>
            </a:r>
            <a:endParaRPr lang="en-US" dirty="0">
              <a:solidFill>
                <a:srgbClr val="0000FF"/>
              </a:solidFill>
            </a:endParaRPr>
          </a:p>
        </p:txBody>
      </p:sp>
      <p:sp>
        <p:nvSpPr>
          <p:cNvPr id="14" name="Rectangle 13"/>
          <p:cNvSpPr/>
          <p:nvPr/>
        </p:nvSpPr>
        <p:spPr>
          <a:xfrm>
            <a:off x="6705600" y="43434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6705600" y="43434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University</a:t>
            </a:r>
            <a:endParaRPr lang="en-US" dirty="0">
              <a:solidFill>
                <a:srgbClr val="0000FF"/>
              </a:solidFill>
            </a:endParaRPr>
          </a:p>
        </p:txBody>
      </p:sp>
      <p:sp>
        <p:nvSpPr>
          <p:cNvPr id="16" name="Rectangle 15"/>
          <p:cNvSpPr/>
          <p:nvPr/>
        </p:nvSpPr>
        <p:spPr>
          <a:xfrm>
            <a:off x="6705600" y="56388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7" name="TextBox 16"/>
          <p:cNvSpPr txBox="1"/>
          <p:nvPr/>
        </p:nvSpPr>
        <p:spPr>
          <a:xfrm>
            <a:off x="6705600" y="4648200"/>
            <a:ext cx="1434182" cy="369332"/>
          </a:xfrm>
          <a:prstGeom prst="rect">
            <a:avLst/>
          </a:prstGeom>
          <a:noFill/>
        </p:spPr>
        <p:txBody>
          <a:bodyPr wrap="none" rtlCol="0">
            <a:spAutoFit/>
          </a:bodyPr>
          <a:lstStyle/>
          <a:p>
            <a:r>
              <a:rPr lang="en-US" dirty="0" smtClean="0"/>
              <a:t>Price: integer</a:t>
            </a:r>
            <a:endParaRPr lang="en-US" dirty="0"/>
          </a:p>
        </p:txBody>
      </p:sp>
      <p:sp>
        <p:nvSpPr>
          <p:cNvPr id="18" name="TextBox 17"/>
          <p:cNvSpPr txBox="1"/>
          <p:nvPr/>
        </p:nvSpPr>
        <p:spPr>
          <a:xfrm>
            <a:off x="6705600" y="5638800"/>
            <a:ext cx="2188107" cy="369332"/>
          </a:xfrm>
          <a:prstGeom prst="rect">
            <a:avLst/>
          </a:prstGeom>
          <a:noFill/>
        </p:spPr>
        <p:txBody>
          <a:bodyPr wrap="none" rtlCol="0">
            <a:spAutoFit/>
          </a:bodyPr>
          <a:lstStyle/>
          <a:p>
            <a:r>
              <a:rPr lang="en-US" dirty="0" smtClean="0">
                <a:solidFill>
                  <a:srgbClr val="0000FF"/>
                </a:solidFill>
              </a:rPr>
              <a:t>Update(</a:t>
            </a:r>
            <a:r>
              <a:rPr lang="en-US" dirty="0" err="1" smtClean="0">
                <a:solidFill>
                  <a:srgbClr val="0000FF"/>
                </a:solidFill>
              </a:rPr>
              <a:t>int</a:t>
            </a:r>
            <a:r>
              <a:rPr lang="en-US" dirty="0" smtClean="0">
                <a:solidFill>
                  <a:srgbClr val="0000FF"/>
                </a:solidFill>
              </a:rPr>
              <a:t> </a:t>
            </a:r>
            <a:r>
              <a:rPr lang="en-US" dirty="0" err="1" smtClean="0">
                <a:solidFill>
                  <a:srgbClr val="0000FF"/>
                </a:solidFill>
              </a:rPr>
              <a:t>newPrice</a:t>
            </a:r>
            <a:r>
              <a:rPr lang="en-US" dirty="0" smtClean="0">
                <a:solidFill>
                  <a:srgbClr val="0000FF"/>
                </a:solidFill>
              </a:rPr>
              <a:t>)</a:t>
            </a:r>
            <a:endParaRPr lang="en-US" dirty="0">
              <a:solidFill>
                <a:srgbClr val="0000FF"/>
              </a:solidFill>
            </a:endParaRPr>
          </a:p>
        </p:txBody>
      </p:sp>
      <p:sp>
        <p:nvSpPr>
          <p:cNvPr id="19" name="Rectangle 18"/>
          <p:cNvSpPr/>
          <p:nvPr/>
        </p:nvSpPr>
        <p:spPr>
          <a:xfrm>
            <a:off x="1600200" y="43434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1600200" y="43434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Corporate</a:t>
            </a:r>
            <a:endParaRPr lang="en-US" dirty="0">
              <a:solidFill>
                <a:srgbClr val="0000FF"/>
              </a:solidFill>
            </a:endParaRPr>
          </a:p>
        </p:txBody>
      </p:sp>
      <p:sp>
        <p:nvSpPr>
          <p:cNvPr id="21" name="Rectangle 20"/>
          <p:cNvSpPr/>
          <p:nvPr/>
        </p:nvSpPr>
        <p:spPr>
          <a:xfrm>
            <a:off x="1600200" y="56388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2" name="TextBox 21"/>
          <p:cNvSpPr txBox="1"/>
          <p:nvPr/>
        </p:nvSpPr>
        <p:spPr>
          <a:xfrm>
            <a:off x="1600200" y="4648200"/>
            <a:ext cx="1434182" cy="369332"/>
          </a:xfrm>
          <a:prstGeom prst="rect">
            <a:avLst/>
          </a:prstGeom>
          <a:noFill/>
        </p:spPr>
        <p:txBody>
          <a:bodyPr wrap="none" rtlCol="0">
            <a:spAutoFit/>
          </a:bodyPr>
          <a:lstStyle/>
          <a:p>
            <a:r>
              <a:rPr lang="en-US" dirty="0" smtClean="0"/>
              <a:t>Price: integer</a:t>
            </a:r>
            <a:endParaRPr lang="en-US" dirty="0"/>
          </a:p>
        </p:txBody>
      </p:sp>
      <p:sp>
        <p:nvSpPr>
          <p:cNvPr id="23" name="TextBox 22"/>
          <p:cNvSpPr txBox="1"/>
          <p:nvPr/>
        </p:nvSpPr>
        <p:spPr>
          <a:xfrm>
            <a:off x="1600200" y="5638800"/>
            <a:ext cx="2188107" cy="369332"/>
          </a:xfrm>
          <a:prstGeom prst="rect">
            <a:avLst/>
          </a:prstGeom>
          <a:noFill/>
        </p:spPr>
        <p:txBody>
          <a:bodyPr wrap="none" rtlCol="0">
            <a:spAutoFit/>
          </a:bodyPr>
          <a:lstStyle/>
          <a:p>
            <a:r>
              <a:rPr lang="en-US" dirty="0" smtClean="0">
                <a:solidFill>
                  <a:srgbClr val="0000FF"/>
                </a:solidFill>
              </a:rPr>
              <a:t>Update(</a:t>
            </a:r>
            <a:r>
              <a:rPr lang="en-US" dirty="0" err="1" smtClean="0">
                <a:solidFill>
                  <a:srgbClr val="0000FF"/>
                </a:solidFill>
              </a:rPr>
              <a:t>int</a:t>
            </a:r>
            <a:r>
              <a:rPr lang="en-US" dirty="0" smtClean="0">
                <a:solidFill>
                  <a:srgbClr val="0000FF"/>
                </a:solidFill>
              </a:rPr>
              <a:t> </a:t>
            </a:r>
            <a:r>
              <a:rPr lang="en-US" dirty="0" err="1" smtClean="0">
                <a:solidFill>
                  <a:srgbClr val="0000FF"/>
                </a:solidFill>
              </a:rPr>
              <a:t>newPrice</a:t>
            </a:r>
            <a:r>
              <a:rPr lang="en-US" dirty="0" smtClean="0">
                <a:solidFill>
                  <a:srgbClr val="0000FF"/>
                </a:solidFill>
              </a:rPr>
              <a:t>)</a:t>
            </a:r>
            <a:endParaRPr lang="en-US" dirty="0">
              <a:solidFill>
                <a:srgbClr val="0000FF"/>
              </a:solidFill>
            </a:endParaRPr>
          </a:p>
        </p:txBody>
      </p:sp>
      <p:sp>
        <p:nvSpPr>
          <p:cNvPr id="24" name="TextBox 23"/>
          <p:cNvSpPr txBox="1"/>
          <p:nvPr/>
        </p:nvSpPr>
        <p:spPr>
          <a:xfrm>
            <a:off x="228600" y="2156936"/>
            <a:ext cx="1467068" cy="307777"/>
          </a:xfrm>
          <a:prstGeom prst="rect">
            <a:avLst/>
          </a:prstGeom>
          <a:noFill/>
        </p:spPr>
        <p:txBody>
          <a:bodyPr wrap="none" rtlCol="0">
            <a:spAutoFit/>
          </a:bodyPr>
          <a:lstStyle/>
          <a:p>
            <a:r>
              <a:rPr lang="en-US" sz="1400" b="1" dirty="0" err="1" smtClean="0">
                <a:solidFill>
                  <a:srgbClr val="0000FF"/>
                </a:solidFill>
              </a:rPr>
              <a:t>ObserverList</a:t>
            </a:r>
            <a:r>
              <a:rPr lang="en-US" sz="1400" b="1" dirty="0" smtClean="0">
                <a:solidFill>
                  <a:srgbClr val="0000FF"/>
                </a:solidFill>
              </a:rPr>
              <a:t>: List</a:t>
            </a:r>
            <a:endParaRPr lang="en-US" sz="1400" b="1" dirty="0">
              <a:solidFill>
                <a:srgbClr val="0000FF"/>
              </a:solidFill>
            </a:endParaRPr>
          </a:p>
        </p:txBody>
      </p:sp>
      <p:cxnSp>
        <p:nvCxnSpPr>
          <p:cNvPr id="26" name="Straight Arrow Connector 25"/>
          <p:cNvCxnSpPr>
            <a:stCxn id="10" idx="0"/>
            <a:endCxn id="36" idx="2"/>
          </p:cNvCxnSpPr>
          <p:nvPr/>
        </p:nvCxnSpPr>
        <p:spPr>
          <a:xfrm flipV="1">
            <a:off x="5334000" y="3886200"/>
            <a:ext cx="990600" cy="457200"/>
          </a:xfrm>
          <a:prstGeom prst="straightConnector1">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9" idx="0"/>
            <a:endCxn id="31" idx="2"/>
          </p:cNvCxnSpPr>
          <p:nvPr/>
        </p:nvCxnSpPr>
        <p:spPr>
          <a:xfrm flipV="1">
            <a:off x="2743200" y="3886200"/>
            <a:ext cx="3581400" cy="457200"/>
          </a:xfrm>
          <a:prstGeom prst="straightConnector1">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5181600" y="15240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p:cNvSpPr/>
          <p:nvPr/>
        </p:nvSpPr>
        <p:spPr>
          <a:xfrm>
            <a:off x="5181600" y="15240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Observer</a:t>
            </a:r>
            <a:endParaRPr lang="en-US" dirty="0">
              <a:solidFill>
                <a:srgbClr val="0000FF"/>
              </a:solidFill>
            </a:endParaRPr>
          </a:p>
        </p:txBody>
      </p:sp>
      <p:sp>
        <p:nvSpPr>
          <p:cNvPr id="36" name="Rectangle 35"/>
          <p:cNvSpPr/>
          <p:nvPr/>
        </p:nvSpPr>
        <p:spPr>
          <a:xfrm>
            <a:off x="5181600" y="28194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7" name="TextBox 36"/>
          <p:cNvSpPr txBox="1"/>
          <p:nvPr/>
        </p:nvSpPr>
        <p:spPr>
          <a:xfrm>
            <a:off x="5181600" y="1828800"/>
            <a:ext cx="1434182" cy="369332"/>
          </a:xfrm>
          <a:prstGeom prst="rect">
            <a:avLst/>
          </a:prstGeom>
          <a:noFill/>
        </p:spPr>
        <p:txBody>
          <a:bodyPr wrap="none" rtlCol="0">
            <a:spAutoFit/>
          </a:bodyPr>
          <a:lstStyle/>
          <a:p>
            <a:r>
              <a:rPr lang="en-US" dirty="0" smtClean="0"/>
              <a:t>Price: integer</a:t>
            </a:r>
            <a:endParaRPr lang="en-US" dirty="0"/>
          </a:p>
        </p:txBody>
      </p:sp>
      <p:sp>
        <p:nvSpPr>
          <p:cNvPr id="38" name="TextBox 37"/>
          <p:cNvSpPr txBox="1"/>
          <p:nvPr/>
        </p:nvSpPr>
        <p:spPr>
          <a:xfrm>
            <a:off x="5181600" y="2819400"/>
            <a:ext cx="2188107" cy="369332"/>
          </a:xfrm>
          <a:prstGeom prst="rect">
            <a:avLst/>
          </a:prstGeom>
          <a:noFill/>
        </p:spPr>
        <p:txBody>
          <a:bodyPr wrap="none" rtlCol="0">
            <a:spAutoFit/>
          </a:bodyPr>
          <a:lstStyle/>
          <a:p>
            <a:r>
              <a:rPr lang="en-US" dirty="0" smtClean="0">
                <a:solidFill>
                  <a:srgbClr val="0000FF"/>
                </a:solidFill>
              </a:rPr>
              <a:t>Update(</a:t>
            </a:r>
            <a:r>
              <a:rPr lang="en-US" dirty="0" err="1" smtClean="0">
                <a:solidFill>
                  <a:srgbClr val="0000FF"/>
                </a:solidFill>
              </a:rPr>
              <a:t>int</a:t>
            </a:r>
            <a:r>
              <a:rPr lang="en-US" dirty="0" smtClean="0">
                <a:solidFill>
                  <a:srgbClr val="0000FF"/>
                </a:solidFill>
              </a:rPr>
              <a:t> </a:t>
            </a:r>
            <a:r>
              <a:rPr lang="en-US" dirty="0" err="1" smtClean="0">
                <a:solidFill>
                  <a:srgbClr val="0000FF"/>
                </a:solidFill>
              </a:rPr>
              <a:t>newPrice</a:t>
            </a:r>
            <a:r>
              <a:rPr lang="en-US" dirty="0" smtClean="0">
                <a:solidFill>
                  <a:srgbClr val="0000FF"/>
                </a:solidFill>
              </a:rPr>
              <a:t>)</a:t>
            </a:r>
            <a:endParaRPr lang="en-US" dirty="0">
              <a:solidFill>
                <a:srgbClr val="0000FF"/>
              </a:solidFill>
            </a:endParaRPr>
          </a:p>
        </p:txBody>
      </p:sp>
      <p:cxnSp>
        <p:nvCxnSpPr>
          <p:cNvPr id="40" name="Straight Arrow Connector 39"/>
          <p:cNvCxnSpPr>
            <a:stCxn id="15" idx="0"/>
            <a:endCxn id="31" idx="2"/>
          </p:cNvCxnSpPr>
          <p:nvPr/>
        </p:nvCxnSpPr>
        <p:spPr>
          <a:xfrm flipH="1" flipV="1">
            <a:off x="6324600" y="3886200"/>
            <a:ext cx="1524000" cy="457200"/>
          </a:xfrm>
          <a:prstGeom prst="straightConnector1">
            <a:avLst/>
          </a:prstGeom>
          <a:ln>
            <a:solidFill>
              <a:srgbClr val="0000FF"/>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endCxn id="31" idx="1"/>
          </p:cNvCxnSpPr>
          <p:nvPr/>
        </p:nvCxnSpPr>
        <p:spPr>
          <a:xfrm flipV="1">
            <a:off x="2514600" y="2705100"/>
            <a:ext cx="2667000" cy="381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7467600" y="3962400"/>
            <a:ext cx="1082348" cy="307777"/>
          </a:xfrm>
          <a:prstGeom prst="rect">
            <a:avLst/>
          </a:prstGeom>
          <a:noFill/>
        </p:spPr>
        <p:txBody>
          <a:bodyPr wrap="none" rtlCol="0">
            <a:spAutoFit/>
          </a:bodyPr>
          <a:lstStyle/>
          <a:p>
            <a:r>
              <a:rPr lang="en-US" sz="1400" b="1" dirty="0" smtClean="0">
                <a:solidFill>
                  <a:srgbClr val="0000FF"/>
                </a:solidFill>
              </a:rPr>
              <a:t>Implements</a:t>
            </a:r>
            <a:endParaRPr lang="en-US" sz="1400" b="1" dirty="0">
              <a:solidFill>
                <a:srgbClr val="0000FF"/>
              </a:solidFill>
            </a:endParaRPr>
          </a:p>
        </p:txBody>
      </p:sp>
      <p:sp>
        <p:nvSpPr>
          <p:cNvPr id="49" name="TextBox 48"/>
          <p:cNvSpPr txBox="1"/>
          <p:nvPr/>
        </p:nvSpPr>
        <p:spPr>
          <a:xfrm>
            <a:off x="3810000" y="2667000"/>
            <a:ext cx="1377300" cy="307777"/>
          </a:xfrm>
          <a:prstGeom prst="rect">
            <a:avLst/>
          </a:prstGeom>
          <a:noFill/>
        </p:spPr>
        <p:txBody>
          <a:bodyPr wrap="none" rtlCol="0">
            <a:spAutoFit/>
          </a:bodyPr>
          <a:lstStyle/>
          <a:p>
            <a:r>
              <a:rPr lang="en-US" sz="1400" b="1" dirty="0" err="1" smtClean="0">
                <a:solidFill>
                  <a:srgbClr val="0000FF"/>
                </a:solidFill>
              </a:rPr>
              <a:t>ListOfObservers</a:t>
            </a:r>
            <a:endParaRPr lang="en-US" sz="1400" b="1" dirty="0">
              <a:solidFill>
                <a:srgbClr val="0000FF"/>
              </a:solidFill>
            </a:endParaRPr>
          </a:p>
        </p:txBody>
      </p:sp>
      <p:sp>
        <p:nvSpPr>
          <p:cNvPr id="51" name="TextBox 50"/>
          <p:cNvSpPr txBox="1"/>
          <p:nvPr/>
        </p:nvSpPr>
        <p:spPr>
          <a:xfrm>
            <a:off x="7543800" y="2362200"/>
            <a:ext cx="1985906" cy="369332"/>
          </a:xfrm>
          <a:prstGeom prst="rect">
            <a:avLst/>
          </a:prstGeom>
          <a:noFill/>
        </p:spPr>
        <p:txBody>
          <a:bodyPr wrap="square" rtlCol="0">
            <a:spAutoFit/>
          </a:bodyPr>
          <a:lstStyle/>
          <a:p>
            <a:r>
              <a:rPr lang="en-US" i="1" dirty="0" smtClean="0">
                <a:solidFill>
                  <a:srgbClr val="FF0000"/>
                </a:solidFill>
              </a:rPr>
              <a:t>Loosely Coupled</a:t>
            </a:r>
            <a:endParaRPr lang="en-US" i="1" dirty="0">
              <a:solidFill>
                <a:srgbClr val="FF0000"/>
              </a:solidFill>
            </a:endParaRPr>
          </a:p>
        </p:txBody>
      </p:sp>
      <p:sp>
        <p:nvSpPr>
          <p:cNvPr id="52" name="TextBox 51"/>
          <p:cNvSpPr txBox="1"/>
          <p:nvPr/>
        </p:nvSpPr>
        <p:spPr>
          <a:xfrm>
            <a:off x="-2419" y="5029200"/>
            <a:ext cx="1653192" cy="1477328"/>
          </a:xfrm>
          <a:prstGeom prst="rect">
            <a:avLst/>
          </a:prstGeom>
          <a:noFill/>
        </p:spPr>
        <p:txBody>
          <a:bodyPr wrap="none" rtlCol="0">
            <a:spAutoFit/>
          </a:bodyPr>
          <a:lstStyle/>
          <a:p>
            <a:r>
              <a:rPr lang="en-US" i="1" dirty="0" smtClean="0">
                <a:solidFill>
                  <a:srgbClr val="0000FF"/>
                </a:solidFill>
              </a:rPr>
              <a:t>Telephone </a:t>
            </a:r>
          </a:p>
          <a:p>
            <a:r>
              <a:rPr lang="en-US" i="1" dirty="0" smtClean="0">
                <a:solidFill>
                  <a:srgbClr val="0000FF"/>
                </a:solidFill>
              </a:rPr>
              <a:t>Pricing Scheme </a:t>
            </a:r>
          </a:p>
          <a:p>
            <a:r>
              <a:rPr lang="en-US" i="1" dirty="0">
                <a:solidFill>
                  <a:srgbClr val="0000FF"/>
                </a:solidFill>
              </a:rPr>
              <a:t>d</a:t>
            </a:r>
            <a:r>
              <a:rPr lang="en-US" i="1" dirty="0" smtClean="0">
                <a:solidFill>
                  <a:srgbClr val="0000FF"/>
                </a:solidFill>
              </a:rPr>
              <a:t>oes not know </a:t>
            </a:r>
          </a:p>
          <a:p>
            <a:r>
              <a:rPr lang="en-US" i="1" dirty="0">
                <a:solidFill>
                  <a:srgbClr val="0000FF"/>
                </a:solidFill>
              </a:rPr>
              <a:t>d</a:t>
            </a:r>
            <a:r>
              <a:rPr lang="en-US" i="1" dirty="0" smtClean="0">
                <a:solidFill>
                  <a:srgbClr val="0000FF"/>
                </a:solidFill>
              </a:rPr>
              <a:t>etails of </a:t>
            </a:r>
          </a:p>
          <a:p>
            <a:r>
              <a:rPr lang="en-US" i="1" dirty="0" smtClean="0">
                <a:solidFill>
                  <a:srgbClr val="0000FF"/>
                </a:solidFill>
              </a:rPr>
              <a:t>observers</a:t>
            </a:r>
            <a:endParaRPr lang="en-US" i="1" dirty="0">
              <a:solidFill>
                <a:srgbClr val="0000FF"/>
              </a:solidFill>
            </a:endParaRPr>
          </a:p>
        </p:txBody>
      </p:sp>
      <p:grpSp>
        <p:nvGrpSpPr>
          <p:cNvPr id="62" name="Group 61"/>
          <p:cNvGrpSpPr/>
          <p:nvPr/>
        </p:nvGrpSpPr>
        <p:grpSpPr>
          <a:xfrm>
            <a:off x="228600" y="3124200"/>
            <a:ext cx="1313919" cy="597932"/>
            <a:chOff x="1600200" y="5867400"/>
            <a:chExt cx="1313919" cy="597932"/>
          </a:xfrm>
        </p:grpSpPr>
        <p:sp>
          <p:nvSpPr>
            <p:cNvPr id="63" name="TextBox 62"/>
            <p:cNvSpPr txBox="1"/>
            <p:nvPr/>
          </p:nvSpPr>
          <p:spPr>
            <a:xfrm>
              <a:off x="1600200" y="5867400"/>
              <a:ext cx="1089398" cy="369332"/>
            </a:xfrm>
            <a:prstGeom prst="rect">
              <a:avLst/>
            </a:prstGeom>
            <a:noFill/>
          </p:spPr>
          <p:txBody>
            <a:bodyPr wrap="none" rtlCol="0">
              <a:spAutoFit/>
            </a:bodyPr>
            <a:lstStyle/>
            <a:p>
              <a:r>
                <a:rPr lang="en-US" dirty="0" smtClean="0">
                  <a:solidFill>
                    <a:srgbClr val="0000FF"/>
                  </a:solidFill>
                </a:rPr>
                <a:t>Register()</a:t>
              </a:r>
              <a:endParaRPr lang="en-US" dirty="0">
                <a:solidFill>
                  <a:srgbClr val="0000FF"/>
                </a:solidFill>
              </a:endParaRPr>
            </a:p>
          </p:txBody>
        </p:sp>
        <p:sp>
          <p:nvSpPr>
            <p:cNvPr id="64" name="TextBox 63"/>
            <p:cNvSpPr txBox="1"/>
            <p:nvPr/>
          </p:nvSpPr>
          <p:spPr>
            <a:xfrm>
              <a:off x="1600200" y="6096000"/>
              <a:ext cx="1313919" cy="369332"/>
            </a:xfrm>
            <a:prstGeom prst="rect">
              <a:avLst/>
            </a:prstGeom>
            <a:noFill/>
          </p:spPr>
          <p:txBody>
            <a:bodyPr wrap="none" rtlCol="0">
              <a:spAutoFit/>
            </a:bodyPr>
            <a:lstStyle/>
            <a:p>
              <a:r>
                <a:rPr lang="en-US" dirty="0" smtClean="0">
                  <a:solidFill>
                    <a:srgbClr val="0000FF"/>
                  </a:solidFill>
                </a:rPr>
                <a:t>Unregister()</a:t>
              </a:r>
              <a:endParaRPr lang="en-US" dirty="0">
                <a:solidFill>
                  <a:srgbClr val="0000FF"/>
                </a:solidFill>
              </a:endParaRPr>
            </a:p>
          </p:txBody>
        </p:sp>
      </p:grpSp>
    </p:spTree>
    <p:extLst>
      <p:ext uri="{BB962C8B-B14F-4D97-AF65-F5344CB8AC3E}">
        <p14:creationId xmlns:p14="http://schemas.microsoft.com/office/powerpoint/2010/main" val="498207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par>
                                <p:cTn id="8" presetID="9"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dissolve">
                                      <p:cBhvr>
                                        <p:cTn id="13" dur="500"/>
                                        <p:tgtEl>
                                          <p:spTgt spid="26"/>
                                        </p:tgtEl>
                                      </p:cBhvr>
                                    </p:animEffect>
                                  </p:childTnLst>
                                </p:cTn>
                              </p:par>
                              <p:par>
                                <p:cTn id="14" presetID="9"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dissolve">
                                      <p:cBhvr>
                                        <p:cTn id="21" dur="500"/>
                                        <p:tgtEl>
                                          <p:spTgt spid="49"/>
                                        </p:tgtEl>
                                      </p:cBhvr>
                                    </p:animEffect>
                                  </p:childTnLst>
                                </p:cTn>
                              </p:par>
                              <p:par>
                                <p:cTn id="22" presetID="9"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dissolve">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dissolve">
                                      <p:cBhvr>
                                        <p:cTn id="32" dur="500"/>
                                        <p:tgtEl>
                                          <p:spTgt spid="5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dissolve">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dissolve">
                                      <p:cBhvr>
                                        <p:cTn id="4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8" grpId="0"/>
      <p:bldP spid="49" grpId="0"/>
      <p:bldP spid="51" grpId="0"/>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When to Use Observer Pattern</a:t>
            </a:r>
            <a:endParaRPr lang="en-US" dirty="0"/>
          </a:p>
        </p:txBody>
      </p:sp>
      <p:sp>
        <p:nvSpPr>
          <p:cNvPr id="3" name="Content Placeholder 2"/>
          <p:cNvSpPr>
            <a:spLocks noGrp="1"/>
          </p:cNvSpPr>
          <p:nvPr>
            <p:ph idx="1"/>
          </p:nvPr>
        </p:nvSpPr>
        <p:spPr/>
        <p:txBody>
          <a:bodyPr>
            <a:normAutofit/>
          </a:bodyPr>
          <a:lstStyle/>
          <a:p>
            <a:r>
              <a:rPr lang="en-US" dirty="0" smtClean="0"/>
              <a:t>When you need many other objects to receive an update when another object changes. For instance, </a:t>
            </a:r>
          </a:p>
          <a:p>
            <a:r>
              <a:rPr lang="en-US" dirty="0" smtClean="0"/>
              <a:t>The Subject (publisher) doesn’t need to know anything about the Observers (subscribers)</a:t>
            </a:r>
            <a:endParaRPr lang="en-US" dirty="0"/>
          </a:p>
        </p:txBody>
      </p:sp>
      <p:sp>
        <p:nvSpPr>
          <p:cNvPr id="4" name="TextBox 3"/>
          <p:cNvSpPr txBox="1"/>
          <p:nvPr/>
        </p:nvSpPr>
        <p:spPr>
          <a:xfrm>
            <a:off x="1676400" y="5791200"/>
            <a:ext cx="619893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err="1" smtClean="0"/>
              <a:t>iSubject.java</a:t>
            </a:r>
            <a:r>
              <a:rPr lang="en-US" dirty="0" smtClean="0"/>
              <a:t>; </a:t>
            </a:r>
            <a:r>
              <a:rPr lang="en-US" dirty="0" err="1" smtClean="0"/>
              <a:t>Observer.java</a:t>
            </a:r>
            <a:r>
              <a:rPr lang="en-US" dirty="0"/>
              <a:t>;</a:t>
            </a:r>
            <a:r>
              <a:rPr lang="en-US" dirty="0" smtClean="0"/>
              <a:t> </a:t>
            </a:r>
            <a:r>
              <a:rPr lang="en-US" dirty="0" err="1" smtClean="0"/>
              <a:t>PricingScheme.java</a:t>
            </a:r>
            <a:r>
              <a:rPr lang="en-US" dirty="0"/>
              <a:t>;</a:t>
            </a:r>
            <a:r>
              <a:rPr lang="en-US" dirty="0" smtClean="0"/>
              <a:t> </a:t>
            </a:r>
            <a:r>
              <a:rPr lang="en-US" dirty="0" err="1" smtClean="0"/>
              <a:t>University.java</a:t>
            </a:r>
            <a:endParaRPr lang="en-US" dirty="0"/>
          </a:p>
        </p:txBody>
      </p:sp>
    </p:spTree>
    <p:extLst>
      <p:ext uri="{BB962C8B-B14F-4D97-AF65-F5344CB8AC3E}">
        <p14:creationId xmlns:p14="http://schemas.microsoft.com/office/powerpoint/2010/main" val="110835178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Observer </a:t>
            </a:r>
            <a:r>
              <a:rPr lang="en-US" dirty="0" smtClean="0"/>
              <a:t>Design Pattern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Assume a </a:t>
            </a:r>
            <a:r>
              <a:rPr lang="en-US" dirty="0" smtClean="0">
                <a:solidFill>
                  <a:srgbClr val="0000FF"/>
                </a:solidFill>
              </a:rPr>
              <a:t>Stock market </a:t>
            </a:r>
            <a:r>
              <a:rPr lang="en-US" dirty="0" smtClean="0"/>
              <a:t>with different stocks</a:t>
            </a:r>
            <a:r>
              <a:rPr lang="en-US" dirty="0" smtClean="0"/>
              <a:t>. Different number of people may purchase and monitor different stocks. As such, the stock market needs to </a:t>
            </a:r>
            <a:r>
              <a:rPr lang="en-US" dirty="0" smtClean="0">
                <a:solidFill>
                  <a:srgbClr val="0000FF"/>
                </a:solidFill>
              </a:rPr>
              <a:t>update</a:t>
            </a:r>
            <a:r>
              <a:rPr lang="en-US" dirty="0" smtClean="0"/>
              <a:t> all purchasers when stock pricing changes, yet does not need to know the details of all purchasers. Moreover, for each stock, the stock market needs to update only the purchasers of that very stock. Additionally, new personnel may </a:t>
            </a:r>
            <a:r>
              <a:rPr lang="en-US" dirty="0" smtClean="0">
                <a:solidFill>
                  <a:srgbClr val="0000FF"/>
                </a:solidFill>
              </a:rPr>
              <a:t>purchase </a:t>
            </a:r>
            <a:r>
              <a:rPr lang="en-US" dirty="0" smtClean="0"/>
              <a:t>a stock any time and existing purchasers may </a:t>
            </a:r>
            <a:r>
              <a:rPr lang="en-US" dirty="0" smtClean="0">
                <a:solidFill>
                  <a:srgbClr val="0000FF"/>
                </a:solidFill>
              </a:rPr>
              <a:t>sell </a:t>
            </a:r>
            <a:r>
              <a:rPr lang="en-US" dirty="0" smtClean="0"/>
              <a:t>their stocks. </a:t>
            </a:r>
            <a:endParaRPr lang="en-US" dirty="0" smtClean="0"/>
          </a:p>
          <a:p>
            <a:pPr marL="0" indent="0">
              <a:buNone/>
            </a:pPr>
            <a:endParaRPr lang="en-US" dirty="0"/>
          </a:p>
        </p:txBody>
      </p:sp>
    </p:spTree>
    <p:extLst>
      <p:ext uri="{BB962C8B-B14F-4D97-AF65-F5344CB8AC3E}">
        <p14:creationId xmlns:p14="http://schemas.microsoft.com/office/powerpoint/2010/main" val="423737358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5 (5 min</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smtClean="0"/>
              <a:t>Complete the class diagram for the Telephone pricing scheme example that </a:t>
            </a:r>
            <a:r>
              <a:rPr lang="en-US" dirty="0" smtClean="0"/>
              <a:t>uses </a:t>
            </a:r>
            <a:r>
              <a:rPr lang="en-US" dirty="0" smtClean="0"/>
              <a:t>observer patterns. </a:t>
            </a:r>
            <a:endParaRPr lang="en-US" dirty="0"/>
          </a:p>
        </p:txBody>
      </p:sp>
    </p:spTree>
    <p:extLst>
      <p:ext uri="{BB962C8B-B14F-4D97-AF65-F5344CB8AC3E}">
        <p14:creationId xmlns:p14="http://schemas.microsoft.com/office/powerpoint/2010/main" val="14623374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6 (15 min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Assume a social media that displays a number of posts. Anyone who subscribes to a post is notified immediately when the post is edited or some other subscriber comments to the post. Subscribers only receive notification for the posts (s)he was subscribed to. Any subscriber can leave from his/her subscription at any time. Design and implement such a social media using observer patterns. For the design, draw the class diagram. Your implementation should include at least the following function: make a new post, subscribe to a post, edit a post (only allowed for the subscriber who posted initially), comments on a post and leave from a post. </a:t>
            </a:r>
          </a:p>
        </p:txBody>
      </p:sp>
    </p:spTree>
    <p:extLst>
      <p:ext uri="{BB962C8B-B14F-4D97-AF65-F5344CB8AC3E}">
        <p14:creationId xmlns:p14="http://schemas.microsoft.com/office/powerpoint/2010/main" val="42782809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1.1 </a:t>
            </a:r>
            <a:r>
              <a:rPr lang="en-US" dirty="0" smtClean="0"/>
              <a:t>(10 min)</a:t>
            </a:r>
            <a:endParaRPr lang="en-US" dirty="0"/>
          </a:p>
        </p:txBody>
      </p:sp>
      <p:sp>
        <p:nvSpPr>
          <p:cNvPr id="3" name="Content Placeholder 2"/>
          <p:cNvSpPr>
            <a:spLocks noGrp="1"/>
          </p:cNvSpPr>
          <p:nvPr>
            <p:ph sz="half" idx="1"/>
          </p:nvPr>
        </p:nvSpPr>
        <p:spPr>
          <a:xfrm>
            <a:off x="457200" y="1600200"/>
            <a:ext cx="8382000" cy="4525963"/>
          </a:xfrm>
        </p:spPr>
        <p:txBody>
          <a:bodyPr>
            <a:normAutofit/>
          </a:bodyPr>
          <a:lstStyle/>
          <a:p>
            <a:pPr marL="0" indent="0" algn="just">
              <a:buNone/>
            </a:pPr>
            <a:r>
              <a:rPr lang="en-US" dirty="0" smtClean="0"/>
              <a:t>Consider classes Radish and Carrot which both extend class Vegetable and implement interface Crunchable. Which of the following sets of assignments are legal and why?</a:t>
            </a:r>
          </a:p>
          <a:p>
            <a:pPr marL="514350" indent="-514350">
              <a:buAutoNum type="alphaLcPeriod"/>
            </a:pPr>
            <a:r>
              <a:rPr lang="en-US" i="1" dirty="0" smtClean="0"/>
              <a:t>Radish </a:t>
            </a:r>
            <a:r>
              <a:rPr lang="en-US" i="1" dirty="0" err="1" smtClean="0"/>
              <a:t>radish</a:t>
            </a:r>
            <a:r>
              <a:rPr lang="en-US" i="1" dirty="0" smtClean="0"/>
              <a:t> = new Radish();</a:t>
            </a:r>
          </a:p>
          <a:p>
            <a:pPr marL="514350" indent="-514350">
              <a:buAutoNum type="alphaLcPeriod"/>
            </a:pPr>
            <a:r>
              <a:rPr lang="en-US" i="1" dirty="0" smtClean="0"/>
              <a:t>Radish </a:t>
            </a:r>
            <a:r>
              <a:rPr lang="en-US" i="1" dirty="0" err="1" smtClean="0"/>
              <a:t>radish</a:t>
            </a:r>
            <a:r>
              <a:rPr lang="en-US" i="1" dirty="0" smtClean="0"/>
              <a:t> = new Vegetable();</a:t>
            </a:r>
          </a:p>
          <a:p>
            <a:pPr marL="514350" indent="-514350">
              <a:buAutoNum type="alphaLcPeriod"/>
            </a:pPr>
            <a:r>
              <a:rPr lang="en-US" i="1" dirty="0" smtClean="0"/>
              <a:t>Vegetable </a:t>
            </a:r>
            <a:r>
              <a:rPr lang="en-US" i="1" dirty="0" err="1" smtClean="0"/>
              <a:t>vegetable</a:t>
            </a:r>
            <a:r>
              <a:rPr lang="en-US" i="1" dirty="0" smtClean="0"/>
              <a:t> = new Radish();</a:t>
            </a:r>
          </a:p>
          <a:p>
            <a:pPr marL="514350" indent="-514350">
              <a:buAutoNum type="alphaLcPeriod"/>
            </a:pPr>
            <a:r>
              <a:rPr lang="en-US" i="1" dirty="0" smtClean="0"/>
              <a:t>Crunchable crunchy = new Radish();</a:t>
            </a:r>
          </a:p>
          <a:p>
            <a:pPr marL="514350" indent="-514350">
              <a:buAutoNum type="alphaLcPeriod"/>
            </a:pPr>
            <a:r>
              <a:rPr lang="en-US" i="1" dirty="0" smtClean="0"/>
              <a:t>Radish </a:t>
            </a:r>
            <a:r>
              <a:rPr lang="en-US" i="1" dirty="0" err="1" smtClean="0"/>
              <a:t>radish</a:t>
            </a:r>
            <a:r>
              <a:rPr lang="en-US" i="1" dirty="0" smtClean="0"/>
              <a:t> = new Carrot();</a:t>
            </a:r>
          </a:p>
          <a:p>
            <a:endParaRPr lang="en-US" dirty="0"/>
          </a:p>
        </p:txBody>
      </p:sp>
    </p:spTree>
    <p:extLst>
      <p:ext uri="{BB962C8B-B14F-4D97-AF65-F5344CB8AC3E}">
        <p14:creationId xmlns:p14="http://schemas.microsoft.com/office/powerpoint/2010/main" val="200057778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grpSp>
        <p:nvGrpSpPr>
          <p:cNvPr id="14" name="Group 13"/>
          <p:cNvGrpSpPr/>
          <p:nvPr/>
        </p:nvGrpSpPr>
        <p:grpSpPr>
          <a:xfrm>
            <a:off x="3276600" y="1447800"/>
            <a:ext cx="2286000" cy="1981200"/>
            <a:chOff x="3276600" y="1447800"/>
            <a:chExt cx="2286000" cy="2362200"/>
          </a:xfrm>
        </p:grpSpPr>
        <p:sp>
          <p:nvSpPr>
            <p:cNvPr id="5" name="Rectangle 4"/>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Pizza</a:t>
              </a:r>
              <a:endParaRPr lang="en-US" dirty="0">
                <a:solidFill>
                  <a:srgbClr val="0000FF"/>
                </a:solidFill>
              </a:endParaRPr>
            </a:p>
          </p:txBody>
        </p:sp>
        <p:sp>
          <p:nvSpPr>
            <p:cNvPr id="7" name="Rectangle 6"/>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8" name="TextBox 7"/>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grpSp>
        <p:nvGrpSpPr>
          <p:cNvPr id="15" name="Group 14"/>
          <p:cNvGrpSpPr/>
          <p:nvPr/>
        </p:nvGrpSpPr>
        <p:grpSpPr>
          <a:xfrm>
            <a:off x="304800" y="4343400"/>
            <a:ext cx="1828800" cy="1981200"/>
            <a:chOff x="3276600" y="1447800"/>
            <a:chExt cx="2286000" cy="2362200"/>
          </a:xfrm>
        </p:grpSpPr>
        <p:sp>
          <p:nvSpPr>
            <p:cNvPr id="16" name="Rectangle 15"/>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FF"/>
                  </a:solidFill>
                </a:rPr>
                <a:t>PlainPizza</a:t>
              </a:r>
              <a:endParaRPr lang="en-US" dirty="0">
                <a:solidFill>
                  <a:srgbClr val="0000FF"/>
                </a:solidFill>
              </a:endParaRPr>
            </a:p>
          </p:txBody>
        </p:sp>
        <p:sp>
          <p:nvSpPr>
            <p:cNvPr id="18" name="Rectangle 17"/>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9" name="TextBox 18"/>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grpSp>
        <p:nvGrpSpPr>
          <p:cNvPr id="20" name="Group 19"/>
          <p:cNvGrpSpPr/>
          <p:nvPr/>
        </p:nvGrpSpPr>
        <p:grpSpPr>
          <a:xfrm>
            <a:off x="2590800" y="4343400"/>
            <a:ext cx="1752600" cy="1981200"/>
            <a:chOff x="3276600" y="1447800"/>
            <a:chExt cx="2286000" cy="2362200"/>
          </a:xfrm>
        </p:grpSpPr>
        <p:sp>
          <p:nvSpPr>
            <p:cNvPr id="21" name="Rectangle 20"/>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FF"/>
                  </a:solidFill>
                </a:rPr>
                <a:t>TomatoPizza</a:t>
              </a:r>
              <a:endParaRPr lang="en-US" dirty="0">
                <a:solidFill>
                  <a:srgbClr val="0000FF"/>
                </a:solidFill>
              </a:endParaRPr>
            </a:p>
          </p:txBody>
        </p:sp>
        <p:sp>
          <p:nvSpPr>
            <p:cNvPr id="23" name="Rectangle 22"/>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4" name="TextBox 23"/>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grpSp>
        <p:nvGrpSpPr>
          <p:cNvPr id="30" name="Group 29"/>
          <p:cNvGrpSpPr/>
          <p:nvPr/>
        </p:nvGrpSpPr>
        <p:grpSpPr>
          <a:xfrm>
            <a:off x="4724400" y="4343400"/>
            <a:ext cx="1752600" cy="1981200"/>
            <a:chOff x="3276600" y="1447800"/>
            <a:chExt cx="2286000" cy="2362200"/>
          </a:xfrm>
        </p:grpSpPr>
        <p:sp>
          <p:nvSpPr>
            <p:cNvPr id="31" name="Rectangle 30"/>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FF"/>
                  </a:solidFill>
                </a:rPr>
                <a:t>CheesePizza</a:t>
              </a:r>
              <a:endParaRPr lang="en-US" dirty="0">
                <a:solidFill>
                  <a:srgbClr val="0000FF"/>
                </a:solidFill>
              </a:endParaRPr>
            </a:p>
          </p:txBody>
        </p:sp>
        <p:sp>
          <p:nvSpPr>
            <p:cNvPr id="33" name="Rectangle 32"/>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4" name="TextBox 33"/>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grpSp>
        <p:nvGrpSpPr>
          <p:cNvPr id="35" name="Group 34"/>
          <p:cNvGrpSpPr/>
          <p:nvPr/>
        </p:nvGrpSpPr>
        <p:grpSpPr>
          <a:xfrm>
            <a:off x="7010400" y="4343400"/>
            <a:ext cx="1752600" cy="1981200"/>
            <a:chOff x="3276600" y="1447800"/>
            <a:chExt cx="2286000" cy="2362200"/>
          </a:xfrm>
        </p:grpSpPr>
        <p:sp>
          <p:nvSpPr>
            <p:cNvPr id="36" name="Rectangle 35"/>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FF"/>
                  </a:solidFill>
                </a:rPr>
                <a:t>HamPizza</a:t>
              </a:r>
              <a:endParaRPr lang="en-US" dirty="0">
                <a:solidFill>
                  <a:srgbClr val="0000FF"/>
                </a:solidFill>
              </a:endParaRPr>
            </a:p>
          </p:txBody>
        </p:sp>
        <p:sp>
          <p:nvSpPr>
            <p:cNvPr id="38" name="Rectangle 37"/>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9" name="TextBox 38"/>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cxnSp>
        <p:nvCxnSpPr>
          <p:cNvPr id="41" name="Straight Arrow Connector 40"/>
          <p:cNvCxnSpPr>
            <a:stCxn id="16" idx="0"/>
          </p:cNvCxnSpPr>
          <p:nvPr/>
        </p:nvCxnSpPr>
        <p:spPr>
          <a:xfrm flipV="1">
            <a:off x="1219200" y="3429000"/>
            <a:ext cx="2514600" cy="914400"/>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1" idx="0"/>
          </p:cNvCxnSpPr>
          <p:nvPr/>
        </p:nvCxnSpPr>
        <p:spPr>
          <a:xfrm flipV="1">
            <a:off x="3467100" y="3429000"/>
            <a:ext cx="495300" cy="914400"/>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2" idx="0"/>
            <a:endCxn id="7" idx="2"/>
          </p:cNvCxnSpPr>
          <p:nvPr/>
        </p:nvCxnSpPr>
        <p:spPr>
          <a:xfrm flipH="1" flipV="1">
            <a:off x="4419600" y="3429000"/>
            <a:ext cx="1181100" cy="914400"/>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36" idx="0"/>
          </p:cNvCxnSpPr>
          <p:nvPr/>
        </p:nvCxnSpPr>
        <p:spPr>
          <a:xfrm flipH="1" flipV="1">
            <a:off x="5029200" y="3429000"/>
            <a:ext cx="2857500" cy="914400"/>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5638800" y="1524000"/>
            <a:ext cx="3339376" cy="1754327"/>
          </a:xfrm>
          <a:prstGeom prst="rect">
            <a:avLst/>
          </a:prstGeom>
          <a:noFill/>
        </p:spPr>
        <p:txBody>
          <a:bodyPr wrap="none" rtlCol="0">
            <a:spAutoFit/>
          </a:bodyPr>
          <a:lstStyle/>
          <a:p>
            <a:pPr marL="342900" indent="-342900">
              <a:buFont typeface="Arial"/>
              <a:buChar char="•"/>
            </a:pPr>
            <a:r>
              <a:rPr lang="en-US" i="1" dirty="0" smtClean="0">
                <a:solidFill>
                  <a:srgbClr val="FF0000"/>
                </a:solidFill>
              </a:rPr>
              <a:t>Cannot start with a </a:t>
            </a:r>
            <a:r>
              <a:rPr lang="en-US" i="1" dirty="0" err="1" smtClean="0">
                <a:solidFill>
                  <a:srgbClr val="FF0000"/>
                </a:solidFill>
              </a:rPr>
              <a:t>PlainPizza</a:t>
            </a:r>
            <a:r>
              <a:rPr lang="en-US" i="1" dirty="0" smtClean="0">
                <a:solidFill>
                  <a:srgbClr val="FF0000"/>
                </a:solidFill>
              </a:rPr>
              <a:t> </a:t>
            </a:r>
          </a:p>
          <a:p>
            <a:r>
              <a:rPr lang="en-US" i="1" dirty="0" smtClean="0">
                <a:solidFill>
                  <a:srgbClr val="FF0000"/>
                </a:solidFill>
              </a:rPr>
              <a:t>and change it to </a:t>
            </a:r>
            <a:r>
              <a:rPr lang="en-US" i="1" dirty="0" err="1" smtClean="0">
                <a:solidFill>
                  <a:srgbClr val="FF0000"/>
                </a:solidFill>
              </a:rPr>
              <a:t>CheesePizza</a:t>
            </a:r>
            <a:endParaRPr lang="en-US" i="1" dirty="0">
              <a:solidFill>
                <a:srgbClr val="FF0000"/>
              </a:solidFill>
            </a:endParaRPr>
          </a:p>
          <a:p>
            <a:endParaRPr lang="en-US" i="1" dirty="0" smtClean="0">
              <a:solidFill>
                <a:srgbClr val="FF0000"/>
              </a:solidFill>
            </a:endParaRPr>
          </a:p>
          <a:p>
            <a:pPr marL="285750" indent="-285750">
              <a:buFont typeface="Arial"/>
              <a:buChar char="•"/>
            </a:pPr>
            <a:r>
              <a:rPr lang="en-US" i="1" dirty="0" smtClean="0">
                <a:solidFill>
                  <a:srgbClr val="FF0000"/>
                </a:solidFill>
              </a:rPr>
              <a:t>How to do </a:t>
            </a:r>
            <a:r>
              <a:rPr lang="en-US" i="1" dirty="0" err="1" smtClean="0">
                <a:solidFill>
                  <a:srgbClr val="FF0000"/>
                </a:solidFill>
              </a:rPr>
              <a:t>MakeMyOwnPizza</a:t>
            </a:r>
            <a:r>
              <a:rPr lang="en-US" i="1" dirty="0" smtClean="0">
                <a:solidFill>
                  <a:srgbClr val="FF0000"/>
                </a:solidFill>
              </a:rPr>
              <a:t>?</a:t>
            </a:r>
          </a:p>
          <a:p>
            <a:pPr marL="285750" indent="-285750">
              <a:buFont typeface="Arial"/>
              <a:buChar char="•"/>
            </a:pPr>
            <a:endParaRPr lang="en-US" i="1" dirty="0">
              <a:solidFill>
                <a:srgbClr val="FF0000"/>
              </a:solidFill>
            </a:endParaRPr>
          </a:p>
          <a:p>
            <a:endParaRPr lang="en-US" i="1" dirty="0">
              <a:solidFill>
                <a:srgbClr val="FF0000"/>
              </a:solidFill>
            </a:endParaRPr>
          </a:p>
        </p:txBody>
      </p:sp>
    </p:spTree>
    <p:extLst>
      <p:ext uri="{BB962C8B-B14F-4D97-AF65-F5344CB8AC3E}">
        <p14:creationId xmlns:p14="http://schemas.microsoft.com/office/powerpoint/2010/main" val="23319458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par>
                                <p:cTn id="8" presetID="9"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par>
                                <p:cTn id="11" presetID="9"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dissolve">
                                      <p:cBhvr>
                                        <p:cTn id="13" dur="500"/>
                                        <p:tgtEl>
                                          <p:spTgt spid="45"/>
                                        </p:tgtEl>
                                      </p:cBhvr>
                                    </p:animEffect>
                                  </p:childTnLst>
                                </p:cTn>
                              </p:par>
                              <p:par>
                                <p:cTn id="14" presetID="9"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dissolv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a:t>
            </a:r>
            <a:endParaRPr lang="en-US" dirty="0"/>
          </a:p>
        </p:txBody>
      </p:sp>
      <p:grpSp>
        <p:nvGrpSpPr>
          <p:cNvPr id="14" name="Group 13"/>
          <p:cNvGrpSpPr/>
          <p:nvPr/>
        </p:nvGrpSpPr>
        <p:grpSpPr>
          <a:xfrm>
            <a:off x="304800" y="1676400"/>
            <a:ext cx="2286000" cy="1981200"/>
            <a:chOff x="3276600" y="1447800"/>
            <a:chExt cx="2286000" cy="2362200"/>
          </a:xfrm>
        </p:grpSpPr>
        <p:sp>
          <p:nvSpPr>
            <p:cNvPr id="5" name="Rectangle 4"/>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Pizza (Interface)</a:t>
              </a:r>
              <a:endParaRPr lang="en-US" dirty="0">
                <a:solidFill>
                  <a:srgbClr val="0000FF"/>
                </a:solidFill>
              </a:endParaRPr>
            </a:p>
          </p:txBody>
        </p:sp>
        <p:sp>
          <p:nvSpPr>
            <p:cNvPr id="7" name="Rectangle 6"/>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8" name="TextBox 7"/>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grpSp>
        <p:nvGrpSpPr>
          <p:cNvPr id="15" name="Group 14"/>
          <p:cNvGrpSpPr/>
          <p:nvPr/>
        </p:nvGrpSpPr>
        <p:grpSpPr>
          <a:xfrm>
            <a:off x="304800" y="4343400"/>
            <a:ext cx="1828800" cy="1981200"/>
            <a:chOff x="3276600" y="1447800"/>
            <a:chExt cx="2286000" cy="2362200"/>
          </a:xfrm>
        </p:grpSpPr>
        <p:sp>
          <p:nvSpPr>
            <p:cNvPr id="16" name="Rectangle 15"/>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FF"/>
                  </a:solidFill>
                </a:rPr>
                <a:t>PlainPizza</a:t>
              </a:r>
              <a:endParaRPr lang="en-US" dirty="0">
                <a:solidFill>
                  <a:srgbClr val="0000FF"/>
                </a:solidFill>
              </a:endParaRPr>
            </a:p>
          </p:txBody>
        </p:sp>
        <p:sp>
          <p:nvSpPr>
            <p:cNvPr id="18" name="Rectangle 17"/>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9" name="TextBox 18"/>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grpSp>
        <p:nvGrpSpPr>
          <p:cNvPr id="20" name="Group 19"/>
          <p:cNvGrpSpPr/>
          <p:nvPr/>
        </p:nvGrpSpPr>
        <p:grpSpPr>
          <a:xfrm>
            <a:off x="2590800" y="4343400"/>
            <a:ext cx="1752600" cy="1981200"/>
            <a:chOff x="3276600" y="1447800"/>
            <a:chExt cx="2286000" cy="2362200"/>
          </a:xfrm>
        </p:grpSpPr>
        <p:sp>
          <p:nvSpPr>
            <p:cNvPr id="21" name="Rectangle 20"/>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Tomato</a:t>
              </a:r>
              <a:endParaRPr lang="en-US" dirty="0">
                <a:solidFill>
                  <a:srgbClr val="0000FF"/>
                </a:solidFill>
              </a:endParaRPr>
            </a:p>
          </p:txBody>
        </p:sp>
        <p:sp>
          <p:nvSpPr>
            <p:cNvPr id="23" name="Rectangle 22"/>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4" name="TextBox 23"/>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grpSp>
        <p:nvGrpSpPr>
          <p:cNvPr id="30" name="Group 29"/>
          <p:cNvGrpSpPr/>
          <p:nvPr/>
        </p:nvGrpSpPr>
        <p:grpSpPr>
          <a:xfrm>
            <a:off x="4724400" y="4343400"/>
            <a:ext cx="1752600" cy="1981200"/>
            <a:chOff x="3276600" y="1447800"/>
            <a:chExt cx="2286000" cy="2362200"/>
          </a:xfrm>
        </p:grpSpPr>
        <p:sp>
          <p:nvSpPr>
            <p:cNvPr id="31" name="Rectangle 30"/>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Cheese</a:t>
              </a:r>
              <a:endParaRPr lang="en-US" dirty="0">
                <a:solidFill>
                  <a:srgbClr val="0000FF"/>
                </a:solidFill>
              </a:endParaRPr>
            </a:p>
          </p:txBody>
        </p:sp>
        <p:sp>
          <p:nvSpPr>
            <p:cNvPr id="33" name="Rectangle 32"/>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4" name="TextBox 33"/>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grpSp>
        <p:nvGrpSpPr>
          <p:cNvPr id="35" name="Group 34"/>
          <p:cNvGrpSpPr/>
          <p:nvPr/>
        </p:nvGrpSpPr>
        <p:grpSpPr>
          <a:xfrm>
            <a:off x="7010400" y="4343400"/>
            <a:ext cx="1752600" cy="1981200"/>
            <a:chOff x="3276600" y="1447800"/>
            <a:chExt cx="2286000" cy="2362200"/>
          </a:xfrm>
        </p:grpSpPr>
        <p:sp>
          <p:nvSpPr>
            <p:cNvPr id="36" name="Rectangle 35"/>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Rectangle 36"/>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Ham</a:t>
              </a:r>
              <a:endParaRPr lang="en-US" dirty="0">
                <a:solidFill>
                  <a:srgbClr val="0000FF"/>
                </a:solidFill>
              </a:endParaRPr>
            </a:p>
          </p:txBody>
        </p:sp>
        <p:sp>
          <p:nvSpPr>
            <p:cNvPr id="38" name="Rectangle 37"/>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39" name="TextBox 38"/>
            <p:cNvSpPr txBox="1"/>
            <p:nvPr/>
          </p:nvSpPr>
          <p:spPr>
            <a:xfrm>
              <a:off x="3276600" y="1752600"/>
              <a:ext cx="1677638" cy="369332"/>
            </a:xfrm>
            <a:prstGeom prst="rect">
              <a:avLst/>
            </a:prstGeom>
            <a:noFill/>
          </p:spPr>
          <p:txBody>
            <a:bodyPr wrap="none" rtlCol="0">
              <a:spAutoFit/>
            </a:bodyPr>
            <a:lstStyle/>
            <a:p>
              <a:r>
                <a:rPr lang="en-US" dirty="0" smtClean="0"/>
                <a:t>Ingredients: List</a:t>
              </a:r>
              <a:endParaRPr lang="en-US" dirty="0"/>
            </a:p>
          </p:txBody>
        </p:sp>
      </p:grpSp>
      <p:cxnSp>
        <p:nvCxnSpPr>
          <p:cNvPr id="41" name="Straight Arrow Connector 40"/>
          <p:cNvCxnSpPr>
            <a:stCxn id="16" idx="0"/>
          </p:cNvCxnSpPr>
          <p:nvPr/>
        </p:nvCxnSpPr>
        <p:spPr>
          <a:xfrm flipV="1">
            <a:off x="1219200" y="3657600"/>
            <a:ext cx="0" cy="685800"/>
          </a:xfrm>
          <a:prstGeom prst="straightConnector1">
            <a:avLst/>
          </a:prstGeom>
          <a:ln>
            <a:solidFill>
              <a:srgbClr val="0000FF"/>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21" idx="0"/>
          </p:cNvCxnSpPr>
          <p:nvPr/>
        </p:nvCxnSpPr>
        <p:spPr>
          <a:xfrm flipV="1">
            <a:off x="3467100" y="3657600"/>
            <a:ext cx="495300" cy="685800"/>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2" idx="0"/>
            <a:endCxn id="43" idx="2"/>
          </p:cNvCxnSpPr>
          <p:nvPr/>
        </p:nvCxnSpPr>
        <p:spPr>
          <a:xfrm flipH="1" flipV="1">
            <a:off x="4648200" y="3657600"/>
            <a:ext cx="952500" cy="685800"/>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36" idx="0"/>
          </p:cNvCxnSpPr>
          <p:nvPr/>
        </p:nvCxnSpPr>
        <p:spPr>
          <a:xfrm flipH="1" flipV="1">
            <a:off x="5562600" y="3657600"/>
            <a:ext cx="2324100" cy="685800"/>
          </a:xfrm>
          <a:prstGeom prst="straightConnector1">
            <a:avLst/>
          </a:prstGeom>
          <a:ln>
            <a:solidFill>
              <a:srgbClr val="0000FF"/>
            </a:solidFill>
            <a:tailEnd type="triangle"/>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6019800" y="1752600"/>
            <a:ext cx="3018788" cy="2031325"/>
          </a:xfrm>
          <a:prstGeom prst="rect">
            <a:avLst/>
          </a:prstGeom>
          <a:noFill/>
        </p:spPr>
        <p:txBody>
          <a:bodyPr wrap="none" rtlCol="0">
            <a:spAutoFit/>
          </a:bodyPr>
          <a:lstStyle/>
          <a:p>
            <a:pPr marL="342900" indent="-342900">
              <a:buFont typeface="Arial"/>
              <a:buChar char="•"/>
            </a:pPr>
            <a:r>
              <a:rPr lang="en-US" i="1" dirty="0" smtClean="0">
                <a:solidFill>
                  <a:srgbClr val="FF0000"/>
                </a:solidFill>
              </a:rPr>
              <a:t>Can start with a </a:t>
            </a:r>
            <a:r>
              <a:rPr lang="en-US" i="1" dirty="0" err="1" smtClean="0">
                <a:solidFill>
                  <a:srgbClr val="FF0000"/>
                </a:solidFill>
              </a:rPr>
              <a:t>PlainPizza</a:t>
            </a:r>
            <a:r>
              <a:rPr lang="en-US" i="1" dirty="0" smtClean="0">
                <a:solidFill>
                  <a:srgbClr val="FF0000"/>
                </a:solidFill>
              </a:rPr>
              <a:t> </a:t>
            </a:r>
          </a:p>
          <a:p>
            <a:r>
              <a:rPr lang="en-US" i="1" dirty="0" smtClean="0">
                <a:solidFill>
                  <a:srgbClr val="FF0000"/>
                </a:solidFill>
              </a:rPr>
              <a:t>and change it to </a:t>
            </a:r>
            <a:r>
              <a:rPr lang="en-US" i="1" dirty="0" err="1" smtClean="0">
                <a:solidFill>
                  <a:srgbClr val="FF0000"/>
                </a:solidFill>
              </a:rPr>
              <a:t>CheesePizza</a:t>
            </a:r>
            <a:endParaRPr lang="en-US" i="1" dirty="0">
              <a:solidFill>
                <a:srgbClr val="FF0000"/>
              </a:solidFill>
            </a:endParaRPr>
          </a:p>
          <a:p>
            <a:endParaRPr lang="en-US" i="1" dirty="0" smtClean="0">
              <a:solidFill>
                <a:srgbClr val="FF0000"/>
              </a:solidFill>
            </a:endParaRPr>
          </a:p>
          <a:p>
            <a:pPr marL="285750" indent="-285750">
              <a:buFont typeface="Arial"/>
              <a:buChar char="•"/>
            </a:pPr>
            <a:r>
              <a:rPr lang="en-US" i="1" dirty="0" smtClean="0">
                <a:solidFill>
                  <a:srgbClr val="FF0000"/>
                </a:solidFill>
              </a:rPr>
              <a:t>Can make my own pizza by </a:t>
            </a:r>
          </a:p>
          <a:p>
            <a:r>
              <a:rPr lang="en-US" i="1" dirty="0">
                <a:solidFill>
                  <a:srgbClr val="FF0000"/>
                </a:solidFill>
              </a:rPr>
              <a:t>a</a:t>
            </a:r>
            <a:r>
              <a:rPr lang="en-US" i="1" dirty="0" smtClean="0">
                <a:solidFill>
                  <a:srgbClr val="FF0000"/>
                </a:solidFill>
              </a:rPr>
              <a:t>dding only cheese and ham.</a:t>
            </a:r>
          </a:p>
          <a:p>
            <a:pPr marL="285750" indent="-285750">
              <a:buFont typeface="Arial"/>
              <a:buChar char="•"/>
            </a:pPr>
            <a:endParaRPr lang="en-US" i="1" dirty="0">
              <a:solidFill>
                <a:srgbClr val="FF0000"/>
              </a:solidFill>
            </a:endParaRPr>
          </a:p>
          <a:p>
            <a:endParaRPr lang="en-US" i="1" dirty="0">
              <a:solidFill>
                <a:srgbClr val="FF0000"/>
              </a:solidFill>
            </a:endParaRPr>
          </a:p>
        </p:txBody>
      </p:sp>
      <p:grpSp>
        <p:nvGrpSpPr>
          <p:cNvPr id="40" name="Group 39"/>
          <p:cNvGrpSpPr/>
          <p:nvPr/>
        </p:nvGrpSpPr>
        <p:grpSpPr>
          <a:xfrm>
            <a:off x="3505200" y="1676400"/>
            <a:ext cx="2286000" cy="1981200"/>
            <a:chOff x="3276600" y="1447800"/>
            <a:chExt cx="2286000" cy="2362200"/>
          </a:xfrm>
        </p:grpSpPr>
        <p:sp>
          <p:nvSpPr>
            <p:cNvPr id="43" name="Rectangle 42"/>
            <p:cNvSpPr/>
            <p:nvPr/>
          </p:nvSpPr>
          <p:spPr>
            <a:xfrm>
              <a:off x="3276600" y="14478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Rectangle 43"/>
            <p:cNvSpPr/>
            <p:nvPr/>
          </p:nvSpPr>
          <p:spPr>
            <a:xfrm>
              <a:off x="3276600" y="14478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Decorator</a:t>
              </a:r>
              <a:endParaRPr lang="en-US" dirty="0">
                <a:solidFill>
                  <a:srgbClr val="0000FF"/>
                </a:solidFill>
              </a:endParaRPr>
            </a:p>
          </p:txBody>
        </p:sp>
        <p:sp>
          <p:nvSpPr>
            <p:cNvPr id="46" name="Rectangle 45"/>
            <p:cNvSpPr/>
            <p:nvPr/>
          </p:nvSpPr>
          <p:spPr>
            <a:xfrm>
              <a:off x="3276600" y="27432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7" name="TextBox 46"/>
            <p:cNvSpPr txBox="1"/>
            <p:nvPr/>
          </p:nvSpPr>
          <p:spPr>
            <a:xfrm>
              <a:off x="3276600" y="1752600"/>
              <a:ext cx="1677638" cy="770625"/>
            </a:xfrm>
            <a:prstGeom prst="rect">
              <a:avLst/>
            </a:prstGeom>
            <a:noFill/>
          </p:spPr>
          <p:txBody>
            <a:bodyPr wrap="none" rtlCol="0">
              <a:spAutoFit/>
            </a:bodyPr>
            <a:lstStyle/>
            <a:p>
              <a:r>
                <a:rPr lang="en-US" dirty="0" smtClean="0"/>
                <a:t>Ingredients: List</a:t>
              </a:r>
            </a:p>
            <a:p>
              <a:r>
                <a:rPr lang="en-US" dirty="0" err="1" smtClean="0"/>
                <a:t>thisPizza</a:t>
              </a:r>
              <a:r>
                <a:rPr lang="en-US" dirty="0" smtClean="0"/>
                <a:t>: Pizza</a:t>
              </a:r>
              <a:endParaRPr lang="en-US" dirty="0"/>
            </a:p>
          </p:txBody>
        </p:sp>
      </p:grpSp>
      <p:cxnSp>
        <p:nvCxnSpPr>
          <p:cNvPr id="49" name="Straight Arrow Connector 48"/>
          <p:cNvCxnSpPr>
            <a:stCxn id="43" idx="1"/>
            <a:endCxn id="5" idx="3"/>
          </p:cNvCxnSpPr>
          <p:nvPr/>
        </p:nvCxnSpPr>
        <p:spPr>
          <a:xfrm flipH="1">
            <a:off x="2590800" y="2667000"/>
            <a:ext cx="914400" cy="0"/>
          </a:xfrm>
          <a:prstGeom prst="straightConnector1">
            <a:avLst/>
          </a:prstGeom>
          <a:ln>
            <a:solidFill>
              <a:srgbClr val="0000FF"/>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514600" y="5410200"/>
            <a:ext cx="1921657" cy="369332"/>
          </a:xfrm>
          <a:prstGeom prst="rect">
            <a:avLst/>
          </a:prstGeom>
          <a:noFill/>
        </p:spPr>
        <p:txBody>
          <a:bodyPr wrap="none" rtlCol="0">
            <a:spAutoFit/>
          </a:bodyPr>
          <a:lstStyle/>
          <a:p>
            <a:r>
              <a:rPr lang="en-US" dirty="0" smtClean="0"/>
              <a:t>Tomato(</a:t>
            </a:r>
            <a:r>
              <a:rPr lang="en-US" dirty="0" err="1" smtClean="0"/>
              <a:t>thisPizza</a:t>
            </a:r>
            <a:r>
              <a:rPr lang="en-US" dirty="0" smtClean="0"/>
              <a:t>);</a:t>
            </a:r>
            <a:endParaRPr lang="en-US" dirty="0"/>
          </a:p>
        </p:txBody>
      </p:sp>
      <p:sp>
        <p:nvSpPr>
          <p:cNvPr id="51" name="TextBox 50"/>
          <p:cNvSpPr txBox="1"/>
          <p:nvPr/>
        </p:nvSpPr>
        <p:spPr>
          <a:xfrm>
            <a:off x="4680572" y="5410200"/>
            <a:ext cx="1872628" cy="369332"/>
          </a:xfrm>
          <a:prstGeom prst="rect">
            <a:avLst/>
          </a:prstGeom>
          <a:noFill/>
        </p:spPr>
        <p:txBody>
          <a:bodyPr wrap="none" rtlCol="0">
            <a:spAutoFit/>
          </a:bodyPr>
          <a:lstStyle/>
          <a:p>
            <a:r>
              <a:rPr lang="en-US" dirty="0" smtClean="0"/>
              <a:t>Cheese(</a:t>
            </a:r>
            <a:r>
              <a:rPr lang="en-US" dirty="0" err="1" smtClean="0"/>
              <a:t>thisPizza</a:t>
            </a:r>
            <a:r>
              <a:rPr lang="en-US" dirty="0" smtClean="0"/>
              <a:t>);</a:t>
            </a:r>
            <a:endParaRPr lang="en-US" dirty="0"/>
          </a:p>
        </p:txBody>
      </p:sp>
      <p:sp>
        <p:nvSpPr>
          <p:cNvPr id="52" name="TextBox 51"/>
          <p:cNvSpPr txBox="1"/>
          <p:nvPr/>
        </p:nvSpPr>
        <p:spPr>
          <a:xfrm>
            <a:off x="6978385" y="5410200"/>
            <a:ext cx="1632215" cy="369332"/>
          </a:xfrm>
          <a:prstGeom prst="rect">
            <a:avLst/>
          </a:prstGeom>
          <a:noFill/>
        </p:spPr>
        <p:txBody>
          <a:bodyPr wrap="none" rtlCol="0">
            <a:spAutoFit/>
          </a:bodyPr>
          <a:lstStyle/>
          <a:p>
            <a:r>
              <a:rPr lang="en-US" dirty="0" smtClean="0"/>
              <a:t>Ham(</a:t>
            </a:r>
            <a:r>
              <a:rPr lang="en-US" dirty="0" err="1" smtClean="0"/>
              <a:t>thisPizza</a:t>
            </a:r>
            <a:r>
              <a:rPr lang="en-US" dirty="0" smtClean="0"/>
              <a:t>);</a:t>
            </a:r>
            <a:endParaRPr lang="en-US" dirty="0"/>
          </a:p>
        </p:txBody>
      </p:sp>
    </p:spTree>
    <p:extLst>
      <p:ext uri="{BB962C8B-B14F-4D97-AF65-F5344CB8AC3E}">
        <p14:creationId xmlns:p14="http://schemas.microsoft.com/office/powerpoint/2010/main" val="2775240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dissolve">
                                      <p:cBhvr>
                                        <p:cTn id="10" dur="500"/>
                                        <p:tgtEl>
                                          <p:spTgt spid="49"/>
                                        </p:tgtEl>
                                      </p:cBhvr>
                                    </p:animEffect>
                                  </p:childTnLst>
                                </p:cTn>
                              </p:par>
                              <p:par>
                                <p:cTn id="11" presetID="9"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dissolve">
                                      <p:cBhvr>
                                        <p:cTn id="13" dur="500"/>
                                        <p:tgtEl>
                                          <p:spTgt spid="40"/>
                                        </p:tgtEl>
                                      </p:cBhvr>
                                    </p:animEffect>
                                  </p:childTnLst>
                                </p:cTn>
                              </p:par>
                              <p:par>
                                <p:cTn id="14" presetID="9"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dissolve">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ssolve">
                                      <p:cBhvr>
                                        <p:cTn id="24" dur="500"/>
                                        <p:tgtEl>
                                          <p:spTgt spid="20"/>
                                        </p:tgtEl>
                                      </p:cBhvr>
                                    </p:animEffect>
                                  </p:childTnLst>
                                </p:cTn>
                              </p:par>
                              <p:par>
                                <p:cTn id="25" presetID="9"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par>
                                <p:cTn id="28" presetID="9"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dissolve">
                                      <p:cBhvr>
                                        <p:cTn id="33" dur="500"/>
                                        <p:tgtEl>
                                          <p:spTgt spid="45"/>
                                        </p:tgtEl>
                                      </p:cBhvr>
                                    </p:animEffect>
                                  </p:childTnLst>
                                </p:cTn>
                              </p:par>
                              <p:par>
                                <p:cTn id="34" presetID="9" presetClass="entr" presetSubtype="0"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dissolve">
                                      <p:cBhvr>
                                        <p:cTn id="36" dur="500"/>
                                        <p:tgtEl>
                                          <p:spTgt spid="4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ssolve">
                                      <p:cBhvr>
                                        <p:cTn id="39" dur="500"/>
                                        <p:tgtEl>
                                          <p:spTgt spid="5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dissolve">
                                      <p:cBhvr>
                                        <p:cTn id="45" dur="500"/>
                                        <p:tgtEl>
                                          <p:spTgt spid="52"/>
                                        </p:tgtEl>
                                      </p:cBhvr>
                                    </p:animEffect>
                                  </p:childTnLst>
                                </p:cTn>
                              </p:par>
                              <p:par>
                                <p:cTn id="46" presetID="9" presetClass="entr" presetSubtype="0"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dissolve">
                                      <p:cBhvr>
                                        <p:cTn id="5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8" grpId="0"/>
      <p:bldP spid="51"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Pattern: Example</a:t>
            </a:r>
            <a:endParaRPr lang="en-US" dirty="0"/>
          </a:p>
        </p:txBody>
      </p:sp>
      <p:sp>
        <p:nvSpPr>
          <p:cNvPr id="3" name="Content Placeholder 2"/>
          <p:cNvSpPr>
            <a:spLocks noGrp="1"/>
          </p:cNvSpPr>
          <p:nvPr>
            <p:ph sz="half" idx="1"/>
          </p:nvPr>
        </p:nvSpPr>
        <p:spPr/>
        <p:txBody>
          <a:bodyPr>
            <a:normAutofit/>
          </a:bodyPr>
          <a:lstStyle/>
          <a:p>
            <a:r>
              <a:rPr lang="en-US" dirty="0" smtClean="0"/>
              <a:t>Given the pizza class on the right, consider what if a customer could, at run-time, choose to add additional toppings like cheese or tomato or ham or else. </a:t>
            </a:r>
            <a:endParaRPr lang="en-US" dirty="0"/>
          </a:p>
        </p:txBody>
      </p:sp>
      <p:sp>
        <p:nvSpPr>
          <p:cNvPr id="4" name="Content Placeholder 3"/>
          <p:cNvSpPr>
            <a:spLocks noGrp="1"/>
          </p:cNvSpPr>
          <p:nvPr>
            <p:ph sz="half" idx="2"/>
          </p:nvPr>
        </p:nvSpPr>
        <p:spPr/>
        <p:txBody>
          <a:bodyPr>
            <a:normAutofit/>
          </a:bodyPr>
          <a:lstStyle/>
          <a:p>
            <a:pPr marL="0" indent="0">
              <a:buNone/>
            </a:pPr>
            <a:r>
              <a:rPr lang="en-US" sz="1800" dirty="0"/>
              <a:t>class </a:t>
            </a:r>
            <a:r>
              <a:rPr lang="en-US" sz="1800" dirty="0" smtClean="0"/>
              <a:t>Pizza </a:t>
            </a:r>
            <a:r>
              <a:rPr lang="en-US" sz="1800" dirty="0"/>
              <a:t>{</a:t>
            </a:r>
          </a:p>
          <a:p>
            <a:pPr marL="0" indent="0">
              <a:buNone/>
            </a:pPr>
            <a:r>
              <a:rPr lang="en-US" sz="1800" dirty="0" smtClean="0"/>
              <a:t>        public </a:t>
            </a:r>
            <a:r>
              <a:rPr lang="en-US" sz="1800" dirty="0"/>
              <a:t>String ingredients () {</a:t>
            </a:r>
          </a:p>
          <a:p>
            <a:pPr marL="0" indent="0">
              <a:buNone/>
            </a:pPr>
            <a:r>
              <a:rPr lang="en-US" sz="1800" dirty="0" smtClean="0"/>
              <a:t>      	return </a:t>
            </a:r>
            <a:r>
              <a:rPr lang="en-US" sz="1800" dirty="0"/>
              <a:t>"dough";</a:t>
            </a:r>
          </a:p>
          <a:p>
            <a:pPr marL="0" indent="0">
              <a:buNone/>
            </a:pPr>
            <a:r>
              <a:rPr lang="en-US" sz="1800" dirty="0" smtClean="0"/>
              <a:t>        }</a:t>
            </a:r>
            <a:endParaRPr lang="en-US" sz="1800" dirty="0"/>
          </a:p>
          <a:p>
            <a:pPr marL="0" indent="0">
              <a:buNone/>
            </a:pPr>
            <a:endParaRPr lang="en-US" sz="1800" dirty="0"/>
          </a:p>
          <a:p>
            <a:pPr marL="0" indent="0">
              <a:buNone/>
            </a:pPr>
            <a:r>
              <a:rPr lang="en-US" sz="1800" dirty="0" smtClean="0"/>
              <a:t>        public </a:t>
            </a:r>
            <a:r>
              <a:rPr lang="en-US" sz="1800" dirty="0"/>
              <a:t>double cost () </a:t>
            </a:r>
            <a:r>
              <a:rPr lang="en-US" sz="1800" dirty="0" smtClean="0"/>
              <a:t>{</a:t>
            </a:r>
          </a:p>
          <a:p>
            <a:pPr marL="0" indent="0">
              <a:buNone/>
            </a:pPr>
            <a:r>
              <a:rPr lang="en-US" sz="1800" dirty="0" smtClean="0"/>
              <a:t>	return </a:t>
            </a:r>
            <a:r>
              <a:rPr lang="en-US" sz="1800" dirty="0"/>
              <a:t>3.0</a:t>
            </a:r>
            <a:r>
              <a:rPr lang="en-US" sz="1800" dirty="0" smtClean="0"/>
              <a:t>;</a:t>
            </a:r>
          </a:p>
          <a:p>
            <a:pPr marL="0" indent="0">
              <a:buNone/>
            </a:pPr>
            <a:r>
              <a:rPr lang="en-US" sz="1800" dirty="0"/>
              <a:t> </a:t>
            </a:r>
            <a:r>
              <a:rPr lang="en-US" sz="1800" dirty="0" smtClean="0"/>
              <a:t>       }</a:t>
            </a:r>
            <a:endParaRPr lang="en-US" sz="1800" dirty="0"/>
          </a:p>
          <a:p>
            <a:pPr marL="0" indent="0">
              <a:buNone/>
            </a:pPr>
            <a:r>
              <a:rPr lang="en-US" sz="1800" dirty="0"/>
              <a:t>}</a:t>
            </a:r>
          </a:p>
        </p:txBody>
      </p:sp>
      <p:sp>
        <p:nvSpPr>
          <p:cNvPr id="5" name="TextBox 4"/>
          <p:cNvSpPr txBox="1"/>
          <p:nvPr/>
        </p:nvSpPr>
        <p:spPr>
          <a:xfrm>
            <a:off x="2039590" y="5791200"/>
            <a:ext cx="489461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smtClean="0"/>
              <a:t>DecoratorDemoOriginal.java; DecoratorDemo.java</a:t>
            </a:r>
            <a:endParaRPr lang="en-US" dirty="0"/>
          </a:p>
        </p:txBody>
      </p:sp>
    </p:spTree>
    <p:extLst>
      <p:ext uri="{BB962C8B-B14F-4D97-AF65-F5344CB8AC3E}">
        <p14:creationId xmlns:p14="http://schemas.microsoft.com/office/powerpoint/2010/main" val="99206847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7 </a:t>
            </a:r>
            <a:r>
              <a:rPr lang="en-US" dirty="0" smtClean="0"/>
              <a:t>(10 min)</a:t>
            </a:r>
            <a:endParaRPr lang="en-US" dirty="0"/>
          </a:p>
        </p:txBody>
      </p:sp>
      <p:sp>
        <p:nvSpPr>
          <p:cNvPr id="3" name="Content Placeholder 2"/>
          <p:cNvSpPr>
            <a:spLocks noGrp="1"/>
          </p:cNvSpPr>
          <p:nvPr>
            <p:ph idx="1"/>
          </p:nvPr>
        </p:nvSpPr>
        <p:spPr/>
        <p:txBody>
          <a:bodyPr/>
          <a:lstStyle/>
          <a:p>
            <a:r>
              <a:rPr lang="en-US" dirty="0" smtClean="0"/>
              <a:t>Complete DecoratorDemo.java by adding the ham topping.</a:t>
            </a:r>
          </a:p>
        </p:txBody>
      </p:sp>
    </p:spTree>
    <p:extLst>
      <p:ext uri="{BB962C8B-B14F-4D97-AF65-F5344CB8AC3E}">
        <p14:creationId xmlns:p14="http://schemas.microsoft.com/office/powerpoint/2010/main" val="367757761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Design Pattern</a:t>
            </a:r>
            <a:endParaRPr lang="en-US" dirty="0"/>
          </a:p>
        </p:txBody>
      </p:sp>
      <p:sp>
        <p:nvSpPr>
          <p:cNvPr id="3" name="Content Placeholder 2"/>
          <p:cNvSpPr>
            <a:spLocks noGrp="1"/>
          </p:cNvSpPr>
          <p:nvPr>
            <p:ph sz="half" idx="1"/>
          </p:nvPr>
        </p:nvSpPr>
        <p:spPr/>
        <p:txBody>
          <a:bodyPr/>
          <a:lstStyle/>
          <a:p>
            <a:r>
              <a:rPr lang="en-US" dirty="0" smtClean="0"/>
              <a:t>How if we want to add a method called fly() which prints different message for flying or non-flying animals.</a:t>
            </a:r>
          </a:p>
          <a:p>
            <a:r>
              <a:rPr lang="en-US" dirty="0" smtClean="0"/>
              <a:t>Assume that an animal may change its flying behaviors sometimes.</a:t>
            </a:r>
          </a:p>
        </p:txBody>
      </p:sp>
      <p:sp>
        <p:nvSpPr>
          <p:cNvPr id="5" name="TextBox 4"/>
          <p:cNvSpPr txBox="1"/>
          <p:nvPr/>
        </p:nvSpPr>
        <p:spPr>
          <a:xfrm>
            <a:off x="4648200" y="1600200"/>
            <a:ext cx="4097468" cy="2308324"/>
          </a:xfrm>
          <a:prstGeom prst="rect">
            <a:avLst/>
          </a:prstGeom>
          <a:noFill/>
        </p:spPr>
        <p:txBody>
          <a:bodyPr wrap="none" rtlCol="0">
            <a:spAutoFit/>
          </a:bodyPr>
          <a:lstStyle/>
          <a:p>
            <a:r>
              <a:rPr lang="en-US" dirty="0"/>
              <a:t>c</a:t>
            </a:r>
            <a:r>
              <a:rPr lang="en-US" dirty="0" smtClean="0"/>
              <a:t>lass Animal {</a:t>
            </a:r>
          </a:p>
          <a:p>
            <a:r>
              <a:rPr lang="en-US" dirty="0" smtClean="0"/>
              <a:t>     …     </a:t>
            </a:r>
            <a:endParaRPr lang="en-US" dirty="0"/>
          </a:p>
          <a:p>
            <a:r>
              <a:rPr lang="en-US" dirty="0" smtClean="0"/>
              <a:t>     public Animal() { … }</a:t>
            </a:r>
          </a:p>
          <a:p>
            <a:r>
              <a:rPr lang="en-US" dirty="0"/>
              <a:t> </a:t>
            </a:r>
            <a:r>
              <a:rPr lang="en-US" dirty="0" smtClean="0"/>
              <a:t>    public void move(</a:t>
            </a:r>
            <a:r>
              <a:rPr lang="en-US" dirty="0" err="1" smtClean="0"/>
              <a:t>int</a:t>
            </a:r>
            <a:r>
              <a:rPr lang="en-US" dirty="0" smtClean="0"/>
              <a:t> </a:t>
            </a:r>
            <a:r>
              <a:rPr lang="en-US" dirty="0" err="1" smtClean="0"/>
              <a:t>i</a:t>
            </a:r>
            <a:r>
              <a:rPr lang="en-US" dirty="0" smtClean="0"/>
              <a:t>) { … } </a:t>
            </a:r>
            <a:endParaRPr lang="en-US" dirty="0"/>
          </a:p>
          <a:p>
            <a:r>
              <a:rPr lang="en-US" dirty="0" smtClean="0"/>
              <a:t>     public void eat() { … }</a:t>
            </a:r>
            <a:endParaRPr lang="en-US" dirty="0"/>
          </a:p>
          <a:p>
            <a:r>
              <a:rPr lang="en-US" dirty="0" smtClean="0"/>
              <a:t>     public void </a:t>
            </a:r>
            <a:r>
              <a:rPr lang="en-US" dirty="0" err="1" smtClean="0"/>
              <a:t>setName</a:t>
            </a:r>
            <a:r>
              <a:rPr lang="en-US" dirty="0" smtClean="0"/>
              <a:t>(String name) { … }</a:t>
            </a:r>
          </a:p>
          <a:p>
            <a:r>
              <a:rPr lang="en-US" dirty="0"/>
              <a:t> </a:t>
            </a:r>
            <a:r>
              <a:rPr lang="en-US" dirty="0" smtClean="0"/>
              <a:t>    public String </a:t>
            </a:r>
            <a:r>
              <a:rPr lang="en-US" dirty="0" err="1" smtClean="0"/>
              <a:t>getName</a:t>
            </a:r>
            <a:r>
              <a:rPr lang="en-US" dirty="0" smtClean="0"/>
              <a:t>() { … }</a:t>
            </a:r>
          </a:p>
          <a:p>
            <a:r>
              <a:rPr lang="en-US" dirty="0"/>
              <a:t>}</a:t>
            </a:r>
            <a:r>
              <a:rPr lang="en-US" dirty="0" smtClean="0"/>
              <a:t> </a:t>
            </a:r>
            <a:endParaRPr lang="en-US" dirty="0"/>
          </a:p>
        </p:txBody>
      </p:sp>
      <p:sp>
        <p:nvSpPr>
          <p:cNvPr id="6" name="TextBox 5"/>
          <p:cNvSpPr txBox="1"/>
          <p:nvPr/>
        </p:nvSpPr>
        <p:spPr>
          <a:xfrm>
            <a:off x="4648200" y="4038600"/>
            <a:ext cx="3161956" cy="2031325"/>
          </a:xfrm>
          <a:prstGeom prst="rect">
            <a:avLst/>
          </a:prstGeom>
          <a:noFill/>
        </p:spPr>
        <p:txBody>
          <a:bodyPr wrap="none" rtlCol="0">
            <a:spAutoFit/>
          </a:bodyPr>
          <a:lstStyle/>
          <a:p>
            <a:r>
              <a:rPr lang="en-US" dirty="0"/>
              <a:t>c</a:t>
            </a:r>
            <a:r>
              <a:rPr lang="en-US" dirty="0" smtClean="0"/>
              <a:t>lass Dog extends Animal  {</a:t>
            </a:r>
          </a:p>
          <a:p>
            <a:r>
              <a:rPr lang="en-US" dirty="0" smtClean="0"/>
              <a:t>     public void </a:t>
            </a:r>
            <a:r>
              <a:rPr lang="en-US" dirty="0" err="1" smtClean="0"/>
              <a:t>digHole</a:t>
            </a:r>
            <a:r>
              <a:rPr lang="en-US" dirty="0" smtClean="0"/>
              <a:t> () { … }</a:t>
            </a:r>
            <a:endParaRPr lang="en-US" dirty="0"/>
          </a:p>
          <a:p>
            <a:r>
              <a:rPr lang="en-US" dirty="0" smtClean="0"/>
              <a:t>}</a:t>
            </a:r>
          </a:p>
          <a:p>
            <a:endParaRPr lang="en-US" dirty="0"/>
          </a:p>
          <a:p>
            <a:r>
              <a:rPr lang="en-US" dirty="0"/>
              <a:t>c</a:t>
            </a:r>
            <a:r>
              <a:rPr lang="en-US" dirty="0" smtClean="0"/>
              <a:t>lass Bird extends Animal { </a:t>
            </a:r>
          </a:p>
          <a:p>
            <a:r>
              <a:rPr lang="en-US" dirty="0" smtClean="0"/>
              <a:t>     public void move (</a:t>
            </a:r>
            <a:r>
              <a:rPr lang="en-US" dirty="0" err="1" smtClean="0"/>
              <a:t>int</a:t>
            </a:r>
            <a:r>
              <a:rPr lang="en-US" dirty="0" smtClean="0"/>
              <a:t> </a:t>
            </a:r>
            <a:r>
              <a:rPr lang="en-US" dirty="0" err="1" smtClean="0"/>
              <a:t>i</a:t>
            </a:r>
            <a:r>
              <a:rPr lang="en-US" dirty="0" smtClean="0"/>
              <a:t>) { … }  </a:t>
            </a:r>
            <a:endParaRPr lang="en-US" dirty="0"/>
          </a:p>
          <a:p>
            <a:r>
              <a:rPr lang="en-US" dirty="0" smtClean="0"/>
              <a:t>}</a:t>
            </a:r>
            <a:endParaRPr lang="en-US" dirty="0"/>
          </a:p>
        </p:txBody>
      </p:sp>
    </p:spTree>
    <p:extLst>
      <p:ext uri="{BB962C8B-B14F-4D97-AF65-F5344CB8AC3E}">
        <p14:creationId xmlns:p14="http://schemas.microsoft.com/office/powerpoint/2010/main" val="18690903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Design Pattern</a:t>
            </a:r>
            <a:endParaRPr lang="en-US" dirty="0"/>
          </a:p>
        </p:txBody>
      </p:sp>
      <p:sp>
        <p:nvSpPr>
          <p:cNvPr id="3" name="Content Placeholder 2"/>
          <p:cNvSpPr>
            <a:spLocks noGrp="1"/>
          </p:cNvSpPr>
          <p:nvPr>
            <p:ph sz="half" idx="1"/>
          </p:nvPr>
        </p:nvSpPr>
        <p:spPr/>
        <p:txBody>
          <a:bodyPr/>
          <a:lstStyle/>
          <a:p>
            <a:r>
              <a:rPr lang="en-US" dirty="0" smtClean="0"/>
              <a:t>Option 1: add the method in Animal and override it in the subclasses</a:t>
            </a:r>
            <a:endParaRPr lang="en-US" dirty="0"/>
          </a:p>
        </p:txBody>
      </p:sp>
      <p:sp>
        <p:nvSpPr>
          <p:cNvPr id="8" name="TextBox 7"/>
          <p:cNvSpPr txBox="1"/>
          <p:nvPr/>
        </p:nvSpPr>
        <p:spPr>
          <a:xfrm>
            <a:off x="4648200" y="1600200"/>
            <a:ext cx="3759187" cy="2585323"/>
          </a:xfrm>
          <a:prstGeom prst="rect">
            <a:avLst/>
          </a:prstGeom>
          <a:noFill/>
        </p:spPr>
        <p:txBody>
          <a:bodyPr wrap="none" rtlCol="0">
            <a:spAutoFit/>
          </a:bodyPr>
          <a:lstStyle/>
          <a:p>
            <a:r>
              <a:rPr lang="en-US" dirty="0"/>
              <a:t>c</a:t>
            </a:r>
            <a:r>
              <a:rPr lang="en-US" dirty="0" smtClean="0"/>
              <a:t>lass Animal {</a:t>
            </a:r>
          </a:p>
          <a:p>
            <a:r>
              <a:rPr lang="en-US" dirty="0" smtClean="0"/>
              <a:t>     …     </a:t>
            </a:r>
          </a:p>
          <a:p>
            <a:endParaRPr lang="en-US" dirty="0"/>
          </a:p>
          <a:p>
            <a:r>
              <a:rPr lang="en-US" dirty="0" smtClean="0"/>
              <a:t>     public Animal() { … }</a:t>
            </a:r>
          </a:p>
          <a:p>
            <a:r>
              <a:rPr lang="en-US" dirty="0" smtClean="0"/>
              <a:t>     …</a:t>
            </a:r>
          </a:p>
          <a:p>
            <a:r>
              <a:rPr lang="en-US" b="1" dirty="0" smtClean="0"/>
              <a:t>     public void fly() {</a:t>
            </a:r>
          </a:p>
          <a:p>
            <a:r>
              <a:rPr lang="en-US" b="1" dirty="0"/>
              <a:t> </a:t>
            </a:r>
            <a:r>
              <a:rPr lang="en-US" b="1" dirty="0" smtClean="0"/>
              <a:t>          </a:t>
            </a:r>
            <a:r>
              <a:rPr lang="en-US" b="1" dirty="0" err="1" smtClean="0"/>
              <a:t>System.out.println</a:t>
            </a:r>
            <a:r>
              <a:rPr lang="en-US" b="1" dirty="0" smtClean="0"/>
              <a:t>(“I can fly.”);</a:t>
            </a:r>
            <a:endParaRPr lang="en-US" b="1" dirty="0"/>
          </a:p>
          <a:p>
            <a:r>
              <a:rPr lang="en-US" b="1" dirty="0" smtClean="0"/>
              <a:t>     }</a:t>
            </a:r>
          </a:p>
          <a:p>
            <a:r>
              <a:rPr lang="en-US" dirty="0"/>
              <a:t>}</a:t>
            </a:r>
            <a:r>
              <a:rPr lang="en-US" dirty="0" smtClean="0"/>
              <a:t> </a:t>
            </a:r>
            <a:endParaRPr lang="en-US" dirty="0"/>
          </a:p>
        </p:txBody>
      </p:sp>
      <p:sp>
        <p:nvSpPr>
          <p:cNvPr id="9" name="TextBox 8"/>
          <p:cNvSpPr txBox="1"/>
          <p:nvPr/>
        </p:nvSpPr>
        <p:spPr>
          <a:xfrm>
            <a:off x="4648200" y="4392333"/>
            <a:ext cx="4044953" cy="1477328"/>
          </a:xfrm>
          <a:prstGeom prst="rect">
            <a:avLst/>
          </a:prstGeom>
          <a:noFill/>
        </p:spPr>
        <p:txBody>
          <a:bodyPr wrap="none" rtlCol="0">
            <a:spAutoFit/>
          </a:bodyPr>
          <a:lstStyle/>
          <a:p>
            <a:r>
              <a:rPr lang="en-US" dirty="0"/>
              <a:t>c</a:t>
            </a:r>
            <a:r>
              <a:rPr lang="en-US" dirty="0" smtClean="0"/>
              <a:t>lass Dog extends Animal  {</a:t>
            </a:r>
          </a:p>
          <a:p>
            <a:r>
              <a:rPr lang="en-US" b="1" dirty="0"/>
              <a:t> </a:t>
            </a:r>
            <a:r>
              <a:rPr lang="en-US" b="1" dirty="0" smtClean="0"/>
              <a:t>    public void fly() </a:t>
            </a:r>
            <a:r>
              <a:rPr lang="en-US" b="1" dirty="0"/>
              <a:t>{</a:t>
            </a:r>
          </a:p>
          <a:p>
            <a:r>
              <a:rPr lang="en-US" b="1" dirty="0"/>
              <a:t>           </a:t>
            </a:r>
            <a:r>
              <a:rPr lang="en-US" b="1" dirty="0" err="1"/>
              <a:t>System.out.println</a:t>
            </a:r>
            <a:r>
              <a:rPr lang="en-US" b="1" dirty="0"/>
              <a:t>(“I </a:t>
            </a:r>
            <a:r>
              <a:rPr lang="en-US" b="1" dirty="0" smtClean="0"/>
              <a:t>cannot </a:t>
            </a:r>
            <a:r>
              <a:rPr lang="en-US" b="1" dirty="0"/>
              <a:t>fly</a:t>
            </a:r>
            <a:r>
              <a:rPr lang="en-US" b="1" dirty="0" smtClean="0"/>
              <a:t>.”);</a:t>
            </a:r>
            <a:endParaRPr lang="en-US" b="1" dirty="0"/>
          </a:p>
          <a:p>
            <a:r>
              <a:rPr lang="en-US" b="1" dirty="0"/>
              <a:t>     </a:t>
            </a:r>
            <a:r>
              <a:rPr lang="en-US" b="1" dirty="0" smtClean="0"/>
              <a:t>}</a:t>
            </a:r>
            <a:endParaRPr lang="en-US" dirty="0"/>
          </a:p>
          <a:p>
            <a:r>
              <a:rPr lang="en-US" dirty="0" smtClean="0"/>
              <a:t>}</a:t>
            </a:r>
          </a:p>
        </p:txBody>
      </p:sp>
      <p:sp>
        <p:nvSpPr>
          <p:cNvPr id="10" name="Rounded Rectangular Callout 9"/>
          <p:cNvSpPr/>
          <p:nvPr/>
        </p:nvSpPr>
        <p:spPr>
          <a:xfrm>
            <a:off x="685800" y="3962400"/>
            <a:ext cx="2590800" cy="685800"/>
          </a:xfrm>
          <a:prstGeom prst="wedgeRoundRectCallout">
            <a:avLst>
              <a:gd name="adj1" fmla="val -47137"/>
              <a:gd name="adj2" fmla="val 62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this good?</a:t>
            </a:r>
            <a:endParaRPr lang="en-US" dirty="0"/>
          </a:p>
        </p:txBody>
      </p:sp>
      <p:sp>
        <p:nvSpPr>
          <p:cNvPr id="7" name="Rounded Rectangular Callout 6"/>
          <p:cNvSpPr/>
          <p:nvPr/>
        </p:nvSpPr>
        <p:spPr>
          <a:xfrm>
            <a:off x="685800" y="5130997"/>
            <a:ext cx="2590800" cy="685800"/>
          </a:xfrm>
          <a:prstGeom prst="wedgeRoundRectCallout">
            <a:avLst>
              <a:gd name="adj1" fmla="val -47137"/>
              <a:gd name="adj2" fmla="val 62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Too many repeated code.</a:t>
            </a:r>
            <a:endParaRPr lang="en-US" dirty="0"/>
          </a:p>
        </p:txBody>
      </p:sp>
    </p:spTree>
    <p:extLst>
      <p:ext uri="{BB962C8B-B14F-4D97-AF65-F5344CB8AC3E}">
        <p14:creationId xmlns:p14="http://schemas.microsoft.com/office/powerpoint/2010/main" val="21803858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Design Pattern</a:t>
            </a:r>
            <a:endParaRPr lang="en-US" dirty="0"/>
          </a:p>
        </p:txBody>
      </p:sp>
      <p:sp>
        <p:nvSpPr>
          <p:cNvPr id="3" name="Content Placeholder 2"/>
          <p:cNvSpPr>
            <a:spLocks noGrp="1"/>
          </p:cNvSpPr>
          <p:nvPr>
            <p:ph sz="half" idx="1"/>
          </p:nvPr>
        </p:nvSpPr>
        <p:spPr/>
        <p:txBody>
          <a:bodyPr/>
          <a:lstStyle/>
          <a:p>
            <a:r>
              <a:rPr lang="en-US" dirty="0" smtClean="0"/>
              <a:t>Option 2: Add two classes: </a:t>
            </a:r>
            <a:r>
              <a:rPr lang="en-US" dirty="0" err="1" smtClean="0"/>
              <a:t>FlyingAnimal</a:t>
            </a:r>
            <a:r>
              <a:rPr lang="en-US" dirty="0" smtClean="0"/>
              <a:t> and </a:t>
            </a:r>
            <a:r>
              <a:rPr lang="en-US" dirty="0" err="1" smtClean="0"/>
              <a:t>NonFlyingAnimal</a:t>
            </a:r>
            <a:endParaRPr lang="en-US" dirty="0" smtClean="0"/>
          </a:p>
        </p:txBody>
      </p:sp>
      <p:sp>
        <p:nvSpPr>
          <p:cNvPr id="5" name="TextBox 4"/>
          <p:cNvSpPr txBox="1"/>
          <p:nvPr/>
        </p:nvSpPr>
        <p:spPr>
          <a:xfrm>
            <a:off x="4648200" y="1600200"/>
            <a:ext cx="4168449" cy="4801314"/>
          </a:xfrm>
          <a:prstGeom prst="rect">
            <a:avLst/>
          </a:prstGeom>
          <a:noFill/>
        </p:spPr>
        <p:txBody>
          <a:bodyPr wrap="none" rtlCol="0">
            <a:spAutoFit/>
          </a:bodyPr>
          <a:lstStyle/>
          <a:p>
            <a:r>
              <a:rPr lang="en-US" dirty="0"/>
              <a:t>class </a:t>
            </a:r>
            <a:r>
              <a:rPr lang="en-US" dirty="0" smtClean="0"/>
              <a:t>Animal </a:t>
            </a:r>
            <a:r>
              <a:rPr lang="en-US" dirty="0"/>
              <a:t>{</a:t>
            </a:r>
          </a:p>
          <a:p>
            <a:r>
              <a:rPr lang="en-US" b="1" dirty="0" smtClean="0"/>
              <a:t>       </a:t>
            </a:r>
            <a:r>
              <a:rPr lang="en-US" dirty="0" smtClean="0"/>
              <a:t>public void </a:t>
            </a:r>
            <a:r>
              <a:rPr lang="en-US" dirty="0"/>
              <a:t>fly() </a:t>
            </a:r>
            <a:r>
              <a:rPr lang="en-US" dirty="0" smtClean="0"/>
              <a:t>{};</a:t>
            </a:r>
            <a:endParaRPr lang="en-US" dirty="0"/>
          </a:p>
          <a:p>
            <a:r>
              <a:rPr lang="en-US" dirty="0"/>
              <a:t>} </a:t>
            </a:r>
          </a:p>
          <a:p>
            <a:endParaRPr lang="en-US" dirty="0" smtClean="0"/>
          </a:p>
          <a:p>
            <a:r>
              <a:rPr lang="en-US" dirty="0" smtClean="0"/>
              <a:t>class </a:t>
            </a:r>
            <a:r>
              <a:rPr lang="en-US" dirty="0" err="1" smtClean="0"/>
              <a:t>FlyingAnimal</a:t>
            </a:r>
            <a:r>
              <a:rPr lang="en-US" dirty="0" smtClean="0"/>
              <a:t> extends Animal {</a:t>
            </a:r>
          </a:p>
          <a:p>
            <a:r>
              <a:rPr lang="en-US" dirty="0" smtClean="0"/>
              <a:t>       public void fly() {</a:t>
            </a:r>
          </a:p>
          <a:p>
            <a:r>
              <a:rPr lang="en-US" dirty="0"/>
              <a:t> </a:t>
            </a:r>
            <a:r>
              <a:rPr lang="en-US" dirty="0" smtClean="0"/>
              <a:t>              </a:t>
            </a:r>
            <a:r>
              <a:rPr lang="en-US" dirty="0" err="1" smtClean="0"/>
              <a:t>System.out.println</a:t>
            </a:r>
            <a:r>
              <a:rPr lang="en-US" dirty="0" smtClean="0"/>
              <a:t>(“I can fly.”);</a:t>
            </a:r>
          </a:p>
          <a:p>
            <a:r>
              <a:rPr lang="en-US" dirty="0"/>
              <a:t> </a:t>
            </a:r>
            <a:r>
              <a:rPr lang="en-US" dirty="0" smtClean="0"/>
              <a:t>      }</a:t>
            </a:r>
          </a:p>
          <a:p>
            <a:r>
              <a:rPr lang="en-US" dirty="0" smtClean="0"/>
              <a:t>}</a:t>
            </a:r>
          </a:p>
          <a:p>
            <a:endParaRPr lang="en-US" dirty="0"/>
          </a:p>
          <a:p>
            <a:r>
              <a:rPr lang="en-US" dirty="0"/>
              <a:t>class </a:t>
            </a:r>
            <a:r>
              <a:rPr lang="en-US" dirty="0" err="1" smtClean="0"/>
              <a:t>NonFlyingAnimal</a:t>
            </a:r>
            <a:r>
              <a:rPr lang="en-US" dirty="0" smtClean="0"/>
              <a:t> </a:t>
            </a:r>
            <a:r>
              <a:rPr lang="en-US" dirty="0"/>
              <a:t>extends Animal {</a:t>
            </a:r>
          </a:p>
          <a:p>
            <a:r>
              <a:rPr lang="en-US" dirty="0"/>
              <a:t>       </a:t>
            </a:r>
            <a:r>
              <a:rPr lang="en-US" dirty="0" smtClean="0"/>
              <a:t>public void </a:t>
            </a:r>
            <a:r>
              <a:rPr lang="en-US" dirty="0"/>
              <a:t>fly() {</a:t>
            </a:r>
          </a:p>
          <a:p>
            <a:r>
              <a:rPr lang="en-US" dirty="0"/>
              <a:t>               </a:t>
            </a:r>
            <a:r>
              <a:rPr lang="en-US" dirty="0" err="1"/>
              <a:t>System.out.println</a:t>
            </a:r>
            <a:r>
              <a:rPr lang="en-US" dirty="0"/>
              <a:t>(“I </a:t>
            </a:r>
            <a:r>
              <a:rPr lang="en-US" dirty="0" smtClean="0"/>
              <a:t>cannot </a:t>
            </a:r>
            <a:r>
              <a:rPr lang="en-US" dirty="0"/>
              <a:t>fly.”);</a:t>
            </a:r>
          </a:p>
          <a:p>
            <a:r>
              <a:rPr lang="en-US" dirty="0"/>
              <a:t>       }</a:t>
            </a:r>
          </a:p>
          <a:p>
            <a:r>
              <a:rPr lang="en-US" dirty="0"/>
              <a:t>} </a:t>
            </a:r>
            <a:endParaRPr lang="en-US" dirty="0" smtClean="0"/>
          </a:p>
          <a:p>
            <a:r>
              <a:rPr lang="en-US" dirty="0"/>
              <a:t>c</a:t>
            </a:r>
            <a:r>
              <a:rPr lang="en-US" dirty="0" smtClean="0"/>
              <a:t>lass Dog extends </a:t>
            </a:r>
            <a:r>
              <a:rPr lang="en-US" dirty="0" err="1" smtClean="0"/>
              <a:t>NonFlyingAnimal</a:t>
            </a:r>
            <a:r>
              <a:rPr lang="en-US" dirty="0" smtClean="0"/>
              <a:t> { … }</a:t>
            </a:r>
          </a:p>
          <a:p>
            <a:r>
              <a:rPr lang="en-US" dirty="0"/>
              <a:t>class </a:t>
            </a:r>
            <a:r>
              <a:rPr lang="en-US" dirty="0" smtClean="0"/>
              <a:t>Bird </a:t>
            </a:r>
            <a:r>
              <a:rPr lang="en-US" dirty="0"/>
              <a:t>extends </a:t>
            </a:r>
            <a:r>
              <a:rPr lang="en-US" dirty="0" err="1" smtClean="0"/>
              <a:t>FlyingAnimal</a:t>
            </a:r>
            <a:r>
              <a:rPr lang="en-US" dirty="0" smtClean="0"/>
              <a:t> </a:t>
            </a:r>
            <a:r>
              <a:rPr lang="en-US" dirty="0"/>
              <a:t>{ … </a:t>
            </a:r>
            <a:r>
              <a:rPr lang="en-US" dirty="0" smtClean="0"/>
              <a:t>}</a:t>
            </a:r>
            <a:endParaRPr lang="en-US" dirty="0"/>
          </a:p>
        </p:txBody>
      </p:sp>
      <p:sp>
        <p:nvSpPr>
          <p:cNvPr id="7" name="Rounded Rectangular Callout 6"/>
          <p:cNvSpPr/>
          <p:nvPr/>
        </p:nvSpPr>
        <p:spPr>
          <a:xfrm>
            <a:off x="838200" y="4013797"/>
            <a:ext cx="2590800" cy="685800"/>
          </a:xfrm>
          <a:prstGeom prst="wedgeRoundRectCallout">
            <a:avLst>
              <a:gd name="adj1" fmla="val -47137"/>
              <a:gd name="adj2" fmla="val 62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this good?</a:t>
            </a:r>
            <a:endParaRPr lang="en-US" dirty="0"/>
          </a:p>
        </p:txBody>
      </p:sp>
      <p:sp>
        <p:nvSpPr>
          <p:cNvPr id="6" name="Rounded Rectangular Callout 5"/>
          <p:cNvSpPr/>
          <p:nvPr/>
        </p:nvSpPr>
        <p:spPr>
          <a:xfrm>
            <a:off x="838200" y="5334000"/>
            <a:ext cx="2590800" cy="685800"/>
          </a:xfrm>
          <a:prstGeom prst="wedgeRoundRectCallout">
            <a:avLst>
              <a:gd name="adj1" fmla="val -47137"/>
              <a:gd name="adj2" fmla="val 62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Changing flying behavior would be hard. </a:t>
            </a:r>
            <a:endParaRPr lang="en-US" dirty="0"/>
          </a:p>
        </p:txBody>
      </p:sp>
    </p:spTree>
    <p:extLst>
      <p:ext uri="{BB962C8B-B14F-4D97-AF65-F5344CB8AC3E}">
        <p14:creationId xmlns:p14="http://schemas.microsoft.com/office/powerpoint/2010/main" val="301019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Design Pattern</a:t>
            </a:r>
            <a:endParaRPr lang="en-US" dirty="0"/>
          </a:p>
        </p:txBody>
      </p:sp>
      <p:sp>
        <p:nvSpPr>
          <p:cNvPr id="3" name="Content Placeholder 2"/>
          <p:cNvSpPr>
            <a:spLocks noGrp="1"/>
          </p:cNvSpPr>
          <p:nvPr>
            <p:ph sz="half" idx="1"/>
          </p:nvPr>
        </p:nvSpPr>
        <p:spPr/>
        <p:txBody>
          <a:bodyPr/>
          <a:lstStyle/>
          <a:p>
            <a:r>
              <a:rPr lang="en-US" dirty="0" smtClean="0"/>
              <a:t>Option 3: Add an Interface and implement the interface</a:t>
            </a:r>
            <a:endParaRPr lang="en-US" dirty="0"/>
          </a:p>
        </p:txBody>
      </p:sp>
      <p:sp>
        <p:nvSpPr>
          <p:cNvPr id="5" name="TextBox 4"/>
          <p:cNvSpPr txBox="1"/>
          <p:nvPr/>
        </p:nvSpPr>
        <p:spPr>
          <a:xfrm>
            <a:off x="4648200" y="1600200"/>
            <a:ext cx="2079928" cy="923330"/>
          </a:xfrm>
          <a:prstGeom prst="rect">
            <a:avLst/>
          </a:prstGeom>
          <a:noFill/>
        </p:spPr>
        <p:txBody>
          <a:bodyPr wrap="none" rtlCol="0">
            <a:spAutoFit/>
          </a:bodyPr>
          <a:lstStyle/>
          <a:p>
            <a:r>
              <a:rPr lang="en-US" dirty="0" smtClean="0"/>
              <a:t>public interface Fly {</a:t>
            </a:r>
          </a:p>
          <a:p>
            <a:r>
              <a:rPr lang="en-US" dirty="0" smtClean="0"/>
              <a:t>     void fly() {};</a:t>
            </a:r>
            <a:endParaRPr lang="en-US" dirty="0"/>
          </a:p>
          <a:p>
            <a:r>
              <a:rPr lang="en-US" dirty="0" smtClean="0"/>
              <a:t>} </a:t>
            </a:r>
            <a:endParaRPr lang="en-US" dirty="0"/>
          </a:p>
        </p:txBody>
      </p:sp>
      <p:sp>
        <p:nvSpPr>
          <p:cNvPr id="6" name="TextBox 5"/>
          <p:cNvSpPr txBox="1"/>
          <p:nvPr/>
        </p:nvSpPr>
        <p:spPr>
          <a:xfrm>
            <a:off x="4648200" y="2743200"/>
            <a:ext cx="4212115" cy="3416320"/>
          </a:xfrm>
          <a:prstGeom prst="rect">
            <a:avLst/>
          </a:prstGeom>
          <a:noFill/>
        </p:spPr>
        <p:txBody>
          <a:bodyPr wrap="none" rtlCol="0">
            <a:spAutoFit/>
          </a:bodyPr>
          <a:lstStyle/>
          <a:p>
            <a:r>
              <a:rPr lang="en-US" dirty="0" smtClean="0"/>
              <a:t>class Bird extends Animal implements Fly { </a:t>
            </a:r>
          </a:p>
          <a:p>
            <a:r>
              <a:rPr lang="en-US" b="1" dirty="0" smtClean="0"/>
              <a:t>     public void fly</a:t>
            </a:r>
            <a:r>
              <a:rPr lang="en-US" b="1" dirty="0"/>
              <a:t>() {</a:t>
            </a:r>
          </a:p>
          <a:p>
            <a:r>
              <a:rPr lang="en-US" b="1" dirty="0"/>
              <a:t>           </a:t>
            </a:r>
            <a:r>
              <a:rPr lang="en-US" b="1" dirty="0" err="1" smtClean="0"/>
              <a:t>System.out.println</a:t>
            </a:r>
            <a:r>
              <a:rPr lang="en-US" b="1" dirty="0" smtClean="0"/>
              <a:t>(“I can fly.”);</a:t>
            </a:r>
            <a:endParaRPr lang="en-US" b="1" dirty="0"/>
          </a:p>
          <a:p>
            <a:r>
              <a:rPr lang="en-US" b="1" dirty="0"/>
              <a:t>     </a:t>
            </a:r>
            <a:r>
              <a:rPr lang="en-US" b="1" dirty="0" smtClean="0"/>
              <a:t>}</a:t>
            </a:r>
            <a:endParaRPr lang="en-US" dirty="0"/>
          </a:p>
          <a:p>
            <a:r>
              <a:rPr lang="en-US" dirty="0" smtClean="0"/>
              <a:t>}</a:t>
            </a:r>
          </a:p>
          <a:p>
            <a:endParaRPr lang="en-US" dirty="0"/>
          </a:p>
          <a:p>
            <a:r>
              <a:rPr lang="en-US" dirty="0"/>
              <a:t>class </a:t>
            </a:r>
            <a:r>
              <a:rPr lang="en-US" dirty="0" smtClean="0"/>
              <a:t>Dog </a:t>
            </a:r>
            <a:r>
              <a:rPr lang="en-US" dirty="0"/>
              <a:t>extends Animal implements Fly { </a:t>
            </a:r>
          </a:p>
          <a:p>
            <a:r>
              <a:rPr lang="en-US" b="1" dirty="0"/>
              <a:t> </a:t>
            </a:r>
            <a:r>
              <a:rPr lang="en-US" b="1" dirty="0" smtClean="0"/>
              <a:t>    public </a:t>
            </a:r>
            <a:r>
              <a:rPr lang="en-US" b="1" dirty="0"/>
              <a:t>void fly() {</a:t>
            </a:r>
          </a:p>
          <a:p>
            <a:r>
              <a:rPr lang="en-US" b="1" dirty="0"/>
              <a:t>           </a:t>
            </a:r>
            <a:r>
              <a:rPr lang="en-US" b="1" dirty="0" err="1"/>
              <a:t>System.out.println</a:t>
            </a:r>
            <a:r>
              <a:rPr lang="en-US" b="1" dirty="0"/>
              <a:t>(“I </a:t>
            </a:r>
            <a:r>
              <a:rPr lang="en-US" b="1" dirty="0" smtClean="0"/>
              <a:t>cannot </a:t>
            </a:r>
            <a:r>
              <a:rPr lang="en-US" b="1" dirty="0"/>
              <a:t>fly.”);</a:t>
            </a:r>
          </a:p>
          <a:p>
            <a:r>
              <a:rPr lang="en-US" b="1" dirty="0"/>
              <a:t>     </a:t>
            </a:r>
            <a:r>
              <a:rPr lang="en-US" b="1" dirty="0" smtClean="0"/>
              <a:t>}</a:t>
            </a:r>
          </a:p>
          <a:p>
            <a:r>
              <a:rPr lang="en-US" dirty="0" smtClean="0"/>
              <a:t>}</a:t>
            </a:r>
            <a:endParaRPr lang="en-US" dirty="0"/>
          </a:p>
          <a:p>
            <a:endParaRPr lang="en-US" dirty="0"/>
          </a:p>
        </p:txBody>
      </p:sp>
      <p:sp>
        <p:nvSpPr>
          <p:cNvPr id="7" name="Rounded Rectangular Callout 6"/>
          <p:cNvSpPr/>
          <p:nvPr/>
        </p:nvSpPr>
        <p:spPr>
          <a:xfrm>
            <a:off x="838200" y="4191000"/>
            <a:ext cx="2590800" cy="685800"/>
          </a:xfrm>
          <a:prstGeom prst="wedgeRoundRectCallout">
            <a:avLst>
              <a:gd name="adj1" fmla="val -47137"/>
              <a:gd name="adj2" fmla="val 62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Is this good?</a:t>
            </a:r>
            <a:endParaRPr lang="en-US" dirty="0"/>
          </a:p>
        </p:txBody>
      </p:sp>
      <p:sp>
        <p:nvSpPr>
          <p:cNvPr id="8" name="Rounded Rectangular Callout 7"/>
          <p:cNvSpPr/>
          <p:nvPr/>
        </p:nvSpPr>
        <p:spPr>
          <a:xfrm>
            <a:off x="838200" y="5334000"/>
            <a:ext cx="2590800" cy="685800"/>
          </a:xfrm>
          <a:prstGeom prst="wedgeRoundRectCallout">
            <a:avLst>
              <a:gd name="adj1" fmla="val -47137"/>
              <a:gd name="adj2" fmla="val 628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Too many repeated code.</a:t>
            </a:r>
            <a:endParaRPr lang="en-US" dirty="0"/>
          </a:p>
        </p:txBody>
      </p:sp>
    </p:spTree>
    <p:extLst>
      <p:ext uri="{BB962C8B-B14F-4D97-AF65-F5344CB8AC3E}">
        <p14:creationId xmlns:p14="http://schemas.microsoft.com/office/powerpoint/2010/main" val="11439279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Design Pattern</a:t>
            </a:r>
            <a:endParaRPr lang="en-US" dirty="0"/>
          </a:p>
        </p:txBody>
      </p:sp>
      <p:sp>
        <p:nvSpPr>
          <p:cNvPr id="3" name="Content Placeholder 2"/>
          <p:cNvSpPr>
            <a:spLocks noGrp="1"/>
          </p:cNvSpPr>
          <p:nvPr>
            <p:ph sz="half" idx="1"/>
          </p:nvPr>
        </p:nvSpPr>
        <p:spPr/>
        <p:txBody>
          <a:bodyPr/>
          <a:lstStyle/>
          <a:p>
            <a:r>
              <a:rPr lang="en-US" dirty="0" smtClean="0"/>
              <a:t>The Solution: Add an Interface and implementations and instance variable.</a:t>
            </a:r>
            <a:endParaRPr lang="en-US" dirty="0"/>
          </a:p>
        </p:txBody>
      </p:sp>
      <p:sp>
        <p:nvSpPr>
          <p:cNvPr id="5" name="TextBox 4"/>
          <p:cNvSpPr txBox="1"/>
          <p:nvPr/>
        </p:nvSpPr>
        <p:spPr>
          <a:xfrm>
            <a:off x="4648200" y="1600200"/>
            <a:ext cx="3429144" cy="5078313"/>
          </a:xfrm>
          <a:prstGeom prst="rect">
            <a:avLst/>
          </a:prstGeom>
          <a:noFill/>
        </p:spPr>
        <p:txBody>
          <a:bodyPr wrap="none" rtlCol="0">
            <a:spAutoFit/>
          </a:bodyPr>
          <a:lstStyle/>
          <a:p>
            <a:r>
              <a:rPr lang="en-US" dirty="0"/>
              <a:t>public interface </a:t>
            </a:r>
            <a:r>
              <a:rPr lang="en-US" dirty="0" err="1"/>
              <a:t>Flys</a:t>
            </a:r>
            <a:r>
              <a:rPr lang="en-US" dirty="0"/>
              <a:t> { String fly(); } </a:t>
            </a:r>
          </a:p>
          <a:p>
            <a:r>
              <a:rPr lang="en-US" dirty="0" smtClean="0"/>
              <a:t>class </a:t>
            </a:r>
            <a:r>
              <a:rPr lang="en-US" dirty="0" err="1"/>
              <a:t>ItFlys</a:t>
            </a:r>
            <a:r>
              <a:rPr lang="en-US" dirty="0"/>
              <a:t> implements </a:t>
            </a:r>
            <a:r>
              <a:rPr lang="en-US" dirty="0" err="1"/>
              <a:t>Flys</a:t>
            </a:r>
            <a:r>
              <a:rPr lang="en-US" dirty="0"/>
              <a:t>{ </a:t>
            </a:r>
            <a:endParaRPr lang="en-US" dirty="0" smtClean="0"/>
          </a:p>
          <a:p>
            <a:r>
              <a:rPr lang="en-US" dirty="0" smtClean="0"/>
              <a:t>        public </a:t>
            </a:r>
            <a:r>
              <a:rPr lang="en-US" dirty="0"/>
              <a:t>String fly() </a:t>
            </a:r>
            <a:r>
              <a:rPr lang="en-US" dirty="0" smtClean="0"/>
              <a:t>{</a:t>
            </a:r>
          </a:p>
          <a:p>
            <a:r>
              <a:rPr lang="en-US" dirty="0"/>
              <a:t>	</a:t>
            </a:r>
            <a:r>
              <a:rPr lang="en-US" dirty="0" smtClean="0"/>
              <a:t>return </a:t>
            </a:r>
            <a:r>
              <a:rPr lang="en-US" dirty="0"/>
              <a:t>"Flying High"; </a:t>
            </a:r>
            <a:endParaRPr lang="en-US" dirty="0" smtClean="0"/>
          </a:p>
          <a:p>
            <a:r>
              <a:rPr lang="en-US" dirty="0" smtClean="0"/>
              <a:t>        } </a:t>
            </a:r>
          </a:p>
          <a:p>
            <a:r>
              <a:rPr lang="en-US" dirty="0" smtClean="0"/>
              <a:t>} </a:t>
            </a:r>
            <a:endParaRPr lang="en-US" dirty="0"/>
          </a:p>
          <a:p>
            <a:r>
              <a:rPr lang="en-US" dirty="0" smtClean="0"/>
              <a:t>class </a:t>
            </a:r>
            <a:r>
              <a:rPr lang="en-US" dirty="0" err="1"/>
              <a:t>CantFly</a:t>
            </a:r>
            <a:r>
              <a:rPr lang="en-US" dirty="0"/>
              <a:t> implements </a:t>
            </a:r>
            <a:r>
              <a:rPr lang="en-US" dirty="0" err="1"/>
              <a:t>Flys</a:t>
            </a:r>
            <a:r>
              <a:rPr lang="en-US" dirty="0"/>
              <a:t>{ </a:t>
            </a:r>
            <a:endParaRPr lang="en-US" dirty="0" smtClean="0"/>
          </a:p>
          <a:p>
            <a:r>
              <a:rPr lang="en-US" dirty="0" smtClean="0"/>
              <a:t>        public </a:t>
            </a:r>
            <a:r>
              <a:rPr lang="en-US" dirty="0"/>
              <a:t>String fly() { </a:t>
            </a:r>
            <a:endParaRPr lang="en-US" dirty="0" smtClean="0"/>
          </a:p>
          <a:p>
            <a:r>
              <a:rPr lang="en-US" dirty="0"/>
              <a:t>	</a:t>
            </a:r>
            <a:r>
              <a:rPr lang="en-US" dirty="0" smtClean="0"/>
              <a:t>return </a:t>
            </a:r>
            <a:r>
              <a:rPr lang="en-US" dirty="0"/>
              <a:t>"I </a:t>
            </a:r>
            <a:r>
              <a:rPr lang="en-US" dirty="0" smtClean="0"/>
              <a:t>cannot </a:t>
            </a:r>
            <a:r>
              <a:rPr lang="en-US" dirty="0"/>
              <a:t>fly"; </a:t>
            </a:r>
            <a:endParaRPr lang="en-US" dirty="0" smtClean="0"/>
          </a:p>
          <a:p>
            <a:r>
              <a:rPr lang="en-US" dirty="0"/>
              <a:t> </a:t>
            </a:r>
            <a:r>
              <a:rPr lang="en-US" dirty="0" smtClean="0"/>
              <a:t>       }	</a:t>
            </a:r>
          </a:p>
          <a:p>
            <a:r>
              <a:rPr lang="en-US" dirty="0" smtClean="0"/>
              <a:t>}</a:t>
            </a:r>
            <a:endParaRPr lang="en-US" dirty="0"/>
          </a:p>
          <a:p>
            <a:r>
              <a:rPr lang="en-US" dirty="0"/>
              <a:t>class </a:t>
            </a:r>
            <a:r>
              <a:rPr lang="en-US" dirty="0" smtClean="0"/>
              <a:t>Animal {</a:t>
            </a:r>
            <a:endParaRPr lang="en-US" dirty="0"/>
          </a:p>
          <a:p>
            <a:r>
              <a:rPr lang="en-US" dirty="0"/>
              <a:t> </a:t>
            </a:r>
            <a:r>
              <a:rPr lang="en-US" dirty="0" smtClean="0"/>
              <a:t>      public </a:t>
            </a:r>
            <a:r>
              <a:rPr lang="en-US" dirty="0" err="1" smtClean="0"/>
              <a:t>Flys</a:t>
            </a:r>
            <a:r>
              <a:rPr lang="en-US" dirty="0" smtClean="0"/>
              <a:t> </a:t>
            </a:r>
            <a:r>
              <a:rPr lang="en-US" dirty="0" err="1" smtClean="0"/>
              <a:t>flyingType</a:t>
            </a:r>
            <a:r>
              <a:rPr lang="en-US" dirty="0" smtClean="0"/>
              <a:t>;</a:t>
            </a:r>
          </a:p>
          <a:p>
            <a:endParaRPr lang="en-US" dirty="0"/>
          </a:p>
          <a:p>
            <a:r>
              <a:rPr lang="en-US" dirty="0" smtClean="0"/>
              <a:t>       public String </a:t>
            </a:r>
            <a:r>
              <a:rPr lang="en-US" dirty="0" err="1" smtClean="0"/>
              <a:t>tryToFly</a:t>
            </a:r>
            <a:r>
              <a:rPr lang="en-US" dirty="0" smtClean="0"/>
              <a:t>() {</a:t>
            </a:r>
          </a:p>
          <a:p>
            <a:r>
              <a:rPr lang="en-US" dirty="0"/>
              <a:t>	</a:t>
            </a:r>
            <a:r>
              <a:rPr lang="en-US" dirty="0" smtClean="0"/>
              <a:t>return </a:t>
            </a:r>
            <a:r>
              <a:rPr lang="en-US" dirty="0" err="1" smtClean="0"/>
              <a:t>flyingType.fly</a:t>
            </a:r>
            <a:r>
              <a:rPr lang="en-US" dirty="0" smtClean="0"/>
              <a:t>();</a:t>
            </a:r>
          </a:p>
          <a:p>
            <a:r>
              <a:rPr lang="en-US" dirty="0" smtClean="0"/>
              <a:t>       }</a:t>
            </a:r>
          </a:p>
          <a:p>
            <a:r>
              <a:rPr lang="en-US" dirty="0" smtClean="0"/>
              <a:t>} </a:t>
            </a:r>
            <a:endParaRPr lang="en-US" dirty="0"/>
          </a:p>
        </p:txBody>
      </p:sp>
    </p:spTree>
    <p:extLst>
      <p:ext uri="{BB962C8B-B14F-4D97-AF65-F5344CB8AC3E}">
        <p14:creationId xmlns:p14="http://schemas.microsoft.com/office/powerpoint/2010/main" val="4151515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Design Pattern</a:t>
            </a:r>
            <a:endParaRPr lang="en-US" dirty="0"/>
          </a:p>
        </p:txBody>
      </p:sp>
      <p:sp>
        <p:nvSpPr>
          <p:cNvPr id="3" name="Content Placeholder 2"/>
          <p:cNvSpPr>
            <a:spLocks noGrp="1"/>
          </p:cNvSpPr>
          <p:nvPr>
            <p:ph sz="half" idx="1"/>
          </p:nvPr>
        </p:nvSpPr>
        <p:spPr/>
        <p:txBody>
          <a:bodyPr/>
          <a:lstStyle/>
          <a:p>
            <a:r>
              <a:rPr lang="en-US" dirty="0" smtClean="0"/>
              <a:t>The solution: cont’d</a:t>
            </a:r>
            <a:endParaRPr lang="en-US" dirty="0"/>
          </a:p>
        </p:txBody>
      </p:sp>
      <p:sp>
        <p:nvSpPr>
          <p:cNvPr id="5" name="TextBox 4"/>
          <p:cNvSpPr txBox="1"/>
          <p:nvPr/>
        </p:nvSpPr>
        <p:spPr>
          <a:xfrm>
            <a:off x="4648200" y="1600200"/>
            <a:ext cx="3689657" cy="4801315"/>
          </a:xfrm>
          <a:prstGeom prst="rect">
            <a:avLst/>
          </a:prstGeom>
          <a:noFill/>
        </p:spPr>
        <p:txBody>
          <a:bodyPr wrap="none" rtlCol="0">
            <a:spAutoFit/>
          </a:bodyPr>
          <a:lstStyle/>
          <a:p>
            <a:r>
              <a:rPr lang="en-US" dirty="0"/>
              <a:t>public interface </a:t>
            </a:r>
            <a:r>
              <a:rPr lang="en-US" dirty="0" err="1"/>
              <a:t>Flys</a:t>
            </a:r>
            <a:r>
              <a:rPr lang="en-US" dirty="0"/>
              <a:t> { String fly(); } </a:t>
            </a:r>
          </a:p>
          <a:p>
            <a:r>
              <a:rPr lang="en-US" dirty="0" smtClean="0"/>
              <a:t>class </a:t>
            </a:r>
            <a:r>
              <a:rPr lang="en-US" dirty="0" err="1"/>
              <a:t>ItFlys</a:t>
            </a:r>
            <a:r>
              <a:rPr lang="en-US" dirty="0"/>
              <a:t> implements </a:t>
            </a:r>
            <a:r>
              <a:rPr lang="en-US" dirty="0" err="1"/>
              <a:t>Flys</a:t>
            </a:r>
            <a:r>
              <a:rPr lang="en-US" dirty="0"/>
              <a:t>{ </a:t>
            </a:r>
            <a:endParaRPr lang="en-US" dirty="0" smtClean="0"/>
          </a:p>
          <a:p>
            <a:r>
              <a:rPr lang="en-US" dirty="0" smtClean="0"/>
              <a:t>        public </a:t>
            </a:r>
            <a:r>
              <a:rPr lang="en-US" dirty="0"/>
              <a:t>String fly() </a:t>
            </a:r>
            <a:r>
              <a:rPr lang="en-US" dirty="0" smtClean="0"/>
              <a:t>{</a:t>
            </a:r>
          </a:p>
          <a:p>
            <a:r>
              <a:rPr lang="en-US" dirty="0"/>
              <a:t>	</a:t>
            </a:r>
            <a:r>
              <a:rPr lang="en-US" dirty="0" smtClean="0"/>
              <a:t>return </a:t>
            </a:r>
            <a:r>
              <a:rPr lang="en-US" dirty="0"/>
              <a:t>"Flying High"; </a:t>
            </a:r>
            <a:endParaRPr lang="en-US" dirty="0" smtClean="0"/>
          </a:p>
          <a:p>
            <a:r>
              <a:rPr lang="en-US" dirty="0" smtClean="0"/>
              <a:t>        } </a:t>
            </a:r>
          </a:p>
          <a:p>
            <a:r>
              <a:rPr lang="en-US" dirty="0" smtClean="0"/>
              <a:t>} </a:t>
            </a:r>
            <a:endParaRPr lang="en-US" dirty="0"/>
          </a:p>
          <a:p>
            <a:r>
              <a:rPr lang="en-US" dirty="0" smtClean="0"/>
              <a:t>class </a:t>
            </a:r>
            <a:r>
              <a:rPr lang="en-US" dirty="0" err="1"/>
              <a:t>CantFly</a:t>
            </a:r>
            <a:r>
              <a:rPr lang="en-US" dirty="0"/>
              <a:t> implements </a:t>
            </a:r>
            <a:r>
              <a:rPr lang="en-US" dirty="0" err="1"/>
              <a:t>Flys</a:t>
            </a:r>
            <a:r>
              <a:rPr lang="en-US" dirty="0"/>
              <a:t>{ </a:t>
            </a:r>
            <a:endParaRPr lang="en-US" dirty="0" smtClean="0"/>
          </a:p>
          <a:p>
            <a:r>
              <a:rPr lang="en-US" dirty="0" smtClean="0"/>
              <a:t>        public </a:t>
            </a:r>
            <a:r>
              <a:rPr lang="en-US" dirty="0"/>
              <a:t>String fly() { </a:t>
            </a:r>
            <a:endParaRPr lang="en-US" dirty="0" smtClean="0"/>
          </a:p>
          <a:p>
            <a:r>
              <a:rPr lang="en-US" dirty="0"/>
              <a:t>	</a:t>
            </a:r>
            <a:r>
              <a:rPr lang="en-US" dirty="0" smtClean="0"/>
              <a:t>return </a:t>
            </a:r>
            <a:r>
              <a:rPr lang="en-US" dirty="0"/>
              <a:t>"I </a:t>
            </a:r>
            <a:r>
              <a:rPr lang="en-US" dirty="0" smtClean="0"/>
              <a:t>cannot </a:t>
            </a:r>
            <a:r>
              <a:rPr lang="en-US" dirty="0"/>
              <a:t>fly"; </a:t>
            </a:r>
            <a:endParaRPr lang="en-US" dirty="0" smtClean="0"/>
          </a:p>
          <a:p>
            <a:r>
              <a:rPr lang="en-US" dirty="0"/>
              <a:t> </a:t>
            </a:r>
            <a:r>
              <a:rPr lang="en-US" dirty="0" smtClean="0"/>
              <a:t>       }	</a:t>
            </a:r>
          </a:p>
          <a:p>
            <a:r>
              <a:rPr lang="en-US" dirty="0" smtClean="0"/>
              <a:t>}</a:t>
            </a:r>
            <a:endParaRPr lang="en-US" dirty="0"/>
          </a:p>
          <a:p>
            <a:r>
              <a:rPr lang="en-US" dirty="0"/>
              <a:t>class </a:t>
            </a:r>
            <a:r>
              <a:rPr lang="en-US" dirty="0" smtClean="0"/>
              <a:t>Bird extends Animal </a:t>
            </a:r>
            <a:r>
              <a:rPr lang="en-US" dirty="0"/>
              <a:t>{</a:t>
            </a:r>
          </a:p>
          <a:p>
            <a:r>
              <a:rPr lang="en-US" dirty="0" smtClean="0"/>
              <a:t>       public Bird () {</a:t>
            </a:r>
          </a:p>
          <a:p>
            <a:r>
              <a:rPr lang="en-US" dirty="0"/>
              <a:t>	</a:t>
            </a:r>
            <a:r>
              <a:rPr lang="en-US" dirty="0" smtClean="0"/>
              <a:t>super();</a:t>
            </a:r>
          </a:p>
          <a:p>
            <a:r>
              <a:rPr lang="en-US" i="1" dirty="0">
                <a:solidFill>
                  <a:srgbClr val="0000FF"/>
                </a:solidFill>
              </a:rPr>
              <a:t>	</a:t>
            </a:r>
            <a:r>
              <a:rPr lang="en-US" i="1" dirty="0" err="1" smtClean="0">
                <a:solidFill>
                  <a:srgbClr val="0000FF"/>
                </a:solidFill>
              </a:rPr>
              <a:t>flyingType</a:t>
            </a:r>
            <a:r>
              <a:rPr lang="en-US" i="1" dirty="0" smtClean="0">
                <a:solidFill>
                  <a:srgbClr val="0000FF"/>
                </a:solidFill>
              </a:rPr>
              <a:t> = new </a:t>
            </a:r>
            <a:r>
              <a:rPr lang="en-US" i="1" dirty="0" err="1" smtClean="0">
                <a:solidFill>
                  <a:srgbClr val="0000FF"/>
                </a:solidFill>
              </a:rPr>
              <a:t>CantFly</a:t>
            </a:r>
            <a:r>
              <a:rPr lang="en-US" i="1" dirty="0" smtClean="0">
                <a:solidFill>
                  <a:srgbClr val="0000FF"/>
                </a:solidFill>
              </a:rPr>
              <a:t>();</a:t>
            </a:r>
          </a:p>
          <a:p>
            <a:r>
              <a:rPr lang="en-US" dirty="0" smtClean="0"/>
              <a:t>       }</a:t>
            </a:r>
          </a:p>
          <a:p>
            <a:r>
              <a:rPr lang="en-US" dirty="0" smtClean="0"/>
              <a:t>} </a:t>
            </a:r>
            <a:endParaRPr lang="en-US" dirty="0"/>
          </a:p>
        </p:txBody>
      </p:sp>
    </p:spTree>
    <p:extLst>
      <p:ext uri="{BB962C8B-B14F-4D97-AF65-F5344CB8AC3E}">
        <p14:creationId xmlns:p14="http://schemas.microsoft.com/office/powerpoint/2010/main" val="33074290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1.2</a:t>
            </a:r>
            <a:endParaRPr lang="en-US" dirty="0"/>
          </a:p>
        </p:txBody>
      </p:sp>
      <p:sp>
        <p:nvSpPr>
          <p:cNvPr id="4" name="Content Placeholder 3"/>
          <p:cNvSpPr>
            <a:spLocks noGrp="1"/>
          </p:cNvSpPr>
          <p:nvPr>
            <p:ph sz="half" idx="2"/>
          </p:nvPr>
        </p:nvSpPr>
        <p:spPr>
          <a:xfrm>
            <a:off x="533400" y="1600200"/>
            <a:ext cx="8153400" cy="4525963"/>
          </a:xfrm>
        </p:spPr>
        <p:txBody>
          <a:bodyPr/>
          <a:lstStyle/>
          <a:p>
            <a:pPr algn="just"/>
            <a:r>
              <a:rPr lang="en-US" dirty="0"/>
              <a:t>Give reasons why the designers of Java decided not to allow multiple inheritance. Would you have made the same decision? Why or why not?</a:t>
            </a:r>
          </a:p>
          <a:p>
            <a:pPr marL="0" indent="0">
              <a:buNone/>
            </a:pPr>
            <a:endParaRPr lang="en-US" dirty="0"/>
          </a:p>
        </p:txBody>
      </p:sp>
    </p:spTree>
    <p:extLst>
      <p:ext uri="{BB962C8B-B14F-4D97-AF65-F5344CB8AC3E}">
        <p14:creationId xmlns:p14="http://schemas.microsoft.com/office/powerpoint/2010/main" val="103053734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Strategy Design Pattern</a:t>
            </a:r>
            <a:endParaRPr lang="en-US" dirty="0"/>
          </a:p>
        </p:txBody>
      </p:sp>
      <p:sp>
        <p:nvSpPr>
          <p:cNvPr id="41" name="Content Placeholder 40"/>
          <p:cNvSpPr>
            <a:spLocks noGrp="1"/>
          </p:cNvSpPr>
          <p:nvPr>
            <p:ph idx="1"/>
          </p:nvPr>
        </p:nvSpPr>
        <p:spPr>
          <a:xfrm>
            <a:off x="457200" y="5029200"/>
            <a:ext cx="8229600" cy="1096963"/>
          </a:xfrm>
        </p:spPr>
        <p:txBody>
          <a:bodyPr>
            <a:normAutofit fontScale="77500" lnSpcReduction="20000"/>
          </a:bodyPr>
          <a:lstStyle/>
          <a:p>
            <a:pPr marL="0" indent="0">
              <a:buNone/>
            </a:pPr>
            <a:r>
              <a:rPr lang="en-US" dirty="0" smtClean="0"/>
              <a:t>Define a family of algorithms, encapsulate each one, and make them interchangeable. The Strategy Design Pattern lets the algorithm vary independently from clients that use it.</a:t>
            </a:r>
            <a:endParaRPr lang="en-US" dirty="0"/>
          </a:p>
        </p:txBody>
      </p:sp>
      <p:sp>
        <p:nvSpPr>
          <p:cNvPr id="6" name="Flowchart: Process 5"/>
          <p:cNvSpPr/>
          <p:nvPr/>
        </p:nvSpPr>
        <p:spPr>
          <a:xfrm>
            <a:off x="2057400" y="1981200"/>
            <a:ext cx="16764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Animal</a:t>
            </a:r>
            <a:endParaRPr lang="en-US" dirty="0"/>
          </a:p>
        </p:txBody>
      </p:sp>
      <p:sp>
        <p:nvSpPr>
          <p:cNvPr id="7" name="Flowchart: Process 6"/>
          <p:cNvSpPr/>
          <p:nvPr/>
        </p:nvSpPr>
        <p:spPr>
          <a:xfrm>
            <a:off x="2057400" y="2209800"/>
            <a:ext cx="1676400" cy="3810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t>
            </a:r>
            <a:r>
              <a:rPr lang="en-US" sz="1400" dirty="0" err="1" smtClean="0">
                <a:solidFill>
                  <a:schemeClr val="tx1"/>
                </a:solidFill>
              </a:rPr>
              <a:t>flyingType</a:t>
            </a:r>
            <a:r>
              <a:rPr lang="en-US" sz="1400" dirty="0" smtClean="0">
                <a:solidFill>
                  <a:schemeClr val="tx1"/>
                </a:solidFill>
              </a:rPr>
              <a:t>: </a:t>
            </a:r>
            <a:r>
              <a:rPr lang="en-US" sz="1400" dirty="0" err="1" smtClean="0">
                <a:solidFill>
                  <a:schemeClr val="tx1"/>
                </a:solidFill>
              </a:rPr>
              <a:t>Flys</a:t>
            </a:r>
            <a:endParaRPr lang="en-US" sz="1400" dirty="0">
              <a:solidFill>
                <a:schemeClr val="tx1"/>
              </a:solidFill>
            </a:endParaRPr>
          </a:p>
        </p:txBody>
      </p:sp>
      <p:sp>
        <p:nvSpPr>
          <p:cNvPr id="10" name="Flowchart: Process 9"/>
          <p:cNvSpPr/>
          <p:nvPr/>
        </p:nvSpPr>
        <p:spPr>
          <a:xfrm>
            <a:off x="2057400" y="2590800"/>
            <a:ext cx="1676400" cy="5334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a:t>
            </a:r>
            <a:r>
              <a:rPr lang="en-US" sz="1400" dirty="0" err="1" smtClean="0">
                <a:solidFill>
                  <a:schemeClr val="tx1"/>
                </a:solidFill>
              </a:rPr>
              <a:t>tryToFly</a:t>
            </a:r>
            <a:r>
              <a:rPr lang="en-US" sz="1400" dirty="0" smtClean="0">
                <a:solidFill>
                  <a:schemeClr val="tx1"/>
                </a:solidFill>
              </a:rPr>
              <a:t>(): String</a:t>
            </a:r>
          </a:p>
          <a:p>
            <a:pPr algn="ctr"/>
            <a:r>
              <a:rPr lang="en-US" sz="1400" dirty="0" smtClean="0">
                <a:solidFill>
                  <a:schemeClr val="tx1"/>
                </a:solidFill>
              </a:rPr>
              <a:t>+ </a:t>
            </a:r>
            <a:r>
              <a:rPr lang="en-US" sz="1400" dirty="0" err="1" smtClean="0">
                <a:solidFill>
                  <a:schemeClr val="tx1"/>
                </a:solidFill>
              </a:rPr>
              <a:t>setFlying</a:t>
            </a:r>
            <a:r>
              <a:rPr lang="en-US" sz="1400" dirty="0" smtClean="0">
                <a:solidFill>
                  <a:schemeClr val="tx1"/>
                </a:solidFill>
              </a:rPr>
              <a:t>(): void</a:t>
            </a:r>
            <a:endParaRPr lang="en-US" sz="1400" dirty="0">
              <a:solidFill>
                <a:schemeClr val="tx1"/>
              </a:solidFill>
            </a:endParaRPr>
          </a:p>
        </p:txBody>
      </p:sp>
      <p:sp>
        <p:nvSpPr>
          <p:cNvPr id="11" name="Flowchart: Process 10"/>
          <p:cNvSpPr/>
          <p:nvPr/>
        </p:nvSpPr>
        <p:spPr>
          <a:xfrm>
            <a:off x="5181600" y="1981200"/>
            <a:ext cx="16764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&lt;interface&gt; </a:t>
            </a:r>
            <a:r>
              <a:rPr lang="en-US" dirty="0" err="1" smtClean="0"/>
              <a:t>flys</a:t>
            </a:r>
            <a:endParaRPr lang="en-US" dirty="0"/>
          </a:p>
        </p:txBody>
      </p:sp>
      <p:sp>
        <p:nvSpPr>
          <p:cNvPr id="12" name="Flowchart: Process 11"/>
          <p:cNvSpPr/>
          <p:nvPr/>
        </p:nvSpPr>
        <p:spPr>
          <a:xfrm>
            <a:off x="5181600" y="2209800"/>
            <a:ext cx="1676400" cy="3810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+fly(): String</a:t>
            </a:r>
            <a:endParaRPr lang="en-US" sz="1400" dirty="0">
              <a:solidFill>
                <a:schemeClr val="tx1"/>
              </a:solidFill>
            </a:endParaRPr>
          </a:p>
        </p:txBody>
      </p:sp>
      <p:sp>
        <p:nvSpPr>
          <p:cNvPr id="14" name="Flowchart: Process 13"/>
          <p:cNvSpPr/>
          <p:nvPr/>
        </p:nvSpPr>
        <p:spPr>
          <a:xfrm>
            <a:off x="990600" y="3886200"/>
            <a:ext cx="16764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Dog</a:t>
            </a:r>
            <a:endParaRPr lang="en-US" dirty="0"/>
          </a:p>
        </p:txBody>
      </p:sp>
      <p:sp>
        <p:nvSpPr>
          <p:cNvPr id="15" name="Flowchart: Process 14"/>
          <p:cNvSpPr/>
          <p:nvPr/>
        </p:nvSpPr>
        <p:spPr>
          <a:xfrm>
            <a:off x="990600" y="4114800"/>
            <a:ext cx="1676400" cy="3810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 name="Flowchart: Process 15"/>
          <p:cNvSpPr/>
          <p:nvPr/>
        </p:nvSpPr>
        <p:spPr>
          <a:xfrm>
            <a:off x="2971800" y="3886200"/>
            <a:ext cx="16764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Bird</a:t>
            </a:r>
            <a:endParaRPr lang="en-US" dirty="0"/>
          </a:p>
        </p:txBody>
      </p:sp>
      <p:sp>
        <p:nvSpPr>
          <p:cNvPr id="17" name="Flowchart: Process 16"/>
          <p:cNvSpPr/>
          <p:nvPr/>
        </p:nvSpPr>
        <p:spPr>
          <a:xfrm>
            <a:off x="2971800" y="4114800"/>
            <a:ext cx="1676400" cy="3810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 name="Flowchart: Process 17"/>
          <p:cNvSpPr/>
          <p:nvPr/>
        </p:nvSpPr>
        <p:spPr>
          <a:xfrm>
            <a:off x="4267200" y="3124200"/>
            <a:ext cx="16764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ItFlys</a:t>
            </a:r>
            <a:endParaRPr lang="en-US" dirty="0"/>
          </a:p>
        </p:txBody>
      </p:sp>
      <p:sp>
        <p:nvSpPr>
          <p:cNvPr id="19" name="Flowchart: Process 18"/>
          <p:cNvSpPr/>
          <p:nvPr/>
        </p:nvSpPr>
        <p:spPr>
          <a:xfrm>
            <a:off x="4267200" y="3352800"/>
            <a:ext cx="1676400" cy="3810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+fly(): </a:t>
            </a:r>
            <a:r>
              <a:rPr lang="en-US" sz="1400" dirty="0" smtClean="0">
                <a:solidFill>
                  <a:schemeClr val="tx1"/>
                </a:solidFill>
              </a:rPr>
              <a:t>String</a:t>
            </a:r>
            <a:endParaRPr lang="en-US" sz="1400" dirty="0">
              <a:solidFill>
                <a:schemeClr val="tx1"/>
              </a:solidFill>
            </a:endParaRPr>
          </a:p>
        </p:txBody>
      </p:sp>
      <p:sp>
        <p:nvSpPr>
          <p:cNvPr id="20" name="Flowchart: Process 19"/>
          <p:cNvSpPr/>
          <p:nvPr/>
        </p:nvSpPr>
        <p:spPr>
          <a:xfrm>
            <a:off x="6172200" y="3124200"/>
            <a:ext cx="1676400" cy="228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CantFly</a:t>
            </a:r>
            <a:endParaRPr lang="en-US" dirty="0"/>
          </a:p>
        </p:txBody>
      </p:sp>
      <p:sp>
        <p:nvSpPr>
          <p:cNvPr id="21" name="Flowchart: Process 20"/>
          <p:cNvSpPr/>
          <p:nvPr/>
        </p:nvSpPr>
        <p:spPr>
          <a:xfrm>
            <a:off x="6172200" y="3352800"/>
            <a:ext cx="1676400" cy="38100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+fly(): </a:t>
            </a:r>
            <a:r>
              <a:rPr lang="en-US" sz="1400" dirty="0" smtClean="0">
                <a:solidFill>
                  <a:schemeClr val="tx1"/>
                </a:solidFill>
              </a:rPr>
              <a:t>String</a:t>
            </a:r>
            <a:endParaRPr lang="en-US" sz="1400" dirty="0">
              <a:solidFill>
                <a:schemeClr val="tx1"/>
              </a:solidFill>
            </a:endParaRPr>
          </a:p>
        </p:txBody>
      </p:sp>
      <p:grpSp>
        <p:nvGrpSpPr>
          <p:cNvPr id="27" name="Group 26"/>
          <p:cNvGrpSpPr/>
          <p:nvPr/>
        </p:nvGrpSpPr>
        <p:grpSpPr>
          <a:xfrm>
            <a:off x="2209800" y="3200400"/>
            <a:ext cx="76200" cy="685800"/>
            <a:chOff x="2209800" y="3200400"/>
            <a:chExt cx="76200" cy="685800"/>
          </a:xfrm>
        </p:grpSpPr>
        <p:sp>
          <p:nvSpPr>
            <p:cNvPr id="24" name="Isosceles Triangle 23"/>
            <p:cNvSpPr/>
            <p:nvPr/>
          </p:nvSpPr>
          <p:spPr>
            <a:xfrm>
              <a:off x="2209800" y="3200400"/>
              <a:ext cx="76200" cy="76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endCxn id="24" idx="3"/>
            </p:cNvCxnSpPr>
            <p:nvPr/>
          </p:nvCxnSpPr>
          <p:spPr>
            <a:xfrm flipV="1">
              <a:off x="2247900" y="3276600"/>
              <a:ext cx="0" cy="609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352800" y="3200400"/>
            <a:ext cx="76200" cy="685800"/>
            <a:chOff x="2209800" y="3200400"/>
            <a:chExt cx="76200" cy="685800"/>
          </a:xfrm>
        </p:grpSpPr>
        <p:sp>
          <p:nvSpPr>
            <p:cNvPr id="29" name="Isosceles Triangle 28"/>
            <p:cNvSpPr/>
            <p:nvPr/>
          </p:nvSpPr>
          <p:spPr>
            <a:xfrm>
              <a:off x="2209800" y="3200400"/>
              <a:ext cx="76200" cy="76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endCxn id="29" idx="3"/>
            </p:cNvCxnSpPr>
            <p:nvPr/>
          </p:nvCxnSpPr>
          <p:spPr>
            <a:xfrm flipV="1">
              <a:off x="2247900" y="3276600"/>
              <a:ext cx="0" cy="6096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Straight Arrow Connector 31"/>
          <p:cNvCxnSpPr>
            <a:stCxn id="6" idx="3"/>
            <a:endCxn id="11" idx="1"/>
          </p:cNvCxnSpPr>
          <p:nvPr/>
        </p:nvCxnSpPr>
        <p:spPr>
          <a:xfrm>
            <a:off x="3733800" y="20955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Isosceles Triangle 33"/>
          <p:cNvSpPr/>
          <p:nvPr/>
        </p:nvSpPr>
        <p:spPr>
          <a:xfrm>
            <a:off x="5486400" y="2667000"/>
            <a:ext cx="76200" cy="76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endCxn id="34" idx="3"/>
          </p:cNvCxnSpPr>
          <p:nvPr/>
        </p:nvCxnSpPr>
        <p:spPr>
          <a:xfrm flipV="1">
            <a:off x="5524500" y="2743200"/>
            <a:ext cx="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 name="Isosceles Triangle 36"/>
          <p:cNvSpPr/>
          <p:nvPr/>
        </p:nvSpPr>
        <p:spPr>
          <a:xfrm>
            <a:off x="6477000" y="2667000"/>
            <a:ext cx="76200" cy="762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7" idx="3"/>
          </p:cNvCxnSpPr>
          <p:nvPr/>
        </p:nvCxnSpPr>
        <p:spPr>
          <a:xfrm flipV="1">
            <a:off x="6515100" y="2743200"/>
            <a:ext cx="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438400" y="3352800"/>
            <a:ext cx="760336" cy="307777"/>
          </a:xfrm>
          <a:prstGeom prst="rect">
            <a:avLst/>
          </a:prstGeom>
          <a:noFill/>
        </p:spPr>
        <p:txBody>
          <a:bodyPr wrap="none" rtlCol="0">
            <a:spAutoFit/>
          </a:bodyPr>
          <a:lstStyle/>
          <a:p>
            <a:r>
              <a:rPr lang="en-US" sz="1400" dirty="0" smtClean="0"/>
              <a:t>Extends</a:t>
            </a:r>
            <a:endParaRPr lang="en-US" sz="1400" dirty="0"/>
          </a:p>
        </p:txBody>
      </p:sp>
      <p:sp>
        <p:nvSpPr>
          <p:cNvPr id="40" name="TextBox 39"/>
          <p:cNvSpPr txBox="1"/>
          <p:nvPr/>
        </p:nvSpPr>
        <p:spPr>
          <a:xfrm>
            <a:off x="5486400" y="2740223"/>
            <a:ext cx="1055032" cy="307777"/>
          </a:xfrm>
          <a:prstGeom prst="rect">
            <a:avLst/>
          </a:prstGeom>
          <a:noFill/>
        </p:spPr>
        <p:txBody>
          <a:bodyPr wrap="none" rtlCol="0">
            <a:spAutoFit/>
          </a:bodyPr>
          <a:lstStyle/>
          <a:p>
            <a:r>
              <a:rPr lang="en-US" sz="1400" dirty="0" smtClean="0"/>
              <a:t>Implements</a:t>
            </a:r>
            <a:endParaRPr lang="en-US" sz="1400" dirty="0"/>
          </a:p>
        </p:txBody>
      </p:sp>
    </p:spTree>
    <p:extLst>
      <p:ext uri="{BB962C8B-B14F-4D97-AF65-F5344CB8AC3E}">
        <p14:creationId xmlns:p14="http://schemas.microsoft.com/office/powerpoint/2010/main" val="182527650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Design Patterns</a:t>
            </a:r>
            <a:endParaRPr lang="en-US" dirty="0"/>
          </a:p>
        </p:txBody>
      </p:sp>
      <p:sp>
        <p:nvSpPr>
          <p:cNvPr id="4" name="Content Placeholder 3"/>
          <p:cNvSpPr>
            <a:spLocks noGrp="1"/>
          </p:cNvSpPr>
          <p:nvPr>
            <p:ph idx="1"/>
          </p:nvPr>
        </p:nvSpPr>
        <p:spPr>
          <a:xfrm>
            <a:off x="457200" y="4038600"/>
            <a:ext cx="8229600" cy="2087563"/>
          </a:xfrm>
        </p:spPr>
        <p:txBody>
          <a:bodyPr>
            <a:noAutofit/>
          </a:bodyPr>
          <a:lstStyle/>
          <a:p>
            <a:r>
              <a:rPr lang="en-US" sz="2000" dirty="0"/>
              <a:t>Strategy - defines an interface common to all supported algorithms. Context uses this interface to call the algorithm defined by a </a:t>
            </a:r>
            <a:r>
              <a:rPr lang="en-US" sz="2000" dirty="0" err="1"/>
              <a:t>ConcreteStrategy</a:t>
            </a:r>
            <a:r>
              <a:rPr lang="en-US" sz="2000" dirty="0" smtClean="0"/>
              <a:t>.</a:t>
            </a:r>
          </a:p>
          <a:p>
            <a:r>
              <a:rPr lang="en-US" sz="2000" dirty="0" err="1" smtClean="0"/>
              <a:t>ConcreteStrategy</a:t>
            </a:r>
            <a:r>
              <a:rPr lang="en-US" sz="2000" dirty="0" smtClean="0"/>
              <a:t> </a:t>
            </a:r>
            <a:r>
              <a:rPr lang="en-US" sz="2000" dirty="0"/>
              <a:t>- each concrete strategy implements an </a:t>
            </a:r>
            <a:r>
              <a:rPr lang="en-US" sz="2000" dirty="0" smtClean="0"/>
              <a:t>algorithm.</a:t>
            </a:r>
          </a:p>
          <a:p>
            <a:r>
              <a:rPr lang="en-US" sz="2000" dirty="0" smtClean="0"/>
              <a:t>Context contains </a:t>
            </a:r>
            <a:r>
              <a:rPr lang="en-US" sz="2000" dirty="0"/>
              <a:t>a reference to a strategy object</a:t>
            </a:r>
            <a:r>
              <a:rPr lang="en-US" sz="2000" dirty="0" smtClean="0"/>
              <a:t>.</a:t>
            </a:r>
            <a:endParaRPr lang="en-US" sz="2000" dirty="0"/>
          </a:p>
        </p:txBody>
      </p:sp>
      <p:pic>
        <p:nvPicPr>
          <p:cNvPr id="2050" name="Picture 2" descr="Strategy Implementation UML Class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4572000" cy="221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4111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the Strategy Pattern</a:t>
            </a:r>
            <a:endParaRPr lang="en-US" dirty="0"/>
          </a:p>
        </p:txBody>
      </p:sp>
      <p:sp>
        <p:nvSpPr>
          <p:cNvPr id="3" name="Content Placeholder 2"/>
          <p:cNvSpPr>
            <a:spLocks noGrp="1"/>
          </p:cNvSpPr>
          <p:nvPr>
            <p:ph idx="1"/>
          </p:nvPr>
        </p:nvSpPr>
        <p:spPr/>
        <p:txBody>
          <a:bodyPr/>
          <a:lstStyle/>
          <a:p>
            <a:r>
              <a:rPr lang="en-US" dirty="0" smtClean="0"/>
              <a:t>When you want to define a class that will have one behavior that is similar to other behaviors in a list</a:t>
            </a:r>
          </a:p>
          <a:p>
            <a:r>
              <a:rPr lang="en-US" dirty="0" smtClean="0"/>
              <a:t>When you need to use one of several behaviors dynamically </a:t>
            </a:r>
            <a:endParaRPr lang="en-US" dirty="0"/>
          </a:p>
        </p:txBody>
      </p:sp>
    </p:spTree>
    <p:extLst>
      <p:ext uri="{BB962C8B-B14F-4D97-AF65-F5344CB8AC3E}">
        <p14:creationId xmlns:p14="http://schemas.microsoft.com/office/powerpoint/2010/main" val="8518888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8 </a:t>
            </a:r>
            <a:r>
              <a:rPr lang="en-US" dirty="0" smtClean="0"/>
              <a:t>(15 min)</a:t>
            </a:r>
            <a:endParaRPr lang="en-US" dirty="0"/>
          </a:p>
        </p:txBody>
      </p:sp>
      <p:sp>
        <p:nvSpPr>
          <p:cNvPr id="3" name="Content Placeholder 2"/>
          <p:cNvSpPr>
            <a:spLocks noGrp="1"/>
          </p:cNvSpPr>
          <p:nvPr>
            <p:ph idx="1"/>
          </p:nvPr>
        </p:nvSpPr>
        <p:spPr/>
        <p:txBody>
          <a:bodyPr/>
          <a:lstStyle/>
          <a:p>
            <a:pPr marL="0" indent="0">
              <a:buNone/>
            </a:pPr>
            <a:r>
              <a:rPr lang="en-US" dirty="0" smtClean="0"/>
              <a:t>Assume that you are programming a simulator with multiple interacting robots. There are three types of robot behaviors: aggressive, defensive and normal. Apply strategy design pattern to complete the code skeleton: RobotGame.java. </a:t>
            </a:r>
            <a:endParaRPr lang="en-US" dirty="0"/>
          </a:p>
        </p:txBody>
      </p:sp>
    </p:spTree>
    <p:extLst>
      <p:ext uri="{BB962C8B-B14F-4D97-AF65-F5344CB8AC3E}">
        <p14:creationId xmlns:p14="http://schemas.microsoft.com/office/powerpoint/2010/main" val="138184345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a:t>
            </a:r>
            <a:r>
              <a:rPr lang="en-US" dirty="0" smtClean="0"/>
              <a:t>9 </a:t>
            </a:r>
            <a:r>
              <a:rPr lang="en-US" dirty="0"/>
              <a:t>(10 min)</a:t>
            </a:r>
          </a:p>
        </p:txBody>
      </p:sp>
      <p:sp>
        <p:nvSpPr>
          <p:cNvPr id="3" name="Content Placeholder 2"/>
          <p:cNvSpPr>
            <a:spLocks noGrp="1"/>
          </p:cNvSpPr>
          <p:nvPr>
            <p:ph idx="1"/>
          </p:nvPr>
        </p:nvSpPr>
        <p:spPr/>
        <p:txBody>
          <a:bodyPr/>
          <a:lstStyle/>
          <a:p>
            <a:r>
              <a:rPr lang="en-US" dirty="0" smtClean="0"/>
              <a:t>Given the ugly </a:t>
            </a:r>
            <a:r>
              <a:rPr lang="en-US" dirty="0" err="1" smtClean="0"/>
              <a:t>VisitorPatternOriginal.java</a:t>
            </a:r>
            <a:r>
              <a:rPr lang="en-US" dirty="0" smtClean="0"/>
              <a:t>, study the </a:t>
            </a:r>
            <a:r>
              <a:rPr lang="en-US" dirty="0" smtClean="0">
                <a:hlinkClick r:id="rId3"/>
              </a:rPr>
              <a:t>Visitor Pattern</a:t>
            </a:r>
            <a:r>
              <a:rPr lang="en-US" dirty="0" smtClean="0"/>
              <a:t> by yourself, and apply the pattern to improve the code.</a:t>
            </a:r>
          </a:p>
          <a:p>
            <a:pPr marL="457200" lvl="1" indent="0">
              <a:buNone/>
            </a:pPr>
            <a:endParaRPr lang="en-US" dirty="0"/>
          </a:p>
        </p:txBody>
      </p:sp>
    </p:spTree>
    <p:extLst>
      <p:ext uri="{BB962C8B-B14F-4D97-AF65-F5344CB8AC3E}">
        <p14:creationId xmlns:p14="http://schemas.microsoft.com/office/powerpoint/2010/main" val="149321717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Patterns</a:t>
            </a:r>
            <a:endParaRPr lang="en-US" dirty="0"/>
          </a:p>
        </p:txBody>
      </p:sp>
      <p:sp>
        <p:nvSpPr>
          <p:cNvPr id="3" name="Content Placeholder 2"/>
          <p:cNvSpPr>
            <a:spLocks noGrp="1"/>
          </p:cNvSpPr>
          <p:nvPr>
            <p:ph idx="1"/>
          </p:nvPr>
        </p:nvSpPr>
        <p:spPr/>
        <p:txBody>
          <a:bodyPr/>
          <a:lstStyle/>
          <a:p>
            <a:r>
              <a:rPr lang="en-US" dirty="0"/>
              <a:t>http://www.oodesign.com/</a:t>
            </a:r>
          </a:p>
        </p:txBody>
      </p:sp>
    </p:spTree>
    <p:extLst>
      <p:ext uri="{BB962C8B-B14F-4D97-AF65-F5344CB8AC3E}">
        <p14:creationId xmlns:p14="http://schemas.microsoft.com/office/powerpoint/2010/main" val="15329189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Design Patterns</a:t>
            </a:r>
            <a:endParaRPr lang="en-US" dirty="0"/>
          </a:p>
        </p:txBody>
      </p:sp>
      <p:sp>
        <p:nvSpPr>
          <p:cNvPr id="6" name="Text Placeholder 5"/>
          <p:cNvSpPr>
            <a:spLocks noGrp="1"/>
          </p:cNvSpPr>
          <p:nvPr>
            <p:ph type="body" idx="1"/>
          </p:nvPr>
        </p:nvSpPr>
        <p:spPr/>
        <p:txBody>
          <a:bodyPr/>
          <a:lstStyle/>
          <a:p>
            <a:r>
              <a:rPr lang="en-US" dirty="0" smtClean="0"/>
              <a:t>Reusable code structures for repeating programming problems</a:t>
            </a:r>
            <a:endParaRPr lang="en-US" dirty="0"/>
          </a:p>
        </p:txBody>
      </p:sp>
    </p:spTree>
    <p:extLst>
      <p:ext uri="{BB962C8B-B14F-4D97-AF65-F5344CB8AC3E}">
        <p14:creationId xmlns:p14="http://schemas.microsoft.com/office/powerpoint/2010/main" val="27393740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idx="1"/>
          </p:nvPr>
        </p:nvSpPr>
        <p:spPr/>
        <p:txBody>
          <a:bodyPr>
            <a:normAutofit/>
          </a:bodyPr>
          <a:lstStyle/>
          <a:p>
            <a:r>
              <a:rPr lang="en-US" dirty="0" smtClean="0"/>
              <a:t>Motivation: The </a:t>
            </a:r>
            <a:r>
              <a:rPr lang="en-US" dirty="0"/>
              <a:t>Factory Design Pattern is probably the most used design pattern in </a:t>
            </a:r>
            <a:r>
              <a:rPr lang="en-US" dirty="0" smtClean="0"/>
              <a:t>programming </a:t>
            </a:r>
            <a:r>
              <a:rPr lang="en-US" dirty="0"/>
              <a:t>languages like Java and C#. </a:t>
            </a:r>
          </a:p>
          <a:p>
            <a:r>
              <a:rPr lang="en-US" dirty="0" smtClean="0"/>
              <a:t>Intent:</a:t>
            </a:r>
          </a:p>
          <a:p>
            <a:pPr lvl="1"/>
            <a:r>
              <a:rPr lang="en-US" dirty="0" smtClean="0"/>
              <a:t>creates </a:t>
            </a:r>
            <a:r>
              <a:rPr lang="en-US" dirty="0"/>
              <a:t>objects without exposing the instantiation logic to the </a:t>
            </a:r>
            <a:r>
              <a:rPr lang="en-US" dirty="0" smtClean="0"/>
              <a:t>client.</a:t>
            </a:r>
          </a:p>
          <a:p>
            <a:pPr lvl="1"/>
            <a:r>
              <a:rPr lang="en-US" dirty="0" smtClean="0"/>
              <a:t>refers </a:t>
            </a:r>
            <a:r>
              <a:rPr lang="en-US" dirty="0"/>
              <a:t>to the newly created object through a common interface</a:t>
            </a:r>
          </a:p>
          <a:p>
            <a:endParaRPr lang="en-US" dirty="0"/>
          </a:p>
        </p:txBody>
      </p:sp>
    </p:spTree>
    <p:extLst>
      <p:ext uri="{BB962C8B-B14F-4D97-AF65-F5344CB8AC3E}">
        <p14:creationId xmlns:p14="http://schemas.microsoft.com/office/powerpoint/2010/main" val="20915316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Factory Pattern</a:t>
            </a:r>
            <a:endParaRPr lang="en-US" dirty="0"/>
          </a:p>
        </p:txBody>
      </p:sp>
      <p:sp>
        <p:nvSpPr>
          <p:cNvPr id="4" name="Rectangle 3"/>
          <p:cNvSpPr/>
          <p:nvPr/>
        </p:nvSpPr>
        <p:spPr>
          <a:xfrm>
            <a:off x="4724400" y="1524000"/>
            <a:ext cx="25146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724400" y="1524000"/>
            <a:ext cx="25146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FF"/>
                </a:solidFill>
              </a:rPr>
              <a:t>localCallHandlingSystem</a:t>
            </a:r>
            <a:endParaRPr lang="en-US" dirty="0">
              <a:solidFill>
                <a:srgbClr val="0000FF"/>
              </a:solidFill>
            </a:endParaRPr>
          </a:p>
        </p:txBody>
      </p:sp>
      <p:sp>
        <p:nvSpPr>
          <p:cNvPr id="6" name="Rectangle 5"/>
          <p:cNvSpPr/>
          <p:nvPr/>
        </p:nvSpPr>
        <p:spPr>
          <a:xfrm>
            <a:off x="4724400" y="2819400"/>
            <a:ext cx="25146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8" name="TextBox 7"/>
          <p:cNvSpPr txBox="1"/>
          <p:nvPr/>
        </p:nvSpPr>
        <p:spPr>
          <a:xfrm>
            <a:off x="4724400" y="2819400"/>
            <a:ext cx="1306480" cy="369332"/>
          </a:xfrm>
          <a:prstGeom prst="rect">
            <a:avLst/>
          </a:prstGeom>
          <a:noFill/>
        </p:spPr>
        <p:txBody>
          <a:bodyPr wrap="none" rtlCol="0">
            <a:spAutoFit/>
          </a:bodyPr>
          <a:lstStyle/>
          <a:p>
            <a:r>
              <a:rPr lang="en-US" dirty="0" err="1" smtClean="0"/>
              <a:t>handleCall</a:t>
            </a:r>
            <a:r>
              <a:rPr lang="en-US" dirty="0" smtClean="0"/>
              <a:t>()</a:t>
            </a:r>
            <a:endParaRPr lang="en-US" dirty="0"/>
          </a:p>
        </p:txBody>
      </p:sp>
      <p:sp>
        <p:nvSpPr>
          <p:cNvPr id="9" name="Rectangle 8"/>
          <p:cNvSpPr/>
          <p:nvPr/>
        </p:nvSpPr>
        <p:spPr>
          <a:xfrm>
            <a:off x="1219200" y="15240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219200" y="15240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Subscriber</a:t>
            </a:r>
            <a:endParaRPr lang="en-US" dirty="0">
              <a:solidFill>
                <a:srgbClr val="0000FF"/>
              </a:solidFill>
            </a:endParaRPr>
          </a:p>
        </p:txBody>
      </p:sp>
      <p:sp>
        <p:nvSpPr>
          <p:cNvPr id="11" name="Rectangle 10"/>
          <p:cNvSpPr/>
          <p:nvPr/>
        </p:nvSpPr>
        <p:spPr>
          <a:xfrm>
            <a:off x="1219200" y="28194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2" name="TextBox 11"/>
          <p:cNvSpPr txBox="1"/>
          <p:nvPr/>
        </p:nvSpPr>
        <p:spPr>
          <a:xfrm>
            <a:off x="1219200" y="1828800"/>
            <a:ext cx="1852565" cy="369332"/>
          </a:xfrm>
          <a:prstGeom prst="rect">
            <a:avLst/>
          </a:prstGeom>
          <a:noFill/>
        </p:spPr>
        <p:txBody>
          <a:bodyPr wrap="none" rtlCol="0">
            <a:spAutoFit/>
          </a:bodyPr>
          <a:lstStyle/>
          <a:p>
            <a:r>
              <a:rPr lang="en-US" dirty="0" err="1" smtClean="0"/>
              <a:t>theSwitch</a:t>
            </a:r>
            <a:r>
              <a:rPr lang="en-US" dirty="0" smtClean="0"/>
              <a:t>: Switch</a:t>
            </a:r>
            <a:endParaRPr lang="en-US" dirty="0"/>
          </a:p>
        </p:txBody>
      </p:sp>
      <p:sp>
        <p:nvSpPr>
          <p:cNvPr id="13" name="TextBox 12"/>
          <p:cNvSpPr txBox="1"/>
          <p:nvPr/>
        </p:nvSpPr>
        <p:spPr>
          <a:xfrm>
            <a:off x="1219200" y="2819400"/>
            <a:ext cx="2019265" cy="369332"/>
          </a:xfrm>
          <a:prstGeom prst="rect">
            <a:avLst/>
          </a:prstGeom>
          <a:noFill/>
        </p:spPr>
        <p:txBody>
          <a:bodyPr wrap="none" rtlCol="0">
            <a:spAutoFit/>
          </a:bodyPr>
          <a:lstStyle/>
          <a:p>
            <a:r>
              <a:rPr lang="en-US" dirty="0" err="1" smtClean="0"/>
              <a:t>makeCall</a:t>
            </a:r>
            <a:r>
              <a:rPr lang="en-US" dirty="0" smtClean="0"/>
              <a:t>(Switch: S)</a:t>
            </a:r>
            <a:endParaRPr lang="en-US" dirty="0"/>
          </a:p>
        </p:txBody>
      </p:sp>
      <p:sp>
        <p:nvSpPr>
          <p:cNvPr id="19" name="Rectangle 18"/>
          <p:cNvSpPr/>
          <p:nvPr/>
        </p:nvSpPr>
        <p:spPr>
          <a:xfrm>
            <a:off x="4953000" y="4343400"/>
            <a:ext cx="22860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4953000" y="4343400"/>
            <a:ext cx="22860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Switch</a:t>
            </a:r>
            <a:endParaRPr lang="en-US" dirty="0">
              <a:solidFill>
                <a:srgbClr val="0000FF"/>
              </a:solidFill>
            </a:endParaRPr>
          </a:p>
        </p:txBody>
      </p:sp>
      <p:sp>
        <p:nvSpPr>
          <p:cNvPr id="21" name="Rectangle 20"/>
          <p:cNvSpPr/>
          <p:nvPr/>
        </p:nvSpPr>
        <p:spPr>
          <a:xfrm>
            <a:off x="4953000" y="5638800"/>
            <a:ext cx="22860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3" name="TextBox 22"/>
          <p:cNvSpPr txBox="1"/>
          <p:nvPr/>
        </p:nvSpPr>
        <p:spPr>
          <a:xfrm>
            <a:off x="4953000" y="5638800"/>
            <a:ext cx="1306480" cy="369332"/>
          </a:xfrm>
          <a:prstGeom prst="rect">
            <a:avLst/>
          </a:prstGeom>
          <a:noFill/>
        </p:spPr>
        <p:txBody>
          <a:bodyPr wrap="none" rtlCol="0">
            <a:spAutoFit/>
          </a:bodyPr>
          <a:lstStyle/>
          <a:p>
            <a:r>
              <a:rPr lang="en-US" dirty="0" err="1" smtClean="0"/>
              <a:t>handleCall</a:t>
            </a:r>
            <a:r>
              <a:rPr lang="en-US" dirty="0" smtClean="0"/>
              <a:t>()</a:t>
            </a:r>
            <a:endParaRPr lang="en-US" dirty="0"/>
          </a:p>
        </p:txBody>
      </p:sp>
      <p:cxnSp>
        <p:nvCxnSpPr>
          <p:cNvPr id="26" name="Straight Arrow Connector 25"/>
          <p:cNvCxnSpPr/>
          <p:nvPr/>
        </p:nvCxnSpPr>
        <p:spPr>
          <a:xfrm>
            <a:off x="2362200" y="3886200"/>
            <a:ext cx="0" cy="45720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3505200" y="2819400"/>
            <a:ext cx="1219200" cy="0"/>
          </a:xfrm>
          <a:prstGeom prst="straightConnector1">
            <a:avLst/>
          </a:prstGeom>
          <a:ln>
            <a:solidFill>
              <a:srgbClr val="0000FF"/>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867400" y="3886200"/>
            <a:ext cx="0" cy="457200"/>
          </a:xfrm>
          <a:prstGeom prst="straightConnector1">
            <a:avLst/>
          </a:prstGeom>
          <a:ln>
            <a:solidFill>
              <a:srgbClr val="0000FF"/>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1295400" y="4343400"/>
            <a:ext cx="2743200" cy="23622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p:cNvSpPr/>
          <p:nvPr/>
        </p:nvSpPr>
        <p:spPr>
          <a:xfrm>
            <a:off x="1295400" y="4343400"/>
            <a:ext cx="2743200" cy="304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FF"/>
                </a:solidFill>
              </a:rPr>
              <a:t>remoteCallHandlingSystem</a:t>
            </a:r>
            <a:endParaRPr lang="en-US" dirty="0">
              <a:solidFill>
                <a:srgbClr val="0000FF"/>
              </a:solidFill>
            </a:endParaRPr>
          </a:p>
        </p:txBody>
      </p:sp>
      <p:sp>
        <p:nvSpPr>
          <p:cNvPr id="41" name="Rectangle 40"/>
          <p:cNvSpPr/>
          <p:nvPr/>
        </p:nvSpPr>
        <p:spPr>
          <a:xfrm>
            <a:off x="1295400" y="5638800"/>
            <a:ext cx="2743200" cy="1066800"/>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42" name="TextBox 41"/>
          <p:cNvSpPr txBox="1"/>
          <p:nvPr/>
        </p:nvSpPr>
        <p:spPr>
          <a:xfrm>
            <a:off x="1295400" y="5638800"/>
            <a:ext cx="1306480" cy="369332"/>
          </a:xfrm>
          <a:prstGeom prst="rect">
            <a:avLst/>
          </a:prstGeom>
          <a:noFill/>
        </p:spPr>
        <p:txBody>
          <a:bodyPr wrap="none" rtlCol="0">
            <a:spAutoFit/>
          </a:bodyPr>
          <a:lstStyle/>
          <a:p>
            <a:r>
              <a:rPr lang="en-US" dirty="0" err="1" smtClean="0"/>
              <a:t>handleCall</a:t>
            </a:r>
            <a:r>
              <a:rPr lang="en-US" dirty="0" smtClean="0"/>
              <a:t>()</a:t>
            </a:r>
            <a:endParaRPr lang="en-US" dirty="0"/>
          </a:p>
        </p:txBody>
      </p:sp>
      <p:cxnSp>
        <p:nvCxnSpPr>
          <p:cNvPr id="46" name="Straight Arrow Connector 45"/>
          <p:cNvCxnSpPr>
            <a:stCxn id="39" idx="3"/>
            <a:endCxn id="19" idx="1"/>
          </p:cNvCxnSpPr>
          <p:nvPr/>
        </p:nvCxnSpPr>
        <p:spPr>
          <a:xfrm>
            <a:off x="4038600" y="5524500"/>
            <a:ext cx="914400" cy="0"/>
          </a:xfrm>
          <a:prstGeom prst="straightConnector1">
            <a:avLst/>
          </a:prstGeom>
          <a:ln>
            <a:solidFill>
              <a:srgbClr val="0000FF"/>
            </a:solidFill>
            <a:prstDash val="sysDash"/>
            <a:headEnd type="arrow"/>
            <a:tailEnd type="none"/>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7315200" y="4419600"/>
            <a:ext cx="1647444" cy="923330"/>
          </a:xfrm>
          <a:prstGeom prst="rect">
            <a:avLst/>
          </a:prstGeom>
          <a:noFill/>
        </p:spPr>
        <p:txBody>
          <a:bodyPr wrap="none" rtlCol="0">
            <a:spAutoFit/>
          </a:bodyPr>
          <a:lstStyle/>
          <a:p>
            <a:r>
              <a:rPr lang="en-US" i="1" dirty="0" smtClean="0">
                <a:solidFill>
                  <a:srgbClr val="FF0000"/>
                </a:solidFill>
              </a:rPr>
              <a:t>Exposes Switch </a:t>
            </a:r>
          </a:p>
          <a:p>
            <a:r>
              <a:rPr lang="en-US" i="1" dirty="0" smtClean="0">
                <a:solidFill>
                  <a:srgbClr val="FF0000"/>
                </a:solidFill>
              </a:rPr>
              <a:t>Logic to </a:t>
            </a:r>
          </a:p>
          <a:p>
            <a:r>
              <a:rPr lang="en-US" i="1" dirty="0" smtClean="0">
                <a:solidFill>
                  <a:srgbClr val="FF0000"/>
                </a:solidFill>
              </a:rPr>
              <a:t>Subscriber</a:t>
            </a:r>
            <a:endParaRPr lang="en-US" i="1" dirty="0">
              <a:solidFill>
                <a:srgbClr val="FF0000"/>
              </a:solidFill>
            </a:endParaRPr>
          </a:p>
        </p:txBody>
      </p:sp>
      <p:sp>
        <p:nvSpPr>
          <p:cNvPr id="52" name="TextBox 51"/>
          <p:cNvSpPr txBox="1"/>
          <p:nvPr/>
        </p:nvSpPr>
        <p:spPr>
          <a:xfrm>
            <a:off x="3505200" y="2438400"/>
            <a:ext cx="1211590" cy="369332"/>
          </a:xfrm>
          <a:prstGeom prst="rect">
            <a:avLst/>
          </a:prstGeom>
          <a:noFill/>
        </p:spPr>
        <p:txBody>
          <a:bodyPr wrap="none" rtlCol="0">
            <a:spAutoFit/>
          </a:bodyPr>
          <a:lstStyle/>
          <a:p>
            <a:r>
              <a:rPr lang="en-US" i="1" dirty="0" smtClean="0">
                <a:solidFill>
                  <a:srgbClr val="0000FF"/>
                </a:solidFill>
              </a:rPr>
              <a:t>Local Calls</a:t>
            </a:r>
            <a:endParaRPr lang="en-US" i="1" dirty="0">
              <a:solidFill>
                <a:srgbClr val="0000FF"/>
              </a:solidFill>
            </a:endParaRPr>
          </a:p>
        </p:txBody>
      </p:sp>
      <p:sp>
        <p:nvSpPr>
          <p:cNvPr id="53" name="TextBox 52"/>
          <p:cNvSpPr txBox="1"/>
          <p:nvPr/>
        </p:nvSpPr>
        <p:spPr>
          <a:xfrm>
            <a:off x="2362200" y="3886200"/>
            <a:ext cx="1452566" cy="369332"/>
          </a:xfrm>
          <a:prstGeom prst="rect">
            <a:avLst/>
          </a:prstGeom>
          <a:noFill/>
        </p:spPr>
        <p:txBody>
          <a:bodyPr wrap="none" rtlCol="0">
            <a:spAutoFit/>
          </a:bodyPr>
          <a:lstStyle/>
          <a:p>
            <a:r>
              <a:rPr lang="en-US" i="1" dirty="0" smtClean="0">
                <a:solidFill>
                  <a:srgbClr val="0000FF"/>
                </a:solidFill>
              </a:rPr>
              <a:t>Remote Calls</a:t>
            </a:r>
            <a:endParaRPr lang="en-US" i="1" dirty="0">
              <a:solidFill>
                <a:srgbClr val="0000FF"/>
              </a:solidFill>
            </a:endParaRPr>
          </a:p>
        </p:txBody>
      </p:sp>
    </p:spTree>
    <p:extLst>
      <p:ext uri="{BB962C8B-B14F-4D97-AF65-F5344CB8AC3E}">
        <p14:creationId xmlns:p14="http://schemas.microsoft.com/office/powerpoint/2010/main" val="4188567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par>
                                <p:cTn id="8" presetID="9" presetClass="entr" presetSubtype="0" fill="hold" grpId="1"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dissolve">
                                      <p:cBhvr>
                                        <p:cTn id="10" dur="500"/>
                                        <p:tgtEl>
                                          <p:spTgt spid="52"/>
                                        </p:tgtEl>
                                      </p:cBhvr>
                                    </p:animEffect>
                                  </p:childTnLst>
                                </p:cTn>
                              </p:par>
                              <p:par>
                                <p:cTn id="11" presetID="9" presetClass="entr" presetSubtype="0" fill="hold" grpId="1"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dissolve">
                                      <p:cBhvr>
                                        <p:cTn id="13" dur="500"/>
                                        <p:tgtEl>
                                          <p:spTgt spid="53"/>
                                        </p:tgtEl>
                                      </p:cBhvr>
                                    </p:animEffect>
                                  </p:childTnLst>
                                </p:cTn>
                              </p:par>
                              <p:par>
                                <p:cTn id="14" presetID="9"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dissolve">
                                      <p:cBhvr>
                                        <p:cTn id="2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1"/>
      <p:bldP spid="5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 Example</a:t>
            </a:r>
            <a:endParaRPr lang="en-US" dirty="0"/>
          </a:p>
        </p:txBody>
      </p:sp>
      <p:sp>
        <p:nvSpPr>
          <p:cNvPr id="3" name="Content Placeholder 2"/>
          <p:cNvSpPr>
            <a:spLocks noGrp="1"/>
          </p:cNvSpPr>
          <p:nvPr>
            <p:ph idx="1"/>
          </p:nvPr>
        </p:nvSpPr>
        <p:spPr/>
        <p:txBody>
          <a:bodyPr/>
          <a:lstStyle/>
          <a:p>
            <a:r>
              <a:rPr lang="en-US" sz="2000" dirty="0" err="1" smtClean="0"/>
              <a:t>FactoryPatternDemoTelephoneSubscriber.java</a:t>
            </a:r>
            <a:endParaRPr lang="en-US" sz="2000" dirty="0" smtClean="0"/>
          </a:p>
          <a:p>
            <a:r>
              <a:rPr lang="en-US" sz="2000" dirty="0" err="1" smtClean="0"/>
              <a:t>FactoryPatternDemoTelephoneSubscriberFixed.java</a:t>
            </a:r>
            <a:endParaRPr lang="en-US" sz="2000" dirty="0"/>
          </a:p>
        </p:txBody>
      </p:sp>
    </p:spTree>
    <p:extLst>
      <p:ext uri="{BB962C8B-B14F-4D97-AF65-F5344CB8AC3E}">
        <p14:creationId xmlns:p14="http://schemas.microsoft.com/office/powerpoint/2010/main" val="15942002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2 </a:t>
            </a:r>
            <a:r>
              <a:rPr lang="en-US" dirty="0" smtClean="0"/>
              <a:t>(10 min)</a:t>
            </a:r>
            <a:endParaRPr lang="en-US" dirty="0"/>
          </a:p>
        </p:txBody>
      </p:sp>
      <p:sp>
        <p:nvSpPr>
          <p:cNvPr id="3" name="Content Placeholder 2"/>
          <p:cNvSpPr>
            <a:spLocks noGrp="1"/>
          </p:cNvSpPr>
          <p:nvPr>
            <p:ph idx="1"/>
          </p:nvPr>
        </p:nvSpPr>
        <p:spPr/>
        <p:txBody>
          <a:bodyPr/>
          <a:lstStyle/>
          <a:p>
            <a:pPr marL="0" indent="0">
              <a:buNone/>
            </a:pPr>
            <a:r>
              <a:rPr lang="en-US" dirty="0" smtClean="0"/>
              <a:t>Given the </a:t>
            </a:r>
            <a:r>
              <a:rPr lang="en-US" dirty="0" smtClean="0"/>
              <a:t>Enemy Ship </a:t>
            </a:r>
            <a:r>
              <a:rPr lang="en-US" dirty="0" smtClean="0"/>
              <a:t>example</a:t>
            </a:r>
            <a:r>
              <a:rPr lang="en-US" dirty="0" smtClean="0"/>
              <a:t>: </a:t>
            </a:r>
            <a:r>
              <a:rPr lang="en-US" dirty="0" err="1" smtClean="0"/>
              <a:t>EnemyShipDemo.java</a:t>
            </a:r>
            <a:r>
              <a:rPr lang="en-US" dirty="0" smtClean="0"/>
              <a:t>, refactor the code using Factory Design Pattern. </a:t>
            </a:r>
            <a:endParaRPr lang="en-US" dirty="0"/>
          </a:p>
        </p:txBody>
      </p:sp>
    </p:spTree>
    <p:extLst>
      <p:ext uri="{BB962C8B-B14F-4D97-AF65-F5344CB8AC3E}">
        <p14:creationId xmlns:p14="http://schemas.microsoft.com/office/powerpoint/2010/main" val="7917211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Cohort Exercise </a:t>
            </a:r>
            <a:r>
              <a:rPr lang="en-US" dirty="0" smtClean="0"/>
              <a:t>3 (5 </a:t>
            </a:r>
            <a:r>
              <a:rPr lang="en-US" dirty="0" smtClean="0"/>
              <a:t>min)</a:t>
            </a:r>
            <a:endParaRPr lang="en-US" dirty="0"/>
          </a:p>
        </p:txBody>
      </p:sp>
      <p:sp>
        <p:nvSpPr>
          <p:cNvPr id="3" name="Content Placeholder 2"/>
          <p:cNvSpPr>
            <a:spLocks noGrp="1"/>
          </p:cNvSpPr>
          <p:nvPr>
            <p:ph idx="1"/>
          </p:nvPr>
        </p:nvSpPr>
        <p:spPr/>
        <p:txBody>
          <a:bodyPr/>
          <a:lstStyle/>
          <a:p>
            <a:pPr marL="0" indent="0">
              <a:buNone/>
            </a:pPr>
            <a:r>
              <a:rPr lang="en-US" dirty="0" smtClean="0"/>
              <a:t>Complete the class diagram for the Subscriber-switch example that uses Factory patterns.</a:t>
            </a:r>
            <a:endParaRPr lang="en-US" dirty="0"/>
          </a:p>
        </p:txBody>
      </p:sp>
    </p:spTree>
    <p:extLst>
      <p:ext uri="{BB962C8B-B14F-4D97-AF65-F5344CB8AC3E}">
        <p14:creationId xmlns:p14="http://schemas.microsoft.com/office/powerpoint/2010/main" val="372488213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38892</TotalTime>
  <Words>1931</Words>
  <Application>Microsoft Macintosh PowerPoint</Application>
  <PresentationFormat>On-screen Show (4:3)</PresentationFormat>
  <Paragraphs>308</Paragraphs>
  <Slides>35</Slides>
  <Notes>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50.003: Elements of Software Construction</vt:lpstr>
      <vt:lpstr>Cohort Exercise  1.1 (10 min)</vt:lpstr>
      <vt:lpstr>Cohort Exercise 1.2</vt:lpstr>
      <vt:lpstr>Design Patterns</vt:lpstr>
      <vt:lpstr>Factory Pattern</vt:lpstr>
      <vt:lpstr>Not Factory Pattern</vt:lpstr>
      <vt:lpstr>Factory Pattern: Example</vt:lpstr>
      <vt:lpstr>Cohort Exercise 2 (10 min)</vt:lpstr>
      <vt:lpstr>Cohort Exercise 3 (5 min)</vt:lpstr>
      <vt:lpstr>Cohort Exercise 4 (10 min)</vt:lpstr>
      <vt:lpstr>Factory Design Pattern</vt:lpstr>
      <vt:lpstr>Observer Design Pattern</vt:lpstr>
      <vt:lpstr>Observer Design Pattern</vt:lpstr>
      <vt:lpstr>Observer Pattern</vt:lpstr>
      <vt:lpstr>Observer Pattern</vt:lpstr>
      <vt:lpstr>When to Use Observer Pattern</vt:lpstr>
      <vt:lpstr>Another Observer Design Pattern</vt:lpstr>
      <vt:lpstr>Cohort Exercise 5 (5 min)</vt:lpstr>
      <vt:lpstr>Cohort Exercise 6 (15 min)</vt:lpstr>
      <vt:lpstr>Decorator Pattern</vt:lpstr>
      <vt:lpstr>Decorator Pattern</vt:lpstr>
      <vt:lpstr>Decorator Pattern: Example</vt:lpstr>
      <vt:lpstr>Cohort Exercise 7 (10 min)</vt:lpstr>
      <vt:lpstr>Strategy Design Pattern</vt:lpstr>
      <vt:lpstr>Strategy Design Pattern</vt:lpstr>
      <vt:lpstr>Strategy Design Pattern</vt:lpstr>
      <vt:lpstr>Strategy Design Pattern</vt:lpstr>
      <vt:lpstr>Strategy Design Pattern</vt:lpstr>
      <vt:lpstr>Strategy Design Pattern</vt:lpstr>
      <vt:lpstr>Strategy Design Pattern</vt:lpstr>
      <vt:lpstr>Strategy Design Patterns</vt:lpstr>
      <vt:lpstr>When to Use the Strategy Pattern</vt:lpstr>
      <vt:lpstr>Cohort Exercise 8 (15 min)</vt:lpstr>
      <vt:lpstr>Cohort Exercise 9 (10 min)</vt:lpstr>
      <vt:lpstr>More Patterns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Subhajit Datta</dc:creator>
  <cp:lastModifiedBy>Sudipta Chattopadhyay</cp:lastModifiedBy>
  <cp:revision>351</cp:revision>
  <dcterms:created xsi:type="dcterms:W3CDTF">2006-08-16T00:00:00Z</dcterms:created>
  <dcterms:modified xsi:type="dcterms:W3CDTF">2018-02-12T03:36:49Z</dcterms:modified>
</cp:coreProperties>
</file>