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502" r:id="rId2"/>
    <p:sldId id="615" r:id="rId3"/>
    <p:sldId id="651" r:id="rId4"/>
    <p:sldId id="589" r:id="rId5"/>
    <p:sldId id="590" r:id="rId6"/>
    <p:sldId id="591" r:id="rId7"/>
    <p:sldId id="593" r:id="rId8"/>
    <p:sldId id="503" r:id="rId9"/>
    <p:sldId id="616" r:id="rId10"/>
    <p:sldId id="606" r:id="rId11"/>
    <p:sldId id="607" r:id="rId12"/>
    <p:sldId id="515" r:id="rId13"/>
    <p:sldId id="595" r:id="rId14"/>
    <p:sldId id="648" r:id="rId15"/>
    <p:sldId id="596" r:id="rId16"/>
    <p:sldId id="647" r:id="rId17"/>
    <p:sldId id="597" r:id="rId18"/>
    <p:sldId id="649" r:id="rId19"/>
    <p:sldId id="598" r:id="rId20"/>
    <p:sldId id="599" r:id="rId21"/>
    <p:sldId id="600" r:id="rId22"/>
    <p:sldId id="602" r:id="rId23"/>
    <p:sldId id="603" r:id="rId24"/>
    <p:sldId id="604" r:id="rId25"/>
    <p:sldId id="605" r:id="rId26"/>
    <p:sldId id="521" r:id="rId27"/>
    <p:sldId id="522" r:id="rId28"/>
    <p:sldId id="620" r:id="rId29"/>
    <p:sldId id="621" r:id="rId30"/>
    <p:sldId id="610" r:id="rId31"/>
    <p:sldId id="523" r:id="rId32"/>
    <p:sldId id="524" r:id="rId33"/>
    <p:sldId id="608" r:id="rId34"/>
    <p:sldId id="525" r:id="rId35"/>
    <p:sldId id="526" r:id="rId36"/>
    <p:sldId id="529" r:id="rId37"/>
    <p:sldId id="628" r:id="rId38"/>
    <p:sldId id="612" r:id="rId39"/>
    <p:sldId id="611" r:id="rId40"/>
    <p:sldId id="533" r:id="rId41"/>
    <p:sldId id="619" r:id="rId42"/>
    <p:sldId id="650" r:id="rId43"/>
    <p:sldId id="629" r:id="rId44"/>
    <p:sldId id="631" r:id="rId45"/>
    <p:sldId id="632" r:id="rId46"/>
    <p:sldId id="560" r:id="rId47"/>
    <p:sldId id="633" r:id="rId48"/>
    <p:sldId id="634" r:id="rId49"/>
    <p:sldId id="635" r:id="rId50"/>
    <p:sldId id="561" r:id="rId51"/>
    <p:sldId id="623" r:id="rId52"/>
    <p:sldId id="624" r:id="rId53"/>
    <p:sldId id="625" r:id="rId54"/>
    <p:sldId id="565" r:id="rId55"/>
    <p:sldId id="566" r:id="rId56"/>
    <p:sldId id="567" r:id="rId57"/>
    <p:sldId id="568" r:id="rId58"/>
    <p:sldId id="569" r:id="rId59"/>
    <p:sldId id="636" r:id="rId60"/>
    <p:sldId id="637" r:id="rId61"/>
    <p:sldId id="638" r:id="rId62"/>
    <p:sldId id="613" r:id="rId63"/>
    <p:sldId id="585" r:id="rId64"/>
    <p:sldId id="586" r:id="rId65"/>
    <p:sldId id="61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9" autoAdjust="0"/>
    <p:restoredTop sz="82416" autoAdjust="0"/>
  </p:normalViewPr>
  <p:slideViewPr>
    <p:cSldViewPr>
      <p:cViewPr varScale="1">
        <p:scale>
          <a:sx n="87" d="100"/>
          <a:sy n="87" d="100"/>
        </p:scale>
        <p:origin x="-1856" y="-96"/>
      </p:cViewPr>
      <p:guideLst>
        <p:guide orient="horz" pos="2160"/>
        <p:guide pos="2880"/>
      </p:guideLst>
    </p:cSldViewPr>
  </p:slideViewPr>
  <p:notesTextViewPr>
    <p:cViewPr>
      <p:scale>
        <a:sx n="1" d="1"/>
        <a:sy n="1" d="1"/>
      </p:scale>
      <p:origin x="0" y="0"/>
    </p:cViewPr>
  </p:notesTextViewPr>
  <p:sorterViewPr>
    <p:cViewPr>
      <p:scale>
        <a:sx n="90" d="100"/>
        <a:sy n="90" d="100"/>
      </p:scale>
      <p:origin x="0" y="827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5273D-F87B-46CF-9607-0C12390719A9}" type="datetimeFigureOut">
              <a:rPr lang="en-US" smtClean="0"/>
              <a:t>20/01/18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34C80-14C7-4126-9626-8381948C83EE}" type="slidenum">
              <a:rPr lang="en-US" smtClean="0"/>
              <a:t>‹#›</a:t>
            </a:fld>
            <a:endParaRPr lang="en-US"/>
          </a:p>
        </p:txBody>
      </p:sp>
    </p:spTree>
    <p:extLst>
      <p:ext uri="{BB962C8B-B14F-4D97-AF65-F5344CB8AC3E}">
        <p14:creationId xmlns:p14="http://schemas.microsoft.com/office/powerpoint/2010/main" val="80125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starts with excitement and discovery.</a:t>
            </a:r>
            <a:r>
              <a:rPr lang="en-US" baseline="0" dirty="0" smtClean="0"/>
              <a:t> But as it goes on, turns into grunt work and frustration. In the end, you are almost dead. The first few class of this course will be to teach some process to avoid those scenarios. Basically planning.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6</a:t>
            </a:fld>
            <a:endParaRPr lang="en-US"/>
          </a:p>
        </p:txBody>
      </p:sp>
    </p:spTree>
    <p:extLst>
      <p:ext uri="{BB962C8B-B14F-4D97-AF65-F5344CB8AC3E}">
        <p14:creationId xmlns:p14="http://schemas.microsoft.com/office/powerpoint/2010/main" val="3522883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results: pass or fail.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25</a:t>
            </a:fld>
            <a:endParaRPr lang="en-US"/>
          </a:p>
        </p:txBody>
      </p:sp>
    </p:spTree>
    <p:extLst>
      <p:ext uri="{BB962C8B-B14F-4D97-AF65-F5344CB8AC3E}">
        <p14:creationId xmlns:p14="http://schemas.microsoft.com/office/powerpoint/2010/main" val="1293883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we have</a:t>
            </a:r>
            <a:r>
              <a:rPr lang="en-US" baseline="0" dirty="0" smtClean="0"/>
              <a:t> discussed different stages of software development in isolation, but we have not discussed how this stages interact among them. Now we will describe a few standard models that capture the relationship between different models.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26</a:t>
            </a:fld>
            <a:endParaRPr lang="en-US"/>
          </a:p>
        </p:txBody>
      </p:sp>
    </p:spTree>
    <p:extLst>
      <p:ext uri="{BB962C8B-B14F-4D97-AF65-F5344CB8AC3E}">
        <p14:creationId xmlns:p14="http://schemas.microsoft.com/office/powerpoint/2010/main" val="854737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Prototype</a:t>
            </a:r>
            <a:r>
              <a:rPr lang="en-US" baseline="0" dirty="0" smtClean="0"/>
              <a:t> gives an initial idea to the user how the product will look like. It has to be built fast in order to fix any ambiguities in the requirement. This way rapid prototype can avoid errors and ambiguities that appear much later in the software development process and allow opportunities to fix them quickly. Prototype should only include core functionalities, other extra functionality or non-functional requirement such as security and performance can be ignored.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31</a:t>
            </a:fld>
            <a:endParaRPr lang="en-US"/>
          </a:p>
        </p:txBody>
      </p:sp>
    </p:spTree>
    <p:extLst>
      <p:ext uri="{BB962C8B-B14F-4D97-AF65-F5344CB8AC3E}">
        <p14:creationId xmlns:p14="http://schemas.microsoft.com/office/powerpoint/2010/main" val="2960408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a:t>
            </a:r>
            <a:r>
              <a:rPr lang="en-US" baseline="0" dirty="0" smtClean="0"/>
              <a:t> changes over time, and subsequently design and analysis. For instance, customer wants new features. This will continue and propagate through all phases of the software development life cycle. Planning and introduction of the software, the time software is used, the time it is gradually stopped in phase out and finally, when the software is no longer used.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33</a:t>
            </a:fld>
            <a:endParaRPr lang="en-US"/>
          </a:p>
        </p:txBody>
      </p:sp>
    </p:spTree>
    <p:extLst>
      <p:ext uri="{BB962C8B-B14F-4D97-AF65-F5344CB8AC3E}">
        <p14:creationId xmlns:p14="http://schemas.microsoft.com/office/powerpoint/2010/main" val="44710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 with rapid prototyping. Here we do not throw away the</a:t>
            </a:r>
            <a:r>
              <a:rPr lang="en-US" baseline="0" dirty="0" smtClean="0"/>
              <a:t> previous incremental developments.  (End of Lecture 1)</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35</a:t>
            </a:fld>
            <a:endParaRPr lang="en-US"/>
          </a:p>
        </p:txBody>
      </p:sp>
    </p:spTree>
    <p:extLst>
      <p:ext uri="{BB962C8B-B14F-4D97-AF65-F5344CB8AC3E}">
        <p14:creationId xmlns:p14="http://schemas.microsoft.com/office/powerpoint/2010/main" val="393315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example of building a flyover. Say the contrast that in software, we get to fix the error if something goes wrong.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7</a:t>
            </a:fld>
            <a:endParaRPr lang="en-US"/>
          </a:p>
        </p:txBody>
      </p:sp>
    </p:spTree>
    <p:extLst>
      <p:ext uri="{BB962C8B-B14F-4D97-AF65-F5344CB8AC3E}">
        <p14:creationId xmlns:p14="http://schemas.microsoft.com/office/powerpoint/2010/main" val="80338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is the user here? The customer.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16</a:t>
            </a:fld>
            <a:endParaRPr lang="en-US"/>
          </a:p>
        </p:txBody>
      </p:sp>
    </p:spTree>
    <p:extLst>
      <p:ext uri="{BB962C8B-B14F-4D97-AF65-F5344CB8AC3E}">
        <p14:creationId xmlns:p14="http://schemas.microsoft.com/office/powerpoint/2010/main" val="202720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interaction where you put coin first in one</a:t>
            </a:r>
            <a:r>
              <a:rPr lang="en-US" baseline="0" dirty="0" smtClean="0"/>
              <a:t> case and in the other case, you just want to know whether things are available. Because when you talk with the customer, he himself does not know everything that she wants. A key job of the developer is to help customer find out what she wants.</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17</a:t>
            </a:fld>
            <a:endParaRPr lang="en-US"/>
          </a:p>
        </p:txBody>
      </p:sp>
    </p:spTree>
    <p:extLst>
      <p:ext uri="{BB962C8B-B14F-4D97-AF65-F5344CB8AC3E}">
        <p14:creationId xmlns:p14="http://schemas.microsoft.com/office/powerpoint/2010/main" val="3661805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it is both incomplete</a:t>
            </a:r>
            <a:r>
              <a:rPr lang="en-US" baseline="0" dirty="0" smtClean="0"/>
              <a:t> and inconsistent. Incompleteness: show by what if user book 100000 tickets at the same time, what happens to the money? Inconsistency: show by it takes more time than 30 seconds to print say 50 tickets.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18</a:t>
            </a:fld>
            <a:endParaRPr lang="en-US"/>
          </a:p>
        </p:txBody>
      </p:sp>
    </p:spTree>
    <p:extLst>
      <p:ext uri="{BB962C8B-B14F-4D97-AF65-F5344CB8AC3E}">
        <p14:creationId xmlns:p14="http://schemas.microsoft.com/office/powerpoint/2010/main" val="209230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an example in</a:t>
            </a:r>
            <a:r>
              <a:rPr lang="en-US" baseline="0" dirty="0" smtClean="0"/>
              <a:t> the context of programming. Two functions exchanging information.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20</a:t>
            </a:fld>
            <a:endParaRPr lang="en-US"/>
          </a:p>
        </p:txBody>
      </p:sp>
    </p:spTree>
    <p:extLst>
      <p:ext uri="{BB962C8B-B14F-4D97-AF65-F5344CB8AC3E}">
        <p14:creationId xmlns:p14="http://schemas.microsoft.com/office/powerpoint/2010/main" val="352168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high-level</a:t>
            </a:r>
            <a:r>
              <a:rPr lang="en-US" baseline="0" dirty="0" smtClean="0"/>
              <a:t> design and low-level design. Highlight that low-level design is kind of coding and implementation.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21</a:t>
            </a:fld>
            <a:endParaRPr lang="en-US"/>
          </a:p>
        </p:txBody>
      </p:sp>
    </p:spTree>
    <p:extLst>
      <p:ext uri="{BB962C8B-B14F-4D97-AF65-F5344CB8AC3E}">
        <p14:creationId xmlns:p14="http://schemas.microsoft.com/office/powerpoint/2010/main" val="138001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unit testing  and integration testing briefly. Say that we will learn more about it during the software testing lectures.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22</a:t>
            </a:fld>
            <a:endParaRPr lang="en-US"/>
          </a:p>
        </p:txBody>
      </p:sp>
    </p:spTree>
    <p:extLst>
      <p:ext uri="{BB962C8B-B14F-4D97-AF65-F5344CB8AC3E}">
        <p14:creationId xmlns:p14="http://schemas.microsoft.com/office/powerpoint/2010/main" val="223451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we will learn</a:t>
            </a:r>
            <a:r>
              <a:rPr lang="en-US" baseline="0" dirty="0" smtClean="0"/>
              <a:t> something about automatic test generation strategies later in the course. Highlight the completeness issue of testing, emphasize well.</a:t>
            </a:r>
            <a:endParaRPr lang="en-US" dirty="0"/>
          </a:p>
        </p:txBody>
      </p:sp>
      <p:sp>
        <p:nvSpPr>
          <p:cNvPr id="4" name="Slide Number Placeholder 3"/>
          <p:cNvSpPr>
            <a:spLocks noGrp="1"/>
          </p:cNvSpPr>
          <p:nvPr>
            <p:ph type="sldNum" sz="quarter" idx="10"/>
          </p:nvPr>
        </p:nvSpPr>
        <p:spPr/>
        <p:txBody>
          <a:bodyPr/>
          <a:lstStyle/>
          <a:p>
            <a:fld id="{D5934C80-14C7-4126-9626-8381948C83EE}" type="slidenum">
              <a:rPr lang="en-US" smtClean="0"/>
              <a:t>24</a:t>
            </a:fld>
            <a:endParaRPr lang="en-US"/>
          </a:p>
        </p:txBody>
      </p:sp>
    </p:spTree>
    <p:extLst>
      <p:ext uri="{BB962C8B-B14F-4D97-AF65-F5344CB8AC3E}">
        <p14:creationId xmlns:p14="http://schemas.microsoft.com/office/powerpoint/2010/main" val="287163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3D6D79-A41A-4998-ABB5-0E87174984BA}" type="datetimeFigureOut">
              <a:rPr lang="en-US" smtClean="0"/>
              <a:t>20/01/18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33209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D6D79-A41A-4998-ABB5-0E87174984BA}" type="datetimeFigureOut">
              <a:rPr lang="en-US" smtClean="0"/>
              <a:t>20/01/18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7010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D6D79-A41A-4998-ABB5-0E87174984BA}" type="datetimeFigureOut">
              <a:rPr lang="en-US" smtClean="0"/>
              <a:t>20/01/18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428481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D6D79-A41A-4998-ABB5-0E87174984BA}" type="datetimeFigureOut">
              <a:rPr lang="en-US" smtClean="0"/>
              <a:t>20/01/18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414685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3D6D79-A41A-4998-ABB5-0E87174984BA}" type="datetimeFigureOut">
              <a:rPr lang="en-US" smtClean="0"/>
              <a:t>20/01/18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43313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3D6D79-A41A-4998-ABB5-0E87174984BA}" type="datetimeFigureOut">
              <a:rPr lang="en-US" smtClean="0"/>
              <a:t>20/01/18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147978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3D6D79-A41A-4998-ABB5-0E87174984BA}" type="datetimeFigureOut">
              <a:rPr lang="en-US" smtClean="0"/>
              <a:t>20/01/18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269354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3D6D79-A41A-4998-ABB5-0E87174984BA}" type="datetimeFigureOut">
              <a:rPr lang="en-US" smtClean="0"/>
              <a:t>20/01/18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250499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D6D79-A41A-4998-ABB5-0E87174984BA}" type="datetimeFigureOut">
              <a:rPr lang="en-US" smtClean="0"/>
              <a:t>20/01/18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65684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D6D79-A41A-4998-ABB5-0E87174984BA}" type="datetimeFigureOut">
              <a:rPr lang="en-US" smtClean="0"/>
              <a:t>20/01/18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78607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D6D79-A41A-4998-ABB5-0E87174984BA}" type="datetimeFigureOut">
              <a:rPr lang="en-US" smtClean="0"/>
              <a:t>20/01/18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FB6B5-3DC1-430F-980B-D31F76963CF2}" type="slidenum">
              <a:rPr lang="en-US" smtClean="0"/>
              <a:t>‹#›</a:t>
            </a:fld>
            <a:endParaRPr lang="en-US"/>
          </a:p>
        </p:txBody>
      </p:sp>
    </p:spTree>
    <p:extLst>
      <p:ext uri="{BB962C8B-B14F-4D97-AF65-F5344CB8AC3E}">
        <p14:creationId xmlns:p14="http://schemas.microsoft.com/office/powerpoint/2010/main" val="11306297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D6D79-A41A-4998-ABB5-0E87174984BA}" type="datetimeFigureOut">
              <a:rPr lang="en-US" smtClean="0"/>
              <a:t>20/01/18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FB6B5-3DC1-430F-980B-D31F76963CF2}" type="slidenum">
              <a:rPr lang="en-US" smtClean="0"/>
              <a:t>‹#›</a:t>
            </a:fld>
            <a:endParaRPr lang="en-US"/>
          </a:p>
        </p:txBody>
      </p:sp>
    </p:spTree>
    <p:extLst>
      <p:ext uri="{BB962C8B-B14F-4D97-AF65-F5344CB8AC3E}">
        <p14:creationId xmlns:p14="http://schemas.microsoft.com/office/powerpoint/2010/main" val="101662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0NAsk0noT_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gilemanifesto.or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zDct5d2sm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Software_equat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tinyurl.com/c682zju" TargetMode="External"/><Relationship Id="rId3" Type="http://schemas.openxmlformats.org/officeDocument/2006/relationships/image" Target="../media/image21.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50.003: Elements of Software Construction</a:t>
            </a:r>
            <a:endParaRPr lang="en-SG" dirty="0"/>
          </a:p>
        </p:txBody>
      </p:sp>
      <p:sp>
        <p:nvSpPr>
          <p:cNvPr id="3" name="Subtitle 2"/>
          <p:cNvSpPr>
            <a:spLocks noGrp="1"/>
          </p:cNvSpPr>
          <p:nvPr>
            <p:ph type="subTitle" idx="1"/>
          </p:nvPr>
        </p:nvSpPr>
        <p:spPr/>
        <p:txBody>
          <a:bodyPr/>
          <a:lstStyle/>
          <a:p>
            <a:r>
              <a:rPr lang="en-US" dirty="0" smtClean="0"/>
              <a:t>Week 1</a:t>
            </a:r>
          </a:p>
          <a:p>
            <a:r>
              <a:rPr lang="en-US" i="1" dirty="0" smtClean="0"/>
              <a:t>Software Development: Life Cycle and Methodologies </a:t>
            </a:r>
            <a:endParaRPr lang="en-SG" i="1" dirty="0"/>
          </a:p>
        </p:txBody>
      </p:sp>
      <p:sp>
        <p:nvSpPr>
          <p:cNvPr id="4" name="Slide Number Placeholder 3"/>
          <p:cNvSpPr>
            <a:spLocks noGrp="1"/>
          </p:cNvSpPr>
          <p:nvPr>
            <p:ph type="sldNum" sz="quarter" idx="12"/>
          </p:nvPr>
        </p:nvSpPr>
        <p:spPr/>
        <p:txBody>
          <a:bodyPr/>
          <a:lstStyle/>
          <a:p>
            <a:fld id="{B14FB6B5-3DC1-430F-980B-D31F76963CF2}" type="slidenum">
              <a:rPr lang="en-US" smtClean="0"/>
              <a:t>1</a:t>
            </a:fld>
            <a:endParaRPr lang="en-US" dirty="0"/>
          </a:p>
        </p:txBody>
      </p:sp>
    </p:spTree>
    <p:extLst>
      <p:ext uri="{BB962C8B-B14F-4D97-AF65-F5344CB8AC3E}">
        <p14:creationId xmlns:p14="http://schemas.microsoft.com/office/powerpoint/2010/main" val="22265806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Methodologies</a:t>
            </a:r>
            <a:endParaRPr lang="en-SG" dirty="0"/>
          </a:p>
        </p:txBody>
      </p:sp>
      <p:sp>
        <p:nvSpPr>
          <p:cNvPr id="3" name="Content Placeholder 2"/>
          <p:cNvSpPr>
            <a:spLocks noGrp="1"/>
          </p:cNvSpPr>
          <p:nvPr>
            <p:ph idx="1"/>
          </p:nvPr>
        </p:nvSpPr>
        <p:spPr/>
        <p:txBody>
          <a:bodyPr/>
          <a:lstStyle/>
          <a:p>
            <a:r>
              <a:rPr lang="en-US" dirty="0" smtClean="0"/>
              <a:t>Code-a-bit-test-a-bit (CABTAB)</a:t>
            </a:r>
          </a:p>
          <a:p>
            <a:r>
              <a:rPr lang="en-US" dirty="0" smtClean="0"/>
              <a:t>Waterfall</a:t>
            </a:r>
          </a:p>
          <a:p>
            <a:r>
              <a:rPr lang="en-US" dirty="0" smtClean="0"/>
              <a:t>Rapid prototyping</a:t>
            </a:r>
          </a:p>
          <a:p>
            <a:r>
              <a:rPr lang="en-US" dirty="0" smtClean="0"/>
              <a:t>Iterative and incremental</a:t>
            </a:r>
          </a:p>
          <a:p>
            <a:r>
              <a:rPr lang="en-US" dirty="0" smtClean="0"/>
              <a:t>Agile </a:t>
            </a:r>
            <a:r>
              <a:rPr lang="en-US" dirty="0" smtClean="0"/>
              <a:t>methods</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10</a:t>
            </a:fld>
            <a:endParaRPr lang="en-US" dirty="0"/>
          </a:p>
        </p:txBody>
      </p:sp>
    </p:spTree>
    <p:extLst>
      <p:ext uri="{BB962C8B-B14F-4D97-AF65-F5344CB8AC3E}">
        <p14:creationId xmlns:p14="http://schemas.microsoft.com/office/powerpoint/2010/main" val="27196574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CABTAB</a:t>
            </a:r>
            <a:endParaRPr lang="en-SG" dirty="0"/>
          </a:p>
        </p:txBody>
      </p:sp>
      <p:sp>
        <p:nvSpPr>
          <p:cNvPr id="3" name="Content Placeholder 2"/>
          <p:cNvSpPr>
            <a:spLocks noGrp="1"/>
          </p:cNvSpPr>
          <p:nvPr>
            <p:ph idx="1"/>
          </p:nvPr>
        </p:nvSpPr>
        <p:spPr/>
        <p:txBody>
          <a:bodyPr>
            <a:normAutofit/>
          </a:bodyPr>
          <a:lstStyle/>
          <a:p>
            <a:r>
              <a:rPr lang="en-SG" dirty="0"/>
              <a:t>Code-a-bit-test-a-bit (CABTAB) is hardly recognized as a </a:t>
            </a:r>
            <a:r>
              <a:rPr lang="en-SG" dirty="0" smtClean="0"/>
              <a:t>methodology</a:t>
            </a:r>
            <a:r>
              <a:rPr lang="en-SG" dirty="0"/>
              <a:t>, although it is widely used in programming. </a:t>
            </a:r>
          </a:p>
          <a:p>
            <a:r>
              <a:rPr lang="en-SG" dirty="0" smtClean="0"/>
              <a:t>It </a:t>
            </a:r>
            <a:r>
              <a:rPr lang="en-SG" dirty="0"/>
              <a:t>is unsuitable for </a:t>
            </a:r>
            <a:r>
              <a:rPr lang="en-SG" dirty="0" smtClean="0"/>
              <a:t>anything </a:t>
            </a:r>
            <a:r>
              <a:rPr lang="en-SG" dirty="0"/>
              <a:t>other than very small systems of limited </a:t>
            </a:r>
            <a:r>
              <a:rPr lang="en-SG" dirty="0" smtClean="0"/>
              <a:t>scope.</a:t>
            </a:r>
          </a:p>
        </p:txBody>
      </p:sp>
      <p:sp>
        <p:nvSpPr>
          <p:cNvPr id="4" name="Slide Number Placeholder 3"/>
          <p:cNvSpPr>
            <a:spLocks noGrp="1"/>
          </p:cNvSpPr>
          <p:nvPr>
            <p:ph type="sldNum" sz="quarter" idx="12"/>
          </p:nvPr>
        </p:nvSpPr>
        <p:spPr/>
        <p:txBody>
          <a:bodyPr/>
          <a:lstStyle/>
          <a:p>
            <a:fld id="{B14FB6B5-3DC1-430F-980B-D31F76963CF2}" type="slidenum">
              <a:rPr lang="en-US" smtClean="0"/>
              <a:t>11</a:t>
            </a:fld>
            <a:endParaRPr lang="en-US" dirty="0"/>
          </a:p>
        </p:txBody>
      </p:sp>
      <p:sp>
        <p:nvSpPr>
          <p:cNvPr id="5" name="Rounded Rectangular Callout 4"/>
          <p:cNvSpPr/>
          <p:nvPr/>
        </p:nvSpPr>
        <p:spPr>
          <a:xfrm>
            <a:off x="5029200" y="5600700"/>
            <a:ext cx="3276600" cy="419100"/>
          </a:xfrm>
          <a:prstGeom prst="wedgeRoundRectCallout">
            <a:avLst>
              <a:gd name="adj1" fmla="val 46027"/>
              <a:gd name="adj2" fmla="val 704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a process!</a:t>
            </a:r>
            <a:endParaRPr lang="en-US" dirty="0"/>
          </a:p>
        </p:txBody>
      </p:sp>
    </p:spTree>
    <p:extLst>
      <p:ext uri="{BB962C8B-B14F-4D97-AF65-F5344CB8AC3E}">
        <p14:creationId xmlns:p14="http://schemas.microsoft.com/office/powerpoint/2010/main" val="1506968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development life cycle (SDLC)</a:t>
            </a:r>
            <a:endParaRPr lang="en-SG" dirty="0"/>
          </a:p>
        </p:txBody>
      </p:sp>
      <p:sp>
        <p:nvSpPr>
          <p:cNvPr id="3" name="Content Placeholder 2"/>
          <p:cNvSpPr>
            <a:spLocks noGrp="1"/>
          </p:cNvSpPr>
          <p:nvPr>
            <p:ph idx="1"/>
          </p:nvPr>
        </p:nvSpPr>
        <p:spPr/>
        <p:txBody>
          <a:bodyPr>
            <a:normAutofit/>
          </a:bodyPr>
          <a:lstStyle/>
          <a:p>
            <a:pPr marL="0" indent="0">
              <a:buNone/>
            </a:pPr>
            <a:r>
              <a:rPr lang="en-SG" dirty="0"/>
              <a:t>The SDLC is the sequence of activities </a:t>
            </a:r>
            <a:r>
              <a:rPr lang="en-SG" dirty="0" smtClean="0"/>
              <a:t>covering</a:t>
            </a:r>
          </a:p>
          <a:p>
            <a:r>
              <a:rPr lang="en-SG" i="1" dirty="0" smtClean="0"/>
              <a:t>requirements</a:t>
            </a:r>
            <a:r>
              <a:rPr lang="en-SG" dirty="0" smtClean="0"/>
              <a:t> </a:t>
            </a:r>
          </a:p>
          <a:p>
            <a:r>
              <a:rPr lang="en-SG" i="1" dirty="0" smtClean="0"/>
              <a:t>analysis</a:t>
            </a:r>
            <a:r>
              <a:rPr lang="en-SG" dirty="0" smtClean="0"/>
              <a:t>  </a:t>
            </a:r>
          </a:p>
          <a:p>
            <a:r>
              <a:rPr lang="en-SG" i="1" dirty="0" smtClean="0"/>
              <a:t>design</a:t>
            </a:r>
            <a:r>
              <a:rPr lang="en-SG" dirty="0" smtClean="0"/>
              <a:t> </a:t>
            </a:r>
          </a:p>
          <a:p>
            <a:r>
              <a:rPr lang="en-SG" i="1" dirty="0" smtClean="0"/>
              <a:t>implementation</a:t>
            </a:r>
            <a:r>
              <a:rPr lang="en-SG" dirty="0" smtClean="0"/>
              <a:t> </a:t>
            </a:r>
          </a:p>
          <a:p>
            <a:r>
              <a:rPr lang="en-SG" i="1" dirty="0" smtClean="0"/>
              <a:t>testing</a:t>
            </a:r>
          </a:p>
          <a:p>
            <a:pPr marL="0" indent="0">
              <a:buNone/>
            </a:pPr>
            <a:r>
              <a:rPr lang="en-SG" dirty="0" smtClean="0"/>
              <a:t>over </a:t>
            </a:r>
            <a:r>
              <a:rPr lang="en-SG" dirty="0"/>
              <a:t>which a software system is </a:t>
            </a:r>
            <a:r>
              <a:rPr lang="en-SG" dirty="0" smtClean="0"/>
              <a:t> developed.</a:t>
            </a:r>
          </a:p>
        </p:txBody>
      </p:sp>
      <p:sp>
        <p:nvSpPr>
          <p:cNvPr id="4" name="Slide Number Placeholder 3"/>
          <p:cNvSpPr>
            <a:spLocks noGrp="1"/>
          </p:cNvSpPr>
          <p:nvPr>
            <p:ph type="sldNum" sz="quarter" idx="12"/>
          </p:nvPr>
        </p:nvSpPr>
        <p:spPr/>
        <p:txBody>
          <a:bodyPr/>
          <a:lstStyle/>
          <a:p>
            <a:fld id="{B14FB6B5-3DC1-430F-980B-D31F76963CF2}" type="slidenum">
              <a:rPr lang="en-US" smtClean="0"/>
              <a:t>12</a:t>
            </a:fld>
            <a:endParaRPr lang="en-US" dirty="0"/>
          </a:p>
        </p:txBody>
      </p:sp>
    </p:spTree>
    <p:extLst>
      <p:ext uri="{BB962C8B-B14F-4D97-AF65-F5344CB8AC3E}">
        <p14:creationId xmlns:p14="http://schemas.microsoft.com/office/powerpoint/2010/main" val="22974582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SG" dirty="0"/>
          </a:p>
        </p:txBody>
      </p:sp>
      <p:sp>
        <p:nvSpPr>
          <p:cNvPr id="3" name="Content Placeholder 2"/>
          <p:cNvSpPr>
            <a:spLocks noGrp="1"/>
          </p:cNvSpPr>
          <p:nvPr>
            <p:ph idx="1"/>
          </p:nvPr>
        </p:nvSpPr>
        <p:spPr/>
        <p:txBody>
          <a:bodyPr>
            <a:normAutofit/>
          </a:bodyPr>
          <a:lstStyle/>
          <a:p>
            <a:r>
              <a:rPr lang="en-SG" dirty="0" smtClean="0"/>
              <a:t>During </a:t>
            </a:r>
            <a:r>
              <a:rPr lang="en-SG" dirty="0"/>
              <a:t>the </a:t>
            </a:r>
            <a:r>
              <a:rPr lang="en-SG" dirty="0" smtClean="0"/>
              <a:t>requirements </a:t>
            </a:r>
            <a:r>
              <a:rPr lang="en-SG" dirty="0"/>
              <a:t>workflow, the primary activities include </a:t>
            </a:r>
            <a:endParaRPr lang="en-SG" dirty="0" smtClean="0"/>
          </a:p>
          <a:p>
            <a:pPr lvl="1"/>
            <a:r>
              <a:rPr lang="en-SG" dirty="0" smtClean="0"/>
              <a:t>Listing candidate requirements </a:t>
            </a:r>
            <a:r>
              <a:rPr lang="en-SG" i="1" dirty="0" smtClean="0"/>
              <a:t>(very informal)</a:t>
            </a:r>
            <a:endParaRPr lang="en-SG" i="1" dirty="0"/>
          </a:p>
          <a:p>
            <a:pPr lvl="1"/>
            <a:r>
              <a:rPr lang="en-SG" dirty="0"/>
              <a:t>U</a:t>
            </a:r>
            <a:r>
              <a:rPr lang="en-SG" dirty="0" smtClean="0"/>
              <a:t>nderstanding </a:t>
            </a:r>
            <a:r>
              <a:rPr lang="en-SG" dirty="0"/>
              <a:t>the system context through domain </a:t>
            </a:r>
            <a:r>
              <a:rPr lang="en-SG" dirty="0" smtClean="0"/>
              <a:t> modelling </a:t>
            </a:r>
            <a:r>
              <a:rPr lang="en-SG" dirty="0"/>
              <a:t>and business </a:t>
            </a:r>
            <a:r>
              <a:rPr lang="en-SG" dirty="0" smtClean="0"/>
              <a:t>modelling</a:t>
            </a:r>
            <a:endParaRPr lang="en-SG" dirty="0"/>
          </a:p>
          <a:p>
            <a:pPr lvl="1"/>
            <a:r>
              <a:rPr lang="en-SG" dirty="0"/>
              <a:t>C</a:t>
            </a:r>
            <a:r>
              <a:rPr lang="en-SG" dirty="0" smtClean="0"/>
              <a:t>apturing </a:t>
            </a:r>
            <a:r>
              <a:rPr lang="en-SG" dirty="0"/>
              <a:t>functional as well as </a:t>
            </a:r>
            <a:r>
              <a:rPr lang="en-SG" dirty="0" smtClean="0"/>
              <a:t>non-functional Requirements</a:t>
            </a:r>
          </a:p>
        </p:txBody>
      </p:sp>
      <p:sp>
        <p:nvSpPr>
          <p:cNvPr id="4" name="Slide Number Placeholder 3"/>
          <p:cNvSpPr>
            <a:spLocks noGrp="1"/>
          </p:cNvSpPr>
          <p:nvPr>
            <p:ph type="sldNum" sz="quarter" idx="12"/>
          </p:nvPr>
        </p:nvSpPr>
        <p:spPr/>
        <p:txBody>
          <a:bodyPr/>
          <a:lstStyle/>
          <a:p>
            <a:fld id="{B14FB6B5-3DC1-430F-980B-D31F76963CF2}" type="slidenum">
              <a:rPr lang="en-US" smtClean="0"/>
              <a:t>13</a:t>
            </a:fld>
            <a:endParaRPr lang="en-US" dirty="0"/>
          </a:p>
        </p:txBody>
      </p:sp>
    </p:spTree>
    <p:extLst>
      <p:ext uri="{BB962C8B-B14F-4D97-AF65-F5344CB8AC3E}">
        <p14:creationId xmlns:p14="http://schemas.microsoft.com/office/powerpoint/2010/main" val="18547407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391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14</a:t>
            </a:fld>
            <a:endParaRPr lang="en-US" dirty="0"/>
          </a:p>
        </p:txBody>
      </p:sp>
      <p:sp>
        <p:nvSpPr>
          <p:cNvPr id="5" name="TextBox 4"/>
          <p:cNvSpPr txBox="1"/>
          <p:nvPr/>
        </p:nvSpPr>
        <p:spPr>
          <a:xfrm>
            <a:off x="2590800" y="3429000"/>
            <a:ext cx="3942105" cy="369332"/>
          </a:xfrm>
          <a:prstGeom prst="rect">
            <a:avLst/>
          </a:prstGeom>
          <a:noFill/>
        </p:spPr>
        <p:txBody>
          <a:bodyPr wrap="none" rtlCol="0">
            <a:spAutoFit/>
          </a:bodyPr>
          <a:lstStyle/>
          <a:p>
            <a:r>
              <a:rPr lang="en-US" i="1" dirty="0" smtClean="0">
                <a:solidFill>
                  <a:srgbClr val="0000FF"/>
                </a:solidFill>
              </a:rPr>
              <a:t>Android App: Show nearby restaurants</a:t>
            </a:r>
            <a:endParaRPr lang="en-US" i="1" dirty="0">
              <a:solidFill>
                <a:srgbClr val="0000FF"/>
              </a:solidFill>
            </a:endParaRPr>
          </a:p>
        </p:txBody>
      </p:sp>
      <p:sp>
        <p:nvSpPr>
          <p:cNvPr id="6" name="Rectangle 5"/>
          <p:cNvSpPr/>
          <p:nvPr/>
        </p:nvSpPr>
        <p:spPr>
          <a:xfrm>
            <a:off x="1066800" y="4267200"/>
            <a:ext cx="762000" cy="762000"/>
          </a:xfrm>
          <a:prstGeom prst="rect">
            <a:avLst/>
          </a:prstGeom>
          <a:noFill/>
          <a:ln>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90789" y="4439144"/>
            <a:ext cx="556563" cy="369332"/>
          </a:xfrm>
          <a:prstGeom prst="rect">
            <a:avLst/>
          </a:prstGeom>
          <a:noFill/>
        </p:spPr>
        <p:txBody>
          <a:bodyPr wrap="none" rtlCol="0">
            <a:spAutoFit/>
          </a:bodyPr>
          <a:lstStyle/>
          <a:p>
            <a:r>
              <a:rPr lang="en-US" dirty="0" smtClean="0"/>
              <a:t>GPS</a:t>
            </a:r>
            <a:endParaRPr lang="en-US" dirty="0"/>
          </a:p>
        </p:txBody>
      </p:sp>
      <p:sp>
        <p:nvSpPr>
          <p:cNvPr id="9" name="Rectangle 8"/>
          <p:cNvSpPr/>
          <p:nvPr/>
        </p:nvSpPr>
        <p:spPr>
          <a:xfrm>
            <a:off x="2362200" y="4267200"/>
            <a:ext cx="990600" cy="762000"/>
          </a:xfrm>
          <a:prstGeom prst="rect">
            <a:avLst/>
          </a:prstGeom>
          <a:noFill/>
          <a:ln>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461090" y="4419600"/>
            <a:ext cx="815510" cy="369332"/>
          </a:xfrm>
          <a:prstGeom prst="rect">
            <a:avLst/>
          </a:prstGeom>
          <a:noFill/>
        </p:spPr>
        <p:txBody>
          <a:bodyPr wrap="none" rtlCol="0">
            <a:spAutoFit/>
          </a:bodyPr>
          <a:lstStyle/>
          <a:p>
            <a:r>
              <a:rPr lang="en-US" dirty="0" smtClean="0"/>
              <a:t>Search</a:t>
            </a:r>
            <a:endParaRPr lang="en-US" dirty="0"/>
          </a:p>
        </p:txBody>
      </p:sp>
      <p:sp>
        <p:nvSpPr>
          <p:cNvPr id="11" name="Rectangle 10"/>
          <p:cNvSpPr/>
          <p:nvPr/>
        </p:nvSpPr>
        <p:spPr>
          <a:xfrm>
            <a:off x="1752600" y="5334000"/>
            <a:ext cx="990600" cy="762000"/>
          </a:xfrm>
          <a:prstGeom prst="rect">
            <a:avLst/>
          </a:prstGeom>
          <a:noFill/>
          <a:ln>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828800" y="5486400"/>
            <a:ext cx="859242" cy="369332"/>
          </a:xfrm>
          <a:prstGeom prst="rect">
            <a:avLst/>
          </a:prstGeom>
          <a:noFill/>
        </p:spPr>
        <p:txBody>
          <a:bodyPr wrap="none" rtlCol="0">
            <a:spAutoFit/>
          </a:bodyPr>
          <a:lstStyle/>
          <a:p>
            <a:r>
              <a:rPr lang="en-US" dirty="0" smtClean="0"/>
              <a:t>Display</a:t>
            </a:r>
            <a:endParaRPr lang="en-US" dirty="0"/>
          </a:p>
        </p:txBody>
      </p:sp>
      <p:sp>
        <p:nvSpPr>
          <p:cNvPr id="13" name="Rectangle 12"/>
          <p:cNvSpPr/>
          <p:nvPr/>
        </p:nvSpPr>
        <p:spPr>
          <a:xfrm>
            <a:off x="533400" y="4038600"/>
            <a:ext cx="3581400" cy="2286000"/>
          </a:xfrm>
          <a:prstGeom prst="rect">
            <a:avLst/>
          </a:prstGeom>
          <a:noFill/>
          <a:ln>
            <a:solidFill>
              <a:schemeClr val="tx1">
                <a:alpha val="99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38800" y="4343400"/>
            <a:ext cx="1295400" cy="533400"/>
          </a:xfrm>
          <a:prstGeom prst="rect">
            <a:avLst/>
          </a:prstGeom>
          <a:noFill/>
          <a:ln>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5715000" y="4419600"/>
            <a:ext cx="1143000" cy="369332"/>
          </a:xfrm>
          <a:prstGeom prst="rect">
            <a:avLst/>
          </a:prstGeom>
          <a:noFill/>
        </p:spPr>
        <p:txBody>
          <a:bodyPr wrap="square" rtlCol="0">
            <a:spAutoFit/>
          </a:bodyPr>
          <a:lstStyle/>
          <a:p>
            <a:r>
              <a:rPr lang="en-US" dirty="0" smtClean="0"/>
              <a:t>Paid users</a:t>
            </a:r>
            <a:endParaRPr lang="en-US" dirty="0"/>
          </a:p>
        </p:txBody>
      </p:sp>
      <p:sp>
        <p:nvSpPr>
          <p:cNvPr id="19" name="TextBox 18"/>
          <p:cNvSpPr txBox="1"/>
          <p:nvPr/>
        </p:nvSpPr>
        <p:spPr>
          <a:xfrm>
            <a:off x="5715000" y="5486400"/>
            <a:ext cx="1409498" cy="369332"/>
          </a:xfrm>
          <a:prstGeom prst="rect">
            <a:avLst/>
          </a:prstGeom>
          <a:noFill/>
        </p:spPr>
        <p:txBody>
          <a:bodyPr wrap="none" rtlCol="0">
            <a:spAutoFit/>
          </a:bodyPr>
          <a:lstStyle/>
          <a:p>
            <a:r>
              <a:rPr lang="en-US" dirty="0" smtClean="0"/>
              <a:t>Unpaid users</a:t>
            </a:r>
            <a:endParaRPr lang="en-US" dirty="0"/>
          </a:p>
        </p:txBody>
      </p:sp>
      <p:sp>
        <p:nvSpPr>
          <p:cNvPr id="20" name="Rectangle 19"/>
          <p:cNvSpPr/>
          <p:nvPr/>
        </p:nvSpPr>
        <p:spPr>
          <a:xfrm>
            <a:off x="4648200" y="4038600"/>
            <a:ext cx="3581400" cy="2286000"/>
          </a:xfrm>
          <a:prstGeom prst="rect">
            <a:avLst/>
          </a:prstGeom>
          <a:noFill/>
          <a:ln>
            <a:solidFill>
              <a:schemeClr val="tx1">
                <a:alpha val="99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486400" y="5410200"/>
            <a:ext cx="1752600" cy="533400"/>
          </a:xfrm>
          <a:prstGeom prst="rect">
            <a:avLst/>
          </a:prstGeom>
          <a:noFill/>
          <a:ln>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1828800" y="6324600"/>
            <a:ext cx="974558" cy="369332"/>
          </a:xfrm>
          <a:prstGeom prst="rect">
            <a:avLst/>
          </a:prstGeom>
          <a:noFill/>
        </p:spPr>
        <p:txBody>
          <a:bodyPr wrap="none" rtlCol="0">
            <a:spAutoFit/>
          </a:bodyPr>
          <a:lstStyle/>
          <a:p>
            <a:r>
              <a:rPr lang="en-US" i="1" dirty="0" smtClean="0">
                <a:solidFill>
                  <a:srgbClr val="0000FF"/>
                </a:solidFill>
              </a:rPr>
              <a:t>Domain</a:t>
            </a:r>
            <a:endParaRPr lang="en-US" i="1" dirty="0">
              <a:solidFill>
                <a:srgbClr val="0000FF"/>
              </a:solidFill>
            </a:endParaRPr>
          </a:p>
        </p:txBody>
      </p:sp>
      <p:sp>
        <p:nvSpPr>
          <p:cNvPr id="24" name="TextBox 23"/>
          <p:cNvSpPr txBox="1"/>
          <p:nvPr/>
        </p:nvSpPr>
        <p:spPr>
          <a:xfrm>
            <a:off x="5943600" y="6324600"/>
            <a:ext cx="1036775" cy="369332"/>
          </a:xfrm>
          <a:prstGeom prst="rect">
            <a:avLst/>
          </a:prstGeom>
          <a:noFill/>
        </p:spPr>
        <p:txBody>
          <a:bodyPr wrap="none" rtlCol="0">
            <a:spAutoFit/>
          </a:bodyPr>
          <a:lstStyle/>
          <a:p>
            <a:r>
              <a:rPr lang="en-US" i="1" dirty="0" smtClean="0">
                <a:solidFill>
                  <a:srgbClr val="0000FF"/>
                </a:solidFill>
              </a:rPr>
              <a:t>Business</a:t>
            </a:r>
            <a:endParaRPr lang="en-US" i="1" dirty="0">
              <a:solidFill>
                <a:srgbClr val="0000FF"/>
              </a:solidFill>
            </a:endParaRPr>
          </a:p>
        </p:txBody>
      </p:sp>
    </p:spTree>
    <p:extLst>
      <p:ext uri="{BB962C8B-B14F-4D97-AF65-F5344CB8AC3E}">
        <p14:creationId xmlns:p14="http://schemas.microsoft.com/office/powerpoint/2010/main" val="32860893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528891"/>
            <a:ext cx="7391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15</a:t>
            </a:fld>
            <a:endParaRPr lang="en-US" dirty="0"/>
          </a:p>
        </p:txBody>
      </p:sp>
      <p:sp>
        <p:nvSpPr>
          <p:cNvPr id="4" name="TextBox 3"/>
          <p:cNvSpPr txBox="1"/>
          <p:nvPr/>
        </p:nvSpPr>
        <p:spPr>
          <a:xfrm>
            <a:off x="914400" y="4876800"/>
            <a:ext cx="7086600" cy="1477328"/>
          </a:xfrm>
          <a:prstGeom prst="rect">
            <a:avLst/>
          </a:prstGeom>
          <a:noFill/>
        </p:spPr>
        <p:txBody>
          <a:bodyPr wrap="square" rtlCol="0">
            <a:spAutoFit/>
          </a:bodyPr>
          <a:lstStyle/>
          <a:p>
            <a:r>
              <a:rPr lang="en-US" dirty="0" smtClean="0"/>
              <a:t>A functional requirement is one on the </a:t>
            </a:r>
            <a:r>
              <a:rPr lang="en-US" b="1" dirty="0" smtClean="0"/>
              <a:t>functionality</a:t>
            </a:r>
            <a:r>
              <a:rPr lang="en-US" dirty="0" smtClean="0"/>
              <a:t> of the system, e.g., </a:t>
            </a:r>
            <a:r>
              <a:rPr lang="en-US" i="1" dirty="0" smtClean="0"/>
              <a:t>“the system must book movie ticket if the user has paid for it”</a:t>
            </a:r>
            <a:r>
              <a:rPr lang="en-US" dirty="0" smtClean="0"/>
              <a:t>.</a:t>
            </a:r>
          </a:p>
          <a:p>
            <a:endParaRPr lang="en-US" dirty="0"/>
          </a:p>
          <a:p>
            <a:r>
              <a:rPr lang="en-US" dirty="0" smtClean="0"/>
              <a:t>A non-functional requirement might be on the </a:t>
            </a:r>
            <a:r>
              <a:rPr lang="en-US" b="1" dirty="0" smtClean="0"/>
              <a:t>performance</a:t>
            </a:r>
            <a:r>
              <a:rPr lang="en-US" dirty="0" smtClean="0"/>
              <a:t> of the system, e.g., </a:t>
            </a:r>
            <a:r>
              <a:rPr lang="en-US" i="1" dirty="0" smtClean="0"/>
              <a:t>“the system must book the ticket within 30 seconds”</a:t>
            </a:r>
            <a:r>
              <a:rPr lang="en-US" dirty="0" smtClean="0"/>
              <a:t>.</a:t>
            </a:r>
            <a:endParaRPr lang="en-US" dirty="0"/>
          </a:p>
        </p:txBody>
      </p:sp>
    </p:spTree>
    <p:extLst>
      <p:ext uri="{BB962C8B-B14F-4D97-AF65-F5344CB8AC3E}">
        <p14:creationId xmlns:p14="http://schemas.microsoft.com/office/powerpoint/2010/main" val="10737095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SG" dirty="0"/>
          </a:p>
        </p:txBody>
      </p:sp>
      <p:sp>
        <p:nvSpPr>
          <p:cNvPr id="3" name="Content Placeholder 2"/>
          <p:cNvSpPr>
            <a:spLocks noGrp="1"/>
          </p:cNvSpPr>
          <p:nvPr>
            <p:ph idx="1"/>
          </p:nvPr>
        </p:nvSpPr>
        <p:spPr/>
        <p:txBody>
          <a:bodyPr>
            <a:normAutofit/>
          </a:bodyPr>
          <a:lstStyle/>
          <a:p>
            <a:r>
              <a:rPr lang="en-SG" dirty="0" smtClean="0"/>
              <a:t>Requirements </a:t>
            </a:r>
            <a:r>
              <a:rPr lang="en-SG" dirty="0"/>
              <a:t>should be captured in the language </a:t>
            </a:r>
            <a:r>
              <a:rPr lang="en-SG" dirty="0" smtClean="0"/>
              <a:t> of </a:t>
            </a:r>
            <a:r>
              <a:rPr lang="en-SG" dirty="0"/>
              <a:t>the user. </a:t>
            </a:r>
            <a:endParaRPr lang="en-SG" dirty="0" smtClean="0"/>
          </a:p>
          <a:p>
            <a:pPr lvl="1"/>
            <a:r>
              <a:rPr lang="en-SG" dirty="0" smtClean="0"/>
              <a:t>Use </a:t>
            </a:r>
            <a:r>
              <a:rPr lang="en-SG" dirty="0"/>
              <a:t>cases help </a:t>
            </a:r>
            <a:r>
              <a:rPr lang="en-SG" dirty="0" smtClean="0"/>
              <a:t>distil </a:t>
            </a:r>
            <a:r>
              <a:rPr lang="en-SG" dirty="0"/>
              <a:t>the essence of </a:t>
            </a:r>
            <a:r>
              <a:rPr lang="en-SG" dirty="0" smtClean="0"/>
              <a:t>requirements as </a:t>
            </a:r>
            <a:r>
              <a:rPr lang="en-SG" dirty="0"/>
              <a:t>sets of </a:t>
            </a:r>
            <a:r>
              <a:rPr lang="en-SG" dirty="0" smtClean="0"/>
              <a:t> action-response </a:t>
            </a:r>
            <a:r>
              <a:rPr lang="en-SG" dirty="0"/>
              <a:t>transactions between the user and the </a:t>
            </a:r>
            <a:r>
              <a:rPr lang="en-SG" dirty="0" smtClean="0"/>
              <a:t>system (e.g., as user cases).</a:t>
            </a:r>
          </a:p>
          <a:p>
            <a:r>
              <a:rPr lang="en-SG" dirty="0" smtClean="0"/>
              <a:t>Example: </a:t>
            </a:r>
          </a:p>
          <a:p>
            <a:pPr lvl="1"/>
            <a:r>
              <a:rPr lang="en-SG" i="1" dirty="0" smtClean="0">
                <a:solidFill>
                  <a:srgbClr val="0000FF"/>
                </a:solidFill>
              </a:rPr>
              <a:t>Action &lt;Put $1 -&gt; Press Button&gt;, Response &lt;Dispense Coffee&gt;</a:t>
            </a:r>
          </a:p>
          <a:p>
            <a:pPr lvl="1"/>
            <a:r>
              <a:rPr lang="en-SG" i="1" dirty="0">
                <a:solidFill>
                  <a:srgbClr val="0000FF"/>
                </a:solidFill>
              </a:rPr>
              <a:t>Action </a:t>
            </a:r>
            <a:r>
              <a:rPr lang="en-SG" i="1" dirty="0" smtClean="0">
                <a:solidFill>
                  <a:srgbClr val="0000FF"/>
                </a:solidFill>
              </a:rPr>
              <a:t>&lt;Press </a:t>
            </a:r>
            <a:r>
              <a:rPr lang="en-SG" i="1" dirty="0">
                <a:solidFill>
                  <a:srgbClr val="0000FF"/>
                </a:solidFill>
              </a:rPr>
              <a:t>Button&gt;, Response </a:t>
            </a:r>
            <a:r>
              <a:rPr lang="en-SG" i="1" dirty="0" smtClean="0">
                <a:solidFill>
                  <a:srgbClr val="0000FF"/>
                </a:solidFill>
              </a:rPr>
              <a:t>&lt;Nothing&gt;</a:t>
            </a:r>
            <a:endParaRPr lang="en-SG" i="1" dirty="0">
              <a:solidFill>
                <a:srgbClr val="0000FF"/>
              </a:solidFill>
            </a:endParaRPr>
          </a:p>
          <a:p>
            <a:pPr lvl="1"/>
            <a:endParaRPr lang="en-SG" i="1" dirty="0">
              <a:solidFill>
                <a:srgbClr val="0000FF"/>
              </a:solidFill>
            </a:endParaRPr>
          </a:p>
        </p:txBody>
      </p:sp>
      <p:sp>
        <p:nvSpPr>
          <p:cNvPr id="4" name="Slide Number Placeholder 3"/>
          <p:cNvSpPr>
            <a:spLocks noGrp="1"/>
          </p:cNvSpPr>
          <p:nvPr>
            <p:ph type="sldNum" sz="quarter" idx="12"/>
          </p:nvPr>
        </p:nvSpPr>
        <p:spPr/>
        <p:txBody>
          <a:bodyPr/>
          <a:lstStyle/>
          <a:p>
            <a:fld id="{B14FB6B5-3DC1-430F-980B-D31F76963CF2}" type="slidenum">
              <a:rPr lang="en-US" smtClean="0"/>
              <a:t>16</a:t>
            </a:fld>
            <a:endParaRPr lang="en-US" dirty="0"/>
          </a:p>
        </p:txBody>
      </p:sp>
    </p:spTree>
    <p:extLst>
      <p:ext uri="{BB962C8B-B14F-4D97-AF65-F5344CB8AC3E}">
        <p14:creationId xmlns:p14="http://schemas.microsoft.com/office/powerpoint/2010/main" val="41982232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SG" dirty="0"/>
          </a:p>
        </p:txBody>
      </p:sp>
      <p:sp>
        <p:nvSpPr>
          <p:cNvPr id="3" name="Content Placeholder 2"/>
          <p:cNvSpPr>
            <a:spLocks noGrp="1"/>
          </p:cNvSpPr>
          <p:nvPr>
            <p:ph idx="1"/>
          </p:nvPr>
        </p:nvSpPr>
        <p:spPr/>
        <p:txBody>
          <a:bodyPr>
            <a:normAutofit fontScale="92500" lnSpcReduction="20000"/>
          </a:bodyPr>
          <a:lstStyle/>
          <a:p>
            <a:r>
              <a:rPr lang="en-SG" dirty="0"/>
              <a:t>A key theme of the </a:t>
            </a:r>
            <a:r>
              <a:rPr lang="en-SG" dirty="0" smtClean="0"/>
              <a:t>analysis </a:t>
            </a:r>
            <a:r>
              <a:rPr lang="en-SG" dirty="0"/>
              <a:t>workflow is to understand how and where r</a:t>
            </a:r>
            <a:r>
              <a:rPr lang="en-SG" dirty="0" smtClean="0"/>
              <a:t>equirements </a:t>
            </a:r>
            <a:r>
              <a:rPr lang="en-SG" dirty="0"/>
              <a:t>interact and what it means for the system</a:t>
            </a:r>
            <a:r>
              <a:rPr lang="en-SG" dirty="0" smtClean="0"/>
              <a:t>.</a:t>
            </a:r>
          </a:p>
          <a:p>
            <a:r>
              <a:rPr lang="en-SG" dirty="0" smtClean="0"/>
              <a:t>In an ideal world:</a:t>
            </a:r>
          </a:p>
          <a:p>
            <a:pPr lvl="1"/>
            <a:r>
              <a:rPr lang="en-SG" i="1" dirty="0" smtClean="0">
                <a:solidFill>
                  <a:srgbClr val="0000FF"/>
                </a:solidFill>
              </a:rPr>
              <a:t>Action &lt;Press “a”&gt;</a:t>
            </a:r>
            <a:r>
              <a:rPr lang="en-SG" i="1" dirty="0">
                <a:solidFill>
                  <a:srgbClr val="0000FF"/>
                </a:solidFill>
              </a:rPr>
              <a:t>, Response &lt;</a:t>
            </a:r>
            <a:r>
              <a:rPr lang="en-SG" i="1" dirty="0" smtClean="0">
                <a:solidFill>
                  <a:srgbClr val="0000FF"/>
                </a:solidFill>
              </a:rPr>
              <a:t>Do “this”&gt;</a:t>
            </a:r>
            <a:endParaRPr lang="en-SG" i="1" dirty="0">
              <a:solidFill>
                <a:srgbClr val="0000FF"/>
              </a:solidFill>
            </a:endParaRPr>
          </a:p>
          <a:p>
            <a:pPr lvl="1"/>
            <a:r>
              <a:rPr lang="en-SG" i="1" dirty="0">
                <a:solidFill>
                  <a:srgbClr val="0000FF"/>
                </a:solidFill>
              </a:rPr>
              <a:t>Action &lt;Press </a:t>
            </a:r>
            <a:r>
              <a:rPr lang="en-SG" i="1" dirty="0" smtClean="0">
                <a:solidFill>
                  <a:srgbClr val="0000FF"/>
                </a:solidFill>
              </a:rPr>
              <a:t>“b”&gt;</a:t>
            </a:r>
            <a:r>
              <a:rPr lang="en-SG" i="1" dirty="0">
                <a:solidFill>
                  <a:srgbClr val="0000FF"/>
                </a:solidFill>
              </a:rPr>
              <a:t>, Response </a:t>
            </a:r>
            <a:r>
              <a:rPr lang="en-SG" i="1" dirty="0" smtClean="0">
                <a:solidFill>
                  <a:srgbClr val="0000FF"/>
                </a:solidFill>
              </a:rPr>
              <a:t>&lt;Do “that”&gt;</a:t>
            </a:r>
          </a:p>
          <a:p>
            <a:r>
              <a:rPr lang="en-SG" dirty="0"/>
              <a:t>In </a:t>
            </a:r>
            <a:r>
              <a:rPr lang="en-SG" dirty="0" smtClean="0"/>
              <a:t>real world</a:t>
            </a:r>
            <a:r>
              <a:rPr lang="en-SG" dirty="0"/>
              <a:t>:</a:t>
            </a:r>
          </a:p>
          <a:p>
            <a:pPr lvl="1"/>
            <a:r>
              <a:rPr lang="en-SG" i="1" dirty="0">
                <a:solidFill>
                  <a:srgbClr val="0000FF"/>
                </a:solidFill>
              </a:rPr>
              <a:t>Action </a:t>
            </a:r>
            <a:r>
              <a:rPr lang="en-SG" i="1" dirty="0" smtClean="0">
                <a:solidFill>
                  <a:srgbClr val="0000FF"/>
                </a:solidFill>
              </a:rPr>
              <a:t>&lt;Put $1 -&gt; Press “tea”&gt;</a:t>
            </a:r>
            <a:r>
              <a:rPr lang="en-SG" i="1" dirty="0">
                <a:solidFill>
                  <a:srgbClr val="0000FF"/>
                </a:solidFill>
              </a:rPr>
              <a:t>, Response </a:t>
            </a:r>
            <a:r>
              <a:rPr lang="en-SG" i="1" dirty="0" smtClean="0">
                <a:solidFill>
                  <a:srgbClr val="0000FF"/>
                </a:solidFill>
              </a:rPr>
              <a:t>&lt;Dispense  </a:t>
            </a:r>
            <a:r>
              <a:rPr lang="en-SG" i="1" dirty="0">
                <a:solidFill>
                  <a:srgbClr val="0000FF"/>
                </a:solidFill>
              </a:rPr>
              <a:t>“</a:t>
            </a:r>
            <a:r>
              <a:rPr lang="en-SG" i="1" dirty="0" smtClean="0">
                <a:solidFill>
                  <a:srgbClr val="0000FF"/>
                </a:solidFill>
              </a:rPr>
              <a:t>tea”</a:t>
            </a:r>
            <a:r>
              <a:rPr lang="en-SG" i="1" dirty="0">
                <a:solidFill>
                  <a:srgbClr val="0000FF"/>
                </a:solidFill>
              </a:rPr>
              <a:t>&gt;</a:t>
            </a:r>
          </a:p>
          <a:p>
            <a:pPr lvl="1"/>
            <a:r>
              <a:rPr lang="en-SG" i="1" dirty="0">
                <a:solidFill>
                  <a:srgbClr val="0000FF"/>
                </a:solidFill>
              </a:rPr>
              <a:t>Action &lt;Press [</a:t>
            </a:r>
            <a:r>
              <a:rPr lang="en-SG" i="1" dirty="0" smtClean="0">
                <a:solidFill>
                  <a:srgbClr val="0000FF"/>
                </a:solidFill>
              </a:rPr>
              <a:t>any]&gt;</a:t>
            </a:r>
            <a:r>
              <a:rPr lang="en-SG" i="1" dirty="0">
                <a:solidFill>
                  <a:srgbClr val="0000FF"/>
                </a:solidFill>
              </a:rPr>
              <a:t>, Response &lt;</a:t>
            </a:r>
            <a:r>
              <a:rPr lang="en-SG" i="1" dirty="0" smtClean="0">
                <a:solidFill>
                  <a:srgbClr val="0000FF"/>
                </a:solidFill>
              </a:rPr>
              <a:t>Display “No stock” if tea is finished&gt;</a:t>
            </a:r>
            <a:endParaRPr lang="en-SG" i="1" dirty="0">
              <a:solidFill>
                <a:srgbClr val="0000FF"/>
              </a:solidFill>
            </a:endParaRPr>
          </a:p>
          <a:p>
            <a:endParaRPr lang="en-SG" i="1" dirty="0">
              <a:solidFill>
                <a:srgbClr val="0000FF"/>
              </a:solidFill>
            </a:endParaRPr>
          </a:p>
          <a:p>
            <a:endParaRPr lang="en-SG" dirty="0" smtClean="0"/>
          </a:p>
        </p:txBody>
      </p:sp>
      <p:sp>
        <p:nvSpPr>
          <p:cNvPr id="4" name="Slide Number Placeholder 3"/>
          <p:cNvSpPr>
            <a:spLocks noGrp="1"/>
          </p:cNvSpPr>
          <p:nvPr>
            <p:ph type="sldNum" sz="quarter" idx="12"/>
          </p:nvPr>
        </p:nvSpPr>
        <p:spPr/>
        <p:txBody>
          <a:bodyPr/>
          <a:lstStyle/>
          <a:p>
            <a:fld id="{B14FB6B5-3DC1-430F-980B-D31F76963CF2}" type="slidenum">
              <a:rPr lang="en-US" smtClean="0"/>
              <a:t>17</a:t>
            </a:fld>
            <a:endParaRPr lang="en-US" dirty="0"/>
          </a:p>
        </p:txBody>
      </p:sp>
    </p:spTree>
    <p:extLst>
      <p:ext uri="{BB962C8B-B14F-4D97-AF65-F5344CB8AC3E}">
        <p14:creationId xmlns:p14="http://schemas.microsoft.com/office/powerpoint/2010/main" val="30839852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SG" dirty="0"/>
          </a:p>
        </p:txBody>
      </p:sp>
      <p:sp>
        <p:nvSpPr>
          <p:cNvPr id="3" name="Content Placeholder 2"/>
          <p:cNvSpPr>
            <a:spLocks noGrp="1"/>
          </p:cNvSpPr>
          <p:nvPr>
            <p:ph idx="1"/>
          </p:nvPr>
        </p:nvSpPr>
        <p:spPr/>
        <p:txBody>
          <a:bodyPr>
            <a:normAutofit fontScale="92500" lnSpcReduction="20000"/>
          </a:bodyPr>
          <a:lstStyle/>
          <a:p>
            <a:pPr marL="0" indent="0">
              <a:buNone/>
            </a:pPr>
            <a:endParaRPr lang="en-SG" dirty="0" smtClean="0"/>
          </a:p>
          <a:p>
            <a:pPr>
              <a:lnSpc>
                <a:spcPct val="50000"/>
              </a:lnSpc>
            </a:pPr>
            <a:r>
              <a:rPr lang="en-SG" dirty="0"/>
              <a:t>Analysis also </a:t>
            </a:r>
            <a:r>
              <a:rPr lang="en-SG" dirty="0" smtClean="0"/>
              <a:t>involves </a:t>
            </a:r>
          </a:p>
          <a:p>
            <a:pPr lvl="1"/>
            <a:r>
              <a:rPr lang="en-SG" dirty="0"/>
              <a:t>D</a:t>
            </a:r>
            <a:r>
              <a:rPr lang="en-SG" dirty="0" smtClean="0"/>
              <a:t>etecting </a:t>
            </a:r>
            <a:r>
              <a:rPr lang="en-SG" dirty="0"/>
              <a:t>and removing ambiguities and inconsistencies </a:t>
            </a:r>
            <a:r>
              <a:rPr lang="en-SG" dirty="0" smtClean="0"/>
              <a:t>amongst requirements</a:t>
            </a:r>
          </a:p>
          <a:p>
            <a:pPr lvl="2"/>
            <a:r>
              <a:rPr lang="en-US" i="1" dirty="0" smtClean="0">
                <a:solidFill>
                  <a:srgbClr val="0000FF"/>
                </a:solidFill>
              </a:rPr>
              <a:t>Requirement 1: “</a:t>
            </a:r>
            <a:r>
              <a:rPr lang="en-US" i="1" dirty="0">
                <a:solidFill>
                  <a:srgbClr val="0000FF"/>
                </a:solidFill>
              </a:rPr>
              <a:t>the system must book </a:t>
            </a:r>
            <a:r>
              <a:rPr lang="en-US" i="1" dirty="0" smtClean="0">
                <a:solidFill>
                  <a:srgbClr val="0000FF"/>
                </a:solidFill>
              </a:rPr>
              <a:t>movie </a:t>
            </a:r>
            <a:r>
              <a:rPr lang="en-US" i="1" dirty="0">
                <a:solidFill>
                  <a:srgbClr val="0000FF"/>
                </a:solidFill>
              </a:rPr>
              <a:t>ticket if the user has paid for it</a:t>
            </a:r>
            <a:r>
              <a:rPr lang="en-US" i="1" dirty="0" smtClean="0">
                <a:solidFill>
                  <a:srgbClr val="0000FF"/>
                </a:solidFill>
              </a:rPr>
              <a:t>”</a:t>
            </a:r>
          </a:p>
          <a:p>
            <a:pPr lvl="2"/>
            <a:r>
              <a:rPr lang="en-US" i="1" dirty="0" smtClean="0">
                <a:solidFill>
                  <a:srgbClr val="0000FF"/>
                </a:solidFill>
              </a:rPr>
              <a:t>Requirement 2: “</a:t>
            </a:r>
            <a:r>
              <a:rPr lang="en-US" i="1" dirty="0">
                <a:solidFill>
                  <a:srgbClr val="0000FF"/>
                </a:solidFill>
              </a:rPr>
              <a:t>the system must book </a:t>
            </a:r>
            <a:r>
              <a:rPr lang="en-US" i="1" dirty="0" smtClean="0">
                <a:solidFill>
                  <a:srgbClr val="0000FF"/>
                </a:solidFill>
              </a:rPr>
              <a:t>tickets within </a:t>
            </a:r>
            <a:r>
              <a:rPr lang="en-US" i="1" dirty="0">
                <a:solidFill>
                  <a:srgbClr val="0000FF"/>
                </a:solidFill>
              </a:rPr>
              <a:t>30 seconds</a:t>
            </a:r>
            <a:r>
              <a:rPr lang="en-US" i="1" dirty="0" smtClean="0">
                <a:solidFill>
                  <a:srgbClr val="0000FF"/>
                </a:solidFill>
              </a:rPr>
              <a:t>”</a:t>
            </a:r>
          </a:p>
          <a:p>
            <a:pPr lvl="1"/>
            <a:r>
              <a:rPr lang="en-SG" dirty="0" smtClean="0"/>
              <a:t>Developing </a:t>
            </a:r>
            <a:r>
              <a:rPr lang="en-SG" dirty="0"/>
              <a:t>an internal view of the </a:t>
            </a:r>
            <a:r>
              <a:rPr lang="en-SG" dirty="0" smtClean="0"/>
              <a:t>system</a:t>
            </a:r>
          </a:p>
          <a:p>
            <a:pPr lvl="1"/>
            <a:r>
              <a:rPr lang="en-SG" dirty="0"/>
              <a:t>I</a:t>
            </a:r>
            <a:r>
              <a:rPr lang="en-SG" dirty="0" smtClean="0"/>
              <a:t>dentifying </a:t>
            </a:r>
            <a:r>
              <a:rPr lang="en-SG" dirty="0"/>
              <a:t>the </a:t>
            </a:r>
            <a:r>
              <a:rPr lang="en-SG" dirty="0" smtClean="0"/>
              <a:t>analysis </a:t>
            </a:r>
            <a:r>
              <a:rPr lang="en-SG" dirty="0"/>
              <a:t>classes and their </a:t>
            </a:r>
            <a:r>
              <a:rPr lang="en-SG" dirty="0" smtClean="0"/>
              <a:t>collaborations </a:t>
            </a:r>
          </a:p>
          <a:p>
            <a:pPr lvl="2"/>
            <a:r>
              <a:rPr lang="en-SG" dirty="0" smtClean="0"/>
              <a:t>Analysis </a:t>
            </a:r>
            <a:r>
              <a:rPr lang="en-SG" dirty="0"/>
              <a:t>classes are </a:t>
            </a:r>
            <a:r>
              <a:rPr lang="en-SG" dirty="0" smtClean="0"/>
              <a:t> preliminary </a:t>
            </a:r>
            <a:r>
              <a:rPr lang="en-SG" dirty="0"/>
              <a:t>placeholders of </a:t>
            </a:r>
            <a:r>
              <a:rPr lang="en-SG" dirty="0" smtClean="0"/>
              <a:t>functionality</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18</a:t>
            </a:fld>
            <a:endParaRPr lang="en-US" dirty="0"/>
          </a:p>
        </p:txBody>
      </p:sp>
    </p:spTree>
    <p:extLst>
      <p:ext uri="{BB962C8B-B14F-4D97-AF65-F5344CB8AC3E}">
        <p14:creationId xmlns:p14="http://schemas.microsoft.com/office/powerpoint/2010/main" val="17140034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S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586041"/>
            <a:ext cx="75723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19</a:t>
            </a:fld>
            <a:endParaRPr lang="en-US" dirty="0"/>
          </a:p>
        </p:txBody>
      </p:sp>
    </p:spTree>
    <p:extLst>
      <p:ext uri="{BB962C8B-B14F-4D97-AF65-F5344CB8AC3E}">
        <p14:creationId xmlns:p14="http://schemas.microsoft.com/office/powerpoint/2010/main" val="24748750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the Week</a:t>
            </a:r>
            <a:endParaRPr lang="en-US" dirty="0"/>
          </a:p>
        </p:txBody>
      </p:sp>
      <p:sp>
        <p:nvSpPr>
          <p:cNvPr id="3" name="Content Placeholder 2"/>
          <p:cNvSpPr>
            <a:spLocks noGrp="1"/>
          </p:cNvSpPr>
          <p:nvPr>
            <p:ph idx="1"/>
          </p:nvPr>
        </p:nvSpPr>
        <p:spPr/>
        <p:txBody>
          <a:bodyPr/>
          <a:lstStyle/>
          <a:p>
            <a:r>
              <a:rPr lang="en-US" dirty="0" smtClean="0"/>
              <a:t>First Class: Overview of Software Engineering and Software Development Processes</a:t>
            </a:r>
          </a:p>
          <a:p>
            <a:endParaRPr lang="en-US" dirty="0" smtClean="0"/>
          </a:p>
          <a:p>
            <a:r>
              <a:rPr lang="en-US" dirty="0" smtClean="0"/>
              <a:t>Second Class: More on Software Development Processes</a:t>
            </a:r>
          </a:p>
          <a:p>
            <a:endParaRPr lang="en-US" dirty="0" smtClean="0"/>
          </a:p>
          <a:p>
            <a:r>
              <a:rPr lang="en-US" dirty="0" smtClean="0">
                <a:solidFill>
                  <a:srgbClr val="0000FF"/>
                </a:solidFill>
              </a:rPr>
              <a:t>Third Class: </a:t>
            </a:r>
            <a:r>
              <a:rPr lang="en-US" dirty="0" smtClean="0">
                <a:solidFill>
                  <a:srgbClr val="0000FF"/>
                </a:solidFill>
              </a:rPr>
              <a:t>Perspective from Industry</a:t>
            </a:r>
            <a:endParaRPr lang="en-US" dirty="0" smtClean="0">
              <a:solidFill>
                <a:srgbClr val="0000FF"/>
              </a:solidFill>
            </a:endParaRPr>
          </a:p>
        </p:txBody>
      </p:sp>
    </p:spTree>
    <p:extLst>
      <p:ext uri="{BB962C8B-B14F-4D97-AF65-F5344CB8AC3E}">
        <p14:creationId xmlns:p14="http://schemas.microsoft.com/office/powerpoint/2010/main" val="12568907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SG" dirty="0"/>
          </a:p>
        </p:txBody>
      </p:sp>
      <p:sp>
        <p:nvSpPr>
          <p:cNvPr id="3" name="Content Placeholder 2"/>
          <p:cNvSpPr>
            <a:spLocks noGrp="1"/>
          </p:cNvSpPr>
          <p:nvPr>
            <p:ph idx="1"/>
          </p:nvPr>
        </p:nvSpPr>
        <p:spPr/>
        <p:txBody>
          <a:bodyPr>
            <a:normAutofit/>
          </a:bodyPr>
          <a:lstStyle/>
          <a:p>
            <a:r>
              <a:rPr lang="en-SG" dirty="0"/>
              <a:t>Deciding on the collaboration between components lies at the heart of software </a:t>
            </a:r>
            <a:r>
              <a:rPr lang="en-SG" dirty="0" smtClean="0"/>
              <a:t>design.</a:t>
            </a:r>
          </a:p>
          <a:p>
            <a:pPr lvl="1"/>
            <a:r>
              <a:rPr lang="en-SG" dirty="0" smtClean="0"/>
              <a:t>A </a:t>
            </a:r>
            <a:r>
              <a:rPr lang="en-SG" dirty="0"/>
              <a:t>component </a:t>
            </a:r>
            <a:r>
              <a:rPr lang="en-SG" dirty="0" smtClean="0"/>
              <a:t>fulfils </a:t>
            </a:r>
            <a:r>
              <a:rPr lang="en-SG" dirty="0"/>
              <a:t>its own responsibility </a:t>
            </a:r>
            <a:r>
              <a:rPr lang="en-SG" dirty="0" smtClean="0"/>
              <a:t>through the code it contains.</a:t>
            </a:r>
          </a:p>
          <a:p>
            <a:pPr lvl="1"/>
            <a:r>
              <a:rPr lang="en-SG" dirty="0" smtClean="0"/>
              <a:t>A component exchanges </a:t>
            </a:r>
            <a:r>
              <a:rPr lang="en-SG" dirty="0"/>
              <a:t>information by calling methods on other </a:t>
            </a:r>
            <a:r>
              <a:rPr lang="en-SG" dirty="0" smtClean="0"/>
              <a:t>components</a:t>
            </a:r>
            <a:r>
              <a:rPr lang="en-SG" dirty="0"/>
              <a:t>, or when other components call its own methods. </a:t>
            </a:r>
            <a:endParaRPr lang="en-SG" dirty="0" smtClean="0"/>
          </a:p>
        </p:txBody>
      </p:sp>
      <p:sp>
        <p:nvSpPr>
          <p:cNvPr id="4" name="Slide Number Placeholder 3"/>
          <p:cNvSpPr>
            <a:spLocks noGrp="1"/>
          </p:cNvSpPr>
          <p:nvPr>
            <p:ph type="sldNum" sz="quarter" idx="12"/>
          </p:nvPr>
        </p:nvSpPr>
        <p:spPr/>
        <p:txBody>
          <a:bodyPr/>
          <a:lstStyle/>
          <a:p>
            <a:fld id="{B14FB6B5-3DC1-430F-980B-D31F76963CF2}" type="slidenum">
              <a:rPr lang="en-US" smtClean="0"/>
              <a:t>20</a:t>
            </a:fld>
            <a:endParaRPr lang="en-US" dirty="0"/>
          </a:p>
        </p:txBody>
      </p:sp>
    </p:spTree>
    <p:extLst>
      <p:ext uri="{BB962C8B-B14F-4D97-AF65-F5344CB8AC3E}">
        <p14:creationId xmlns:p14="http://schemas.microsoft.com/office/powerpoint/2010/main" val="42414672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SG" dirty="0"/>
          </a:p>
        </p:txBody>
      </p:sp>
      <p:sp>
        <p:nvSpPr>
          <p:cNvPr id="3" name="Content Placeholder 2"/>
          <p:cNvSpPr>
            <a:spLocks noGrp="1"/>
          </p:cNvSpPr>
          <p:nvPr>
            <p:ph idx="1"/>
          </p:nvPr>
        </p:nvSpPr>
        <p:spPr/>
        <p:txBody>
          <a:bodyPr/>
          <a:lstStyle/>
          <a:p>
            <a:r>
              <a:rPr lang="en-SG" dirty="0"/>
              <a:t>The design workflow involves </a:t>
            </a:r>
          </a:p>
          <a:p>
            <a:pPr lvl="1"/>
            <a:r>
              <a:rPr lang="en-SG" dirty="0"/>
              <a:t>Considering specific </a:t>
            </a:r>
            <a:r>
              <a:rPr lang="en-SG" dirty="0" smtClean="0"/>
              <a:t>technologies (e.g. which language and platform?)</a:t>
            </a:r>
          </a:p>
          <a:p>
            <a:pPr lvl="1"/>
            <a:r>
              <a:rPr lang="en-SG" dirty="0"/>
              <a:t>D</a:t>
            </a:r>
            <a:r>
              <a:rPr lang="en-SG" dirty="0" smtClean="0"/>
              <a:t>ecomposing </a:t>
            </a:r>
            <a:r>
              <a:rPr lang="en-SG" dirty="0"/>
              <a:t>the system into </a:t>
            </a:r>
            <a:r>
              <a:rPr lang="en-SG" dirty="0" smtClean="0"/>
              <a:t>implementation units</a:t>
            </a:r>
            <a:endParaRPr lang="en-SG" dirty="0"/>
          </a:p>
          <a:p>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21</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30816"/>
            <a:ext cx="65913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5732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SG" dirty="0"/>
          </a:p>
        </p:txBody>
      </p:sp>
      <p:sp>
        <p:nvSpPr>
          <p:cNvPr id="3" name="Content Placeholder 2"/>
          <p:cNvSpPr>
            <a:spLocks noGrp="1"/>
          </p:cNvSpPr>
          <p:nvPr>
            <p:ph idx="1"/>
          </p:nvPr>
        </p:nvSpPr>
        <p:spPr/>
        <p:txBody>
          <a:bodyPr>
            <a:normAutofit/>
          </a:bodyPr>
          <a:lstStyle/>
          <a:p>
            <a:r>
              <a:rPr lang="en-SG" dirty="0"/>
              <a:t>A large part of </a:t>
            </a:r>
            <a:r>
              <a:rPr lang="en-SG" dirty="0" smtClean="0"/>
              <a:t>implementation </a:t>
            </a:r>
            <a:r>
              <a:rPr lang="en-SG" dirty="0"/>
              <a:t>is programming. </a:t>
            </a:r>
            <a:r>
              <a:rPr lang="en-SG" dirty="0" smtClean="0"/>
              <a:t> </a:t>
            </a:r>
          </a:p>
          <a:p>
            <a:r>
              <a:rPr lang="en-SG" dirty="0" smtClean="0"/>
              <a:t>Implementation also </a:t>
            </a:r>
            <a:r>
              <a:rPr lang="en-SG" dirty="0"/>
              <a:t>involves </a:t>
            </a:r>
            <a:endParaRPr lang="en-SG" dirty="0" smtClean="0"/>
          </a:p>
          <a:p>
            <a:pPr lvl="1"/>
            <a:r>
              <a:rPr lang="en-SG" dirty="0"/>
              <a:t>U</a:t>
            </a:r>
            <a:r>
              <a:rPr lang="en-SG" dirty="0" smtClean="0"/>
              <a:t>nit testing</a:t>
            </a:r>
          </a:p>
          <a:p>
            <a:pPr lvl="1"/>
            <a:r>
              <a:rPr lang="en-SG" dirty="0"/>
              <a:t>P</a:t>
            </a:r>
            <a:r>
              <a:rPr lang="en-SG" dirty="0" smtClean="0"/>
              <a:t>lanning </a:t>
            </a:r>
            <a:r>
              <a:rPr lang="en-SG" dirty="0"/>
              <a:t>system </a:t>
            </a:r>
            <a:r>
              <a:rPr lang="en-SG" dirty="0" smtClean="0"/>
              <a:t>integrations (consider cases where the system communicates with external hardware)</a:t>
            </a:r>
          </a:p>
          <a:p>
            <a:pPr lvl="1"/>
            <a:r>
              <a:rPr lang="en-SG" dirty="0"/>
              <a:t>D</a:t>
            </a:r>
            <a:r>
              <a:rPr lang="en-SG" dirty="0" smtClean="0"/>
              <a:t>evising </a:t>
            </a:r>
            <a:r>
              <a:rPr lang="en-SG" dirty="0"/>
              <a:t>the </a:t>
            </a:r>
            <a:r>
              <a:rPr lang="en-SG" dirty="0" smtClean="0"/>
              <a:t>deployment model (how do you ship: binaries, libraries etc.)</a:t>
            </a:r>
          </a:p>
        </p:txBody>
      </p:sp>
      <p:sp>
        <p:nvSpPr>
          <p:cNvPr id="4" name="Slide Number Placeholder 3"/>
          <p:cNvSpPr>
            <a:spLocks noGrp="1"/>
          </p:cNvSpPr>
          <p:nvPr>
            <p:ph type="sldNum" sz="quarter" idx="12"/>
          </p:nvPr>
        </p:nvSpPr>
        <p:spPr/>
        <p:txBody>
          <a:bodyPr/>
          <a:lstStyle/>
          <a:p>
            <a:fld id="{B14FB6B5-3DC1-430F-980B-D31F76963CF2}" type="slidenum">
              <a:rPr lang="en-US" smtClean="0"/>
              <a:t>22</a:t>
            </a:fld>
            <a:endParaRPr lang="en-US" dirty="0"/>
          </a:p>
        </p:txBody>
      </p:sp>
    </p:spTree>
    <p:extLst>
      <p:ext uri="{BB962C8B-B14F-4D97-AF65-F5344CB8AC3E}">
        <p14:creationId xmlns:p14="http://schemas.microsoft.com/office/powerpoint/2010/main" val="134526771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S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557466"/>
            <a:ext cx="6791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23</a:t>
            </a:fld>
            <a:endParaRPr lang="en-US" dirty="0"/>
          </a:p>
        </p:txBody>
      </p:sp>
    </p:spTree>
    <p:extLst>
      <p:ext uri="{BB962C8B-B14F-4D97-AF65-F5344CB8AC3E}">
        <p14:creationId xmlns:p14="http://schemas.microsoft.com/office/powerpoint/2010/main" val="36973199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SG" dirty="0"/>
          </a:p>
        </p:txBody>
      </p:sp>
      <p:sp>
        <p:nvSpPr>
          <p:cNvPr id="3" name="Content Placeholder 2"/>
          <p:cNvSpPr>
            <a:spLocks noGrp="1"/>
          </p:cNvSpPr>
          <p:nvPr>
            <p:ph idx="1"/>
          </p:nvPr>
        </p:nvSpPr>
        <p:spPr/>
        <p:txBody>
          <a:bodyPr/>
          <a:lstStyle/>
          <a:p>
            <a:r>
              <a:rPr lang="en-SG" dirty="0"/>
              <a:t>The primary activities of the test workflow include </a:t>
            </a:r>
          </a:p>
          <a:p>
            <a:pPr lvl="1"/>
            <a:r>
              <a:rPr lang="en-SG" dirty="0"/>
              <a:t>Creating test </a:t>
            </a:r>
            <a:r>
              <a:rPr lang="en-SG" dirty="0" smtClean="0"/>
              <a:t>cases (manual or automatic),</a:t>
            </a:r>
            <a:endParaRPr lang="en-SG" dirty="0"/>
          </a:p>
          <a:p>
            <a:pPr lvl="1"/>
            <a:r>
              <a:rPr lang="en-SG" dirty="0"/>
              <a:t>Running test procedures, and analysing test results. </a:t>
            </a:r>
          </a:p>
          <a:p>
            <a:r>
              <a:rPr lang="en-SG" dirty="0"/>
              <a:t>Due to its very nature, testing is never complete. </a:t>
            </a:r>
          </a:p>
        </p:txBody>
      </p:sp>
      <p:sp>
        <p:nvSpPr>
          <p:cNvPr id="4" name="Slide Number Placeholder 3"/>
          <p:cNvSpPr>
            <a:spLocks noGrp="1"/>
          </p:cNvSpPr>
          <p:nvPr>
            <p:ph type="sldNum" sz="quarter" idx="12"/>
          </p:nvPr>
        </p:nvSpPr>
        <p:spPr/>
        <p:txBody>
          <a:bodyPr/>
          <a:lstStyle/>
          <a:p>
            <a:fld id="{B14FB6B5-3DC1-430F-980B-D31F76963CF2}" type="slidenum">
              <a:rPr lang="en-US" smtClean="0"/>
              <a:t>24</a:t>
            </a:fld>
            <a:endParaRPr lang="en-US" dirty="0"/>
          </a:p>
        </p:txBody>
      </p:sp>
    </p:spTree>
    <p:extLst>
      <p:ext uri="{BB962C8B-B14F-4D97-AF65-F5344CB8AC3E}">
        <p14:creationId xmlns:p14="http://schemas.microsoft.com/office/powerpoint/2010/main" val="25366417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SG"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3" y="2609850"/>
            <a:ext cx="60864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25</a:t>
            </a:fld>
            <a:endParaRPr lang="en-US" dirty="0"/>
          </a:p>
        </p:txBody>
      </p:sp>
    </p:spTree>
    <p:extLst>
      <p:ext uri="{BB962C8B-B14F-4D97-AF65-F5344CB8AC3E}">
        <p14:creationId xmlns:p14="http://schemas.microsoft.com/office/powerpoint/2010/main" val="32061420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S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2" y="1905005"/>
            <a:ext cx="8732799"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26</a:t>
            </a:fld>
            <a:endParaRPr lang="en-US" dirty="0"/>
          </a:p>
        </p:txBody>
      </p:sp>
      <p:sp>
        <p:nvSpPr>
          <p:cNvPr id="4" name="TextBox 3"/>
          <p:cNvSpPr txBox="1"/>
          <p:nvPr/>
        </p:nvSpPr>
        <p:spPr>
          <a:xfrm>
            <a:off x="4800600" y="5203746"/>
            <a:ext cx="4136069" cy="430887"/>
          </a:xfrm>
          <a:prstGeom prst="rect">
            <a:avLst/>
          </a:prstGeom>
          <a:noFill/>
        </p:spPr>
        <p:txBody>
          <a:bodyPr wrap="none" rtlCol="0">
            <a:spAutoFit/>
          </a:body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6376211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SG" dirty="0"/>
          </a:p>
        </p:txBody>
      </p:sp>
      <p:sp>
        <p:nvSpPr>
          <p:cNvPr id="3" name="Content Placeholder 2"/>
          <p:cNvSpPr>
            <a:spLocks noGrp="1"/>
          </p:cNvSpPr>
          <p:nvPr>
            <p:ph idx="1"/>
          </p:nvPr>
        </p:nvSpPr>
        <p:spPr/>
        <p:txBody>
          <a:bodyPr/>
          <a:lstStyle/>
          <a:p>
            <a:r>
              <a:rPr lang="en-SG" dirty="0"/>
              <a:t>The Waterfall model uses the metaphor of falling water to underline the sequential nature of software development. </a:t>
            </a:r>
            <a:endParaRPr lang="en-SG" dirty="0" smtClean="0"/>
          </a:p>
          <a:p>
            <a:r>
              <a:rPr lang="en-SG" dirty="0" smtClean="0"/>
              <a:t>It </a:t>
            </a:r>
            <a:r>
              <a:rPr lang="en-SG" dirty="0"/>
              <a:t>is suited to projects of limited </a:t>
            </a:r>
            <a:r>
              <a:rPr lang="en-SG" dirty="0" smtClean="0"/>
              <a:t>uncertainty </a:t>
            </a:r>
            <a:r>
              <a:rPr lang="en-SG" dirty="0"/>
              <a:t>and </a:t>
            </a:r>
            <a:r>
              <a:rPr lang="en-SG" dirty="0" smtClean="0"/>
              <a:t>risks.</a:t>
            </a:r>
          </a:p>
          <a:p>
            <a:pPr marL="0" indent="0">
              <a:buNone/>
            </a:pP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27</a:t>
            </a:fld>
            <a:endParaRPr lang="en-US" dirty="0"/>
          </a:p>
        </p:txBody>
      </p:sp>
    </p:spTree>
    <p:extLst>
      <p:ext uri="{BB962C8B-B14F-4D97-AF65-F5344CB8AC3E}">
        <p14:creationId xmlns:p14="http://schemas.microsoft.com/office/powerpoint/2010/main" val="7580937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 Problems</a:t>
            </a:r>
            <a:endParaRPr lang="en-S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746" y="1524000"/>
            <a:ext cx="4530254" cy="503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28</a:t>
            </a:fld>
            <a:endParaRPr lang="en-US" dirty="0"/>
          </a:p>
        </p:txBody>
      </p:sp>
      <p:sp>
        <p:nvSpPr>
          <p:cNvPr id="4" name="Rounded Rectangular Callout 3"/>
          <p:cNvSpPr/>
          <p:nvPr/>
        </p:nvSpPr>
        <p:spPr>
          <a:xfrm>
            <a:off x="990600" y="1828800"/>
            <a:ext cx="2099146" cy="609600"/>
          </a:xfrm>
          <a:prstGeom prst="wedgeRoundRectCallout">
            <a:avLst>
              <a:gd name="adj1" fmla="val -39128"/>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do I want?</a:t>
            </a:r>
            <a:endParaRPr lang="en-US" dirty="0"/>
          </a:p>
        </p:txBody>
      </p:sp>
      <p:sp>
        <p:nvSpPr>
          <p:cNvPr id="6" name="Rounded Rectangular Callout 5"/>
          <p:cNvSpPr/>
          <p:nvPr/>
        </p:nvSpPr>
        <p:spPr>
          <a:xfrm>
            <a:off x="990600" y="5486400"/>
            <a:ext cx="2099146" cy="609600"/>
          </a:xfrm>
          <a:prstGeom prst="wedgeRoundRectCallout">
            <a:avLst>
              <a:gd name="adj1" fmla="val -39128"/>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do I do it?</a:t>
            </a:r>
            <a:endParaRPr lang="en-US" dirty="0"/>
          </a:p>
        </p:txBody>
      </p:sp>
    </p:spTree>
    <p:extLst>
      <p:ext uri="{BB962C8B-B14F-4D97-AF65-F5344CB8AC3E}">
        <p14:creationId xmlns:p14="http://schemas.microsoft.com/office/powerpoint/2010/main" val="26365963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TextBox 2"/>
          <p:cNvSpPr txBox="1"/>
          <p:nvPr/>
        </p:nvSpPr>
        <p:spPr>
          <a:xfrm>
            <a:off x="6861020" y="6184970"/>
            <a:ext cx="184666" cy="369332"/>
          </a:xfrm>
          <a:prstGeom prst="rect">
            <a:avLst/>
          </a:prstGeom>
          <a:noFill/>
        </p:spPr>
        <p:txBody>
          <a:bodyPr wrap="none" rtlCol="0">
            <a:spAutoFit/>
          </a:bodyPr>
          <a:lstStyle/>
          <a:p>
            <a:endParaRPr lang="en-US" dirty="0"/>
          </a:p>
        </p:txBody>
      </p:sp>
      <p:sp>
        <p:nvSpPr>
          <p:cNvPr id="5" name="Rectangle 4"/>
          <p:cNvSpPr/>
          <p:nvPr/>
        </p:nvSpPr>
        <p:spPr>
          <a:xfrm>
            <a:off x="2286000" y="3429000"/>
            <a:ext cx="5334000" cy="646331"/>
          </a:xfrm>
          <a:prstGeom prst="rect">
            <a:avLst/>
          </a:prstGeom>
        </p:spPr>
        <p:txBody>
          <a:bodyPr wrap="square">
            <a:spAutoFit/>
          </a:bodyPr>
          <a:lstStyle/>
          <a:p>
            <a:r>
              <a:rPr lang="en-US" dirty="0">
                <a:hlinkClick r:id="rId2"/>
              </a:rPr>
              <a:t>https://www.youtube.com/watch?v=</a:t>
            </a:r>
            <a:r>
              <a:rPr lang="en-US" dirty="0" smtClean="0">
                <a:hlinkClick r:id="rId2"/>
              </a:rPr>
              <a:t>0NAsk0noT_U</a:t>
            </a:r>
            <a:endParaRPr lang="en-US" dirty="0" smtClean="0"/>
          </a:p>
          <a:p>
            <a:endParaRPr lang="en-US" dirty="0"/>
          </a:p>
        </p:txBody>
      </p:sp>
    </p:spTree>
    <p:extLst>
      <p:ext uri="{BB962C8B-B14F-4D97-AF65-F5344CB8AC3E}">
        <p14:creationId xmlns:p14="http://schemas.microsoft.com/office/powerpoint/2010/main" val="7519342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0 at 16.34.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0"/>
            <a:ext cx="8065461" cy="6858000"/>
          </a:xfrm>
          <a:prstGeom prst="rect">
            <a:avLst/>
          </a:prstGeom>
        </p:spPr>
      </p:pic>
    </p:spTree>
    <p:extLst>
      <p:ext uri="{BB962C8B-B14F-4D97-AF65-F5344CB8AC3E}">
        <p14:creationId xmlns:p14="http://schemas.microsoft.com/office/powerpoint/2010/main" val="2248601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I (10 min)</a:t>
            </a:r>
            <a:endParaRPr lang="en-SG" dirty="0"/>
          </a:p>
        </p:txBody>
      </p:sp>
      <p:sp>
        <p:nvSpPr>
          <p:cNvPr id="3" name="Content Placeholder 2"/>
          <p:cNvSpPr>
            <a:spLocks noGrp="1"/>
          </p:cNvSpPr>
          <p:nvPr>
            <p:ph idx="1"/>
          </p:nvPr>
        </p:nvSpPr>
        <p:spPr/>
        <p:txBody>
          <a:bodyPr>
            <a:normAutofit fontScale="92500" lnSpcReduction="10000"/>
          </a:bodyPr>
          <a:lstStyle/>
          <a:p>
            <a:pPr marL="0" indent="0">
              <a:buNone/>
            </a:pPr>
            <a:r>
              <a:rPr lang="en-SG" dirty="0" smtClean="0"/>
              <a:t>In </a:t>
            </a:r>
            <a:r>
              <a:rPr lang="en-SG" dirty="0"/>
              <a:t>his 2000 Turing lecture ‘The Design of </a:t>
            </a:r>
          </a:p>
          <a:p>
            <a:pPr marL="0" indent="0">
              <a:buNone/>
            </a:pPr>
            <a:r>
              <a:rPr lang="en-SG" dirty="0"/>
              <a:t>Design</a:t>
            </a:r>
            <a:r>
              <a:rPr lang="en-SG" dirty="0" smtClean="0"/>
              <a:t>’, Frederick </a:t>
            </a:r>
            <a:r>
              <a:rPr lang="en-SG" dirty="0"/>
              <a:t>Brooks said, ‘The Waterfall Model </a:t>
            </a:r>
            <a:r>
              <a:rPr lang="en-SG" dirty="0" smtClean="0"/>
              <a:t>is Dead </a:t>
            </a:r>
            <a:r>
              <a:rPr lang="en-SG" dirty="0"/>
              <a:t>Wrong’. </a:t>
            </a:r>
            <a:r>
              <a:rPr lang="en-SG" dirty="0" smtClean="0"/>
              <a:t>I suppose you would agree to certain extent. </a:t>
            </a:r>
          </a:p>
          <a:p>
            <a:pPr marL="0" indent="0">
              <a:buNone/>
            </a:pPr>
            <a:endParaRPr lang="en-SG" dirty="0" smtClean="0"/>
          </a:p>
          <a:p>
            <a:pPr marL="0" indent="0">
              <a:buNone/>
            </a:pPr>
            <a:r>
              <a:rPr lang="en-SG" dirty="0" smtClean="0"/>
              <a:t>The waterfall model assumes that the different stages of software development are sequential. Discuss with your group on the actual relationship between the </a:t>
            </a:r>
            <a:r>
              <a:rPr lang="en-SG" dirty="0"/>
              <a:t>5</a:t>
            </a:r>
            <a:r>
              <a:rPr lang="en-SG" dirty="0" smtClean="0"/>
              <a:t> activities in SDLC + the stage of maintenance.</a:t>
            </a:r>
          </a:p>
        </p:txBody>
      </p:sp>
      <p:sp>
        <p:nvSpPr>
          <p:cNvPr id="4" name="Slide Number Placeholder 3"/>
          <p:cNvSpPr>
            <a:spLocks noGrp="1"/>
          </p:cNvSpPr>
          <p:nvPr>
            <p:ph type="sldNum" sz="quarter" idx="12"/>
          </p:nvPr>
        </p:nvSpPr>
        <p:spPr/>
        <p:txBody>
          <a:bodyPr/>
          <a:lstStyle/>
          <a:p>
            <a:fld id="{B14FB6B5-3DC1-430F-980B-D31F76963CF2}" type="slidenum">
              <a:rPr lang="en-US" smtClean="0"/>
              <a:t>30</a:t>
            </a:fld>
            <a:endParaRPr lang="en-US" dirty="0"/>
          </a:p>
        </p:txBody>
      </p:sp>
    </p:spTree>
    <p:extLst>
      <p:ext uri="{BB962C8B-B14F-4D97-AF65-F5344CB8AC3E}">
        <p14:creationId xmlns:p14="http://schemas.microsoft.com/office/powerpoint/2010/main" val="7260297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apid Prototyping</a:t>
            </a:r>
            <a:endParaRPr lang="en-S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801" y="1524004"/>
            <a:ext cx="54959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31</a:t>
            </a:fld>
            <a:endParaRPr lang="en-US" dirty="0"/>
          </a:p>
        </p:txBody>
      </p:sp>
      <p:sp>
        <p:nvSpPr>
          <p:cNvPr id="5" name="TextBox 4"/>
          <p:cNvSpPr txBox="1"/>
          <p:nvPr/>
        </p:nvSpPr>
        <p:spPr>
          <a:xfrm>
            <a:off x="4789714" y="5943600"/>
            <a:ext cx="4136069" cy="430887"/>
          </a:xfrm>
          <a:prstGeom prst="rect">
            <a:avLst/>
          </a:prstGeom>
          <a:noFill/>
        </p:spPr>
        <p:txBody>
          <a:bodyPr wrap="none" rtlCol="0">
            <a:spAutoFit/>
          </a:body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153170670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Prototyping</a:t>
            </a:r>
            <a:endParaRPr lang="en-SG" dirty="0"/>
          </a:p>
        </p:txBody>
      </p:sp>
      <p:sp>
        <p:nvSpPr>
          <p:cNvPr id="3" name="Content Placeholder 2"/>
          <p:cNvSpPr>
            <a:spLocks noGrp="1"/>
          </p:cNvSpPr>
          <p:nvPr>
            <p:ph idx="1"/>
          </p:nvPr>
        </p:nvSpPr>
        <p:spPr/>
        <p:txBody>
          <a:bodyPr>
            <a:normAutofit/>
          </a:bodyPr>
          <a:lstStyle/>
          <a:p>
            <a:r>
              <a:rPr lang="en-SG" dirty="0"/>
              <a:t>Rapid prototyping recommends the building of </a:t>
            </a:r>
            <a:r>
              <a:rPr lang="en-SG" dirty="0" smtClean="0"/>
              <a:t>prototypes </a:t>
            </a:r>
            <a:r>
              <a:rPr lang="en-SG" dirty="0"/>
              <a:t>to clarify r</a:t>
            </a:r>
            <a:r>
              <a:rPr lang="en-SG" dirty="0" smtClean="0"/>
              <a:t>equirements </a:t>
            </a:r>
            <a:r>
              <a:rPr lang="en-SG" dirty="0"/>
              <a:t>and system scope. </a:t>
            </a:r>
            <a:endParaRPr lang="en-SG" dirty="0" smtClean="0"/>
          </a:p>
          <a:p>
            <a:r>
              <a:rPr lang="en-SG" dirty="0" smtClean="0"/>
              <a:t>The prototypes, </a:t>
            </a:r>
            <a:r>
              <a:rPr lang="en-SG" dirty="0"/>
              <a:t>however, should never </a:t>
            </a:r>
            <a:r>
              <a:rPr lang="en-SG" dirty="0" smtClean="0"/>
              <a:t>become </a:t>
            </a:r>
            <a:r>
              <a:rPr lang="en-SG" dirty="0"/>
              <a:t>the final </a:t>
            </a:r>
            <a:r>
              <a:rPr lang="en-SG" dirty="0" smtClean="0"/>
              <a:t>system.</a:t>
            </a:r>
          </a:p>
          <a:p>
            <a:r>
              <a:rPr lang="en-SG" dirty="0" smtClean="0"/>
              <a:t>Once the requirements have been sort out, the system is built formally</a:t>
            </a:r>
          </a:p>
          <a:p>
            <a:r>
              <a:rPr lang="en-SG" i="1" dirty="0" smtClean="0">
                <a:solidFill>
                  <a:srgbClr val="0000FF"/>
                </a:solidFill>
              </a:rPr>
              <a:t>Timing is crucial for the prototype</a:t>
            </a:r>
          </a:p>
        </p:txBody>
      </p:sp>
      <p:sp>
        <p:nvSpPr>
          <p:cNvPr id="4" name="Slide Number Placeholder 3"/>
          <p:cNvSpPr>
            <a:spLocks noGrp="1"/>
          </p:cNvSpPr>
          <p:nvPr>
            <p:ph type="sldNum" sz="quarter" idx="12"/>
          </p:nvPr>
        </p:nvSpPr>
        <p:spPr/>
        <p:txBody>
          <a:bodyPr/>
          <a:lstStyle/>
          <a:p>
            <a:fld id="{B14FB6B5-3DC1-430F-980B-D31F76963CF2}" type="slidenum">
              <a:rPr lang="en-US" smtClean="0"/>
              <a:t>32</a:t>
            </a:fld>
            <a:endParaRPr lang="en-US" dirty="0"/>
          </a:p>
        </p:txBody>
      </p:sp>
    </p:spTree>
    <p:extLst>
      <p:ext uri="{BB962C8B-B14F-4D97-AF65-F5344CB8AC3E}">
        <p14:creationId xmlns:p14="http://schemas.microsoft.com/office/powerpoint/2010/main" val="397909761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Development </a:t>
            </a:r>
            <a:r>
              <a:rPr lang="en-US" dirty="0"/>
              <a:t>L</a:t>
            </a:r>
            <a:r>
              <a:rPr lang="en-US" dirty="0" smtClean="0"/>
              <a:t>ife Cycle versus Software Life Cycle</a:t>
            </a:r>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696200" cy="390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33</a:t>
            </a:fld>
            <a:endParaRPr lang="en-US" dirty="0"/>
          </a:p>
        </p:txBody>
      </p:sp>
      <p:sp>
        <p:nvSpPr>
          <p:cNvPr id="5" name="TextBox 4"/>
          <p:cNvSpPr txBox="1"/>
          <p:nvPr/>
        </p:nvSpPr>
        <p:spPr>
          <a:xfrm>
            <a:off x="4640580" y="5962369"/>
            <a:ext cx="4136069" cy="430887"/>
          </a:xfrm>
          <a:prstGeom prst="rect">
            <a:avLst/>
          </a:prstGeom>
          <a:noFill/>
        </p:spPr>
        <p:txBody>
          <a:bodyPr wrap="none" rtlCol="0">
            <a:spAutoFit/>
          </a:body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32378018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Iterative and Incremental Development</a:t>
            </a:r>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1" y="1562759"/>
            <a:ext cx="6205539" cy="483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14FB6B5-3DC1-430F-980B-D31F76963CF2}" type="slidenum">
              <a:rPr lang="en-US" smtClean="0"/>
              <a:t>34</a:t>
            </a:fld>
            <a:endParaRPr lang="en-US" dirty="0"/>
          </a:p>
        </p:txBody>
      </p:sp>
      <p:sp>
        <p:nvSpPr>
          <p:cNvPr id="5" name="TextBox 4"/>
          <p:cNvSpPr txBox="1"/>
          <p:nvPr/>
        </p:nvSpPr>
        <p:spPr>
          <a:xfrm>
            <a:off x="4191000" y="6396257"/>
            <a:ext cx="4136069" cy="430887"/>
          </a:xfrm>
          <a:prstGeom prst="rect">
            <a:avLst/>
          </a:prstGeom>
          <a:noFill/>
        </p:spPr>
        <p:txBody>
          <a:bodyPr wrap="none" rtlCol="0">
            <a:spAutoFit/>
          </a:bodyPr>
          <a:lstStyle/>
          <a:p>
            <a:r>
              <a:rPr lang="en-US" sz="1100" b="1" dirty="0"/>
              <a:t>Software Engineering: Concepts and Applications by Subhajit Datta </a:t>
            </a:r>
            <a:endParaRPr lang="en-US" sz="1100" b="1" dirty="0" smtClean="0"/>
          </a:p>
          <a:p>
            <a:r>
              <a:rPr lang="en-US" sz="1100" b="1" dirty="0" smtClean="0"/>
              <a:t>(</a:t>
            </a:r>
            <a:r>
              <a:rPr lang="en-US" sz="1100" b="1" dirty="0"/>
              <a:t>Oxford University Press, 2010)</a:t>
            </a:r>
          </a:p>
        </p:txBody>
      </p:sp>
    </p:spTree>
    <p:extLst>
      <p:ext uri="{BB962C8B-B14F-4D97-AF65-F5344CB8AC3E}">
        <p14:creationId xmlns:p14="http://schemas.microsoft.com/office/powerpoint/2010/main" val="148949284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Iterative and Incremental Development</a:t>
            </a:r>
            <a:endParaRPr lang="en-SG" dirty="0"/>
          </a:p>
        </p:txBody>
      </p:sp>
      <p:sp>
        <p:nvSpPr>
          <p:cNvPr id="3" name="Content Placeholder 2"/>
          <p:cNvSpPr>
            <a:spLocks noGrp="1"/>
          </p:cNvSpPr>
          <p:nvPr>
            <p:ph idx="1"/>
          </p:nvPr>
        </p:nvSpPr>
        <p:spPr/>
        <p:txBody>
          <a:bodyPr/>
          <a:lstStyle/>
          <a:p>
            <a:r>
              <a:rPr lang="en-SG" dirty="0"/>
              <a:t>In iterative and incremental development, the software system is built through a series of time-boxed development cycles—iterations—leading to tangible and testable additions to the overall system functionality—increments.</a:t>
            </a:r>
          </a:p>
          <a:p>
            <a:pPr lvl="1"/>
            <a:r>
              <a:rPr lang="en-SG" dirty="0"/>
              <a:t>This is an expedient model for building systems with initial ambiguity of scope and changing requirements. </a:t>
            </a:r>
          </a:p>
        </p:txBody>
      </p:sp>
      <p:sp>
        <p:nvSpPr>
          <p:cNvPr id="4" name="Slide Number Placeholder 3"/>
          <p:cNvSpPr>
            <a:spLocks noGrp="1"/>
          </p:cNvSpPr>
          <p:nvPr>
            <p:ph type="sldNum" sz="quarter" idx="12"/>
          </p:nvPr>
        </p:nvSpPr>
        <p:spPr/>
        <p:txBody>
          <a:bodyPr/>
          <a:lstStyle/>
          <a:p>
            <a:fld id="{B14FB6B5-3DC1-430F-980B-D31F76963CF2}" type="slidenum">
              <a:rPr lang="en-US" smtClean="0"/>
              <a:t>35</a:t>
            </a:fld>
            <a:endParaRPr lang="en-US" dirty="0"/>
          </a:p>
        </p:txBody>
      </p:sp>
    </p:spTree>
    <p:extLst>
      <p:ext uri="{BB962C8B-B14F-4D97-AF65-F5344CB8AC3E}">
        <p14:creationId xmlns:p14="http://schemas.microsoft.com/office/powerpoint/2010/main" val="201130880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Agile Manifesto</a:t>
            </a:r>
            <a:endParaRPr lang="en-SG" i="1" dirty="0"/>
          </a:p>
        </p:txBody>
      </p:sp>
      <p:sp>
        <p:nvSpPr>
          <p:cNvPr id="3" name="TextBox 2"/>
          <p:cNvSpPr txBox="1"/>
          <p:nvPr/>
        </p:nvSpPr>
        <p:spPr>
          <a:xfrm>
            <a:off x="838200" y="1752606"/>
            <a:ext cx="7162800" cy="4893647"/>
          </a:xfrm>
          <a:prstGeom prst="rect">
            <a:avLst/>
          </a:prstGeom>
          <a:noFill/>
        </p:spPr>
        <p:txBody>
          <a:bodyPr wrap="square" rtlCol="0">
            <a:spAutoFit/>
          </a:bodyPr>
          <a:lstStyle/>
          <a:p>
            <a:r>
              <a:rPr lang="en-SG" sz="2400" i="1" dirty="0" smtClean="0"/>
              <a:t>“We </a:t>
            </a:r>
            <a:r>
              <a:rPr lang="en-SG" sz="2400" i="1" dirty="0"/>
              <a:t>are uncovering better ways of developing software by doing it and helping others do it. Through this work we have come to value:</a:t>
            </a:r>
            <a:endParaRPr lang="en-SG" sz="2400" dirty="0"/>
          </a:p>
          <a:p>
            <a:endParaRPr lang="en-SG" sz="2400" b="1" dirty="0" smtClean="0"/>
          </a:p>
          <a:p>
            <a:r>
              <a:rPr lang="en-SG" sz="2400" b="1" dirty="0" smtClean="0"/>
              <a:t>Individuals </a:t>
            </a:r>
            <a:r>
              <a:rPr lang="en-SG" sz="2400" b="1" dirty="0"/>
              <a:t>and interactions</a:t>
            </a:r>
            <a:r>
              <a:rPr lang="en-SG" sz="2400" dirty="0"/>
              <a:t> over Processes and tools</a:t>
            </a:r>
          </a:p>
          <a:p>
            <a:r>
              <a:rPr lang="en-SG" sz="2400" b="1" dirty="0"/>
              <a:t>Working software</a:t>
            </a:r>
            <a:r>
              <a:rPr lang="en-SG" sz="2400" dirty="0"/>
              <a:t> over Comprehensive documentation</a:t>
            </a:r>
          </a:p>
          <a:p>
            <a:r>
              <a:rPr lang="en-SG" sz="2400" b="1" dirty="0"/>
              <a:t>Customer collaboration</a:t>
            </a:r>
            <a:r>
              <a:rPr lang="en-SG" sz="2400" dirty="0"/>
              <a:t> over Contract negotiation</a:t>
            </a:r>
          </a:p>
          <a:p>
            <a:r>
              <a:rPr lang="en-SG" sz="2400" b="1" dirty="0"/>
              <a:t>Responding to change</a:t>
            </a:r>
            <a:r>
              <a:rPr lang="en-SG" sz="2400" dirty="0"/>
              <a:t> over Following a plan </a:t>
            </a:r>
            <a:endParaRPr lang="en-SG" sz="2400" dirty="0" smtClean="0"/>
          </a:p>
          <a:p>
            <a:endParaRPr lang="en-SG" sz="2400" i="1" dirty="0"/>
          </a:p>
          <a:p>
            <a:r>
              <a:rPr lang="en-SG" sz="2400" i="1" dirty="0" smtClean="0"/>
              <a:t>That </a:t>
            </a:r>
            <a:r>
              <a:rPr lang="en-SG" sz="2400" i="1" dirty="0"/>
              <a:t>is, while there is value in the items on the right, we value the items on the left </a:t>
            </a:r>
            <a:r>
              <a:rPr lang="en-SG" sz="2400" i="1" dirty="0" smtClean="0"/>
              <a:t>more” </a:t>
            </a:r>
          </a:p>
          <a:p>
            <a:r>
              <a:rPr lang="en-US" sz="2400" i="1" dirty="0"/>
              <a:t>	</a:t>
            </a:r>
            <a:r>
              <a:rPr lang="en-US" sz="2400" i="1" dirty="0" smtClean="0"/>
              <a:t>				</a:t>
            </a:r>
            <a:r>
              <a:rPr lang="en-US" sz="2400" i="1" dirty="0">
                <a:hlinkClick r:id="rId2"/>
              </a:rPr>
              <a:t>http://agilemanifesto.org</a:t>
            </a:r>
            <a:r>
              <a:rPr lang="en-US" sz="2400" i="1" dirty="0" smtClean="0">
                <a:hlinkClick r:id="rId2"/>
              </a:rPr>
              <a:t>/</a:t>
            </a:r>
            <a:r>
              <a:rPr lang="en-US" sz="2400" i="1" dirty="0" smtClean="0"/>
              <a:t>  </a:t>
            </a:r>
            <a:r>
              <a:rPr lang="en-SG" sz="2400" dirty="0" smtClean="0"/>
              <a:t>February </a:t>
            </a:r>
            <a:r>
              <a:rPr lang="en-SG" sz="2400" dirty="0"/>
              <a:t>2001</a:t>
            </a:r>
          </a:p>
        </p:txBody>
      </p:sp>
      <p:sp>
        <p:nvSpPr>
          <p:cNvPr id="4" name="Slide Number Placeholder 3"/>
          <p:cNvSpPr>
            <a:spLocks noGrp="1"/>
          </p:cNvSpPr>
          <p:nvPr>
            <p:ph type="sldNum" sz="quarter" idx="12"/>
          </p:nvPr>
        </p:nvSpPr>
        <p:spPr/>
        <p:txBody>
          <a:bodyPr/>
          <a:lstStyle/>
          <a:p>
            <a:fld id="{B14FB6B5-3DC1-430F-980B-D31F76963CF2}" type="slidenum">
              <a:rPr lang="en-US" smtClean="0"/>
              <a:t>36</a:t>
            </a:fld>
            <a:endParaRPr lang="en-US" dirty="0"/>
          </a:p>
        </p:txBody>
      </p:sp>
    </p:spTree>
    <p:extLst>
      <p:ext uri="{BB962C8B-B14F-4D97-AF65-F5344CB8AC3E}">
        <p14:creationId xmlns:p14="http://schemas.microsoft.com/office/powerpoint/2010/main" val="34920033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Agile Principles</a:t>
            </a:r>
            <a:endParaRPr lang="en-US" dirty="0"/>
          </a:p>
        </p:txBody>
      </p:sp>
      <p:sp>
        <p:nvSpPr>
          <p:cNvPr id="3" name="Content Placeholder 2"/>
          <p:cNvSpPr>
            <a:spLocks noGrp="1"/>
          </p:cNvSpPr>
          <p:nvPr>
            <p:ph idx="1"/>
          </p:nvPr>
        </p:nvSpPr>
        <p:spPr/>
        <p:txBody>
          <a:bodyPr>
            <a:noAutofit/>
          </a:bodyPr>
          <a:lstStyle/>
          <a:p>
            <a:r>
              <a:rPr lang="en-US" sz="2000" dirty="0" smtClean="0"/>
              <a:t>Customer </a:t>
            </a:r>
            <a:r>
              <a:rPr lang="en-US" sz="2000" dirty="0"/>
              <a:t>satisfaction by rapid delivery of useful software</a:t>
            </a:r>
          </a:p>
          <a:p>
            <a:r>
              <a:rPr lang="en-US" sz="2000" dirty="0"/>
              <a:t>Welcome changing requirements, even late in development</a:t>
            </a:r>
          </a:p>
          <a:p>
            <a:r>
              <a:rPr lang="en-US" sz="2000" dirty="0"/>
              <a:t>Working software is delivered frequently (weeks rather than months)</a:t>
            </a:r>
          </a:p>
          <a:p>
            <a:r>
              <a:rPr lang="en-US" sz="2000" dirty="0"/>
              <a:t>Close, daily cooperation between business people and developers</a:t>
            </a:r>
          </a:p>
          <a:p>
            <a:r>
              <a:rPr lang="en-US" sz="2000" dirty="0"/>
              <a:t>Projects are built around motivated individuals, who should be trusted</a:t>
            </a:r>
          </a:p>
          <a:p>
            <a:r>
              <a:rPr lang="en-US" sz="2000" dirty="0"/>
              <a:t>Face-to-face conversation is the best form of communication (co-location)</a:t>
            </a:r>
          </a:p>
          <a:p>
            <a:r>
              <a:rPr lang="en-US" sz="2000" dirty="0"/>
              <a:t>Working software is the principal measure of progress</a:t>
            </a:r>
          </a:p>
          <a:p>
            <a:r>
              <a:rPr lang="en-US" sz="2000" dirty="0"/>
              <a:t>Sustainable development, able to maintain a constant pace</a:t>
            </a:r>
          </a:p>
          <a:p>
            <a:r>
              <a:rPr lang="en-US" sz="2000" dirty="0"/>
              <a:t>Continuous attention to technical excellence and good design</a:t>
            </a:r>
          </a:p>
          <a:p>
            <a:r>
              <a:rPr lang="en-US" sz="2000" dirty="0"/>
              <a:t>Simplicity—the art of maximizing the amount of work not done—is essential</a:t>
            </a:r>
          </a:p>
          <a:p>
            <a:r>
              <a:rPr lang="en-US" sz="2000" dirty="0"/>
              <a:t>Self-organizing teams</a:t>
            </a:r>
          </a:p>
          <a:p>
            <a:r>
              <a:rPr lang="en-US" sz="2000" dirty="0"/>
              <a:t>Regular adaptation to changing </a:t>
            </a:r>
            <a:r>
              <a:rPr lang="en-US" sz="2000" dirty="0" smtClean="0"/>
              <a:t>circumstance</a:t>
            </a:r>
            <a:endParaRPr lang="en-US" sz="2000" dirty="0"/>
          </a:p>
        </p:txBody>
      </p:sp>
    </p:spTree>
    <p:extLst>
      <p:ext uri="{BB962C8B-B14F-4D97-AF65-F5344CB8AC3E}">
        <p14:creationId xmlns:p14="http://schemas.microsoft.com/office/powerpoint/2010/main" val="409570983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2 (5 min)</a:t>
            </a:r>
            <a:endParaRPr lang="en-SG" dirty="0"/>
          </a:p>
        </p:txBody>
      </p:sp>
      <p:sp>
        <p:nvSpPr>
          <p:cNvPr id="3" name="Content Placeholder 2"/>
          <p:cNvSpPr>
            <a:spLocks noGrp="1"/>
          </p:cNvSpPr>
          <p:nvPr>
            <p:ph idx="1"/>
          </p:nvPr>
        </p:nvSpPr>
        <p:spPr/>
        <p:txBody>
          <a:bodyPr/>
          <a:lstStyle/>
          <a:p>
            <a:pPr marL="0" indent="0">
              <a:buNone/>
            </a:pPr>
            <a:r>
              <a:rPr lang="en-US" dirty="0" smtClean="0"/>
              <a:t>You have a sense of the course project by now. If you don’t, please make sure you do </a:t>
            </a:r>
            <a:r>
              <a:rPr lang="en-US" dirty="0" smtClean="0">
                <a:sym typeface="Wingdings" pitchFamily="2" charset="2"/>
              </a:rPr>
              <a:t></a:t>
            </a:r>
          </a:p>
          <a:p>
            <a:pPr marL="0" indent="0">
              <a:buNone/>
            </a:pPr>
            <a:endParaRPr lang="en-US" dirty="0">
              <a:sym typeface="Wingdings" pitchFamily="2" charset="2"/>
            </a:endParaRPr>
          </a:p>
          <a:p>
            <a:pPr marL="0" indent="0">
              <a:buNone/>
            </a:pPr>
            <a:r>
              <a:rPr lang="en-US" dirty="0" smtClean="0">
                <a:sym typeface="Wingdings" pitchFamily="2" charset="2"/>
              </a:rPr>
              <a:t>Read the Agile manifesto and principles and discuss with your team on what it means in terms of developing your project.</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38</a:t>
            </a:fld>
            <a:endParaRPr lang="en-US" dirty="0"/>
          </a:p>
        </p:txBody>
      </p:sp>
    </p:spTree>
    <p:extLst>
      <p:ext uri="{BB962C8B-B14F-4D97-AF65-F5344CB8AC3E}">
        <p14:creationId xmlns:p14="http://schemas.microsoft.com/office/powerpoint/2010/main" val="135943488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Agile Method?</a:t>
            </a:r>
            <a:endParaRPr lang="en-US" dirty="0"/>
          </a:p>
        </p:txBody>
      </p:sp>
      <p:sp>
        <p:nvSpPr>
          <p:cNvPr id="3" name="TextBox 2"/>
          <p:cNvSpPr txBox="1"/>
          <p:nvPr/>
        </p:nvSpPr>
        <p:spPr>
          <a:xfrm>
            <a:off x="2133600" y="3429000"/>
            <a:ext cx="4916731" cy="646331"/>
          </a:xfrm>
          <a:prstGeom prst="rect">
            <a:avLst/>
          </a:prstGeom>
          <a:noFill/>
        </p:spPr>
        <p:txBody>
          <a:bodyPr wrap="none" rtlCol="0">
            <a:spAutoFit/>
          </a:bodyPr>
          <a:lstStyle/>
          <a:p>
            <a:r>
              <a:rPr lang="en-US" dirty="0">
                <a:hlinkClick r:id="rId2"/>
              </a:rPr>
              <a:t>https://www.youtube.com/watch?v=-</a:t>
            </a:r>
            <a:r>
              <a:rPr lang="en-US" dirty="0" smtClean="0">
                <a:hlinkClick r:id="rId2"/>
              </a:rPr>
              <a:t>zDct5d2smY</a:t>
            </a:r>
            <a:endParaRPr lang="en-US" dirty="0" smtClean="0"/>
          </a:p>
          <a:p>
            <a:endParaRPr lang="en-US" dirty="0"/>
          </a:p>
        </p:txBody>
      </p:sp>
    </p:spTree>
    <p:extLst>
      <p:ext uri="{BB962C8B-B14F-4D97-AF65-F5344CB8AC3E}">
        <p14:creationId xmlns:p14="http://schemas.microsoft.com/office/powerpoint/2010/main" val="37236919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4" name="TextBox 3"/>
          <p:cNvSpPr txBox="1"/>
          <p:nvPr/>
        </p:nvSpPr>
        <p:spPr>
          <a:xfrm>
            <a:off x="3352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User Requirements</a:t>
            </a:r>
            <a:endParaRPr lang="en-US" dirty="0"/>
          </a:p>
        </p:txBody>
      </p:sp>
      <p:sp>
        <p:nvSpPr>
          <p:cNvPr id="7" name="TextBox 6"/>
          <p:cNvSpPr txBox="1"/>
          <p:nvPr/>
        </p:nvSpPr>
        <p:spPr>
          <a:xfrm>
            <a:off x="3352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System Implementation</a:t>
            </a:r>
            <a:endParaRPr lang="en-US" dirty="0"/>
          </a:p>
        </p:txBody>
      </p:sp>
      <p:cxnSp>
        <p:nvCxnSpPr>
          <p:cNvPr id="9" name="Straight Arrow Connector 8"/>
          <p:cNvCxnSpPr>
            <a:stCxn id="4" idx="2"/>
          </p:cNvCxnSpPr>
          <p:nvPr/>
        </p:nvCxnSpPr>
        <p:spPr>
          <a:xfrm>
            <a:off x="4572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4572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http://images.bidorbuy.co.za/user_images/397/1450397_100801214230_SWM-00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2971800"/>
            <a:ext cx="1344083" cy="12096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257800" y="3364468"/>
            <a:ext cx="3486150" cy="369332"/>
          </a:xfrm>
          <a:prstGeom prst="rect">
            <a:avLst/>
          </a:prstGeom>
          <a:noFill/>
        </p:spPr>
        <p:txBody>
          <a:bodyPr wrap="square" rtlCol="0">
            <a:spAutoFit/>
          </a:bodyPr>
          <a:lstStyle/>
          <a:p>
            <a:r>
              <a:rPr lang="en-US" i="1" dirty="0"/>
              <a:t>t</a:t>
            </a:r>
            <a:r>
              <a:rPr lang="en-US" i="1" dirty="0" smtClean="0"/>
              <a:t>he magical programming machine</a:t>
            </a:r>
            <a:endParaRPr lang="en-US" i="1" dirty="0"/>
          </a:p>
        </p:txBody>
      </p:sp>
      <p:sp>
        <p:nvSpPr>
          <p:cNvPr id="18" name="TextBox 17"/>
          <p:cNvSpPr txBox="1"/>
          <p:nvPr/>
        </p:nvSpPr>
        <p:spPr>
          <a:xfrm>
            <a:off x="914400" y="5477470"/>
            <a:ext cx="7543800" cy="923330"/>
          </a:xfrm>
          <a:prstGeom prst="rect">
            <a:avLst/>
          </a:prstGeom>
          <a:noFill/>
        </p:spPr>
        <p:txBody>
          <a:bodyPr wrap="square" rtlCol="0">
            <a:spAutoFit/>
          </a:bodyPr>
          <a:lstStyle/>
          <a:p>
            <a:r>
              <a:rPr lang="en-US" dirty="0" smtClean="0"/>
              <a:t>***The synthesis problem (i.e., synthesizing a program from a specification automatically) is undecidable (i.e., there doesn’t exist an algorithm which could solve the problem in finite time).</a:t>
            </a:r>
            <a:endParaRPr lang="en-US" dirty="0"/>
          </a:p>
        </p:txBody>
      </p:sp>
    </p:spTree>
    <p:extLst>
      <p:ext uri="{BB962C8B-B14F-4D97-AF65-F5344CB8AC3E}">
        <p14:creationId xmlns:p14="http://schemas.microsoft.com/office/powerpoint/2010/main" val="3632648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3 (10 min)</a:t>
            </a:r>
            <a:endParaRPr lang="en-SG" dirty="0"/>
          </a:p>
        </p:txBody>
      </p:sp>
      <p:sp>
        <p:nvSpPr>
          <p:cNvPr id="3" name="Content Placeholder 2"/>
          <p:cNvSpPr>
            <a:spLocks noGrp="1"/>
          </p:cNvSpPr>
          <p:nvPr>
            <p:ph idx="1"/>
          </p:nvPr>
        </p:nvSpPr>
        <p:spPr/>
        <p:txBody>
          <a:bodyPr/>
          <a:lstStyle/>
          <a:p>
            <a:pPr marL="0" indent="0">
              <a:buNone/>
            </a:pPr>
            <a:r>
              <a:rPr lang="en-US" dirty="0" smtClean="0"/>
              <a:t>You have a sense of the course project by now. If you don’t, please make sure you do </a:t>
            </a:r>
            <a:r>
              <a:rPr lang="en-US" dirty="0" smtClean="0">
                <a:sym typeface="Wingdings" pitchFamily="2" charset="2"/>
              </a:rPr>
              <a:t></a:t>
            </a:r>
          </a:p>
          <a:p>
            <a:pPr marL="0" indent="0">
              <a:buNone/>
            </a:pPr>
            <a:endParaRPr lang="en-US" dirty="0">
              <a:sym typeface="Wingdings" pitchFamily="2" charset="2"/>
            </a:endParaRPr>
          </a:p>
          <a:p>
            <a:pPr marL="0" indent="0">
              <a:buNone/>
            </a:pPr>
            <a:r>
              <a:rPr lang="en-US" dirty="0" smtClean="0">
                <a:sym typeface="Wingdings" pitchFamily="2" charset="2"/>
              </a:rPr>
              <a:t>On the basis of what we have discussed so far, which methodology do you think would be suitable for developing your class project? Agree on some timeline on some milestones.</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40</a:t>
            </a:fld>
            <a:endParaRPr lang="en-US" dirty="0"/>
          </a:p>
        </p:txBody>
      </p:sp>
    </p:spTree>
    <p:extLst>
      <p:ext uri="{BB962C8B-B14F-4D97-AF65-F5344CB8AC3E}">
        <p14:creationId xmlns:p14="http://schemas.microsoft.com/office/powerpoint/2010/main" val="6548068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ular Callout 4"/>
          <p:cNvSpPr/>
          <p:nvPr/>
        </p:nvSpPr>
        <p:spPr>
          <a:xfrm>
            <a:off x="2514600" y="3048000"/>
            <a:ext cx="3962400" cy="1219200"/>
          </a:xfrm>
          <a:prstGeom prst="wedgeRoundRectCallout">
            <a:avLst>
              <a:gd name="adj1" fmla="val -41779"/>
              <a:gd name="adj2" fmla="val 59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terms of timeline, how we know how much effort and time a software development project needs?</a:t>
            </a:r>
            <a:endParaRPr lang="en-US" dirty="0"/>
          </a:p>
        </p:txBody>
      </p:sp>
    </p:spTree>
    <p:extLst>
      <p:ext uri="{BB962C8B-B14F-4D97-AF65-F5344CB8AC3E}">
        <p14:creationId xmlns:p14="http://schemas.microsoft.com/office/powerpoint/2010/main" val="341835002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2845125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flipV="1">
            <a:off x="3823349" y="1728954"/>
            <a:ext cx="0" cy="257503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707727" y="4319753"/>
            <a:ext cx="1115622" cy="135583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23349" y="4303986"/>
            <a:ext cx="2230610" cy="1576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53959" y="4002991"/>
            <a:ext cx="1029449" cy="584775"/>
          </a:xfrm>
          <a:prstGeom prst="rect">
            <a:avLst/>
          </a:prstGeom>
          <a:noFill/>
        </p:spPr>
        <p:txBody>
          <a:bodyPr wrap="none" rtlCol="0">
            <a:spAutoFit/>
          </a:bodyPr>
          <a:lstStyle/>
          <a:p>
            <a:r>
              <a:rPr lang="en-US" sz="3200" b="1" dirty="0" smtClean="0"/>
              <a:t>Time</a:t>
            </a:r>
            <a:endParaRPr lang="en-SG" sz="3200" b="1" dirty="0"/>
          </a:p>
        </p:txBody>
      </p:sp>
      <p:sp>
        <p:nvSpPr>
          <p:cNvPr id="20" name="TextBox 19"/>
          <p:cNvSpPr txBox="1"/>
          <p:nvPr/>
        </p:nvSpPr>
        <p:spPr>
          <a:xfrm>
            <a:off x="2100017" y="5675586"/>
            <a:ext cx="1381532" cy="584775"/>
          </a:xfrm>
          <a:prstGeom prst="rect">
            <a:avLst/>
          </a:prstGeom>
          <a:noFill/>
        </p:spPr>
        <p:txBody>
          <a:bodyPr wrap="none" rtlCol="0">
            <a:spAutoFit/>
          </a:bodyPr>
          <a:lstStyle/>
          <a:p>
            <a:r>
              <a:rPr lang="en-US" sz="3200" b="1" dirty="0" smtClean="0"/>
              <a:t>Money</a:t>
            </a:r>
            <a:endParaRPr lang="en-SG" sz="3200" b="1" dirty="0"/>
          </a:p>
        </p:txBody>
      </p:sp>
      <p:sp>
        <p:nvSpPr>
          <p:cNvPr id="21" name="TextBox 20"/>
          <p:cNvSpPr txBox="1"/>
          <p:nvPr/>
        </p:nvSpPr>
        <p:spPr>
          <a:xfrm>
            <a:off x="3325352" y="1144179"/>
            <a:ext cx="1137234" cy="584775"/>
          </a:xfrm>
          <a:prstGeom prst="rect">
            <a:avLst/>
          </a:prstGeom>
          <a:noFill/>
        </p:spPr>
        <p:txBody>
          <a:bodyPr wrap="none" rtlCol="0">
            <a:spAutoFit/>
          </a:bodyPr>
          <a:lstStyle/>
          <a:p>
            <a:r>
              <a:rPr lang="en-US" sz="3200" b="1" dirty="0" smtClean="0"/>
              <a:t>Effort</a:t>
            </a:r>
            <a:endParaRPr lang="en-SG" sz="3200" b="1" dirty="0"/>
          </a:p>
        </p:txBody>
      </p:sp>
    </p:spTree>
    <p:extLst>
      <p:ext uri="{BB962C8B-B14F-4D97-AF65-F5344CB8AC3E}">
        <p14:creationId xmlns:p14="http://schemas.microsoft.com/office/powerpoint/2010/main" val="114209073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94215" y="910787"/>
            <a:ext cx="6419849" cy="5152214"/>
            <a:chOff x="2170386" y="1464785"/>
            <a:chExt cx="8559798" cy="5152214"/>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649" y="1464785"/>
              <a:ext cx="5735200" cy="4847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V="1">
              <a:off x="3689130" y="6400802"/>
              <a:ext cx="6053959" cy="31531"/>
            </a:xfrm>
            <a:prstGeom prst="straightConnector1">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478925" y="1576552"/>
              <a:ext cx="0" cy="4824250"/>
            </a:xfrm>
            <a:prstGeom prst="straightConnector1">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853448" y="6247667"/>
              <a:ext cx="876736" cy="369332"/>
            </a:xfrm>
            <a:prstGeom prst="rect">
              <a:avLst/>
            </a:prstGeom>
            <a:noFill/>
          </p:spPr>
          <p:txBody>
            <a:bodyPr wrap="none" rtlCol="0">
              <a:spAutoFit/>
            </a:bodyPr>
            <a:lstStyle/>
            <a:p>
              <a:r>
                <a:rPr lang="en-US" b="1" dirty="0" smtClean="0"/>
                <a:t>Time</a:t>
              </a:r>
              <a:endParaRPr lang="en-SG" b="1" dirty="0"/>
            </a:p>
          </p:txBody>
        </p:sp>
        <p:sp>
          <p:nvSpPr>
            <p:cNvPr id="10" name="TextBox 9"/>
            <p:cNvSpPr txBox="1"/>
            <p:nvPr/>
          </p:nvSpPr>
          <p:spPr>
            <a:xfrm>
              <a:off x="2170386" y="1576552"/>
              <a:ext cx="1406455" cy="369332"/>
            </a:xfrm>
            <a:prstGeom prst="rect">
              <a:avLst/>
            </a:prstGeom>
            <a:noFill/>
          </p:spPr>
          <p:txBody>
            <a:bodyPr wrap="none" rtlCol="0">
              <a:spAutoFit/>
            </a:bodyPr>
            <a:lstStyle/>
            <a:p>
              <a:r>
                <a:rPr lang="en-US" b="1" dirty="0" smtClean="0"/>
                <a:t>Resource</a:t>
              </a:r>
              <a:endParaRPr lang="en-SG" b="1" dirty="0"/>
            </a:p>
          </p:txBody>
        </p:sp>
        <p:cxnSp>
          <p:nvCxnSpPr>
            <p:cNvPr id="14" name="Straight Arrow Connector 13"/>
            <p:cNvCxnSpPr/>
            <p:nvPr/>
          </p:nvCxnSpPr>
          <p:spPr>
            <a:xfrm flipH="1">
              <a:off x="5060731" y="5612524"/>
              <a:ext cx="536028" cy="4414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481848" y="5612524"/>
              <a:ext cx="437987" cy="4414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28744" y="5181822"/>
              <a:ext cx="1930956" cy="369332"/>
            </a:xfrm>
            <a:prstGeom prst="rect">
              <a:avLst/>
            </a:prstGeom>
            <a:noFill/>
          </p:spPr>
          <p:txBody>
            <a:bodyPr wrap="none" rtlCol="0">
              <a:spAutoFit/>
            </a:bodyPr>
            <a:lstStyle/>
            <a:p>
              <a:r>
                <a:rPr lang="en-US" b="1" dirty="0" smtClean="0"/>
                <a:t>Project starts</a:t>
              </a:r>
              <a:endParaRPr lang="en-SG" b="1" dirty="0"/>
            </a:p>
          </p:txBody>
        </p:sp>
        <p:sp>
          <p:nvSpPr>
            <p:cNvPr id="20" name="TextBox 19"/>
            <p:cNvSpPr txBox="1"/>
            <p:nvPr/>
          </p:nvSpPr>
          <p:spPr>
            <a:xfrm>
              <a:off x="7580251" y="5181822"/>
              <a:ext cx="1824089" cy="369332"/>
            </a:xfrm>
            <a:prstGeom prst="rect">
              <a:avLst/>
            </a:prstGeom>
            <a:noFill/>
          </p:spPr>
          <p:txBody>
            <a:bodyPr wrap="none" rtlCol="0">
              <a:spAutoFit/>
            </a:bodyPr>
            <a:lstStyle/>
            <a:p>
              <a:r>
                <a:rPr lang="en-US" b="1" dirty="0" smtClean="0"/>
                <a:t>Project ends</a:t>
              </a:r>
              <a:endParaRPr lang="en-SG" b="1" dirty="0"/>
            </a:p>
          </p:txBody>
        </p:sp>
      </p:grpSp>
    </p:spTree>
    <p:extLst>
      <p:ext uri="{BB962C8B-B14F-4D97-AF65-F5344CB8AC3E}">
        <p14:creationId xmlns:p14="http://schemas.microsoft.com/office/powerpoint/2010/main" val="393256224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flipV="1">
            <a:off x="3823349" y="1728954"/>
            <a:ext cx="0" cy="257503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23349" y="4303986"/>
            <a:ext cx="2230610" cy="1576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53959" y="4002991"/>
            <a:ext cx="1029449" cy="584775"/>
          </a:xfrm>
          <a:prstGeom prst="rect">
            <a:avLst/>
          </a:prstGeom>
          <a:noFill/>
        </p:spPr>
        <p:txBody>
          <a:bodyPr wrap="none" rtlCol="0">
            <a:spAutoFit/>
          </a:bodyPr>
          <a:lstStyle/>
          <a:p>
            <a:r>
              <a:rPr lang="en-US" sz="3200" b="1" dirty="0" smtClean="0"/>
              <a:t>Time</a:t>
            </a:r>
            <a:endParaRPr lang="en-SG" sz="3200" b="1" dirty="0"/>
          </a:p>
        </p:txBody>
      </p:sp>
      <p:sp>
        <p:nvSpPr>
          <p:cNvPr id="21" name="TextBox 20"/>
          <p:cNvSpPr txBox="1"/>
          <p:nvPr/>
        </p:nvSpPr>
        <p:spPr>
          <a:xfrm>
            <a:off x="3325352" y="1144179"/>
            <a:ext cx="1137234" cy="584775"/>
          </a:xfrm>
          <a:prstGeom prst="rect">
            <a:avLst/>
          </a:prstGeom>
          <a:noFill/>
        </p:spPr>
        <p:txBody>
          <a:bodyPr wrap="none" rtlCol="0">
            <a:spAutoFit/>
          </a:bodyPr>
          <a:lstStyle/>
          <a:p>
            <a:r>
              <a:rPr lang="en-US" sz="3200" b="1" dirty="0" smtClean="0"/>
              <a:t>Effort</a:t>
            </a:r>
            <a:endParaRPr lang="en-SG" sz="3200" b="1" dirty="0"/>
          </a:p>
        </p:txBody>
      </p:sp>
    </p:spTree>
    <p:extLst>
      <p:ext uri="{BB962C8B-B14F-4D97-AF65-F5344CB8AC3E}">
        <p14:creationId xmlns:p14="http://schemas.microsoft.com/office/powerpoint/2010/main" val="31532055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Equation</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46</a:t>
            </a:fld>
            <a:endParaRPr lang="en-US" dirty="0"/>
          </a:p>
        </p:txBody>
      </p:sp>
      <p:sp>
        <p:nvSpPr>
          <p:cNvPr id="3" name="TextBox 2"/>
          <p:cNvSpPr txBox="1"/>
          <p:nvPr/>
        </p:nvSpPr>
        <p:spPr>
          <a:xfrm>
            <a:off x="838200" y="3884474"/>
            <a:ext cx="7391400" cy="1754326"/>
          </a:xfrm>
          <a:prstGeom prst="rect">
            <a:avLst/>
          </a:prstGeom>
          <a:noFill/>
        </p:spPr>
        <p:txBody>
          <a:bodyPr wrap="square" rtlCol="0">
            <a:spAutoFit/>
          </a:bodyPr>
          <a:lstStyle/>
          <a:p>
            <a:r>
              <a:rPr lang="en-US" dirty="0"/>
              <a:t>The models basis was formed through analysis of productivity data collected from over 4000 modern day software development projects.</a:t>
            </a:r>
            <a:r>
              <a:rPr lang="en-US" baseline="30000" dirty="0">
                <a:hlinkClick r:id="rId2"/>
              </a:rPr>
              <a:t>[1]</a:t>
            </a:r>
            <a:r>
              <a:rPr lang="en-US" dirty="0"/>
              <a:t> </a:t>
            </a:r>
            <a:endParaRPr lang="en-US" dirty="0" smtClean="0"/>
          </a:p>
          <a:p>
            <a:endParaRPr lang="en-US" dirty="0"/>
          </a:p>
          <a:p>
            <a:r>
              <a:rPr lang="en-US" dirty="0" smtClean="0"/>
              <a:t>The </a:t>
            </a:r>
            <a:r>
              <a:rPr lang="en-US" dirty="0"/>
              <a:t>software equation was derived from </a:t>
            </a:r>
            <a:r>
              <a:rPr lang="en-US" dirty="0" smtClean="0"/>
              <a:t>the Putnam</a:t>
            </a:r>
            <a:r>
              <a:rPr lang="en-US" dirty="0"/>
              <a:t>-</a:t>
            </a:r>
            <a:r>
              <a:rPr lang="en-US" dirty="0" err="1"/>
              <a:t>Norden</a:t>
            </a:r>
            <a:r>
              <a:rPr lang="en-US" dirty="0"/>
              <a:t>-Rayleigh Curve which can be used to show the non-linear correlation between time to complete the project and applied human effort.</a:t>
            </a:r>
            <a:r>
              <a:rPr lang="en-US" baseline="30000" dirty="0">
                <a:hlinkClick r:id="rId2"/>
              </a:rPr>
              <a:t>[2]</a:t>
            </a:r>
            <a:endParaRPr lang="en-US" dirty="0"/>
          </a:p>
        </p:txBody>
      </p:sp>
      <p:sp>
        <p:nvSpPr>
          <p:cNvPr id="5" name="TextBox 4"/>
          <p:cNvSpPr txBox="1"/>
          <p:nvPr/>
        </p:nvSpPr>
        <p:spPr>
          <a:xfrm>
            <a:off x="1447800" y="1752600"/>
            <a:ext cx="6019800" cy="461665"/>
          </a:xfrm>
          <a:prstGeom prst="rect">
            <a:avLst/>
          </a:prstGeom>
          <a:noFill/>
        </p:spPr>
        <p:txBody>
          <a:bodyPr wrap="square" rtlCol="0">
            <a:spAutoFit/>
          </a:bodyPr>
          <a:lstStyle/>
          <a:p>
            <a:r>
              <a:rPr lang="en-US" sz="2400" dirty="0" smtClean="0"/>
              <a:t>(B</a:t>
            </a:r>
            <a:r>
              <a:rPr lang="en-US" sz="2400" baseline="30000" dirty="0" smtClean="0"/>
              <a:t>1/3  </a:t>
            </a:r>
            <a:r>
              <a:rPr lang="en-US" sz="2400" dirty="0" smtClean="0"/>
              <a:t>* Size ) / Productivity = Effort</a:t>
            </a:r>
            <a:r>
              <a:rPr lang="en-US" sz="2400" baseline="30000" dirty="0" smtClean="0"/>
              <a:t>1/3 </a:t>
            </a:r>
            <a:r>
              <a:rPr lang="en-US" sz="2400" dirty="0" smtClean="0"/>
              <a:t>* Time</a:t>
            </a:r>
            <a:r>
              <a:rPr lang="en-US" sz="2400" baseline="30000" dirty="0" smtClean="0"/>
              <a:t>4/3</a:t>
            </a:r>
            <a:endParaRPr lang="en-US" sz="2400" baseline="30000" dirty="0"/>
          </a:p>
        </p:txBody>
      </p:sp>
      <p:sp>
        <p:nvSpPr>
          <p:cNvPr id="7" name="TextBox 6"/>
          <p:cNvSpPr txBox="1"/>
          <p:nvPr/>
        </p:nvSpPr>
        <p:spPr>
          <a:xfrm>
            <a:off x="1717354" y="2438400"/>
            <a:ext cx="5715752" cy="1200329"/>
          </a:xfrm>
          <a:prstGeom prst="rect">
            <a:avLst/>
          </a:prstGeom>
          <a:noFill/>
        </p:spPr>
        <p:txBody>
          <a:bodyPr wrap="none" rtlCol="0">
            <a:spAutoFit/>
          </a:bodyPr>
          <a:lstStyle/>
          <a:p>
            <a:pPr algn="ctr"/>
            <a:r>
              <a:rPr lang="en-US" i="1" dirty="0" smtClean="0">
                <a:solidFill>
                  <a:srgbClr val="0000FF"/>
                </a:solidFill>
              </a:rPr>
              <a:t>B  = Special skill factor</a:t>
            </a:r>
          </a:p>
          <a:p>
            <a:pPr algn="ctr"/>
            <a:r>
              <a:rPr lang="en-US" i="1" dirty="0" smtClean="0">
                <a:solidFill>
                  <a:srgbClr val="0000FF"/>
                </a:solidFill>
              </a:rPr>
              <a:t>Productivity = a productivity parameter (depends on team)</a:t>
            </a:r>
          </a:p>
          <a:p>
            <a:pPr algn="ctr"/>
            <a:r>
              <a:rPr lang="en-US" i="1" dirty="0" smtClean="0">
                <a:solidFill>
                  <a:srgbClr val="0000FF"/>
                </a:solidFill>
              </a:rPr>
              <a:t>Effort = Human effort in years or months</a:t>
            </a:r>
          </a:p>
          <a:p>
            <a:pPr algn="ctr"/>
            <a:r>
              <a:rPr lang="en-US" i="1" dirty="0" smtClean="0">
                <a:solidFill>
                  <a:srgbClr val="0000FF"/>
                </a:solidFill>
              </a:rPr>
              <a:t>Time = Time to complete project in years or months</a:t>
            </a:r>
            <a:endParaRPr lang="en-US" i="1" dirty="0">
              <a:solidFill>
                <a:srgbClr val="0000FF"/>
              </a:solidFill>
            </a:endParaRPr>
          </a:p>
        </p:txBody>
      </p:sp>
    </p:spTree>
    <p:extLst>
      <p:ext uri="{BB962C8B-B14F-4D97-AF65-F5344CB8AC3E}">
        <p14:creationId xmlns:p14="http://schemas.microsoft.com/office/powerpoint/2010/main" val="389304521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xtrm{Effort} = \left[ \frac {\textrm{Size}} {\textrm{Productivity} \cdot \textrm{Time}^{4/3}}\right]^3 \cdot B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43" y="2345290"/>
            <a:ext cx="7449207" cy="165028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95908" y="3170433"/>
            <a:ext cx="2671964" cy="93016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Arrow Connector 3"/>
          <p:cNvCxnSpPr/>
          <p:nvPr/>
        </p:nvCxnSpPr>
        <p:spPr>
          <a:xfrm>
            <a:off x="5214445" y="4002599"/>
            <a:ext cx="1915511" cy="718312"/>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800600" y="4648200"/>
            <a:ext cx="4193726" cy="461665"/>
          </a:xfrm>
          <a:prstGeom prst="rect">
            <a:avLst/>
          </a:prstGeom>
          <a:noFill/>
        </p:spPr>
        <p:txBody>
          <a:bodyPr wrap="none" rtlCol="0">
            <a:spAutoFit/>
          </a:bodyPr>
          <a:lstStyle/>
          <a:p>
            <a:r>
              <a:rPr lang="en-US" sz="2400" b="1" dirty="0" smtClean="0">
                <a:solidFill>
                  <a:srgbClr val="FF0000"/>
                </a:solidFill>
              </a:rPr>
              <a:t>Depends on you and your team</a:t>
            </a:r>
            <a:endParaRPr lang="en-SG" sz="2400" b="1" dirty="0">
              <a:solidFill>
                <a:srgbClr val="FF0000"/>
              </a:solidFill>
            </a:endParaRPr>
          </a:p>
        </p:txBody>
      </p:sp>
    </p:spTree>
    <p:extLst>
      <p:ext uri="{BB962C8B-B14F-4D97-AF65-F5344CB8AC3E}">
        <p14:creationId xmlns:p14="http://schemas.microsoft.com/office/powerpoint/2010/main" val="174206334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xtrm{Effort} = \left[ \frac {\textrm{Size}} {\textrm{Productivity} \cdot \textrm{Time}^{4/3}}\right]^3 \cdot B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43" y="2345290"/>
            <a:ext cx="7449207" cy="165028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7721166" y="2705350"/>
            <a:ext cx="744920" cy="93016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Arrow Connector 3"/>
          <p:cNvCxnSpPr/>
          <p:nvPr/>
        </p:nvCxnSpPr>
        <p:spPr>
          <a:xfrm flipH="1">
            <a:off x="7129955" y="3635516"/>
            <a:ext cx="792218" cy="1078374"/>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6200" y="4693659"/>
            <a:ext cx="4862934" cy="461665"/>
          </a:xfrm>
          <a:prstGeom prst="rect">
            <a:avLst/>
          </a:prstGeom>
          <a:noFill/>
        </p:spPr>
        <p:txBody>
          <a:bodyPr wrap="none" rtlCol="0">
            <a:spAutoFit/>
          </a:bodyPr>
          <a:lstStyle/>
          <a:p>
            <a:r>
              <a:rPr lang="en-US" sz="2400" b="1" dirty="0" smtClean="0">
                <a:solidFill>
                  <a:srgbClr val="FF0000"/>
                </a:solidFill>
              </a:rPr>
              <a:t>Depends on the scale of your project</a:t>
            </a:r>
            <a:endParaRPr lang="en-SG" sz="2400" b="1" dirty="0">
              <a:solidFill>
                <a:srgbClr val="FF0000"/>
              </a:solidFill>
            </a:endParaRPr>
          </a:p>
        </p:txBody>
      </p:sp>
    </p:spTree>
    <p:extLst>
      <p:ext uri="{BB962C8B-B14F-4D97-AF65-F5344CB8AC3E}">
        <p14:creationId xmlns:p14="http://schemas.microsoft.com/office/powerpoint/2010/main" val="33569771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xtrm{Effort} = \left[ \frac {\textrm{Size}} {\textrm{Productivity} \cdot \textrm{Time}^{4/3}}\right]^3 \cdot B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43" y="2345290"/>
            <a:ext cx="7449207" cy="165028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744922" y="2705350"/>
            <a:ext cx="1253357" cy="93016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Arrow Connector 3"/>
          <p:cNvCxnSpPr/>
          <p:nvPr/>
        </p:nvCxnSpPr>
        <p:spPr>
          <a:xfrm flipH="1">
            <a:off x="5190796" y="4174703"/>
            <a:ext cx="792218" cy="1078374"/>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71709" y="5268841"/>
            <a:ext cx="2706447" cy="461665"/>
          </a:xfrm>
          <a:prstGeom prst="rect">
            <a:avLst/>
          </a:prstGeom>
          <a:noFill/>
        </p:spPr>
        <p:txBody>
          <a:bodyPr wrap="none" rtlCol="0">
            <a:spAutoFit/>
          </a:bodyPr>
          <a:lstStyle/>
          <a:p>
            <a:r>
              <a:rPr lang="en-US" sz="2400" b="1" dirty="0" smtClean="0">
                <a:solidFill>
                  <a:srgbClr val="FF0000"/>
                </a:solidFill>
              </a:rPr>
              <a:t>Inverse relationship</a:t>
            </a:r>
            <a:endParaRPr lang="en-SG" sz="2400" b="1" dirty="0">
              <a:solidFill>
                <a:srgbClr val="FF0000"/>
              </a:solidFill>
            </a:endParaRPr>
          </a:p>
        </p:txBody>
      </p:sp>
      <p:sp>
        <p:nvSpPr>
          <p:cNvPr id="6" name="Oval 5"/>
          <p:cNvSpPr/>
          <p:nvPr/>
        </p:nvSpPr>
        <p:spPr>
          <a:xfrm>
            <a:off x="5474865" y="3170433"/>
            <a:ext cx="1253357" cy="93016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a:off x="1809093" y="3635517"/>
            <a:ext cx="3038804" cy="1617561"/>
          </a:xfrm>
          <a:prstGeom prst="straightConnector1">
            <a:avLst/>
          </a:prstGeom>
          <a:ln w="3810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33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4" name="TextBox 3"/>
          <p:cNvSpPr txBox="1"/>
          <p:nvPr/>
        </p:nvSpPr>
        <p:spPr>
          <a:xfrm>
            <a:off x="3352800" y="2133600"/>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User Requirements</a:t>
            </a:r>
            <a:endParaRPr lang="en-US" dirty="0"/>
          </a:p>
        </p:txBody>
      </p:sp>
      <p:sp>
        <p:nvSpPr>
          <p:cNvPr id="7" name="TextBox 6"/>
          <p:cNvSpPr txBox="1"/>
          <p:nvPr/>
        </p:nvSpPr>
        <p:spPr>
          <a:xfrm>
            <a:off x="3352800" y="4659868"/>
            <a:ext cx="24384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smtClean="0"/>
              <a:t>System Implementation</a:t>
            </a:r>
            <a:endParaRPr lang="en-US" dirty="0"/>
          </a:p>
        </p:txBody>
      </p:sp>
      <p:cxnSp>
        <p:nvCxnSpPr>
          <p:cNvPr id="9" name="Straight Arrow Connector 8"/>
          <p:cNvCxnSpPr>
            <a:stCxn id="4" idx="2"/>
          </p:cNvCxnSpPr>
          <p:nvPr/>
        </p:nvCxnSpPr>
        <p:spPr>
          <a:xfrm>
            <a:off x="4572000" y="2502932"/>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4572000" y="4191000"/>
            <a:ext cx="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3364468"/>
            <a:ext cx="3486150" cy="369332"/>
          </a:xfrm>
          <a:prstGeom prst="rect">
            <a:avLst/>
          </a:prstGeom>
          <a:noFill/>
        </p:spPr>
        <p:txBody>
          <a:bodyPr wrap="square" rtlCol="0">
            <a:spAutoFit/>
          </a:bodyPr>
          <a:lstStyle/>
          <a:p>
            <a:r>
              <a:rPr lang="en-US" i="1" dirty="0" smtClean="0"/>
              <a:t>The species we called programmers</a:t>
            </a:r>
            <a:endParaRPr lang="en-US" i="1" dirty="0"/>
          </a:p>
        </p:txBody>
      </p:sp>
      <p:pic>
        <p:nvPicPr>
          <p:cNvPr id="10" name="Picture 2" descr="http://www.freevectors.me/wp-content/uploads/2013/08/programmer_preview-452x3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9537" y="3048000"/>
            <a:ext cx="1338263" cy="99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14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for effort</a:t>
            </a:r>
            <a:endParaRPr lang="en-SG" dirty="0"/>
          </a:p>
        </p:txBody>
      </p:sp>
      <p:sp>
        <p:nvSpPr>
          <p:cNvPr id="5" name="Content Placeholder 4"/>
          <p:cNvSpPr>
            <a:spLocks noGrp="1"/>
          </p:cNvSpPr>
          <p:nvPr>
            <p:ph idx="1"/>
          </p:nvPr>
        </p:nvSpPr>
        <p:spPr>
          <a:xfrm>
            <a:off x="457200" y="3352800"/>
            <a:ext cx="8229600" cy="2773363"/>
          </a:xfrm>
        </p:spPr>
        <p:txBody>
          <a:bodyPr>
            <a:normAutofit fontScale="85000" lnSpcReduction="20000"/>
          </a:bodyPr>
          <a:lstStyle/>
          <a:p>
            <a:r>
              <a:rPr lang="en-US" dirty="0"/>
              <a:t>Effort: </a:t>
            </a:r>
            <a:r>
              <a:rPr lang="en-US" dirty="0" smtClean="0"/>
              <a:t>project </a:t>
            </a:r>
            <a:r>
              <a:rPr lang="en-US" dirty="0"/>
              <a:t>effort measured in person-months or </a:t>
            </a:r>
            <a:r>
              <a:rPr lang="en-US" dirty="0" smtClean="0"/>
              <a:t>person-years</a:t>
            </a:r>
          </a:p>
          <a:p>
            <a:r>
              <a:rPr lang="en-US" dirty="0" smtClean="0"/>
              <a:t>Size: a lines of code estimate for the project</a:t>
            </a:r>
          </a:p>
          <a:p>
            <a:r>
              <a:rPr lang="en-US" dirty="0" smtClean="0"/>
              <a:t>Time: length of project measured in months or years</a:t>
            </a:r>
          </a:p>
          <a:p>
            <a:r>
              <a:rPr lang="en-US" dirty="0" smtClean="0"/>
              <a:t>B: a </a:t>
            </a:r>
            <a:r>
              <a:rPr lang="en-US" dirty="0"/>
              <a:t>s</a:t>
            </a:r>
            <a:r>
              <a:rPr lang="en-US" dirty="0" smtClean="0"/>
              <a:t>pecial skills factor</a:t>
            </a:r>
          </a:p>
          <a:p>
            <a:r>
              <a:rPr lang="en-US" dirty="0" smtClean="0"/>
              <a:t>Productivity: a productivity parameter (depending on your team)</a:t>
            </a:r>
          </a:p>
          <a:p>
            <a:endParaRPr lang="en-US" dirty="0"/>
          </a:p>
          <a:p>
            <a:endParaRPr lang="en-US" dirty="0"/>
          </a:p>
        </p:txBody>
      </p:sp>
      <p:sp>
        <p:nvSpPr>
          <p:cNvPr id="4" name="Slide Number Placeholder 3"/>
          <p:cNvSpPr>
            <a:spLocks noGrp="1"/>
          </p:cNvSpPr>
          <p:nvPr>
            <p:ph type="sldNum" sz="quarter" idx="12"/>
          </p:nvPr>
        </p:nvSpPr>
        <p:spPr/>
        <p:txBody>
          <a:bodyPr/>
          <a:lstStyle/>
          <a:p>
            <a:fld id="{B14FB6B5-3DC1-430F-980B-D31F76963CF2}" type="slidenum">
              <a:rPr lang="en-US" smtClean="0"/>
              <a:t>50</a:t>
            </a:fld>
            <a:endParaRPr lang="en-US" dirty="0"/>
          </a:p>
        </p:txBody>
      </p:sp>
      <p:sp>
        <p:nvSpPr>
          <p:cNvPr id="7" name="TextBox 6"/>
          <p:cNvSpPr txBox="1"/>
          <p:nvPr/>
        </p:nvSpPr>
        <p:spPr>
          <a:xfrm>
            <a:off x="1600200" y="1905000"/>
            <a:ext cx="6019800" cy="461665"/>
          </a:xfrm>
          <a:prstGeom prst="rect">
            <a:avLst/>
          </a:prstGeom>
          <a:noFill/>
        </p:spPr>
        <p:txBody>
          <a:bodyPr wrap="square" rtlCol="0">
            <a:spAutoFit/>
          </a:bodyPr>
          <a:lstStyle/>
          <a:p>
            <a:r>
              <a:rPr lang="en-US" sz="2400" dirty="0" smtClean="0">
                <a:solidFill>
                  <a:srgbClr val="0000FF"/>
                </a:solidFill>
              </a:rPr>
              <a:t>Effort</a:t>
            </a:r>
            <a:r>
              <a:rPr lang="en-US" sz="2400" baseline="30000" dirty="0" smtClean="0">
                <a:solidFill>
                  <a:srgbClr val="0000FF"/>
                </a:solidFill>
              </a:rPr>
              <a:t> </a:t>
            </a:r>
            <a:r>
              <a:rPr lang="en-US" sz="2400" dirty="0" smtClean="0">
                <a:solidFill>
                  <a:srgbClr val="0000FF"/>
                </a:solidFill>
              </a:rPr>
              <a:t>= B</a:t>
            </a:r>
            <a:r>
              <a:rPr lang="en-US" sz="2400" baseline="30000" dirty="0" smtClean="0">
                <a:solidFill>
                  <a:srgbClr val="0000FF"/>
                </a:solidFill>
              </a:rPr>
              <a:t>  </a:t>
            </a:r>
            <a:r>
              <a:rPr lang="en-US" sz="2400" dirty="0" smtClean="0">
                <a:solidFill>
                  <a:srgbClr val="0000FF"/>
                </a:solidFill>
              </a:rPr>
              <a:t>* ( Size/(Productivity </a:t>
            </a:r>
            <a:r>
              <a:rPr lang="en-US" sz="2400" dirty="0">
                <a:solidFill>
                  <a:srgbClr val="0000FF"/>
                </a:solidFill>
              </a:rPr>
              <a:t>* Time</a:t>
            </a:r>
            <a:r>
              <a:rPr lang="en-US" sz="2400" baseline="30000" dirty="0">
                <a:solidFill>
                  <a:srgbClr val="0000FF"/>
                </a:solidFill>
              </a:rPr>
              <a:t>4/</a:t>
            </a:r>
            <a:r>
              <a:rPr lang="en-US" sz="2400" baseline="30000" dirty="0" smtClean="0">
                <a:solidFill>
                  <a:srgbClr val="0000FF"/>
                </a:solidFill>
              </a:rPr>
              <a:t>3</a:t>
            </a:r>
            <a:r>
              <a:rPr lang="en-US" sz="2400" dirty="0" smtClean="0">
                <a:solidFill>
                  <a:srgbClr val="0000FF"/>
                </a:solidFill>
              </a:rPr>
              <a:t>))</a:t>
            </a:r>
            <a:r>
              <a:rPr lang="en-US" sz="2400" baseline="30000" dirty="0" smtClean="0">
                <a:solidFill>
                  <a:srgbClr val="0000FF"/>
                </a:solidFill>
              </a:rPr>
              <a:t>3</a:t>
            </a:r>
            <a:endParaRPr lang="en-US" sz="2400" baseline="30000" dirty="0">
              <a:solidFill>
                <a:srgbClr val="0000FF"/>
              </a:solidFill>
            </a:endParaRPr>
          </a:p>
        </p:txBody>
      </p:sp>
    </p:spTree>
    <p:extLst>
      <p:ext uri="{BB962C8B-B14F-4D97-AF65-F5344CB8AC3E}">
        <p14:creationId xmlns:p14="http://schemas.microsoft.com/office/powerpoint/2010/main" val="217828168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B</a:t>
            </a:r>
            <a:endParaRPr lang="en-US" dirty="0"/>
          </a:p>
        </p:txBody>
      </p:sp>
      <p:sp>
        <p:nvSpPr>
          <p:cNvPr id="3" name="Content Placeholder 2"/>
          <p:cNvSpPr>
            <a:spLocks noGrp="1"/>
          </p:cNvSpPr>
          <p:nvPr>
            <p:ph idx="1"/>
          </p:nvPr>
        </p:nvSpPr>
        <p:spPr/>
        <p:txBody>
          <a:bodyPr/>
          <a:lstStyle/>
          <a:p>
            <a:r>
              <a:rPr lang="en-US" dirty="0"/>
              <a:t>B, the special skills factor, is related to the size of the product.</a:t>
            </a:r>
          </a:p>
        </p:txBody>
      </p:sp>
      <p:graphicFrame>
        <p:nvGraphicFramePr>
          <p:cNvPr id="4" name="Table 3"/>
          <p:cNvGraphicFramePr>
            <a:graphicFrameLocks noGrp="1"/>
          </p:cNvGraphicFramePr>
          <p:nvPr>
            <p:extLst>
              <p:ext uri="{D42A27DB-BD31-4B8C-83A1-F6EECF244321}">
                <p14:modId xmlns:p14="http://schemas.microsoft.com/office/powerpoint/2010/main" val="2966783925"/>
              </p:ext>
            </p:extLst>
          </p:nvPr>
        </p:nvGraphicFramePr>
        <p:xfrm>
          <a:off x="1600200" y="311912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B Value</a:t>
                      </a:r>
                      <a:endParaRPr lang="en-US" dirty="0"/>
                    </a:p>
                  </a:txBody>
                  <a:tcPr/>
                </a:tc>
                <a:tc>
                  <a:txBody>
                    <a:bodyPr/>
                    <a:lstStyle/>
                    <a:p>
                      <a:r>
                        <a:rPr lang="en-US" dirty="0" smtClean="0"/>
                        <a:t>Size of Project</a:t>
                      </a:r>
                      <a:endParaRPr lang="en-US" dirty="0"/>
                    </a:p>
                  </a:txBody>
                  <a:tcPr/>
                </a:tc>
              </a:tr>
              <a:tr h="370840">
                <a:tc>
                  <a:txBody>
                    <a:bodyPr/>
                    <a:lstStyle/>
                    <a:p>
                      <a:r>
                        <a:rPr lang="en-US" dirty="0" smtClean="0"/>
                        <a:t>0.16</a:t>
                      </a:r>
                      <a:endParaRPr lang="en-US" dirty="0"/>
                    </a:p>
                  </a:txBody>
                  <a:tcPr/>
                </a:tc>
                <a:tc>
                  <a:txBody>
                    <a:bodyPr/>
                    <a:lstStyle/>
                    <a:p>
                      <a:r>
                        <a:rPr lang="en-US" dirty="0" smtClean="0"/>
                        <a:t>5-15K</a:t>
                      </a:r>
                      <a:endParaRPr lang="en-US" dirty="0"/>
                    </a:p>
                  </a:txBody>
                  <a:tcPr/>
                </a:tc>
              </a:tr>
              <a:tr h="370840">
                <a:tc>
                  <a:txBody>
                    <a:bodyPr/>
                    <a:lstStyle/>
                    <a:p>
                      <a:r>
                        <a:rPr lang="en-US" dirty="0" smtClean="0"/>
                        <a:t>0.18</a:t>
                      </a:r>
                      <a:endParaRPr lang="en-US" dirty="0"/>
                    </a:p>
                  </a:txBody>
                  <a:tcPr/>
                </a:tc>
                <a:tc>
                  <a:txBody>
                    <a:bodyPr/>
                    <a:lstStyle/>
                    <a:p>
                      <a:r>
                        <a:rPr lang="en-US" dirty="0" smtClean="0"/>
                        <a:t>20K</a:t>
                      </a:r>
                      <a:endParaRPr lang="en-US" dirty="0"/>
                    </a:p>
                  </a:txBody>
                  <a:tcPr/>
                </a:tc>
              </a:tr>
              <a:tr h="370840">
                <a:tc>
                  <a:txBody>
                    <a:bodyPr/>
                    <a:lstStyle/>
                    <a:p>
                      <a:r>
                        <a:rPr lang="en-US" dirty="0" smtClean="0"/>
                        <a:t>0.28</a:t>
                      </a:r>
                      <a:endParaRPr lang="en-US" dirty="0"/>
                    </a:p>
                  </a:txBody>
                  <a:tcPr/>
                </a:tc>
                <a:tc>
                  <a:txBody>
                    <a:bodyPr/>
                    <a:lstStyle/>
                    <a:p>
                      <a:r>
                        <a:rPr lang="en-US" dirty="0" smtClean="0"/>
                        <a:t>30K</a:t>
                      </a:r>
                      <a:endParaRPr lang="en-US" dirty="0"/>
                    </a:p>
                  </a:txBody>
                  <a:tcPr/>
                </a:tc>
              </a:tr>
              <a:tr h="370840">
                <a:tc>
                  <a:txBody>
                    <a:bodyPr/>
                    <a:lstStyle/>
                    <a:p>
                      <a:r>
                        <a:rPr lang="en-US" dirty="0" smtClean="0"/>
                        <a:t>0.34</a:t>
                      </a:r>
                      <a:endParaRPr lang="en-US" dirty="0"/>
                    </a:p>
                  </a:txBody>
                  <a:tcPr/>
                </a:tc>
                <a:tc>
                  <a:txBody>
                    <a:bodyPr/>
                    <a:lstStyle/>
                    <a:p>
                      <a:r>
                        <a:rPr lang="en-US" dirty="0" smtClean="0"/>
                        <a:t>40K</a:t>
                      </a:r>
                      <a:endParaRPr lang="en-US" dirty="0"/>
                    </a:p>
                  </a:txBody>
                  <a:tcPr/>
                </a:tc>
              </a:tr>
              <a:tr h="370840">
                <a:tc>
                  <a:txBody>
                    <a:bodyPr/>
                    <a:lstStyle/>
                    <a:p>
                      <a:r>
                        <a:rPr lang="en-US" dirty="0" smtClean="0"/>
                        <a:t>0.37</a:t>
                      </a:r>
                      <a:endParaRPr lang="en-US" dirty="0"/>
                    </a:p>
                  </a:txBody>
                  <a:tcPr/>
                </a:tc>
                <a:tc>
                  <a:txBody>
                    <a:bodyPr/>
                    <a:lstStyle/>
                    <a:p>
                      <a:r>
                        <a:rPr lang="en-US" dirty="0" smtClean="0"/>
                        <a:t>50K</a:t>
                      </a:r>
                      <a:endParaRPr lang="en-US" dirty="0"/>
                    </a:p>
                  </a:txBody>
                  <a:tcPr/>
                </a:tc>
              </a:tr>
              <a:tr h="370840">
                <a:tc>
                  <a:txBody>
                    <a:bodyPr/>
                    <a:lstStyle/>
                    <a:p>
                      <a:r>
                        <a:rPr lang="en-US" dirty="0" smtClean="0"/>
                        <a:t>0.39</a:t>
                      </a:r>
                      <a:endParaRPr lang="en-US" dirty="0"/>
                    </a:p>
                  </a:txBody>
                  <a:tcPr/>
                </a:tc>
                <a:tc>
                  <a:txBody>
                    <a:bodyPr/>
                    <a:lstStyle/>
                    <a:p>
                      <a:r>
                        <a:rPr lang="en-US" dirty="0" smtClean="0"/>
                        <a:t>&gt; 50K</a:t>
                      </a:r>
                      <a:endParaRPr lang="en-US" dirty="0"/>
                    </a:p>
                  </a:txBody>
                  <a:tcPr/>
                </a:tc>
              </a:tr>
            </a:tbl>
          </a:graphicData>
        </a:graphic>
      </p:graphicFrame>
    </p:spTree>
    <p:extLst>
      <p:ext uri="{BB962C8B-B14F-4D97-AF65-F5344CB8AC3E}">
        <p14:creationId xmlns:p14="http://schemas.microsoft.com/office/powerpoint/2010/main" val="109843017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Productivity</a:t>
            </a:r>
            <a:endParaRPr lang="en-US" dirty="0"/>
          </a:p>
        </p:txBody>
      </p:sp>
      <p:sp>
        <p:nvSpPr>
          <p:cNvPr id="3" name="Content Placeholder 2"/>
          <p:cNvSpPr>
            <a:spLocks noGrp="1"/>
          </p:cNvSpPr>
          <p:nvPr>
            <p:ph idx="1"/>
          </p:nvPr>
        </p:nvSpPr>
        <p:spPr/>
        <p:txBody>
          <a:bodyPr/>
          <a:lstStyle/>
          <a:p>
            <a:r>
              <a:rPr lang="en-US" dirty="0"/>
              <a:t>Research from the collected productivity data supplies initial values for </a:t>
            </a:r>
            <a:r>
              <a:rPr lang="en-US" dirty="0" smtClean="0"/>
              <a:t>productivity </a:t>
            </a:r>
            <a:r>
              <a:rPr lang="en-US" dirty="0"/>
              <a:t>determined by the type of software being developed. </a:t>
            </a:r>
          </a:p>
        </p:txBody>
      </p:sp>
      <p:graphicFrame>
        <p:nvGraphicFramePr>
          <p:cNvPr id="4" name="Table 3"/>
          <p:cNvGraphicFramePr>
            <a:graphicFrameLocks noGrp="1"/>
          </p:cNvGraphicFramePr>
          <p:nvPr>
            <p:extLst>
              <p:ext uri="{D42A27DB-BD31-4B8C-83A1-F6EECF244321}">
                <p14:modId xmlns:p14="http://schemas.microsoft.com/office/powerpoint/2010/main" val="4010282689"/>
              </p:ext>
            </p:extLst>
          </p:nvPr>
        </p:nvGraphicFramePr>
        <p:xfrm>
          <a:off x="1600200" y="40132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Productivity 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2,000</a:t>
                      </a:r>
                      <a:endParaRPr lang="en-US" dirty="0"/>
                    </a:p>
                  </a:txBody>
                  <a:tcPr/>
                </a:tc>
                <a:tc>
                  <a:txBody>
                    <a:bodyPr/>
                    <a:lstStyle/>
                    <a:p>
                      <a:r>
                        <a:rPr lang="en-US" dirty="0" smtClean="0"/>
                        <a:t>Real time embedded software</a:t>
                      </a:r>
                      <a:endParaRPr lang="en-US" dirty="0"/>
                    </a:p>
                  </a:txBody>
                  <a:tcPr/>
                </a:tc>
              </a:tr>
              <a:tr h="370840">
                <a:tc>
                  <a:txBody>
                    <a:bodyPr/>
                    <a:lstStyle/>
                    <a:p>
                      <a:r>
                        <a:rPr lang="en-US" dirty="0" smtClean="0"/>
                        <a:t>10,000</a:t>
                      </a:r>
                      <a:endParaRPr lang="en-US" dirty="0"/>
                    </a:p>
                  </a:txBody>
                  <a:tcPr/>
                </a:tc>
                <a:tc>
                  <a:txBody>
                    <a:bodyPr/>
                    <a:lstStyle/>
                    <a:p>
                      <a:r>
                        <a:rPr lang="en-US" dirty="0" smtClean="0"/>
                        <a:t>Telecommunication software</a:t>
                      </a:r>
                      <a:endParaRPr lang="en-US" dirty="0"/>
                    </a:p>
                  </a:txBody>
                  <a:tcPr/>
                </a:tc>
              </a:tr>
              <a:tr h="370840">
                <a:tc>
                  <a:txBody>
                    <a:bodyPr/>
                    <a:lstStyle/>
                    <a:p>
                      <a:r>
                        <a:rPr lang="en-US" dirty="0" smtClean="0"/>
                        <a:t>12,000</a:t>
                      </a:r>
                      <a:endParaRPr lang="en-US" dirty="0"/>
                    </a:p>
                  </a:txBody>
                  <a:tcPr/>
                </a:tc>
                <a:tc>
                  <a:txBody>
                    <a:bodyPr/>
                    <a:lstStyle/>
                    <a:p>
                      <a:r>
                        <a:rPr lang="en-US" dirty="0" smtClean="0"/>
                        <a:t>Scientific software</a:t>
                      </a:r>
                      <a:endParaRPr lang="en-US" dirty="0"/>
                    </a:p>
                  </a:txBody>
                  <a:tcPr/>
                </a:tc>
              </a:tr>
              <a:tr h="370840">
                <a:tc>
                  <a:txBody>
                    <a:bodyPr/>
                    <a:lstStyle/>
                    <a:p>
                      <a:r>
                        <a:rPr lang="en-US" dirty="0" smtClean="0"/>
                        <a:t>28,000</a:t>
                      </a:r>
                      <a:endParaRPr lang="en-US" dirty="0"/>
                    </a:p>
                  </a:txBody>
                  <a:tcPr/>
                </a:tc>
                <a:tc>
                  <a:txBody>
                    <a:bodyPr/>
                    <a:lstStyle/>
                    <a:p>
                      <a:r>
                        <a:rPr lang="en-US" dirty="0" smtClean="0"/>
                        <a:t>Business</a:t>
                      </a:r>
                      <a:r>
                        <a:rPr lang="en-US" baseline="0" dirty="0" smtClean="0"/>
                        <a:t> system applications</a:t>
                      </a:r>
                      <a:endParaRPr lang="en-US" dirty="0"/>
                    </a:p>
                  </a:txBody>
                  <a:tcPr/>
                </a:tc>
              </a:tr>
            </a:tbl>
          </a:graphicData>
        </a:graphic>
      </p:graphicFrame>
    </p:spTree>
    <p:extLst>
      <p:ext uri="{BB962C8B-B14F-4D97-AF65-F5344CB8AC3E}">
        <p14:creationId xmlns:p14="http://schemas.microsoft.com/office/powerpoint/2010/main" val="385728140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Question</a:t>
            </a:r>
            <a:endParaRPr lang="en-US" dirty="0"/>
          </a:p>
        </p:txBody>
      </p:sp>
      <p:sp>
        <p:nvSpPr>
          <p:cNvPr id="3" name="Content Placeholder 2"/>
          <p:cNvSpPr>
            <a:spLocks noGrp="1"/>
          </p:cNvSpPr>
          <p:nvPr>
            <p:ph idx="1"/>
          </p:nvPr>
        </p:nvSpPr>
        <p:spPr>
          <a:xfrm>
            <a:off x="457200" y="3429000"/>
            <a:ext cx="8229600" cy="2697163"/>
          </a:xfrm>
        </p:spPr>
        <p:txBody>
          <a:bodyPr/>
          <a:lstStyle/>
          <a:p>
            <a:r>
              <a:rPr lang="en-US" dirty="0" smtClean="0"/>
              <a:t>What is the relationship before time and effort in the equation?</a:t>
            </a:r>
            <a:endParaRPr lang="en-US" dirty="0"/>
          </a:p>
        </p:txBody>
      </p:sp>
      <p:sp>
        <p:nvSpPr>
          <p:cNvPr id="5" name="TextBox 4"/>
          <p:cNvSpPr txBox="1"/>
          <p:nvPr/>
        </p:nvSpPr>
        <p:spPr>
          <a:xfrm>
            <a:off x="1600200" y="1905000"/>
            <a:ext cx="6019800" cy="461665"/>
          </a:xfrm>
          <a:prstGeom prst="rect">
            <a:avLst/>
          </a:prstGeom>
          <a:noFill/>
        </p:spPr>
        <p:txBody>
          <a:bodyPr wrap="square" rtlCol="0">
            <a:spAutoFit/>
          </a:bodyPr>
          <a:lstStyle/>
          <a:p>
            <a:r>
              <a:rPr lang="en-US" sz="2400" dirty="0" smtClean="0">
                <a:solidFill>
                  <a:srgbClr val="0000FF"/>
                </a:solidFill>
              </a:rPr>
              <a:t>Effort</a:t>
            </a:r>
            <a:r>
              <a:rPr lang="en-US" sz="2400" baseline="30000" dirty="0" smtClean="0">
                <a:solidFill>
                  <a:srgbClr val="0000FF"/>
                </a:solidFill>
              </a:rPr>
              <a:t> </a:t>
            </a:r>
            <a:r>
              <a:rPr lang="en-US" sz="2400" dirty="0" smtClean="0">
                <a:solidFill>
                  <a:srgbClr val="0000FF"/>
                </a:solidFill>
              </a:rPr>
              <a:t>= B</a:t>
            </a:r>
            <a:r>
              <a:rPr lang="en-US" sz="2400" baseline="30000" dirty="0" smtClean="0">
                <a:solidFill>
                  <a:srgbClr val="0000FF"/>
                </a:solidFill>
              </a:rPr>
              <a:t>  </a:t>
            </a:r>
            <a:r>
              <a:rPr lang="en-US" sz="2400" dirty="0" smtClean="0">
                <a:solidFill>
                  <a:srgbClr val="0000FF"/>
                </a:solidFill>
              </a:rPr>
              <a:t>* ( Size/(Productivity </a:t>
            </a:r>
            <a:r>
              <a:rPr lang="en-US" sz="2400" dirty="0">
                <a:solidFill>
                  <a:srgbClr val="0000FF"/>
                </a:solidFill>
              </a:rPr>
              <a:t>* Time</a:t>
            </a:r>
            <a:r>
              <a:rPr lang="en-US" sz="2400" baseline="30000" dirty="0">
                <a:solidFill>
                  <a:srgbClr val="0000FF"/>
                </a:solidFill>
              </a:rPr>
              <a:t>4/</a:t>
            </a:r>
            <a:r>
              <a:rPr lang="en-US" sz="2400" baseline="30000" dirty="0" smtClean="0">
                <a:solidFill>
                  <a:srgbClr val="0000FF"/>
                </a:solidFill>
              </a:rPr>
              <a:t>3</a:t>
            </a:r>
            <a:r>
              <a:rPr lang="en-US" sz="2400" dirty="0" smtClean="0">
                <a:solidFill>
                  <a:srgbClr val="0000FF"/>
                </a:solidFill>
              </a:rPr>
              <a:t>))</a:t>
            </a:r>
            <a:r>
              <a:rPr lang="en-US" sz="2400" baseline="30000" dirty="0" smtClean="0">
                <a:solidFill>
                  <a:srgbClr val="0000FF"/>
                </a:solidFill>
              </a:rPr>
              <a:t>3</a:t>
            </a:r>
            <a:endParaRPr lang="en-US" sz="2400" baseline="30000" dirty="0">
              <a:solidFill>
                <a:srgbClr val="0000FF"/>
              </a:solidFill>
            </a:endParaRPr>
          </a:p>
        </p:txBody>
      </p:sp>
    </p:spTree>
    <p:extLst>
      <p:ext uri="{BB962C8B-B14F-4D97-AF65-F5344CB8AC3E}">
        <p14:creationId xmlns:p14="http://schemas.microsoft.com/office/powerpoint/2010/main" val="260395582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me-Effort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0013"/>
            <a:ext cx="4711262" cy="458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74131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me-Effort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725" y="635495"/>
            <a:ext cx="5745537" cy="5586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57345" y="1639614"/>
            <a:ext cx="1820918" cy="227023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5" name="Rectangle 4"/>
          <p:cNvSpPr/>
          <p:nvPr/>
        </p:nvSpPr>
        <p:spPr>
          <a:xfrm>
            <a:off x="5557345" y="3972915"/>
            <a:ext cx="1820918" cy="1545021"/>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6" name="TextBox 5"/>
          <p:cNvSpPr txBox="1"/>
          <p:nvPr/>
        </p:nvSpPr>
        <p:spPr>
          <a:xfrm>
            <a:off x="476882" y="5991573"/>
            <a:ext cx="2359492" cy="461665"/>
          </a:xfrm>
          <a:prstGeom prst="rect">
            <a:avLst/>
          </a:prstGeom>
          <a:noFill/>
        </p:spPr>
        <p:txBody>
          <a:bodyPr wrap="none" rtlCol="0">
            <a:spAutoFit/>
          </a:bodyPr>
          <a:lstStyle/>
          <a:p>
            <a:r>
              <a:rPr lang="en-US" sz="2400" b="1" dirty="0" smtClean="0">
                <a:solidFill>
                  <a:srgbClr val="FF0000"/>
                </a:solidFill>
              </a:rPr>
              <a:t>Impossible zones</a:t>
            </a:r>
            <a:endParaRPr lang="en-SG" sz="2400" b="1" dirty="0">
              <a:solidFill>
                <a:srgbClr val="FF0000"/>
              </a:solidFill>
            </a:endParaRPr>
          </a:p>
        </p:txBody>
      </p:sp>
      <p:sp>
        <p:nvSpPr>
          <p:cNvPr id="7" name="Rectangle 6"/>
          <p:cNvSpPr/>
          <p:nvPr/>
        </p:nvSpPr>
        <p:spPr>
          <a:xfrm>
            <a:off x="2408182" y="1639614"/>
            <a:ext cx="3149162" cy="227023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Tree>
    <p:extLst>
      <p:ext uri="{BB962C8B-B14F-4D97-AF65-F5344CB8AC3E}">
        <p14:creationId xmlns:p14="http://schemas.microsoft.com/office/powerpoint/2010/main" val="269778046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me-Effort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725" y="635495"/>
            <a:ext cx="5745537" cy="55869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08184" y="3972915"/>
            <a:ext cx="3137339" cy="1545021"/>
          </a:xfrm>
          <a:prstGeom prst="rect">
            <a:avLst/>
          </a:prstGeom>
          <a:solidFill>
            <a:schemeClr val="accent6">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6" name="TextBox 5"/>
          <p:cNvSpPr txBox="1"/>
          <p:nvPr/>
        </p:nvSpPr>
        <p:spPr>
          <a:xfrm>
            <a:off x="476882" y="5991572"/>
            <a:ext cx="3499484" cy="461665"/>
          </a:xfrm>
          <a:prstGeom prst="rect">
            <a:avLst/>
          </a:prstGeom>
          <a:noFill/>
        </p:spPr>
        <p:txBody>
          <a:bodyPr wrap="none" rtlCol="0">
            <a:spAutoFit/>
          </a:bodyPr>
          <a:lstStyle/>
          <a:p>
            <a:r>
              <a:rPr lang="en-US" sz="2400" b="1" dirty="0" smtClean="0">
                <a:solidFill>
                  <a:srgbClr val="00B050"/>
                </a:solidFill>
              </a:rPr>
              <a:t>You can only operate here</a:t>
            </a:r>
            <a:endParaRPr lang="en-SG" sz="2400" b="1" dirty="0">
              <a:solidFill>
                <a:srgbClr val="00B050"/>
              </a:solidFill>
            </a:endParaRPr>
          </a:p>
        </p:txBody>
      </p:sp>
      <p:sp>
        <p:nvSpPr>
          <p:cNvPr id="8" name="Rectangle 7"/>
          <p:cNvSpPr/>
          <p:nvPr/>
        </p:nvSpPr>
        <p:spPr>
          <a:xfrm>
            <a:off x="5557345" y="1639614"/>
            <a:ext cx="1820918" cy="227023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9" name="Rectangle 8"/>
          <p:cNvSpPr/>
          <p:nvPr/>
        </p:nvSpPr>
        <p:spPr>
          <a:xfrm>
            <a:off x="5557345" y="3972915"/>
            <a:ext cx="1820918" cy="1545021"/>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10" name="Rectangle 9"/>
          <p:cNvSpPr/>
          <p:nvPr/>
        </p:nvSpPr>
        <p:spPr>
          <a:xfrm>
            <a:off x="2408182" y="1639614"/>
            <a:ext cx="3149162" cy="227023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Tree>
    <p:extLst>
      <p:ext uri="{BB962C8B-B14F-4D97-AF65-F5344CB8AC3E}">
        <p14:creationId xmlns:p14="http://schemas.microsoft.com/office/powerpoint/2010/main" val="289378215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me-Effort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725" y="635495"/>
            <a:ext cx="5745537" cy="55869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08184" y="3972915"/>
            <a:ext cx="3137339" cy="1545021"/>
          </a:xfrm>
          <a:prstGeom prst="rect">
            <a:avLst/>
          </a:prstGeom>
          <a:solidFill>
            <a:schemeClr val="accent6">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6" name="TextBox 5"/>
          <p:cNvSpPr txBox="1"/>
          <p:nvPr/>
        </p:nvSpPr>
        <p:spPr>
          <a:xfrm>
            <a:off x="476882" y="5991571"/>
            <a:ext cx="3499484" cy="461665"/>
          </a:xfrm>
          <a:prstGeom prst="rect">
            <a:avLst/>
          </a:prstGeom>
          <a:noFill/>
        </p:spPr>
        <p:txBody>
          <a:bodyPr wrap="none" rtlCol="0">
            <a:spAutoFit/>
          </a:bodyPr>
          <a:lstStyle/>
          <a:p>
            <a:r>
              <a:rPr lang="en-US" sz="2400" b="1" dirty="0" smtClean="0">
                <a:solidFill>
                  <a:srgbClr val="00B050"/>
                </a:solidFill>
              </a:rPr>
              <a:t>You can only operate here</a:t>
            </a:r>
            <a:endParaRPr lang="en-SG" sz="2400" b="1" dirty="0">
              <a:solidFill>
                <a:srgbClr val="00B050"/>
              </a:solidFill>
            </a:endParaRPr>
          </a:p>
        </p:txBody>
      </p:sp>
      <p:sp>
        <p:nvSpPr>
          <p:cNvPr id="7" name="TextBox 6"/>
          <p:cNvSpPr txBox="1"/>
          <p:nvPr/>
        </p:nvSpPr>
        <p:spPr>
          <a:xfrm>
            <a:off x="7621438" y="377068"/>
            <a:ext cx="1522562" cy="4893647"/>
          </a:xfrm>
          <a:prstGeom prst="rect">
            <a:avLst/>
          </a:prstGeom>
          <a:noFill/>
        </p:spPr>
        <p:txBody>
          <a:bodyPr wrap="square" rtlCol="0">
            <a:spAutoFit/>
          </a:bodyPr>
          <a:lstStyle/>
          <a:p>
            <a:r>
              <a:rPr lang="en-US" sz="2400" b="1" dirty="0" smtClean="0">
                <a:solidFill>
                  <a:srgbClr val="0070C0"/>
                </a:solidFill>
              </a:rPr>
              <a:t>In case you have not noticed, this</a:t>
            </a:r>
          </a:p>
          <a:p>
            <a:r>
              <a:rPr lang="en-US" sz="2400" b="1" dirty="0" smtClean="0">
                <a:solidFill>
                  <a:srgbClr val="0070C0"/>
                </a:solidFill>
              </a:rPr>
              <a:t>is just an example. You do not have 15 months, not even </a:t>
            </a:r>
          </a:p>
          <a:p>
            <a:r>
              <a:rPr lang="en-US" sz="2400" b="1" dirty="0">
                <a:solidFill>
                  <a:srgbClr val="0070C0"/>
                </a:solidFill>
              </a:rPr>
              <a:t>1</a:t>
            </a:r>
            <a:r>
              <a:rPr lang="en-US" sz="2400" b="1" dirty="0" smtClean="0">
                <a:solidFill>
                  <a:srgbClr val="0070C0"/>
                </a:solidFill>
              </a:rPr>
              <a:t>5 weeks!</a:t>
            </a:r>
          </a:p>
        </p:txBody>
      </p:sp>
      <p:sp>
        <p:nvSpPr>
          <p:cNvPr id="2" name="Oval 1"/>
          <p:cNvSpPr/>
          <p:nvPr/>
        </p:nvSpPr>
        <p:spPr>
          <a:xfrm>
            <a:off x="5096203" y="5517936"/>
            <a:ext cx="638504" cy="473635"/>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cxnSp>
        <p:nvCxnSpPr>
          <p:cNvPr id="4" name="Straight Arrow Connector 3"/>
          <p:cNvCxnSpPr/>
          <p:nvPr/>
        </p:nvCxnSpPr>
        <p:spPr>
          <a:xfrm flipH="1">
            <a:off x="5734711" y="3001997"/>
            <a:ext cx="1886729" cy="25159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08182" y="1639614"/>
            <a:ext cx="3149162" cy="227023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9" name="Rectangle 8"/>
          <p:cNvSpPr/>
          <p:nvPr/>
        </p:nvSpPr>
        <p:spPr>
          <a:xfrm>
            <a:off x="5557345" y="1639614"/>
            <a:ext cx="1820918" cy="227023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10" name="Rectangle 9"/>
          <p:cNvSpPr/>
          <p:nvPr/>
        </p:nvSpPr>
        <p:spPr>
          <a:xfrm>
            <a:off x="5557345" y="3972915"/>
            <a:ext cx="1820918" cy="1545021"/>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Tree>
    <p:extLst>
      <p:ext uri="{BB962C8B-B14F-4D97-AF65-F5344CB8AC3E}">
        <p14:creationId xmlns:p14="http://schemas.microsoft.com/office/powerpoint/2010/main" val="191998938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018373"/>
            <a:ext cx="9220200" cy="1077218"/>
          </a:xfrm>
          <a:prstGeom prst="rect">
            <a:avLst/>
          </a:prstGeom>
          <a:noFill/>
        </p:spPr>
        <p:txBody>
          <a:bodyPr wrap="square" rtlCol="0">
            <a:spAutoFit/>
          </a:bodyPr>
          <a:lstStyle/>
          <a:p>
            <a:pPr algn="ctr"/>
            <a:r>
              <a:rPr lang="en-US" sz="3200" b="1" dirty="0" smtClean="0">
                <a:solidFill>
                  <a:prstClr val="black"/>
                </a:solidFill>
              </a:rPr>
              <a:t>You can pour more effort into less time, but there </a:t>
            </a:r>
          </a:p>
          <a:p>
            <a:pPr algn="ctr"/>
            <a:r>
              <a:rPr lang="en-US" sz="3200" b="1" dirty="0" smtClean="0">
                <a:solidFill>
                  <a:prstClr val="black"/>
                </a:solidFill>
              </a:rPr>
              <a:t>are limits … </a:t>
            </a:r>
            <a:r>
              <a:rPr lang="en-US" sz="3200" b="1" dirty="0" smtClean="0">
                <a:solidFill>
                  <a:prstClr val="black"/>
                </a:solidFill>
                <a:sym typeface="Wingdings" pitchFamily="2" charset="2"/>
              </a:rPr>
              <a:t></a:t>
            </a:r>
            <a:endParaRPr lang="en-SG" sz="3200" b="1" dirty="0">
              <a:solidFill>
                <a:prstClr val="black"/>
              </a:solidFill>
            </a:endParaRPr>
          </a:p>
        </p:txBody>
      </p:sp>
    </p:spTree>
    <p:extLst>
      <p:ext uri="{BB962C8B-B14F-4D97-AF65-F5344CB8AC3E}">
        <p14:creationId xmlns:p14="http://schemas.microsoft.com/office/powerpoint/2010/main" val="15395361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ath March (Yourdon Press Computing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29" y="715991"/>
            <a:ext cx="3797780" cy="506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9451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Programmer’s Life</a:t>
            </a:r>
            <a:endParaRPr lang="en-US" dirty="0"/>
          </a:p>
        </p:txBody>
      </p:sp>
      <p:pic>
        <p:nvPicPr>
          <p:cNvPr id="2050" name="Picture 2" descr="http://www.candra.web.id/wp-content/uploads/2012/07/programm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88196"/>
            <a:ext cx="5029200" cy="473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88279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ath March (Yourdon Press Computing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29" y="715991"/>
            <a:ext cx="3797780" cy="506370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4512694" y="948901"/>
            <a:ext cx="4156853" cy="4351338"/>
          </a:xfrm>
        </p:spPr>
        <p:txBody>
          <a:bodyPr>
            <a:normAutofit fontScale="92500" lnSpcReduction="20000"/>
          </a:bodyPr>
          <a:lstStyle/>
          <a:p>
            <a:pPr marL="0" indent="0">
              <a:buNone/>
            </a:pPr>
            <a:r>
              <a:rPr lang="en-SG" sz="3600" b="1" i="1" dirty="0" smtClean="0"/>
              <a:t>“In project management, a death march is a project where the members feel it is destined to fail and/or requires a stretch of unsustainable overwork.”</a:t>
            </a:r>
          </a:p>
          <a:p>
            <a:pPr marL="0" indent="0">
              <a:buNone/>
            </a:pPr>
            <a:r>
              <a:rPr lang="en-US" sz="3600" b="1" i="1" dirty="0"/>
              <a:t>	</a:t>
            </a:r>
            <a:endParaRPr lang="en-SG" sz="3600" b="1" i="1" dirty="0" smtClean="0"/>
          </a:p>
        </p:txBody>
      </p:sp>
    </p:spTree>
    <p:extLst>
      <p:ext uri="{BB962C8B-B14F-4D97-AF65-F5344CB8AC3E}">
        <p14:creationId xmlns:p14="http://schemas.microsoft.com/office/powerpoint/2010/main" val="337686494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ath March (Yourdon Press Computing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29" y="715991"/>
            <a:ext cx="3797780" cy="506370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4512694" y="948901"/>
            <a:ext cx="4156853" cy="4351338"/>
          </a:xfrm>
        </p:spPr>
        <p:txBody>
          <a:bodyPr>
            <a:normAutofit fontScale="92500" lnSpcReduction="20000"/>
          </a:bodyPr>
          <a:lstStyle/>
          <a:p>
            <a:pPr marL="0" indent="0">
              <a:buNone/>
            </a:pPr>
            <a:r>
              <a:rPr lang="en-SG" sz="3600" b="1" i="1" dirty="0" smtClean="0"/>
              <a:t>“In project management, a death march is a project where the members feel it is destined to fail and/or requires a stretch of </a:t>
            </a:r>
            <a:r>
              <a:rPr lang="en-SG" sz="3600" b="1" i="1" dirty="0" smtClean="0">
                <a:solidFill>
                  <a:srgbClr val="FF0000"/>
                </a:solidFill>
              </a:rPr>
              <a:t>unsustainable overwork</a:t>
            </a:r>
            <a:r>
              <a:rPr lang="en-SG" sz="3600" b="1" i="1" dirty="0" smtClean="0"/>
              <a:t>.”</a:t>
            </a:r>
          </a:p>
          <a:p>
            <a:pPr marL="0" indent="0">
              <a:buNone/>
            </a:pPr>
            <a:r>
              <a:rPr lang="en-US" sz="3600" b="1" i="1" dirty="0"/>
              <a:t>	</a:t>
            </a:r>
            <a:endParaRPr lang="en-SG" sz="3600" b="1" i="1" dirty="0" smtClean="0"/>
          </a:p>
        </p:txBody>
      </p:sp>
    </p:spTree>
    <p:extLst>
      <p:ext uri="{BB962C8B-B14F-4D97-AF65-F5344CB8AC3E}">
        <p14:creationId xmlns:p14="http://schemas.microsoft.com/office/powerpoint/2010/main" val="155370083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4 (10 min)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Your project needs </a:t>
            </a:r>
            <a:r>
              <a:rPr lang="en-US" dirty="0"/>
              <a:t>to be completed in </a:t>
            </a:r>
            <a:r>
              <a:rPr lang="en-US" dirty="0" smtClean="0"/>
              <a:t>3 months. The </a:t>
            </a:r>
            <a:r>
              <a:rPr lang="en-US" dirty="0"/>
              <a:t>estimated </a:t>
            </a:r>
            <a:r>
              <a:rPr lang="en-US" dirty="0" smtClean="0"/>
              <a:t>size </a:t>
            </a:r>
            <a:r>
              <a:rPr lang="en-US" dirty="0"/>
              <a:t>of the system you are developing </a:t>
            </a:r>
            <a:r>
              <a:rPr lang="en-US" dirty="0" smtClean="0"/>
              <a:t>is </a:t>
            </a:r>
            <a:r>
              <a:rPr lang="en-US" dirty="0"/>
              <a:t>20,000 </a:t>
            </a:r>
            <a:r>
              <a:rPr lang="en-US" dirty="0" smtClean="0"/>
              <a:t>LOC. </a:t>
            </a:r>
            <a:endParaRPr lang="en-US" dirty="0"/>
          </a:p>
          <a:p>
            <a:r>
              <a:rPr lang="en-US" dirty="0" smtClean="0"/>
              <a:t>Find </a:t>
            </a:r>
            <a:r>
              <a:rPr lang="en-US" dirty="0"/>
              <a:t>out how much effort </a:t>
            </a:r>
            <a:r>
              <a:rPr lang="en-US" dirty="0" smtClean="0"/>
              <a:t>your </a:t>
            </a:r>
            <a:r>
              <a:rPr lang="en-US" dirty="0"/>
              <a:t>team will need </a:t>
            </a:r>
            <a:r>
              <a:rPr lang="en-US" dirty="0" smtClean="0"/>
              <a:t>(assume productivity = 1200).</a:t>
            </a:r>
            <a:endParaRPr lang="en-US" dirty="0"/>
          </a:p>
          <a:p>
            <a:r>
              <a:rPr lang="en-US" dirty="0" smtClean="0"/>
              <a:t>The </a:t>
            </a:r>
            <a:r>
              <a:rPr lang="en-US" dirty="0"/>
              <a:t>team members decide to take a </a:t>
            </a:r>
            <a:r>
              <a:rPr lang="en-US" dirty="0" smtClean="0"/>
              <a:t>break during recess week (0.25 month). Is it wise? </a:t>
            </a:r>
          </a:p>
          <a:p>
            <a:r>
              <a:rPr lang="en-US" dirty="0" smtClean="0"/>
              <a:t>Amongst </a:t>
            </a:r>
            <a:r>
              <a:rPr lang="en-US" dirty="0"/>
              <a:t>the following choices, select the measure(s) you feel are most appropriate for </a:t>
            </a:r>
            <a:r>
              <a:rPr lang="en-US" dirty="0" smtClean="0"/>
              <a:t>your team </a:t>
            </a:r>
            <a:r>
              <a:rPr lang="en-US" dirty="0"/>
              <a:t>to meet the original deadline </a:t>
            </a:r>
            <a:r>
              <a:rPr lang="en-US" i="1" dirty="0"/>
              <a:t>and </a:t>
            </a:r>
            <a:r>
              <a:rPr lang="en-US" dirty="0"/>
              <a:t>have the planned </a:t>
            </a:r>
            <a:r>
              <a:rPr lang="en-US" dirty="0" smtClean="0"/>
              <a:t>break. </a:t>
            </a:r>
          </a:p>
          <a:p>
            <a:pPr lvl="1"/>
            <a:r>
              <a:rPr lang="en-US" dirty="0" smtClean="0"/>
              <a:t>Add </a:t>
            </a:r>
            <a:r>
              <a:rPr lang="en-US" dirty="0"/>
              <a:t>two new members to the team </a:t>
            </a:r>
            <a:r>
              <a:rPr lang="en-US" dirty="0" smtClean="0"/>
              <a:t>immediately?</a:t>
            </a:r>
            <a:endParaRPr lang="en-US" dirty="0"/>
          </a:p>
          <a:p>
            <a:pPr lvl="1"/>
            <a:r>
              <a:rPr lang="en-US" dirty="0" smtClean="0"/>
              <a:t>Every </a:t>
            </a:r>
            <a:r>
              <a:rPr lang="en-US" dirty="0"/>
              <a:t>member of the team work longer hours each </a:t>
            </a:r>
            <a:r>
              <a:rPr lang="en-US" dirty="0" smtClean="0"/>
              <a:t>day?</a:t>
            </a:r>
            <a:endParaRPr lang="en-US" dirty="0"/>
          </a:p>
          <a:p>
            <a:pPr lvl="1"/>
            <a:r>
              <a:rPr lang="en-US" dirty="0" smtClean="0"/>
              <a:t>Re-estimate </a:t>
            </a:r>
            <a:r>
              <a:rPr lang="en-US" dirty="0"/>
              <a:t>the size of the system to be lower than 20,000 </a:t>
            </a:r>
            <a:r>
              <a:rPr lang="en-US" dirty="0" smtClean="0"/>
              <a:t>LOC?</a:t>
            </a:r>
            <a:endParaRPr lang="en-US" dirty="0"/>
          </a:p>
        </p:txBody>
      </p:sp>
    </p:spTree>
    <p:extLst>
      <p:ext uri="{BB962C8B-B14F-4D97-AF65-F5344CB8AC3E}">
        <p14:creationId xmlns:p14="http://schemas.microsoft.com/office/powerpoint/2010/main" val="186590218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week’s reading</a:t>
            </a:r>
            <a:endParaRPr lang="en-SG" dirty="0"/>
          </a:p>
        </p:txBody>
      </p:sp>
      <p:sp>
        <p:nvSpPr>
          <p:cNvPr id="3" name="Content Placeholder 2"/>
          <p:cNvSpPr>
            <a:spLocks noGrp="1"/>
          </p:cNvSpPr>
          <p:nvPr>
            <p:ph sz="half" idx="1"/>
          </p:nvPr>
        </p:nvSpPr>
        <p:spPr>
          <a:xfrm>
            <a:off x="457200" y="1600206"/>
            <a:ext cx="4495800" cy="4525963"/>
          </a:xfrm>
        </p:spPr>
        <p:txBody>
          <a:bodyPr/>
          <a:lstStyle/>
          <a:p>
            <a:r>
              <a:rPr lang="en-SG" dirty="0"/>
              <a:t>Brooks, Frederick. P., Jr. (April 1987). "</a:t>
            </a:r>
            <a:r>
              <a:rPr lang="en-SG" b="1" dirty="0"/>
              <a:t>No Silver Bullet: Essence and Accidents of Software Engineering</a:t>
            </a:r>
            <a:r>
              <a:rPr lang="en-SG" dirty="0"/>
              <a:t>". Computer 20 (4): 10–19. </a:t>
            </a:r>
            <a:r>
              <a:rPr lang="en-SG" dirty="0" smtClean="0"/>
              <a:t>doi:10.1109/MC.1987.1663532</a:t>
            </a:r>
          </a:p>
          <a:p>
            <a:pPr lvl="1"/>
            <a:r>
              <a:rPr lang="en-SG" b="1" dirty="0">
                <a:hlinkClick r:id="rId2"/>
              </a:rPr>
              <a:t>http://</a:t>
            </a:r>
            <a:r>
              <a:rPr lang="en-SG" b="1" dirty="0" smtClean="0">
                <a:hlinkClick r:id="rId2"/>
              </a:rPr>
              <a:t>tinyurl.com/c682zju</a:t>
            </a:r>
            <a:r>
              <a:rPr lang="en-SG" b="1" dirty="0" smtClean="0"/>
              <a:t> </a:t>
            </a:r>
            <a:endParaRPr lang="en-SG" dirty="0" smtClean="0"/>
          </a:p>
          <a:p>
            <a:endParaRPr lang="en-SG" dirty="0" smtClean="0"/>
          </a:p>
          <a:p>
            <a:endParaRPr lang="en-SG" dirty="0"/>
          </a:p>
        </p:txBody>
      </p:sp>
      <p:pic>
        <p:nvPicPr>
          <p:cNvPr id="1026" name="Picture 2" descr="http://www.computerhistory.org/fellowawards/media/img/fellows/2001_frederick_brook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752600"/>
            <a:ext cx="2438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14FB6B5-3DC1-430F-980B-D31F76963CF2}" type="slidenum">
              <a:rPr lang="en-US" smtClean="0"/>
              <a:t>63</a:t>
            </a:fld>
            <a:endParaRPr lang="en-US" dirty="0"/>
          </a:p>
        </p:txBody>
      </p:sp>
    </p:spTree>
    <p:extLst>
      <p:ext uri="{BB962C8B-B14F-4D97-AF65-F5344CB8AC3E}">
        <p14:creationId xmlns:p14="http://schemas.microsoft.com/office/powerpoint/2010/main" val="35957860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SG" dirty="0"/>
          </a:p>
        </p:txBody>
      </p:sp>
      <p:sp>
        <p:nvSpPr>
          <p:cNvPr id="6" name="Content Placeholder 5"/>
          <p:cNvSpPr>
            <a:spLocks noGrp="1"/>
          </p:cNvSpPr>
          <p:nvPr>
            <p:ph idx="1"/>
          </p:nvPr>
        </p:nvSpPr>
        <p:spPr/>
        <p:txBody>
          <a:bodyPr>
            <a:normAutofit fontScale="77500" lnSpcReduction="20000"/>
          </a:bodyPr>
          <a:lstStyle/>
          <a:p>
            <a:r>
              <a:rPr lang="en-US" dirty="0" smtClean="0"/>
              <a:t>Datta, Subhajit , 2010. Software Engineering: Concepts and Applications. Oxford University Press. (ISBN </a:t>
            </a:r>
            <a:r>
              <a:rPr lang="en-SG" dirty="0" smtClean="0"/>
              <a:t>978-0-19-569656-1)</a:t>
            </a:r>
          </a:p>
          <a:p>
            <a:r>
              <a:rPr lang="en-SG" dirty="0" smtClean="0"/>
              <a:t>Ulrich</a:t>
            </a:r>
            <a:r>
              <a:rPr lang="en-SG" dirty="0"/>
              <a:t>, Karl T. </a:t>
            </a:r>
            <a:r>
              <a:rPr lang="en-SG" dirty="0" smtClean="0"/>
              <a:t>, 2011</a:t>
            </a:r>
            <a:r>
              <a:rPr lang="en-SG" dirty="0"/>
              <a:t>. Design: Creation of Artifacts in Society. University of Pennsylvania. (ISBN 978-0-9836487-0-3</a:t>
            </a:r>
            <a:r>
              <a:rPr lang="en-SG" dirty="0" smtClean="0"/>
              <a:t>)</a:t>
            </a:r>
          </a:p>
          <a:p>
            <a:r>
              <a:rPr lang="en-US" dirty="0" smtClean="0"/>
              <a:t>Brooks, Frederick P. , 2010. The Design of Design: Essays from a Computer Scientist. </a:t>
            </a:r>
            <a:r>
              <a:rPr lang="en-SG" dirty="0"/>
              <a:t>Addison-Wesley </a:t>
            </a:r>
            <a:r>
              <a:rPr lang="en-SG" dirty="0" smtClean="0"/>
              <a:t>Professional. </a:t>
            </a:r>
            <a:r>
              <a:rPr lang="en-SG" dirty="0"/>
              <a:t>(ISBN - </a:t>
            </a:r>
            <a:r>
              <a:rPr lang="en-SG" dirty="0" smtClean="0"/>
              <a:t>978-0201362985)</a:t>
            </a:r>
          </a:p>
          <a:p>
            <a:r>
              <a:rPr lang="en-SG" dirty="0"/>
              <a:t>Putnam, Lawrence H.; Ware Myers (2003). </a:t>
            </a:r>
            <a:r>
              <a:rPr lang="en-SG" i="1" dirty="0"/>
              <a:t>Five core metrics : the intelligence behind successful software management</a:t>
            </a:r>
            <a:r>
              <a:rPr lang="en-SG" dirty="0"/>
              <a:t>. Dorset House Publishing. </a:t>
            </a:r>
            <a:r>
              <a:rPr lang="en-SG" dirty="0" smtClean="0"/>
              <a:t>(ISBN</a:t>
            </a:r>
            <a:r>
              <a:rPr lang="en-SG" dirty="0"/>
              <a:t> 0-932633-55-2</a:t>
            </a:r>
            <a:r>
              <a:rPr lang="en-SG" dirty="0" smtClean="0"/>
              <a:t>.) </a:t>
            </a:r>
            <a:endParaRPr lang="en-SG" b="1" dirty="0"/>
          </a:p>
        </p:txBody>
      </p:sp>
      <p:sp>
        <p:nvSpPr>
          <p:cNvPr id="2" name="Slide Number Placeholder 1"/>
          <p:cNvSpPr>
            <a:spLocks noGrp="1"/>
          </p:cNvSpPr>
          <p:nvPr>
            <p:ph type="sldNum" sz="quarter" idx="12"/>
          </p:nvPr>
        </p:nvSpPr>
        <p:spPr/>
        <p:txBody>
          <a:bodyPr/>
          <a:lstStyle/>
          <a:p>
            <a:fld id="{B14FB6B5-3DC1-430F-980B-D31F76963CF2}" type="slidenum">
              <a:rPr lang="en-US" smtClean="0"/>
              <a:t>64</a:t>
            </a:fld>
            <a:endParaRPr lang="en-US" dirty="0"/>
          </a:p>
        </p:txBody>
      </p:sp>
    </p:spTree>
    <p:extLst>
      <p:ext uri="{BB962C8B-B14F-4D97-AF65-F5344CB8AC3E}">
        <p14:creationId xmlns:p14="http://schemas.microsoft.com/office/powerpoint/2010/main" val="63109747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This Week</a:t>
            </a:r>
            <a:endParaRPr lang="en-US" dirty="0"/>
          </a:p>
        </p:txBody>
      </p:sp>
      <p:sp>
        <p:nvSpPr>
          <p:cNvPr id="3" name="Content Placeholder 2"/>
          <p:cNvSpPr>
            <a:spLocks noGrp="1"/>
          </p:cNvSpPr>
          <p:nvPr>
            <p:ph idx="1"/>
          </p:nvPr>
        </p:nvSpPr>
        <p:spPr/>
        <p:txBody>
          <a:bodyPr/>
          <a:lstStyle/>
          <a:p>
            <a:r>
              <a:rPr lang="en-US" dirty="0" smtClean="0"/>
              <a:t>Meet </a:t>
            </a:r>
            <a:r>
              <a:rPr lang="en-US" dirty="0"/>
              <a:t>and discuss with your group on </a:t>
            </a:r>
            <a:r>
              <a:rPr lang="en-US" dirty="0" smtClean="0"/>
              <a:t>how you plan to finish the project within the deadline.</a:t>
            </a:r>
            <a:endParaRPr lang="en-US" dirty="0"/>
          </a:p>
          <a:p>
            <a:pPr marL="0" indent="0">
              <a:buNone/>
            </a:pPr>
            <a:endParaRPr lang="en-US" dirty="0"/>
          </a:p>
        </p:txBody>
      </p:sp>
    </p:spTree>
    <p:extLst>
      <p:ext uri="{BB962C8B-B14F-4D97-AF65-F5344CB8AC3E}">
        <p14:creationId xmlns:p14="http://schemas.microsoft.com/office/powerpoint/2010/main" val="12613377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More Than Just Coding Skills</a:t>
            </a:r>
            <a:endParaRPr lang="en-US" dirty="0"/>
          </a:p>
        </p:txBody>
      </p:sp>
      <p:sp>
        <p:nvSpPr>
          <p:cNvPr id="2" name="Slide Number Placeholder 1"/>
          <p:cNvSpPr>
            <a:spLocks noGrp="1"/>
          </p:cNvSpPr>
          <p:nvPr>
            <p:ph type="sldNum" sz="quarter" idx="12"/>
          </p:nvPr>
        </p:nvSpPr>
        <p:spPr/>
        <p:txBody>
          <a:bodyPr/>
          <a:lstStyle/>
          <a:p>
            <a:fld id="{B14FB6B5-3DC1-430F-980B-D31F76963CF2}" type="slidenum">
              <a:rPr lang="en-US" smtClean="0"/>
              <a:t>7</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981200"/>
            <a:ext cx="3124200" cy="302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81400" y="5066208"/>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Coding Skills</a:t>
            </a:r>
            <a:endParaRPr lang="en-US" dirty="0"/>
          </a:p>
        </p:txBody>
      </p:sp>
      <p:sp>
        <p:nvSpPr>
          <p:cNvPr id="5" name="Right Arrow 4"/>
          <p:cNvSpPr/>
          <p:nvPr/>
        </p:nvSpPr>
        <p:spPr>
          <a:xfrm>
            <a:off x="1828800" y="5220792"/>
            <a:ext cx="1524000" cy="113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23661" y="5257800"/>
            <a:ext cx="1705339" cy="369332"/>
          </a:xfrm>
          <a:prstGeom prst="rect">
            <a:avLst/>
          </a:prstGeom>
          <a:noFill/>
        </p:spPr>
        <p:txBody>
          <a:bodyPr wrap="none" rtlCol="0">
            <a:spAutoFit/>
          </a:bodyPr>
          <a:lstStyle/>
          <a:p>
            <a:r>
              <a:rPr lang="en-US" dirty="0"/>
              <a:t>w</a:t>
            </a:r>
            <a:r>
              <a:rPr lang="en-US" dirty="0" smtClean="0"/>
              <a:t>here we are at</a:t>
            </a:r>
            <a:endParaRPr lang="en-US" dirty="0"/>
          </a:p>
        </p:txBody>
      </p:sp>
    </p:spTree>
    <p:extLst>
      <p:ext uri="{BB962C8B-B14F-4D97-AF65-F5344CB8AC3E}">
        <p14:creationId xmlns:p14="http://schemas.microsoft.com/office/powerpoint/2010/main" val="4370302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Questions</a:t>
            </a:r>
            <a:endParaRPr lang="en-SG" dirty="0"/>
          </a:p>
        </p:txBody>
      </p:sp>
      <p:sp>
        <p:nvSpPr>
          <p:cNvPr id="3" name="Content Placeholder 2"/>
          <p:cNvSpPr>
            <a:spLocks noGrp="1"/>
          </p:cNvSpPr>
          <p:nvPr>
            <p:ph idx="1"/>
          </p:nvPr>
        </p:nvSpPr>
        <p:spPr/>
        <p:txBody>
          <a:bodyPr/>
          <a:lstStyle/>
          <a:p>
            <a:r>
              <a:rPr lang="en-US" dirty="0" smtClean="0"/>
              <a:t>Why are we worried about methodologies?</a:t>
            </a:r>
          </a:p>
          <a:p>
            <a:r>
              <a:rPr lang="en-US" dirty="0" smtClean="0"/>
              <a:t>What is the software development life cycle (SDLC)?</a:t>
            </a:r>
          </a:p>
          <a:p>
            <a:r>
              <a:rPr lang="en-US" dirty="0" smtClean="0"/>
              <a:t>What are the different software development methodologies?</a:t>
            </a:r>
          </a:p>
          <a:p>
            <a:r>
              <a:rPr lang="en-US" dirty="0" smtClean="0"/>
              <a:t>How to choose one methodology over another?</a:t>
            </a:r>
            <a:endParaRPr lang="en-SG" dirty="0"/>
          </a:p>
        </p:txBody>
      </p:sp>
      <p:sp>
        <p:nvSpPr>
          <p:cNvPr id="4" name="Slide Number Placeholder 3"/>
          <p:cNvSpPr>
            <a:spLocks noGrp="1"/>
          </p:cNvSpPr>
          <p:nvPr>
            <p:ph type="sldNum" sz="quarter" idx="12"/>
          </p:nvPr>
        </p:nvSpPr>
        <p:spPr/>
        <p:txBody>
          <a:bodyPr/>
          <a:lstStyle/>
          <a:p>
            <a:fld id="{B14FB6B5-3DC1-430F-980B-D31F76963CF2}" type="slidenum">
              <a:rPr lang="en-US" smtClean="0"/>
              <a:t>8</a:t>
            </a:fld>
            <a:endParaRPr lang="en-US" dirty="0"/>
          </a:p>
        </p:txBody>
      </p:sp>
    </p:spTree>
    <p:extLst>
      <p:ext uri="{BB962C8B-B14F-4D97-AF65-F5344CB8AC3E}">
        <p14:creationId xmlns:p14="http://schemas.microsoft.com/office/powerpoint/2010/main" val="26844393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More Than Just Coding Skills</a:t>
            </a:r>
            <a:endParaRPr lang="en-US" dirty="0"/>
          </a:p>
        </p:txBody>
      </p:sp>
      <p:sp>
        <p:nvSpPr>
          <p:cNvPr id="2" name="Slide Number Placeholder 1"/>
          <p:cNvSpPr>
            <a:spLocks noGrp="1"/>
          </p:cNvSpPr>
          <p:nvPr>
            <p:ph type="sldNum" sz="quarter" idx="12"/>
          </p:nvPr>
        </p:nvSpPr>
        <p:spPr/>
        <p:txBody>
          <a:bodyPr/>
          <a:lstStyle/>
          <a:p>
            <a:fld id="{B14FB6B5-3DC1-430F-980B-D31F76963CF2}" type="slidenum">
              <a:rPr lang="en-US" smtClean="0"/>
              <a:t>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981200"/>
            <a:ext cx="3124200" cy="3025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81400" y="5066208"/>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Coding Skills</a:t>
            </a:r>
            <a:endParaRPr lang="en-US" dirty="0"/>
          </a:p>
        </p:txBody>
      </p:sp>
      <p:sp>
        <p:nvSpPr>
          <p:cNvPr id="5" name="Right Arrow 4"/>
          <p:cNvSpPr/>
          <p:nvPr/>
        </p:nvSpPr>
        <p:spPr>
          <a:xfrm>
            <a:off x="1828800" y="5220792"/>
            <a:ext cx="1524000" cy="113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23661" y="5257800"/>
            <a:ext cx="1705339" cy="369332"/>
          </a:xfrm>
          <a:prstGeom prst="rect">
            <a:avLst/>
          </a:prstGeom>
          <a:noFill/>
        </p:spPr>
        <p:txBody>
          <a:bodyPr wrap="none" rtlCol="0">
            <a:spAutoFit/>
          </a:bodyPr>
          <a:lstStyle/>
          <a:p>
            <a:r>
              <a:rPr lang="en-US" dirty="0"/>
              <a:t>w</a:t>
            </a:r>
            <a:r>
              <a:rPr lang="en-US" dirty="0" smtClean="0"/>
              <a:t>here we are at</a:t>
            </a:r>
            <a:endParaRPr lang="en-US" dirty="0"/>
          </a:p>
        </p:txBody>
      </p:sp>
    </p:spTree>
    <p:extLst>
      <p:ext uri="{BB962C8B-B14F-4D97-AF65-F5344CB8AC3E}">
        <p14:creationId xmlns:p14="http://schemas.microsoft.com/office/powerpoint/2010/main" val="39659842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27627</TotalTime>
  <Words>2687</Words>
  <Application>Microsoft Macintosh PowerPoint</Application>
  <PresentationFormat>On-screen Show (4:3)</PresentationFormat>
  <Paragraphs>331</Paragraphs>
  <Slides>65</Slides>
  <Notes>14</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50.003: Elements of Software Construction</vt:lpstr>
      <vt:lpstr>Plan for the Week</vt:lpstr>
      <vt:lpstr>PowerPoint Presentation</vt:lpstr>
      <vt:lpstr>Software Engineering</vt:lpstr>
      <vt:lpstr>Software Engineering</vt:lpstr>
      <vt:lpstr>A Programmer’s Life</vt:lpstr>
      <vt:lpstr>More Than Just Coding Skills</vt:lpstr>
      <vt:lpstr>The Big Questions</vt:lpstr>
      <vt:lpstr>More Than Just Coding Skills</vt:lpstr>
      <vt:lpstr>Methodologies</vt:lpstr>
      <vt:lpstr>CABTAB</vt:lpstr>
      <vt:lpstr>Software development life cycle (SDLC)</vt:lpstr>
      <vt:lpstr>Requirements</vt:lpstr>
      <vt:lpstr>Requirements</vt:lpstr>
      <vt:lpstr>Requirements</vt:lpstr>
      <vt:lpstr>Requirements</vt:lpstr>
      <vt:lpstr>Analysis</vt:lpstr>
      <vt:lpstr>Analysis</vt:lpstr>
      <vt:lpstr>Analysis</vt:lpstr>
      <vt:lpstr>Design</vt:lpstr>
      <vt:lpstr>Design</vt:lpstr>
      <vt:lpstr>Implementation</vt:lpstr>
      <vt:lpstr>Implementation</vt:lpstr>
      <vt:lpstr>Testing</vt:lpstr>
      <vt:lpstr>Test</vt:lpstr>
      <vt:lpstr>Waterfall model</vt:lpstr>
      <vt:lpstr>Waterfall model</vt:lpstr>
      <vt:lpstr>Waterfall Model: Problems</vt:lpstr>
      <vt:lpstr>Waterfall Model</vt:lpstr>
      <vt:lpstr>Cohort Exercise I (10 min)</vt:lpstr>
      <vt:lpstr>Rapid Prototyping</vt:lpstr>
      <vt:lpstr>Rapid Prototyping</vt:lpstr>
      <vt:lpstr>Software Development Life Cycle versus Software Life Cycle</vt:lpstr>
      <vt:lpstr>Iterative and Incremental Development</vt:lpstr>
      <vt:lpstr>Iterative and Incremental Development</vt:lpstr>
      <vt:lpstr>The Agile Manifesto</vt:lpstr>
      <vt:lpstr>12 Agile Principles</vt:lpstr>
      <vt:lpstr>Cohort Exercise 2 (5 min)</vt:lpstr>
      <vt:lpstr>What is the Agile Method?</vt:lpstr>
      <vt:lpstr>Cohort Exercise 3 (10 min)</vt:lpstr>
      <vt:lpstr>PowerPoint Presentation</vt:lpstr>
      <vt:lpstr>PowerPoint Presentation</vt:lpstr>
      <vt:lpstr>PowerPoint Presentation</vt:lpstr>
      <vt:lpstr>PowerPoint Presentation</vt:lpstr>
      <vt:lpstr>PowerPoint Presentation</vt:lpstr>
      <vt:lpstr>The Software Equation</vt:lpstr>
      <vt:lpstr>PowerPoint Presentation</vt:lpstr>
      <vt:lpstr>PowerPoint Presentation</vt:lpstr>
      <vt:lpstr>PowerPoint Presentation</vt:lpstr>
      <vt:lpstr>Solving for effort</vt:lpstr>
      <vt:lpstr>Defining B</vt:lpstr>
      <vt:lpstr>Defining Productivity</vt:lpstr>
      <vt:lpstr>Quick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Cohort Exercise 4 (10 min)</vt:lpstr>
      <vt:lpstr>This week’s reading</vt:lpstr>
      <vt:lpstr>References</vt:lpstr>
      <vt:lpstr>Homework This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50.003 Elements of Software Construction</dc:title>
  <dc:creator>sunjun</dc:creator>
  <cp:lastModifiedBy>Sudipta Chattopadhyay</cp:lastModifiedBy>
  <cp:revision>857</cp:revision>
  <dcterms:created xsi:type="dcterms:W3CDTF">2013-10-21T04:57:03Z</dcterms:created>
  <dcterms:modified xsi:type="dcterms:W3CDTF">2018-01-21T16:29:58Z</dcterms:modified>
</cp:coreProperties>
</file>