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74" r:id="rId5"/>
    <p:sldId id="259" r:id="rId6"/>
    <p:sldId id="261" r:id="rId7"/>
    <p:sldId id="262" r:id="rId8"/>
    <p:sldId id="263" r:id="rId9"/>
    <p:sldId id="260" r:id="rId10"/>
    <p:sldId id="264" r:id="rId11"/>
    <p:sldId id="265" r:id="rId12"/>
    <p:sldId id="266" r:id="rId13"/>
    <p:sldId id="267" r:id="rId14"/>
    <p:sldId id="268" r:id="rId15"/>
    <p:sldId id="269" r:id="rId16"/>
    <p:sldId id="270" r:id="rId17"/>
    <p:sldId id="277" r:id="rId18"/>
    <p:sldId id="271" r:id="rId19"/>
    <p:sldId id="272" r:id="rId20"/>
    <p:sldId id="273" r:id="rId21"/>
    <p:sldId id="275" r:id="rId22"/>
    <p:sldId id="276"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697"/>
  </p:normalViewPr>
  <p:slideViewPr>
    <p:cSldViewPr snapToGrid="0" snapToObjects="1">
      <p:cViewPr varScale="1">
        <p:scale>
          <a:sx n="85" d="100"/>
          <a:sy n="85" d="100"/>
        </p:scale>
        <p:origin x="13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F3F812-F790-364A-B49F-FA6805401AAB}" type="datetimeFigureOut">
              <a:rPr lang="en-US" smtClean="0"/>
              <a:t>2/18/19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63C5E-FF8F-3C4D-AF5A-E6D3E2F840B7}" type="slidenum">
              <a:rPr lang="en-US" smtClean="0"/>
              <a:t>‹#›</a:t>
            </a:fld>
            <a:endParaRPr lang="en-US"/>
          </a:p>
        </p:txBody>
      </p:sp>
    </p:spTree>
    <p:extLst>
      <p:ext uri="{BB962C8B-B14F-4D97-AF65-F5344CB8AC3E}">
        <p14:creationId xmlns:p14="http://schemas.microsoft.com/office/powerpoint/2010/main" val="421956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63C5E-FF8F-3C4D-AF5A-E6D3E2F840B7}" type="slidenum">
              <a:rPr lang="en-US" smtClean="0"/>
              <a:t>11</a:t>
            </a:fld>
            <a:endParaRPr lang="en-US"/>
          </a:p>
        </p:txBody>
      </p:sp>
    </p:spTree>
    <p:extLst>
      <p:ext uri="{BB962C8B-B14F-4D97-AF65-F5344CB8AC3E}">
        <p14:creationId xmlns:p14="http://schemas.microsoft.com/office/powerpoint/2010/main" val="1665906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What</a:t>
            </a:r>
            <a:r>
              <a:rPr lang="zh-CN" altLang="en-US" dirty="0" smtClean="0"/>
              <a:t> </a:t>
            </a:r>
            <a:r>
              <a:rPr lang="en-US" altLang="zh-CN" dirty="0" smtClean="0"/>
              <a:t>other</a:t>
            </a:r>
            <a:r>
              <a:rPr lang="zh-CN" altLang="en-US" dirty="0" smtClean="0"/>
              <a:t> </a:t>
            </a:r>
            <a:r>
              <a:rPr lang="en-US" altLang="zh-CN" dirty="0" smtClean="0"/>
              <a:t>’fringe’ would meet the necessary requirements?</a:t>
            </a:r>
            <a:r>
              <a:rPr lang="en-US" altLang="zh-CN" baseline="0" dirty="0" smtClean="0"/>
              <a:t> </a:t>
            </a:r>
            <a:endParaRPr lang="en-US" dirty="0"/>
          </a:p>
        </p:txBody>
      </p:sp>
      <p:sp>
        <p:nvSpPr>
          <p:cNvPr id="4" name="Slide Number Placeholder 3"/>
          <p:cNvSpPr>
            <a:spLocks noGrp="1"/>
          </p:cNvSpPr>
          <p:nvPr>
            <p:ph type="sldNum" sz="quarter" idx="10"/>
          </p:nvPr>
        </p:nvSpPr>
        <p:spPr/>
        <p:txBody>
          <a:bodyPr/>
          <a:lstStyle/>
          <a:p>
            <a:fld id="{ACE63C5E-FF8F-3C4D-AF5A-E6D3E2F840B7}" type="slidenum">
              <a:rPr lang="en-US" smtClean="0"/>
              <a:t>12</a:t>
            </a:fld>
            <a:endParaRPr lang="en-US"/>
          </a:p>
        </p:txBody>
      </p:sp>
    </p:spTree>
    <p:extLst>
      <p:ext uri="{BB962C8B-B14F-4D97-AF65-F5344CB8AC3E}">
        <p14:creationId xmlns:p14="http://schemas.microsoft.com/office/powerpoint/2010/main" val="832951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E3FEE89-1FAC-9A44-B4F0-3FEEE2E94BC3}" type="datetimeFigureOut">
              <a:rPr lang="en-US" smtClean="0"/>
              <a:t>2/18/19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FD5E6-3D89-4B48-A140-3ECEA8F3EAA2}" type="slidenum">
              <a:rPr lang="en-US" smtClean="0"/>
              <a:t>‹#›</a:t>
            </a:fld>
            <a:endParaRPr lang="en-US"/>
          </a:p>
        </p:txBody>
      </p:sp>
    </p:spTree>
    <p:extLst>
      <p:ext uri="{BB962C8B-B14F-4D97-AF65-F5344CB8AC3E}">
        <p14:creationId xmlns:p14="http://schemas.microsoft.com/office/powerpoint/2010/main" val="1581241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3FEE89-1FAC-9A44-B4F0-3FEEE2E94BC3}" type="datetimeFigureOut">
              <a:rPr lang="en-US" smtClean="0"/>
              <a:t>2/18/19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FD5E6-3D89-4B48-A140-3ECEA8F3EAA2}" type="slidenum">
              <a:rPr lang="en-US" smtClean="0"/>
              <a:t>‹#›</a:t>
            </a:fld>
            <a:endParaRPr lang="en-US"/>
          </a:p>
        </p:txBody>
      </p:sp>
    </p:spTree>
    <p:extLst>
      <p:ext uri="{BB962C8B-B14F-4D97-AF65-F5344CB8AC3E}">
        <p14:creationId xmlns:p14="http://schemas.microsoft.com/office/powerpoint/2010/main" val="16323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3FEE89-1FAC-9A44-B4F0-3FEEE2E94BC3}" type="datetimeFigureOut">
              <a:rPr lang="en-US" smtClean="0"/>
              <a:t>2/18/19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FD5E6-3D89-4B48-A140-3ECEA8F3EAA2}" type="slidenum">
              <a:rPr lang="en-US" smtClean="0"/>
              <a:t>‹#›</a:t>
            </a:fld>
            <a:endParaRPr lang="en-US"/>
          </a:p>
        </p:txBody>
      </p:sp>
    </p:spTree>
    <p:extLst>
      <p:ext uri="{BB962C8B-B14F-4D97-AF65-F5344CB8AC3E}">
        <p14:creationId xmlns:p14="http://schemas.microsoft.com/office/powerpoint/2010/main" val="1612994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3FEE89-1FAC-9A44-B4F0-3FEEE2E94BC3}" type="datetimeFigureOut">
              <a:rPr lang="en-US" smtClean="0"/>
              <a:t>2/18/19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FD5E6-3D89-4B48-A140-3ECEA8F3EAA2}" type="slidenum">
              <a:rPr lang="en-US" smtClean="0"/>
              <a:t>‹#›</a:t>
            </a:fld>
            <a:endParaRPr lang="en-US"/>
          </a:p>
        </p:txBody>
      </p:sp>
    </p:spTree>
    <p:extLst>
      <p:ext uri="{BB962C8B-B14F-4D97-AF65-F5344CB8AC3E}">
        <p14:creationId xmlns:p14="http://schemas.microsoft.com/office/powerpoint/2010/main" val="1047202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3FEE89-1FAC-9A44-B4F0-3FEEE2E94BC3}" type="datetimeFigureOut">
              <a:rPr lang="en-US" smtClean="0"/>
              <a:t>2/18/19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FD5E6-3D89-4B48-A140-3ECEA8F3EAA2}" type="slidenum">
              <a:rPr lang="en-US" smtClean="0"/>
              <a:t>‹#›</a:t>
            </a:fld>
            <a:endParaRPr lang="en-US"/>
          </a:p>
        </p:txBody>
      </p:sp>
    </p:spTree>
    <p:extLst>
      <p:ext uri="{BB962C8B-B14F-4D97-AF65-F5344CB8AC3E}">
        <p14:creationId xmlns:p14="http://schemas.microsoft.com/office/powerpoint/2010/main" val="1703022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3FEE89-1FAC-9A44-B4F0-3FEEE2E94BC3}" type="datetimeFigureOut">
              <a:rPr lang="en-US" smtClean="0"/>
              <a:t>2/18/19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FD5E6-3D89-4B48-A140-3ECEA8F3EAA2}" type="slidenum">
              <a:rPr lang="en-US" smtClean="0"/>
              <a:t>‹#›</a:t>
            </a:fld>
            <a:endParaRPr lang="en-US"/>
          </a:p>
        </p:txBody>
      </p:sp>
    </p:spTree>
    <p:extLst>
      <p:ext uri="{BB962C8B-B14F-4D97-AF65-F5344CB8AC3E}">
        <p14:creationId xmlns:p14="http://schemas.microsoft.com/office/powerpoint/2010/main" val="1041429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E3FEE89-1FAC-9A44-B4F0-3FEEE2E94BC3}" type="datetimeFigureOut">
              <a:rPr lang="en-US" smtClean="0"/>
              <a:t>2/18/19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8FD5E6-3D89-4B48-A140-3ECEA8F3EAA2}" type="slidenum">
              <a:rPr lang="en-US" smtClean="0"/>
              <a:t>‹#›</a:t>
            </a:fld>
            <a:endParaRPr lang="en-US"/>
          </a:p>
        </p:txBody>
      </p:sp>
    </p:spTree>
    <p:extLst>
      <p:ext uri="{BB962C8B-B14F-4D97-AF65-F5344CB8AC3E}">
        <p14:creationId xmlns:p14="http://schemas.microsoft.com/office/powerpoint/2010/main" val="1316959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3FEE89-1FAC-9A44-B4F0-3FEEE2E94BC3}" type="datetimeFigureOut">
              <a:rPr lang="en-US" smtClean="0"/>
              <a:t>2/18/19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8FD5E6-3D89-4B48-A140-3ECEA8F3EAA2}" type="slidenum">
              <a:rPr lang="en-US" smtClean="0"/>
              <a:t>‹#›</a:t>
            </a:fld>
            <a:endParaRPr lang="en-US"/>
          </a:p>
        </p:txBody>
      </p:sp>
    </p:spTree>
    <p:extLst>
      <p:ext uri="{BB962C8B-B14F-4D97-AF65-F5344CB8AC3E}">
        <p14:creationId xmlns:p14="http://schemas.microsoft.com/office/powerpoint/2010/main" val="18165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3FEE89-1FAC-9A44-B4F0-3FEEE2E94BC3}" type="datetimeFigureOut">
              <a:rPr lang="en-US" smtClean="0"/>
              <a:t>2/18/19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8FD5E6-3D89-4B48-A140-3ECEA8F3EAA2}" type="slidenum">
              <a:rPr lang="en-US" smtClean="0"/>
              <a:t>‹#›</a:t>
            </a:fld>
            <a:endParaRPr lang="en-US"/>
          </a:p>
        </p:txBody>
      </p:sp>
    </p:spTree>
    <p:extLst>
      <p:ext uri="{BB962C8B-B14F-4D97-AF65-F5344CB8AC3E}">
        <p14:creationId xmlns:p14="http://schemas.microsoft.com/office/powerpoint/2010/main" val="357956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3FEE89-1FAC-9A44-B4F0-3FEEE2E94BC3}" type="datetimeFigureOut">
              <a:rPr lang="en-US" smtClean="0"/>
              <a:t>2/18/19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FD5E6-3D89-4B48-A140-3ECEA8F3EAA2}" type="slidenum">
              <a:rPr lang="en-US" smtClean="0"/>
              <a:t>‹#›</a:t>
            </a:fld>
            <a:endParaRPr lang="en-US"/>
          </a:p>
        </p:txBody>
      </p:sp>
    </p:spTree>
    <p:extLst>
      <p:ext uri="{BB962C8B-B14F-4D97-AF65-F5344CB8AC3E}">
        <p14:creationId xmlns:p14="http://schemas.microsoft.com/office/powerpoint/2010/main" val="106718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3FEE89-1FAC-9A44-B4F0-3FEEE2E94BC3}" type="datetimeFigureOut">
              <a:rPr lang="en-US" smtClean="0"/>
              <a:t>2/18/19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FD5E6-3D89-4B48-A140-3ECEA8F3EAA2}" type="slidenum">
              <a:rPr lang="en-US" smtClean="0"/>
              <a:t>‹#›</a:t>
            </a:fld>
            <a:endParaRPr lang="en-US"/>
          </a:p>
        </p:txBody>
      </p:sp>
    </p:spTree>
    <p:extLst>
      <p:ext uri="{BB962C8B-B14F-4D97-AF65-F5344CB8AC3E}">
        <p14:creationId xmlns:p14="http://schemas.microsoft.com/office/powerpoint/2010/main" val="36709328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FEE89-1FAC-9A44-B4F0-3FEEE2E94BC3}" type="datetimeFigureOut">
              <a:rPr lang="en-US" smtClean="0"/>
              <a:t>2/18/19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FD5E6-3D89-4B48-A140-3ECEA8F3EAA2}" type="slidenum">
              <a:rPr lang="en-US" smtClean="0"/>
              <a:t>‹#›</a:t>
            </a:fld>
            <a:endParaRPr lang="en-US"/>
          </a:p>
        </p:txBody>
      </p:sp>
    </p:spTree>
    <p:extLst>
      <p:ext uri="{BB962C8B-B14F-4D97-AF65-F5344CB8AC3E}">
        <p14:creationId xmlns:p14="http://schemas.microsoft.com/office/powerpoint/2010/main" val="986502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nutritionvalue.org/nutritioncalculator.php" TargetMode="External"/><Relationship Id="rId3" Type="http://schemas.openxmlformats.org/officeDocument/2006/relationships/hyperlink" Target="https://www.verywellfit.com/recipe-nutrition-analyzer-4157076"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jpeg"/><Relationship Id="rId3"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Food</a:t>
            </a:r>
            <a:r>
              <a:rPr lang="zh-CN" altLang="en-US" dirty="0" smtClean="0"/>
              <a:t> </a:t>
            </a:r>
            <a:r>
              <a:rPr lang="en-US" altLang="zh-CN" dirty="0" smtClean="0"/>
              <a:t>Culture:</a:t>
            </a:r>
            <a:r>
              <a:rPr lang="zh-CN" altLang="en-US" dirty="0" smtClean="0"/>
              <a:t> </a:t>
            </a:r>
            <a:r>
              <a:rPr lang="en-US" altLang="zh-CN" dirty="0" smtClean="0"/>
              <a:t>Part</a:t>
            </a:r>
            <a:r>
              <a:rPr lang="zh-CN" altLang="en-US" dirty="0" smtClean="0"/>
              <a:t> </a:t>
            </a:r>
            <a:r>
              <a:rPr lang="en-US" altLang="zh-CN" dirty="0" smtClean="0"/>
              <a:t>1</a:t>
            </a:r>
            <a:endParaRPr lang="en-US" dirty="0"/>
          </a:p>
        </p:txBody>
      </p:sp>
      <p:sp>
        <p:nvSpPr>
          <p:cNvPr id="3" name="Subtitle 2"/>
          <p:cNvSpPr>
            <a:spLocks noGrp="1"/>
          </p:cNvSpPr>
          <p:nvPr>
            <p:ph type="subTitle" idx="1"/>
          </p:nvPr>
        </p:nvSpPr>
        <p:spPr/>
        <p:txBody>
          <a:bodyPr/>
          <a:lstStyle/>
          <a:p>
            <a:r>
              <a:rPr lang="en-US" altLang="zh-CN" dirty="0" smtClean="0"/>
              <a:t>Rice</a:t>
            </a:r>
            <a:r>
              <a:rPr lang="zh-CN" altLang="en-US" dirty="0" smtClean="0"/>
              <a:t> </a:t>
            </a:r>
            <a:r>
              <a:rPr lang="en-US" altLang="zh-CN" dirty="0" smtClean="0"/>
              <a:t>Cultures</a:t>
            </a:r>
            <a:r>
              <a:rPr lang="zh-CN" altLang="en-US" dirty="0" smtClean="0"/>
              <a:t> </a:t>
            </a:r>
            <a:r>
              <a:rPr lang="en-US" altLang="zh-CN" dirty="0" smtClean="0"/>
              <a:t>2019</a:t>
            </a:r>
            <a:endParaRPr lang="en-US" dirty="0"/>
          </a:p>
        </p:txBody>
      </p:sp>
    </p:spTree>
    <p:extLst>
      <p:ext uri="{BB962C8B-B14F-4D97-AF65-F5344CB8AC3E}">
        <p14:creationId xmlns:p14="http://schemas.microsoft.com/office/powerpoint/2010/main" val="8203808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920" y="663315"/>
            <a:ext cx="6572250" cy="5257800"/>
          </a:xfrm>
          <a:prstGeom prst="rect">
            <a:avLst/>
          </a:prstGeom>
        </p:spPr>
      </p:pic>
    </p:spTree>
    <p:extLst>
      <p:ext uri="{BB962C8B-B14F-4D97-AF65-F5344CB8AC3E}">
        <p14:creationId xmlns:p14="http://schemas.microsoft.com/office/powerpoint/2010/main" val="672921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2" y="907322"/>
            <a:ext cx="11718813" cy="5073753"/>
          </a:xfrm>
          <a:prstGeom prst="rect">
            <a:avLst/>
          </a:prstGeom>
        </p:spPr>
      </p:pic>
    </p:spTree>
    <p:extLst>
      <p:ext uri="{BB962C8B-B14F-4D97-AF65-F5344CB8AC3E}">
        <p14:creationId xmlns:p14="http://schemas.microsoft.com/office/powerpoint/2010/main" val="1352623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17785"/>
          <a:stretch/>
        </p:blipFill>
        <p:spPr>
          <a:xfrm>
            <a:off x="2428407" y="1758740"/>
            <a:ext cx="6041036" cy="3787621"/>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12624" b="67958"/>
          <a:stretch/>
        </p:blipFill>
        <p:spPr>
          <a:xfrm>
            <a:off x="2717644" y="4847714"/>
            <a:ext cx="5751799" cy="893519"/>
          </a:xfrm>
          <a:prstGeom prst="rect">
            <a:avLst/>
          </a:prstGeom>
        </p:spPr>
      </p:pic>
      <p:sp>
        <p:nvSpPr>
          <p:cNvPr id="5" name="TextBox 4"/>
          <p:cNvSpPr txBox="1"/>
          <p:nvPr/>
        </p:nvSpPr>
        <p:spPr>
          <a:xfrm>
            <a:off x="3442454" y="479685"/>
            <a:ext cx="4302177" cy="646331"/>
          </a:xfrm>
          <a:prstGeom prst="rect">
            <a:avLst/>
          </a:prstGeom>
          <a:noFill/>
        </p:spPr>
        <p:txBody>
          <a:bodyPr wrap="square" rtlCol="0">
            <a:spAutoFit/>
          </a:bodyPr>
          <a:lstStyle/>
          <a:p>
            <a:r>
              <a:rPr lang="en-US" altLang="zh-CN" sz="3600" dirty="0" smtClean="0"/>
              <a:t>Grains</a:t>
            </a:r>
            <a:r>
              <a:rPr lang="zh-CN" altLang="en-US" sz="3600" dirty="0" smtClean="0"/>
              <a:t> </a:t>
            </a:r>
            <a:r>
              <a:rPr lang="en-US" altLang="zh-CN" sz="3600" dirty="0" smtClean="0"/>
              <a:t>+</a:t>
            </a:r>
            <a:r>
              <a:rPr lang="zh-CN" altLang="en-US" sz="3600" dirty="0" smtClean="0"/>
              <a:t> </a:t>
            </a:r>
            <a:r>
              <a:rPr lang="en-US" altLang="zh-CN" sz="3600" dirty="0" smtClean="0"/>
              <a:t>Fringe</a:t>
            </a:r>
            <a:endParaRPr lang="en-US" sz="3600" dirty="0"/>
          </a:p>
        </p:txBody>
      </p:sp>
      <p:sp>
        <p:nvSpPr>
          <p:cNvPr id="6" name="TextBox 5"/>
          <p:cNvSpPr txBox="1"/>
          <p:nvPr/>
        </p:nvSpPr>
        <p:spPr>
          <a:xfrm>
            <a:off x="8874177" y="2713220"/>
            <a:ext cx="2083633" cy="646331"/>
          </a:xfrm>
          <a:prstGeom prst="rect">
            <a:avLst/>
          </a:prstGeom>
          <a:noFill/>
        </p:spPr>
        <p:txBody>
          <a:bodyPr wrap="square" rtlCol="0">
            <a:spAutoFit/>
          </a:bodyPr>
          <a:lstStyle/>
          <a:p>
            <a:r>
              <a:rPr lang="en-US" altLang="zh-CN" dirty="0" smtClean="0"/>
              <a:t>Fringe</a:t>
            </a:r>
            <a:r>
              <a:rPr lang="zh-CN" altLang="en-US" dirty="0" smtClean="0"/>
              <a:t> </a:t>
            </a:r>
            <a:r>
              <a:rPr lang="en-US" altLang="zh-CN" dirty="0" smtClean="0"/>
              <a:t>=</a:t>
            </a:r>
            <a:r>
              <a:rPr lang="zh-CN" altLang="en-US" dirty="0" smtClean="0"/>
              <a:t> </a:t>
            </a:r>
            <a:r>
              <a:rPr lang="en-US" altLang="zh-CN" dirty="0" smtClean="0"/>
              <a:t>150</a:t>
            </a:r>
            <a:r>
              <a:rPr lang="zh-CN" altLang="en-US" dirty="0" smtClean="0"/>
              <a:t> </a:t>
            </a:r>
            <a:r>
              <a:rPr lang="en-US" altLang="zh-CN" dirty="0" smtClean="0"/>
              <a:t>g</a:t>
            </a:r>
            <a:r>
              <a:rPr lang="zh-CN" altLang="en-US" dirty="0" smtClean="0"/>
              <a:t> </a:t>
            </a:r>
            <a:r>
              <a:rPr lang="en-US" altLang="zh-CN" dirty="0" smtClean="0"/>
              <a:t>leafy</a:t>
            </a:r>
            <a:r>
              <a:rPr lang="zh-CN" altLang="en-US" dirty="0" smtClean="0"/>
              <a:t> </a:t>
            </a:r>
            <a:r>
              <a:rPr lang="en-US" altLang="zh-CN" dirty="0" smtClean="0"/>
              <a:t>green</a:t>
            </a:r>
            <a:r>
              <a:rPr lang="zh-CN" altLang="en-US" dirty="0" smtClean="0"/>
              <a:t> </a:t>
            </a:r>
            <a:r>
              <a:rPr lang="en-US" altLang="zh-CN" dirty="0" smtClean="0"/>
              <a:t>vegetables</a:t>
            </a:r>
            <a:endParaRPr lang="en-US" dirty="0"/>
          </a:p>
        </p:txBody>
      </p:sp>
    </p:spTree>
    <p:extLst>
      <p:ext uri="{BB962C8B-B14F-4D97-AF65-F5344CB8AC3E}">
        <p14:creationId xmlns:p14="http://schemas.microsoft.com/office/powerpoint/2010/main" val="1696529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Tubers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659" y="1466955"/>
            <a:ext cx="5816600" cy="4660900"/>
          </a:xfrm>
          <a:prstGeom prst="rect">
            <a:avLst/>
          </a:prstGeom>
        </p:spPr>
      </p:pic>
    </p:spTree>
    <p:extLst>
      <p:ext uri="{BB962C8B-B14F-4D97-AF65-F5344CB8AC3E}">
        <p14:creationId xmlns:p14="http://schemas.microsoft.com/office/powerpoint/2010/main" val="1397564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1108" y="1639965"/>
            <a:ext cx="5067300" cy="276860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1746" b="68571"/>
          <a:stretch/>
        </p:blipFill>
        <p:spPr>
          <a:xfrm>
            <a:off x="3121389" y="4408565"/>
            <a:ext cx="5816600" cy="929391"/>
          </a:xfrm>
          <a:prstGeom prst="rect">
            <a:avLst/>
          </a:prstGeom>
        </p:spPr>
      </p:pic>
      <p:sp>
        <p:nvSpPr>
          <p:cNvPr id="5" name="TextBox 4"/>
          <p:cNvSpPr txBox="1"/>
          <p:nvPr/>
        </p:nvSpPr>
        <p:spPr>
          <a:xfrm>
            <a:off x="2713220" y="224852"/>
            <a:ext cx="6820524" cy="707886"/>
          </a:xfrm>
          <a:prstGeom prst="rect">
            <a:avLst/>
          </a:prstGeom>
          <a:noFill/>
        </p:spPr>
        <p:txBody>
          <a:bodyPr wrap="square" rtlCol="0">
            <a:spAutoFit/>
          </a:bodyPr>
          <a:lstStyle/>
          <a:p>
            <a:r>
              <a:rPr lang="en-US" sz="4000" dirty="0" smtClean="0"/>
              <a:t>Tubers + Fringe</a:t>
            </a:r>
            <a:endParaRPr lang="en-US" sz="4000" dirty="0"/>
          </a:p>
        </p:txBody>
      </p:sp>
      <p:sp>
        <p:nvSpPr>
          <p:cNvPr id="6" name="TextBox 5"/>
          <p:cNvSpPr txBox="1"/>
          <p:nvPr/>
        </p:nvSpPr>
        <p:spPr>
          <a:xfrm>
            <a:off x="8937989" y="2263515"/>
            <a:ext cx="2154732" cy="646331"/>
          </a:xfrm>
          <a:prstGeom prst="rect">
            <a:avLst/>
          </a:prstGeom>
          <a:noFill/>
        </p:spPr>
        <p:txBody>
          <a:bodyPr wrap="square" rtlCol="0">
            <a:spAutoFit/>
          </a:bodyPr>
          <a:lstStyle/>
          <a:p>
            <a:r>
              <a:rPr lang="en-US" dirty="0" smtClean="0"/>
              <a:t>Fringe = 200 g. cheese</a:t>
            </a:r>
            <a:endParaRPr lang="en-US" dirty="0"/>
          </a:p>
        </p:txBody>
      </p:sp>
    </p:spTree>
    <p:extLst>
      <p:ext uri="{BB962C8B-B14F-4D97-AF65-F5344CB8AC3E}">
        <p14:creationId xmlns:p14="http://schemas.microsoft.com/office/powerpoint/2010/main" val="579439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a meal</a:t>
            </a:r>
            <a:endParaRPr lang="en-US" dirty="0"/>
          </a:p>
        </p:txBody>
      </p:sp>
      <p:sp>
        <p:nvSpPr>
          <p:cNvPr id="3" name="Content Placeholder 2"/>
          <p:cNvSpPr>
            <a:spLocks noGrp="1"/>
          </p:cNvSpPr>
          <p:nvPr>
            <p:ph idx="1"/>
          </p:nvPr>
        </p:nvSpPr>
        <p:spPr/>
        <p:txBody>
          <a:bodyPr>
            <a:normAutofit lnSpcReduction="10000"/>
          </a:bodyPr>
          <a:lstStyle/>
          <a:p>
            <a:r>
              <a:rPr lang="en-US" dirty="0" smtClean="0"/>
              <a:t>Pick any dish</a:t>
            </a:r>
          </a:p>
          <a:p>
            <a:r>
              <a:rPr lang="en-US" dirty="0" smtClean="0"/>
              <a:t>Use the nutrition calculator to identify the nutrients provided by the dish—record both the absolute numbers and the percentage daily value </a:t>
            </a:r>
          </a:p>
          <a:p>
            <a:endParaRPr lang="en-US" dirty="0"/>
          </a:p>
          <a:p>
            <a:pPr marL="914400" lvl="1" indent="-457200">
              <a:buFont typeface="+mj-lt"/>
              <a:buAutoNum type="arabicPeriod"/>
            </a:pPr>
            <a:r>
              <a:rPr lang="en-US" dirty="0" smtClean="0"/>
              <a:t>Does the dish or meal meet nutritional needs? </a:t>
            </a:r>
          </a:p>
          <a:p>
            <a:pPr marL="914400" lvl="1" indent="-457200">
              <a:buFont typeface="+mj-lt"/>
              <a:buAutoNum type="arabicPeriod"/>
            </a:pPr>
            <a:r>
              <a:rPr lang="en-US" dirty="0" smtClean="0"/>
              <a:t>Does it follow a core-fringe pattern of balance/compensation? </a:t>
            </a:r>
          </a:p>
          <a:p>
            <a:pPr marL="914400" lvl="1" indent="-457200">
              <a:buFont typeface="+mj-lt"/>
              <a:buAutoNum type="arabicPeriod"/>
            </a:pPr>
            <a:endParaRPr lang="en-US" dirty="0"/>
          </a:p>
          <a:p>
            <a:pPr marL="457200" lvl="1" indent="0">
              <a:buNone/>
            </a:pPr>
            <a:r>
              <a:rPr lang="en-US" dirty="0" smtClean="0"/>
              <a:t>Nutrient calculator: </a:t>
            </a:r>
            <a:r>
              <a:rPr lang="en-US" dirty="0" smtClean="0">
                <a:hlinkClick r:id="rId2"/>
              </a:rPr>
              <a:t>https://www.nutritionvalue.org/nutritioncalculator.php</a:t>
            </a:r>
            <a:endParaRPr lang="en-US" dirty="0" smtClean="0"/>
          </a:p>
          <a:p>
            <a:pPr marL="457200" lvl="1" indent="0">
              <a:buNone/>
            </a:pPr>
            <a:endParaRPr lang="en-US" dirty="0"/>
          </a:p>
          <a:p>
            <a:pPr marL="457200" lvl="1" indent="0">
              <a:buNone/>
            </a:pPr>
            <a:r>
              <a:rPr lang="en-US" dirty="0" smtClean="0"/>
              <a:t>Or: </a:t>
            </a:r>
            <a:r>
              <a:rPr lang="en-US" dirty="0" smtClean="0">
                <a:hlinkClick r:id="rId3"/>
              </a:rPr>
              <a:t>https://www.verywellfit.com/recipe-nutrition-analyzer-4157076</a:t>
            </a:r>
            <a:endParaRPr lang="en-US" dirty="0" smtClean="0"/>
          </a:p>
          <a:p>
            <a:pPr marL="457200" lvl="1" indent="0">
              <a:buNone/>
            </a:pPr>
            <a:endParaRPr lang="en-US" dirty="0"/>
          </a:p>
        </p:txBody>
      </p:sp>
    </p:spTree>
    <p:extLst>
      <p:ext uri="{BB962C8B-B14F-4D97-AF65-F5344CB8AC3E}">
        <p14:creationId xmlns:p14="http://schemas.microsoft.com/office/powerpoint/2010/main" val="1333348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 2: Environmental Advantage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5463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Marvin Harris</a:t>
            </a:r>
            <a:endParaRPr lang="en-US" dirty="0"/>
          </a:p>
        </p:txBody>
      </p:sp>
      <p:sp>
        <p:nvSpPr>
          <p:cNvPr id="4" name="Text Placeholder 3"/>
          <p:cNvSpPr>
            <a:spLocks noGrp="1"/>
          </p:cNvSpPr>
          <p:nvPr>
            <p:ph type="body" sz="half" idx="2"/>
          </p:nvPr>
        </p:nvSpPr>
        <p:spPr/>
        <p:txBody>
          <a:bodyPr/>
          <a:lstStyle/>
          <a:p>
            <a:r>
              <a:rPr lang="en-US" dirty="0" smtClean="0"/>
              <a:t>1927-2001</a:t>
            </a:r>
          </a:p>
          <a:p>
            <a:endParaRPr lang="en-US" dirty="0"/>
          </a:p>
          <a:p>
            <a:pPr marL="285750" indent="-285750">
              <a:buFont typeface="Arial" charset="0"/>
              <a:buChar char="•"/>
            </a:pPr>
            <a:r>
              <a:rPr lang="en-US" dirty="0" smtClean="0"/>
              <a:t>Cultural materialism</a:t>
            </a:r>
          </a:p>
          <a:p>
            <a:pPr marL="285750" indent="-285750">
              <a:buFont typeface="Arial" charset="0"/>
              <a:buChar char="•"/>
            </a:pPr>
            <a:r>
              <a:rPr lang="en-US" dirty="0" smtClean="0"/>
              <a:t>Became very controversial </a:t>
            </a:r>
            <a:endParaRPr lang="en-US" dirty="0"/>
          </a:p>
        </p:txBody>
      </p:sp>
      <p:pic>
        <p:nvPicPr>
          <p:cNvPr id="10242" name="Picture 2" descr="mage result for marvin harri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78546" y="457200"/>
            <a:ext cx="4784392" cy="5528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17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“Preferred foods (good to eat) are foods that have a more favorable balance of practical benefits over costs than foods that are avoided (bad to eat).” Marvin Harris, ”Good to eat or good to think?” (15)</a:t>
            </a:r>
          </a:p>
          <a:p>
            <a:pPr lvl="1"/>
            <a:r>
              <a:rPr lang="en-US" dirty="0" smtClean="0"/>
              <a:t>Nutritional costs and benefits</a:t>
            </a:r>
          </a:p>
          <a:p>
            <a:pPr lvl="1"/>
            <a:r>
              <a:rPr lang="en-US" dirty="0" smtClean="0"/>
              <a:t>Time and effort to produce</a:t>
            </a:r>
          </a:p>
          <a:p>
            <a:pPr lvl="1"/>
            <a:r>
              <a:rPr lang="en-US" dirty="0" smtClean="0"/>
              <a:t>Adverse effects on soils, animal and plant life, and environment</a:t>
            </a:r>
          </a:p>
          <a:p>
            <a:pPr marL="0" indent="0">
              <a:buNone/>
            </a:pPr>
            <a:endParaRPr lang="en-US" b="1" dirty="0"/>
          </a:p>
          <a:p>
            <a:pPr marL="0" indent="0">
              <a:buNone/>
            </a:pPr>
            <a:r>
              <a:rPr lang="en-US" b="1" dirty="0" smtClean="0"/>
              <a:t>“Ecological restraints and opportunities which differ from one region to another”</a:t>
            </a:r>
          </a:p>
          <a:p>
            <a:endParaRPr lang="en-US" dirty="0"/>
          </a:p>
        </p:txBody>
      </p:sp>
    </p:spTree>
    <p:extLst>
      <p:ext uri="{BB962C8B-B14F-4D97-AF65-F5344CB8AC3E}">
        <p14:creationId xmlns:p14="http://schemas.microsoft.com/office/powerpoint/2010/main" val="1640288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Herders</a:t>
            </a:r>
            <a:endParaRPr lang="en-US" dirty="0"/>
          </a:p>
        </p:txBody>
      </p:sp>
      <p:sp>
        <p:nvSpPr>
          <p:cNvPr id="5" name="Text Placeholder 4"/>
          <p:cNvSpPr>
            <a:spLocks noGrp="1"/>
          </p:cNvSpPr>
          <p:nvPr>
            <p:ph type="body" sz="quarter" idx="3"/>
          </p:nvPr>
        </p:nvSpPr>
        <p:spPr/>
        <p:txBody>
          <a:bodyPr/>
          <a:lstStyle/>
          <a:p>
            <a:r>
              <a:rPr lang="en-US" dirty="0" smtClean="0"/>
              <a:t>Cultivations</a:t>
            </a:r>
            <a:endParaRPr lang="en-US" dirty="0"/>
          </a:p>
        </p:txBody>
      </p:sp>
      <p:pic>
        <p:nvPicPr>
          <p:cNvPr id="8194" name="Picture 2" descr="mage result for rice paddy"/>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6172200" y="3051572"/>
            <a:ext cx="5948948" cy="2974474"/>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mage result for nomadic shepherd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39788" y="2631545"/>
            <a:ext cx="5157787" cy="3431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49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mage result for 四川火锅"/>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609" y="2938072"/>
            <a:ext cx="5048250" cy="3362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ge result for mexican street foo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0859" y="3495675"/>
            <a:ext cx="3362325" cy="3362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ge result for african fuf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0859" y="194872"/>
            <a:ext cx="5486400" cy="336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0903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Food Prohibitions</a:t>
            </a:r>
            <a:endParaRPr lang="en-US" dirty="0"/>
          </a:p>
        </p:txBody>
      </p:sp>
      <p:pic>
        <p:nvPicPr>
          <p:cNvPr id="9218" name="Picture 2" descr="mage result for hindu cow statue singap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331" y="365125"/>
            <a:ext cx="4811842" cy="6409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35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Prohibition on killing or consuming cattle</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According to Marvin Harris, why was consumption of cattle prohibited? </a:t>
            </a:r>
          </a:p>
          <a:p>
            <a:pPr marL="514350" indent="-514350">
              <a:buFont typeface="+mj-lt"/>
              <a:buAutoNum type="arabicPeriod"/>
            </a:pPr>
            <a:r>
              <a:rPr lang="en-US" dirty="0" smtClean="0"/>
              <a:t>How does Harris’ argument differ from ‘nutritional adequacy’ hypothesis? </a:t>
            </a:r>
            <a:endParaRPr lang="en-US" dirty="0"/>
          </a:p>
        </p:txBody>
      </p:sp>
    </p:spTree>
    <p:extLst>
      <p:ext uri="{BB962C8B-B14F-4D97-AF65-F5344CB8AC3E}">
        <p14:creationId xmlns:p14="http://schemas.microsoft.com/office/powerpoint/2010/main" val="376791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is Harris saying about relation of (symbolic) culture and (material) environment? </a:t>
            </a:r>
            <a:endParaRPr lang="en-US" dirty="0"/>
          </a:p>
        </p:txBody>
      </p:sp>
    </p:spTree>
    <p:extLst>
      <p:ext uri="{BB962C8B-B14F-4D97-AF65-F5344CB8AC3E}">
        <p14:creationId xmlns:p14="http://schemas.microsoft.com/office/powerpoint/2010/main" val="354985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Aztec </a:t>
            </a:r>
            <a:r>
              <a:rPr lang="en-US" smtClean="0"/>
              <a:t>Human sacrifice</a:t>
            </a:r>
            <a:endParaRPr lang="en-US"/>
          </a:p>
        </p:txBody>
      </p:sp>
      <p:sp>
        <p:nvSpPr>
          <p:cNvPr id="4" name="Text Placeholder 3"/>
          <p:cNvSpPr>
            <a:spLocks noGrp="1"/>
          </p:cNvSpPr>
          <p:nvPr>
            <p:ph type="body" sz="half" idx="2"/>
          </p:nvPr>
        </p:nvSpPr>
        <p:spPr/>
        <p:txBody>
          <a:bodyPr/>
          <a:lstStyle/>
          <a:p>
            <a:endParaRPr lang="en-US"/>
          </a:p>
        </p:txBody>
      </p:sp>
      <p:pic>
        <p:nvPicPr>
          <p:cNvPr id="11266" name="Picture 2" descr="mage result for aztec human sacrifi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95877" y="987425"/>
            <a:ext cx="4546822" cy="487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303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614" y="2848991"/>
            <a:ext cx="10515600" cy="2852737"/>
          </a:xfrm>
        </p:spPr>
        <p:txBody>
          <a:bodyPr>
            <a:normAutofit fontScale="90000"/>
          </a:bodyPr>
          <a:lstStyle/>
          <a:p>
            <a:r>
              <a:rPr lang="en-US" dirty="0"/>
              <a:t>“Why are human </a:t>
            </a:r>
            <a:r>
              <a:rPr lang="en-US" dirty="0" err="1"/>
              <a:t>foodways</a:t>
            </a:r>
            <a:r>
              <a:rPr lang="en-US" dirty="0"/>
              <a:t> so diverse? Can anthropologists explain why specific food preferences and avoidances are found in one culture and not another?”</a:t>
            </a:r>
            <a:br>
              <a:rPr lang="en-US" dirty="0"/>
            </a:br>
            <a:endParaRPr lang="en-US" dirty="0"/>
          </a:p>
        </p:txBody>
      </p:sp>
      <p:sp>
        <p:nvSpPr>
          <p:cNvPr id="3" name="Text Placeholder 2"/>
          <p:cNvSpPr>
            <a:spLocks noGrp="1"/>
          </p:cNvSpPr>
          <p:nvPr>
            <p:ph type="body" idx="1"/>
          </p:nvPr>
        </p:nvSpPr>
        <p:spPr>
          <a:xfrm>
            <a:off x="2435797" y="4951634"/>
            <a:ext cx="10515600" cy="1500187"/>
          </a:xfrm>
        </p:spPr>
        <p:txBody>
          <a:bodyPr/>
          <a:lstStyle/>
          <a:p>
            <a:r>
              <a:rPr lang="en-US" altLang="zh-CN" dirty="0" smtClean="0"/>
              <a:t>-Marvin</a:t>
            </a:r>
            <a:r>
              <a:rPr lang="zh-CN" altLang="en-US" dirty="0" smtClean="0"/>
              <a:t> </a:t>
            </a:r>
            <a:r>
              <a:rPr lang="en-US" altLang="zh-CN" dirty="0" smtClean="0"/>
              <a:t>Harris</a:t>
            </a:r>
            <a:endParaRPr lang="en-US" dirty="0"/>
          </a:p>
        </p:txBody>
      </p:sp>
    </p:spTree>
    <p:extLst>
      <p:ext uri="{BB962C8B-B14F-4D97-AF65-F5344CB8AC3E}">
        <p14:creationId xmlns:p14="http://schemas.microsoft.com/office/powerpoint/2010/main" val="208635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Cultural symbols?</a:t>
            </a:r>
            <a:endParaRPr lang="en-US" dirty="0"/>
          </a:p>
        </p:txBody>
      </p:sp>
      <p:sp>
        <p:nvSpPr>
          <p:cNvPr id="3" name="Content Placeholder 2"/>
          <p:cNvSpPr>
            <a:spLocks noGrp="1"/>
          </p:cNvSpPr>
          <p:nvPr>
            <p:ph idx="1"/>
          </p:nvPr>
        </p:nvSpPr>
        <p:spPr/>
        <p:txBody>
          <a:bodyPr/>
          <a:lstStyle/>
          <a:p>
            <a:r>
              <a:rPr lang="en-US" dirty="0" smtClean="0"/>
              <a:t>“For my part, I do not wish to deny that foods convey messages and have symbolic meanings. But which came first, the messages and meanings or the preferences and aversions? . . . . </a:t>
            </a:r>
          </a:p>
          <a:p>
            <a:endParaRPr lang="en-US" dirty="0"/>
          </a:p>
          <a:p>
            <a:r>
              <a:rPr lang="en-US" dirty="0" smtClean="0"/>
              <a:t>“I hold that whether they are good or bad to think depends on whether they are good or bad to eat. Food must nourish the collective stomach before it can feed the collective mind.” (Marvin Harris, “Good to think or good to eat?,” 15)</a:t>
            </a:r>
            <a:endParaRPr lang="en-US" dirty="0"/>
          </a:p>
        </p:txBody>
      </p:sp>
    </p:spTree>
    <p:extLst>
      <p:ext uri="{BB962C8B-B14F-4D97-AF65-F5344CB8AC3E}">
        <p14:creationId xmlns:p14="http://schemas.microsoft.com/office/powerpoint/2010/main" val="1615125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Hypothesis</a:t>
            </a:r>
            <a:r>
              <a:rPr lang="zh-CN" altLang="en-US" dirty="0" smtClean="0"/>
              <a:t> </a:t>
            </a:r>
            <a:r>
              <a:rPr lang="en-US" altLang="zh-CN" dirty="0" smtClean="0"/>
              <a:t>1:</a:t>
            </a:r>
            <a:r>
              <a:rPr lang="zh-CN" altLang="en-US" dirty="0" smtClean="0"/>
              <a:t> </a:t>
            </a:r>
            <a:r>
              <a:rPr lang="en-US" altLang="zh-CN" dirty="0" smtClean="0"/>
              <a:t>Nutritional</a:t>
            </a:r>
            <a:r>
              <a:rPr lang="zh-CN" altLang="en-US" dirty="0" smtClean="0"/>
              <a:t> </a:t>
            </a:r>
            <a:r>
              <a:rPr lang="en-US" altLang="zh-CN" dirty="0" smtClean="0"/>
              <a:t>Adequacy</a:t>
            </a:r>
            <a:endParaRPr lang="en-US" dirty="0"/>
          </a:p>
        </p:txBody>
      </p:sp>
      <p:sp>
        <p:nvSpPr>
          <p:cNvPr id="3" name="Content Placeholder 2"/>
          <p:cNvSpPr>
            <a:spLocks noGrp="1"/>
          </p:cNvSpPr>
          <p:nvPr>
            <p:ph idx="1"/>
          </p:nvPr>
        </p:nvSpPr>
        <p:spPr/>
        <p:txBody>
          <a:bodyPr/>
          <a:lstStyle/>
          <a:p>
            <a:r>
              <a:rPr lang="en-US" altLang="zh-CN" dirty="0" smtClean="0"/>
              <a:t>Did</a:t>
            </a:r>
            <a:r>
              <a:rPr lang="zh-CN" altLang="en-US" dirty="0" smtClean="0"/>
              <a:t> </a:t>
            </a:r>
            <a:r>
              <a:rPr lang="en-US" altLang="zh-CN" dirty="0" smtClean="0"/>
              <a:t>gastronomic</a:t>
            </a:r>
            <a:r>
              <a:rPr lang="zh-CN" altLang="en-US" dirty="0" smtClean="0"/>
              <a:t> </a:t>
            </a:r>
            <a:r>
              <a:rPr lang="en-US" altLang="zh-CN" dirty="0" smtClean="0"/>
              <a:t>traditions</a:t>
            </a:r>
            <a:r>
              <a:rPr lang="zh-CN" altLang="en-US" dirty="0" smtClean="0"/>
              <a:t> </a:t>
            </a:r>
            <a:r>
              <a:rPr lang="en-US" altLang="zh-CN" dirty="0" smtClean="0"/>
              <a:t>and</a:t>
            </a:r>
            <a:r>
              <a:rPr lang="zh-CN" altLang="en-US" dirty="0" smtClean="0"/>
              <a:t> </a:t>
            </a:r>
            <a:r>
              <a:rPr lang="en-US" altLang="zh-CN" dirty="0" smtClean="0"/>
              <a:t>food</a:t>
            </a:r>
            <a:r>
              <a:rPr lang="zh-CN" altLang="en-US" dirty="0" smtClean="0"/>
              <a:t> </a:t>
            </a:r>
            <a:r>
              <a:rPr lang="en-US" altLang="zh-CN" dirty="0" smtClean="0"/>
              <a:t>cultures</a:t>
            </a:r>
            <a:r>
              <a:rPr lang="zh-CN" altLang="en-US" dirty="0" smtClean="0"/>
              <a:t> </a:t>
            </a:r>
            <a:r>
              <a:rPr lang="en-US" altLang="zh-CN" dirty="0" smtClean="0"/>
              <a:t>develop</a:t>
            </a:r>
            <a:r>
              <a:rPr lang="zh-CN" altLang="en-US" dirty="0" smtClean="0"/>
              <a:t> </a:t>
            </a:r>
            <a:r>
              <a:rPr lang="en-US" altLang="zh-CN" dirty="0" smtClean="0"/>
              <a:t>to</a:t>
            </a:r>
            <a:r>
              <a:rPr lang="zh-CN" altLang="en-US" dirty="0" smtClean="0"/>
              <a:t> </a:t>
            </a:r>
            <a:r>
              <a:rPr lang="en-US" altLang="zh-CN" dirty="0" smtClean="0"/>
              <a:t>meet</a:t>
            </a:r>
            <a:r>
              <a:rPr lang="zh-CN" altLang="en-US" dirty="0" smtClean="0"/>
              <a:t> </a:t>
            </a:r>
            <a:r>
              <a:rPr lang="en-US" altLang="zh-CN" dirty="0" smtClean="0"/>
              <a:t>nutritional</a:t>
            </a:r>
            <a:r>
              <a:rPr lang="zh-CN" altLang="en-US" dirty="0" smtClean="0"/>
              <a:t> </a:t>
            </a:r>
            <a:r>
              <a:rPr lang="en-US" altLang="zh-CN" dirty="0" smtClean="0"/>
              <a:t>needs?</a:t>
            </a:r>
            <a:r>
              <a:rPr lang="zh-CN" altLang="en-US" dirty="0" smtClean="0"/>
              <a:t> </a:t>
            </a:r>
            <a:endParaRPr lang="en-US" altLang="zh-CN" dirty="0" smtClean="0"/>
          </a:p>
          <a:p>
            <a:endParaRPr lang="en-US" dirty="0"/>
          </a:p>
          <a:p>
            <a:endParaRPr lang="en-US" dirty="0" smtClean="0"/>
          </a:p>
          <a:p>
            <a:endParaRPr lang="en-US" dirty="0"/>
          </a:p>
        </p:txBody>
      </p:sp>
    </p:spTree>
    <p:extLst>
      <p:ext uri="{BB962C8B-B14F-4D97-AF65-F5344CB8AC3E}">
        <p14:creationId xmlns:p14="http://schemas.microsoft.com/office/powerpoint/2010/main" val="92998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Patterns:</a:t>
            </a:r>
            <a:r>
              <a:rPr lang="zh-CN" altLang="en-US" dirty="0" smtClean="0"/>
              <a:t> </a:t>
            </a:r>
            <a:r>
              <a:rPr lang="en-US" altLang="zh-CN" dirty="0" smtClean="0"/>
              <a:t>the</a:t>
            </a:r>
            <a:r>
              <a:rPr lang="zh-CN" altLang="en-US" dirty="0" smtClean="0"/>
              <a:t> </a:t>
            </a:r>
            <a:r>
              <a:rPr lang="en-US" altLang="zh-CN" dirty="0" smtClean="0"/>
              <a:t>core-fringe</a:t>
            </a:r>
            <a:r>
              <a:rPr lang="zh-CN" altLang="en-US" dirty="0" smtClean="0"/>
              <a:t> </a:t>
            </a:r>
            <a:r>
              <a:rPr lang="en-US" altLang="zh-CN" dirty="0" smtClean="0"/>
              <a:t>hypothesis</a:t>
            </a:r>
            <a:endParaRPr lang="en-US" dirty="0"/>
          </a:p>
        </p:txBody>
      </p:sp>
      <p:pic>
        <p:nvPicPr>
          <p:cNvPr id="2050" name="Picture 2" descr="mage result for 饭 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321" y="1480826"/>
            <a:ext cx="3687580" cy="49121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66084" y="2383436"/>
            <a:ext cx="5906125" cy="2677656"/>
          </a:xfrm>
          <a:prstGeom prst="rect">
            <a:avLst/>
          </a:prstGeom>
          <a:noFill/>
        </p:spPr>
        <p:txBody>
          <a:bodyPr wrap="square" rtlCol="0">
            <a:spAutoFit/>
          </a:bodyPr>
          <a:lstStyle/>
          <a:p>
            <a:r>
              <a:rPr lang="en-US" altLang="zh-CN" sz="3200" dirty="0" smtClean="0"/>
              <a:t>Chinese</a:t>
            </a:r>
            <a:r>
              <a:rPr lang="zh-CN" altLang="en-US" sz="3200" dirty="0" smtClean="0"/>
              <a:t> </a:t>
            </a:r>
            <a:r>
              <a:rPr lang="en-US" altLang="zh-CN" sz="3200" dirty="0" smtClean="0"/>
              <a:t>meal:</a:t>
            </a:r>
            <a:r>
              <a:rPr lang="zh-CN" altLang="en-US" sz="3200" dirty="0" smtClean="0"/>
              <a:t> </a:t>
            </a:r>
            <a:endParaRPr lang="en-US" altLang="zh-CN" sz="3200" dirty="0" smtClean="0"/>
          </a:p>
          <a:p>
            <a:endParaRPr lang="en-US" sz="3200" dirty="0"/>
          </a:p>
          <a:p>
            <a:r>
              <a:rPr lang="en-US" altLang="zh-CN" sz="3200" i="1" dirty="0" smtClean="0"/>
              <a:t>Fan</a:t>
            </a:r>
            <a:r>
              <a:rPr lang="zh-CN" altLang="en-US" sz="3200" dirty="0" smtClean="0"/>
              <a:t> </a:t>
            </a:r>
            <a:r>
              <a:rPr lang="en-US" altLang="zh-CN" sz="3200" dirty="0" smtClean="0"/>
              <a:t>(rice)</a:t>
            </a:r>
          </a:p>
          <a:p>
            <a:r>
              <a:rPr lang="en-US" altLang="zh-CN" sz="3200" dirty="0" smtClean="0"/>
              <a:t>+</a:t>
            </a:r>
            <a:r>
              <a:rPr lang="zh-CN" altLang="en-US" sz="3200" dirty="0" smtClean="0"/>
              <a:t> </a:t>
            </a:r>
            <a:r>
              <a:rPr lang="en-US" altLang="zh-CN" sz="3200" i="1" dirty="0" err="1" smtClean="0"/>
              <a:t>Cai</a:t>
            </a:r>
            <a:r>
              <a:rPr lang="zh-CN" altLang="en-US" sz="3200" dirty="0" smtClean="0"/>
              <a:t> </a:t>
            </a:r>
            <a:r>
              <a:rPr lang="en-US" altLang="zh-CN" sz="3200" dirty="0" smtClean="0"/>
              <a:t>(dishes/vegetables/’relish’)</a:t>
            </a:r>
          </a:p>
          <a:p>
            <a:endParaRPr lang="en-US" altLang="zh-CN" sz="2000" dirty="0" smtClean="0"/>
          </a:p>
          <a:p>
            <a:r>
              <a:rPr lang="en-US" altLang="zh-CN" sz="2000" dirty="0" smtClean="0"/>
              <a:t>Cf.</a:t>
            </a:r>
            <a:r>
              <a:rPr lang="zh-CN" altLang="en-US" sz="2000" dirty="0" smtClean="0"/>
              <a:t> </a:t>
            </a:r>
            <a:r>
              <a:rPr lang="en-US" altLang="zh-CN" sz="2000" dirty="0" smtClean="0"/>
              <a:t>Chang</a:t>
            </a:r>
            <a:r>
              <a:rPr lang="zh-CN" altLang="en-US" sz="2000" dirty="0" smtClean="0"/>
              <a:t> </a:t>
            </a:r>
            <a:r>
              <a:rPr lang="en-US" altLang="zh-CN" sz="2000" dirty="0" smtClean="0"/>
              <a:t>1977,</a:t>
            </a:r>
            <a:r>
              <a:rPr lang="zh-CN" altLang="en-US" sz="2000" dirty="0" smtClean="0"/>
              <a:t> </a:t>
            </a:r>
            <a:r>
              <a:rPr lang="en-US" altLang="zh-CN" sz="2000" i="1" dirty="0" smtClean="0"/>
              <a:t>Food</a:t>
            </a:r>
            <a:r>
              <a:rPr lang="zh-CN" altLang="en-US" sz="2000" i="1" dirty="0" smtClean="0"/>
              <a:t> </a:t>
            </a:r>
            <a:r>
              <a:rPr lang="en-US" altLang="zh-CN" sz="2000" i="1" dirty="0" smtClean="0"/>
              <a:t>in</a:t>
            </a:r>
            <a:r>
              <a:rPr lang="zh-CN" altLang="en-US" sz="2000" i="1" dirty="0" smtClean="0"/>
              <a:t> </a:t>
            </a:r>
            <a:r>
              <a:rPr lang="en-US" altLang="zh-CN" sz="2000" i="1" dirty="0" smtClean="0"/>
              <a:t>Chinese</a:t>
            </a:r>
            <a:r>
              <a:rPr lang="zh-CN" altLang="en-US" sz="2000" i="1" dirty="0" smtClean="0"/>
              <a:t> </a:t>
            </a:r>
            <a:r>
              <a:rPr lang="en-US" altLang="zh-CN" sz="2000" i="1" dirty="0" smtClean="0"/>
              <a:t>Culture</a:t>
            </a:r>
            <a:endParaRPr lang="en-US" sz="2000" dirty="0"/>
          </a:p>
        </p:txBody>
      </p:sp>
    </p:spTree>
    <p:extLst>
      <p:ext uri="{BB962C8B-B14F-4D97-AF65-F5344CB8AC3E}">
        <p14:creationId xmlns:p14="http://schemas.microsoft.com/office/powerpoint/2010/main" val="1613307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age result for naples pizz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381" y="239843"/>
            <a:ext cx="9878518" cy="6328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39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age result for masala do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3869" y="0"/>
            <a:ext cx="8889167" cy="6662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208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Method</a:t>
            </a:r>
            <a:endParaRPr lang="en-US" dirty="0"/>
          </a:p>
        </p:txBody>
      </p:sp>
      <p:sp>
        <p:nvSpPr>
          <p:cNvPr id="3" name="Content Placeholder 2"/>
          <p:cNvSpPr>
            <a:spLocks noGrp="1"/>
          </p:cNvSpPr>
          <p:nvPr>
            <p:ph idx="1"/>
          </p:nvPr>
        </p:nvSpPr>
        <p:spPr/>
        <p:txBody>
          <a:bodyPr/>
          <a:lstStyle/>
          <a:p>
            <a:r>
              <a:rPr lang="en-US" altLang="zh-CN" dirty="0" smtClean="0"/>
              <a:t>Start</a:t>
            </a:r>
            <a:r>
              <a:rPr lang="zh-CN" altLang="en-US" dirty="0" smtClean="0"/>
              <a:t> </a:t>
            </a:r>
            <a:r>
              <a:rPr lang="en-US" altLang="zh-CN" dirty="0" smtClean="0"/>
              <a:t>with</a:t>
            </a:r>
            <a:r>
              <a:rPr lang="zh-CN" altLang="en-US" dirty="0" smtClean="0"/>
              <a:t> </a:t>
            </a:r>
            <a:r>
              <a:rPr lang="en-US" altLang="zh-CN" dirty="0" smtClean="0"/>
              <a:t>standard</a:t>
            </a:r>
            <a:r>
              <a:rPr lang="zh-CN" altLang="en-US" dirty="0" smtClean="0"/>
              <a:t> </a:t>
            </a:r>
            <a:r>
              <a:rPr lang="en-US" altLang="zh-CN" dirty="0" smtClean="0"/>
              <a:t>for</a:t>
            </a:r>
            <a:r>
              <a:rPr lang="zh-CN" altLang="en-US" dirty="0" smtClean="0"/>
              <a:t> </a:t>
            </a:r>
            <a:r>
              <a:rPr lang="en-US" altLang="zh-CN" dirty="0" smtClean="0"/>
              <a:t>daily</a:t>
            </a:r>
            <a:r>
              <a:rPr lang="zh-CN" altLang="en-US" dirty="0" smtClean="0"/>
              <a:t> </a:t>
            </a:r>
            <a:r>
              <a:rPr lang="en-US" altLang="zh-CN" dirty="0" smtClean="0"/>
              <a:t>allowances</a:t>
            </a:r>
            <a:r>
              <a:rPr lang="zh-CN" altLang="en-US" dirty="0" smtClean="0"/>
              <a:t> </a:t>
            </a:r>
            <a:r>
              <a:rPr lang="en-US" altLang="zh-CN" dirty="0" smtClean="0"/>
              <a:t>of</a:t>
            </a:r>
            <a:r>
              <a:rPr lang="zh-CN" altLang="en-US" dirty="0" smtClean="0"/>
              <a:t> </a:t>
            </a:r>
            <a:r>
              <a:rPr lang="en-US" altLang="zh-CN" dirty="0" smtClean="0"/>
              <a:t>nutrients</a:t>
            </a:r>
            <a:r>
              <a:rPr lang="zh-CN" altLang="en-US" dirty="0" smtClean="0"/>
              <a:t> </a:t>
            </a:r>
            <a:r>
              <a:rPr lang="en-US" altLang="zh-CN" dirty="0" smtClean="0"/>
              <a:t>(here:</a:t>
            </a:r>
            <a:r>
              <a:rPr lang="zh-CN" altLang="en-US" dirty="0" smtClean="0"/>
              <a:t> </a:t>
            </a:r>
            <a:r>
              <a:rPr lang="en-US" altLang="zh-CN" dirty="0" smtClean="0"/>
              <a:t>young</a:t>
            </a:r>
            <a:r>
              <a:rPr lang="zh-CN" altLang="en-US" dirty="0" smtClean="0"/>
              <a:t> </a:t>
            </a:r>
            <a:r>
              <a:rPr lang="en-US" altLang="zh-CN" dirty="0" smtClean="0"/>
              <a:t>adult</a:t>
            </a:r>
            <a:r>
              <a:rPr lang="zh-CN" altLang="en-US" dirty="0" smtClean="0"/>
              <a:t> </a:t>
            </a:r>
            <a:r>
              <a:rPr lang="en-US" altLang="zh-CN" dirty="0" smtClean="0"/>
              <a:t>men)</a:t>
            </a:r>
          </a:p>
          <a:p>
            <a:r>
              <a:rPr lang="en-US" altLang="zh-CN" dirty="0" smtClean="0"/>
              <a:t>Calculate</a:t>
            </a:r>
            <a:r>
              <a:rPr lang="zh-CN" altLang="en-US" dirty="0" smtClean="0"/>
              <a:t> </a:t>
            </a:r>
            <a:r>
              <a:rPr lang="en-US" altLang="zh-CN" dirty="0" smtClean="0"/>
              <a:t>nutrients</a:t>
            </a:r>
            <a:r>
              <a:rPr lang="zh-CN" altLang="en-US" dirty="0" smtClean="0"/>
              <a:t> </a:t>
            </a:r>
            <a:r>
              <a:rPr lang="en-US" altLang="zh-CN" dirty="0" smtClean="0"/>
              <a:t>in</a:t>
            </a:r>
            <a:r>
              <a:rPr lang="zh-CN" altLang="en-US" dirty="0" smtClean="0"/>
              <a:t> </a:t>
            </a:r>
            <a:r>
              <a:rPr lang="en-US" altLang="zh-CN" dirty="0" smtClean="0"/>
              <a:t>each</a:t>
            </a:r>
            <a:r>
              <a:rPr lang="zh-CN" altLang="en-US" dirty="0" smtClean="0"/>
              <a:t> </a:t>
            </a:r>
            <a:r>
              <a:rPr lang="en-US" altLang="zh-CN" dirty="0" smtClean="0"/>
              <a:t>component</a:t>
            </a:r>
            <a:r>
              <a:rPr lang="zh-CN" altLang="en-US" dirty="0" smtClean="0"/>
              <a:t> </a:t>
            </a:r>
            <a:r>
              <a:rPr lang="en-US" altLang="zh-CN" dirty="0" smtClean="0"/>
              <a:t>of</a:t>
            </a:r>
            <a:r>
              <a:rPr lang="zh-CN" altLang="en-US" dirty="0" smtClean="0"/>
              <a:t> </a:t>
            </a:r>
            <a:r>
              <a:rPr lang="en-US" altLang="zh-CN" dirty="0" smtClean="0"/>
              <a:t>the</a:t>
            </a:r>
            <a:r>
              <a:rPr lang="zh-CN" altLang="en-US" dirty="0" smtClean="0"/>
              <a:t> </a:t>
            </a:r>
            <a:r>
              <a:rPr lang="en-US" altLang="zh-CN" dirty="0" smtClean="0"/>
              <a:t>diet</a:t>
            </a:r>
          </a:p>
          <a:p>
            <a:r>
              <a:rPr lang="en-US" altLang="zh-CN" dirty="0" smtClean="0"/>
              <a:t>Assume</a:t>
            </a:r>
            <a:r>
              <a:rPr lang="zh-CN" altLang="en-US" dirty="0" smtClean="0"/>
              <a:t> </a:t>
            </a:r>
            <a:r>
              <a:rPr lang="en-US" altLang="zh-CN" dirty="0" smtClean="0"/>
              <a:t>that</a:t>
            </a:r>
            <a:r>
              <a:rPr lang="zh-CN" altLang="en-US" dirty="0" smtClean="0"/>
              <a:t> </a:t>
            </a:r>
            <a:r>
              <a:rPr lang="en-US" altLang="zh-CN" dirty="0" smtClean="0"/>
              <a:t>Core</a:t>
            </a:r>
            <a:r>
              <a:rPr lang="zh-CN" altLang="en-US" dirty="0"/>
              <a:t> </a:t>
            </a:r>
            <a:r>
              <a:rPr lang="en-US" altLang="zh-CN" dirty="0" smtClean="0"/>
              <a:t>=</a:t>
            </a:r>
            <a:r>
              <a:rPr lang="zh-CN" altLang="en-US" dirty="0" smtClean="0"/>
              <a:t> </a:t>
            </a:r>
            <a:r>
              <a:rPr lang="en-US" altLang="zh-CN" dirty="0" smtClean="0"/>
              <a:t>2/3</a:t>
            </a:r>
            <a:r>
              <a:rPr lang="zh-CN" altLang="en-US" dirty="0" smtClean="0"/>
              <a:t> </a:t>
            </a:r>
            <a:r>
              <a:rPr lang="en-US" altLang="zh-CN" dirty="0" smtClean="0"/>
              <a:t>of</a:t>
            </a:r>
            <a:r>
              <a:rPr lang="zh-CN" altLang="en-US" dirty="0" smtClean="0"/>
              <a:t> </a:t>
            </a:r>
            <a:r>
              <a:rPr lang="en-US" altLang="zh-CN" dirty="0" smtClean="0"/>
              <a:t>calories</a:t>
            </a:r>
            <a:r>
              <a:rPr lang="zh-CN" altLang="en-US" dirty="0" smtClean="0"/>
              <a:t> </a:t>
            </a:r>
            <a:r>
              <a:rPr lang="en-US" altLang="zh-CN" dirty="0" smtClean="0"/>
              <a:t>(here</a:t>
            </a:r>
            <a:r>
              <a:rPr lang="zh-CN" altLang="en-US" dirty="0" smtClean="0"/>
              <a:t> </a:t>
            </a:r>
            <a:r>
              <a:rPr lang="en-US" altLang="zh-CN" dirty="0" smtClean="0"/>
              <a:t>1650</a:t>
            </a:r>
            <a:r>
              <a:rPr lang="zh-CN" altLang="en-US" dirty="0" smtClean="0"/>
              <a:t> </a:t>
            </a:r>
            <a:r>
              <a:rPr lang="en-US" altLang="zh-CN" dirty="0" smtClean="0"/>
              <a:t>kcal</a:t>
            </a:r>
            <a:r>
              <a:rPr lang="zh-CN" altLang="en-US" dirty="0" smtClean="0"/>
              <a:t> </a:t>
            </a:r>
            <a:r>
              <a:rPr lang="en-US" altLang="zh-CN" dirty="0" smtClean="0"/>
              <a:t>out</a:t>
            </a:r>
            <a:r>
              <a:rPr lang="zh-CN" altLang="en-US" dirty="0" smtClean="0"/>
              <a:t> </a:t>
            </a:r>
            <a:r>
              <a:rPr lang="en-US" altLang="zh-CN" dirty="0" smtClean="0"/>
              <a:t>of</a:t>
            </a:r>
            <a:r>
              <a:rPr lang="zh-CN" altLang="en-US" dirty="0" smtClean="0"/>
              <a:t> </a:t>
            </a:r>
            <a:r>
              <a:rPr lang="en-US" altLang="zh-CN" dirty="0" smtClean="0"/>
              <a:t>2500)</a:t>
            </a:r>
          </a:p>
          <a:p>
            <a:r>
              <a:rPr lang="en-US" altLang="zh-CN" dirty="0" smtClean="0"/>
              <a:t>1/3</a:t>
            </a:r>
            <a:r>
              <a:rPr lang="zh-CN" altLang="en-US" dirty="0" smtClean="0"/>
              <a:t> </a:t>
            </a:r>
            <a:r>
              <a:rPr lang="en-US" altLang="zh-CN" dirty="0" smtClean="0"/>
              <a:t>(850)</a:t>
            </a:r>
            <a:r>
              <a:rPr lang="zh-CN" altLang="en-US" dirty="0" smtClean="0"/>
              <a:t> </a:t>
            </a:r>
            <a:r>
              <a:rPr lang="en-US" altLang="zh-CN" dirty="0" smtClean="0"/>
              <a:t>=</a:t>
            </a:r>
            <a:r>
              <a:rPr lang="zh-CN" altLang="en-US" dirty="0" smtClean="0"/>
              <a:t> </a:t>
            </a:r>
            <a:r>
              <a:rPr lang="en-US" altLang="zh-CN" dirty="0" smtClean="0"/>
              <a:t>‘fringe’</a:t>
            </a:r>
            <a:r>
              <a:rPr lang="zh-CN" altLang="en-US" dirty="0" smtClean="0"/>
              <a:t> </a:t>
            </a:r>
            <a:endParaRPr lang="en-US" altLang="zh-CN" dirty="0" smtClean="0"/>
          </a:p>
          <a:p>
            <a:endParaRPr lang="en-US" dirty="0"/>
          </a:p>
        </p:txBody>
      </p:sp>
    </p:spTree>
    <p:extLst>
      <p:ext uri="{BB962C8B-B14F-4D97-AF65-F5344CB8AC3E}">
        <p14:creationId xmlns:p14="http://schemas.microsoft.com/office/powerpoint/2010/main" val="312269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459</Words>
  <Application>Microsoft Macintosh PowerPoint</Application>
  <PresentationFormat>Widescreen</PresentationFormat>
  <Paragraphs>61</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Calibri Light</vt:lpstr>
      <vt:lpstr>DengXian</vt:lpstr>
      <vt:lpstr>DengXian Light</vt:lpstr>
      <vt:lpstr>Arial</vt:lpstr>
      <vt:lpstr>Office Theme</vt:lpstr>
      <vt:lpstr>Food Culture: Part 1</vt:lpstr>
      <vt:lpstr>PowerPoint Presentation</vt:lpstr>
      <vt:lpstr>“Why are human foodways so diverse? Can anthropologists explain why specific food preferences and avoidances are found in one culture and not another?” </vt:lpstr>
      <vt:lpstr>Cultural symbols?</vt:lpstr>
      <vt:lpstr>Hypothesis 1: Nutritional Adequacy</vt:lpstr>
      <vt:lpstr>Patterns: the core-fringe hypothesis</vt:lpstr>
      <vt:lpstr>PowerPoint Presentation</vt:lpstr>
      <vt:lpstr>PowerPoint Presentation</vt:lpstr>
      <vt:lpstr>Method</vt:lpstr>
      <vt:lpstr>PowerPoint Presentation</vt:lpstr>
      <vt:lpstr>PowerPoint Presentation</vt:lpstr>
      <vt:lpstr>PowerPoint Presentation</vt:lpstr>
      <vt:lpstr>Tubers</vt:lpstr>
      <vt:lpstr>PowerPoint Presentation</vt:lpstr>
      <vt:lpstr>Calculate a meal</vt:lpstr>
      <vt:lpstr>Hypothesis 2: Environmental Advantage</vt:lpstr>
      <vt:lpstr>Marvin Harris</vt:lpstr>
      <vt:lpstr>PowerPoint Presentation</vt:lpstr>
      <vt:lpstr>PowerPoint Presentation</vt:lpstr>
      <vt:lpstr>Food Prohibitions</vt:lpstr>
      <vt:lpstr>Prohibition on killing or consuming cattle</vt:lpstr>
      <vt:lpstr>PowerPoint Presentation</vt:lpstr>
      <vt:lpstr>Aztec Human sacrifice</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Culture: Part 1</dc:title>
  <dc:creator>Lyle Fearnley</dc:creator>
  <cp:lastModifiedBy>Lyle Fearnley</cp:lastModifiedBy>
  <cp:revision>18</cp:revision>
  <dcterms:created xsi:type="dcterms:W3CDTF">2019-02-18T02:34:23Z</dcterms:created>
  <dcterms:modified xsi:type="dcterms:W3CDTF">2019-02-18T06:26:18Z</dcterms:modified>
</cp:coreProperties>
</file>