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1" autoAdjust="0"/>
    <p:restoredTop sz="94660"/>
  </p:normalViewPr>
  <p:slideViewPr>
    <p:cSldViewPr snapToGrid="0">
      <p:cViewPr varScale="1">
        <p:scale>
          <a:sx n="78" d="100"/>
          <a:sy n="78" d="100"/>
        </p:scale>
        <p:origin x="102"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6FAF-A08B-4A2F-BD99-88B14CF771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D2C580-EB3C-4282-94DB-08862C5B36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D194FA-0475-4F4C-883C-19D75EBD6AC8}"/>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5" name="Footer Placeholder 4">
            <a:extLst>
              <a:ext uri="{FF2B5EF4-FFF2-40B4-BE49-F238E27FC236}">
                <a16:creationId xmlns:a16="http://schemas.microsoft.com/office/drawing/2014/main" id="{55049744-8E12-4ADA-B6B6-ECEF4178F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11D0F4-0D21-48F9-BED9-BBEEAB13996F}"/>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343476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4B42-4EEE-4AA1-B875-D2D05DCEFF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9DDB5C-28D7-4FD1-BACA-3E3851F043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203F24-70A8-4776-BD72-DCA644BB4F61}"/>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5" name="Footer Placeholder 4">
            <a:extLst>
              <a:ext uri="{FF2B5EF4-FFF2-40B4-BE49-F238E27FC236}">
                <a16:creationId xmlns:a16="http://schemas.microsoft.com/office/drawing/2014/main" id="{48FB6257-EBFE-42A9-855A-D5F1CB9F5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CE49C-922E-417B-B3A2-30E490FCC75F}"/>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11920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49156-C073-4107-9965-61885F115B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230A00-4D04-476A-90D5-A37E0A263B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C919-727D-49DD-911D-5637B0DE8D55}"/>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5" name="Footer Placeholder 4">
            <a:extLst>
              <a:ext uri="{FF2B5EF4-FFF2-40B4-BE49-F238E27FC236}">
                <a16:creationId xmlns:a16="http://schemas.microsoft.com/office/drawing/2014/main" id="{25D478F1-568F-4DFD-9D1E-2F0FF21480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31021-E0D2-4C42-AFED-48DB0DC7FB8E}"/>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319997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932EE-114F-4768-BAA3-6A7441639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56D08C-6387-4E47-A122-B90881DAAA0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8156-8E8C-4BC1-8B38-EE1828461302}"/>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5" name="Footer Placeholder 4">
            <a:extLst>
              <a:ext uri="{FF2B5EF4-FFF2-40B4-BE49-F238E27FC236}">
                <a16:creationId xmlns:a16="http://schemas.microsoft.com/office/drawing/2014/main" id="{09FFC79F-21A5-4F70-AEBE-13CD0085D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ABC52-6B50-4AA6-88E5-AB2E2342FBFB}"/>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365688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1F79-46B3-459F-9A86-E4796B3A12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83B1C5-B703-407D-9186-338AD904E9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041721A-2F16-4246-A3F3-CE9162E75B5E}"/>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5" name="Footer Placeholder 4">
            <a:extLst>
              <a:ext uri="{FF2B5EF4-FFF2-40B4-BE49-F238E27FC236}">
                <a16:creationId xmlns:a16="http://schemas.microsoft.com/office/drawing/2014/main" id="{25798238-2E24-4178-BCD0-22BDA703A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D9628-B74C-41C9-9D09-443B976E0A71}"/>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58749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4D38-671B-469F-B9BE-713B636FC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D9CF2-C539-4D60-B39B-851DDCBBFBB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EAC20A-B9AF-40AA-9D1B-1C3E80AEBE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CDEDAA-5B7E-4DC9-A6F6-EFF46D939396}"/>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6" name="Footer Placeholder 5">
            <a:extLst>
              <a:ext uri="{FF2B5EF4-FFF2-40B4-BE49-F238E27FC236}">
                <a16:creationId xmlns:a16="http://schemas.microsoft.com/office/drawing/2014/main" id="{E20B5AEA-2C03-4AA2-98DF-A161FB37B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78B27-DE75-4105-877F-7845CFC84BE7}"/>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644988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807A-9D18-4AD7-8964-2B7254A621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44FD8C-FE91-4714-8A70-351F16527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9C3720-D569-4BC8-B557-A23DD20A227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5BCE68-DAD2-4794-97E3-C354BD174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E260CD-4C98-4DB4-B894-3F5A9778B3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DF2291-A25B-4D0A-AB01-D316A7F0B091}"/>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8" name="Footer Placeholder 7">
            <a:extLst>
              <a:ext uri="{FF2B5EF4-FFF2-40B4-BE49-F238E27FC236}">
                <a16:creationId xmlns:a16="http://schemas.microsoft.com/office/drawing/2014/main" id="{682C3029-0EF2-416A-A890-200FDA6DA1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503F9-3D3E-47CA-9C71-77D79ABBDFB6}"/>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549615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3F35-6CAE-4FCA-A3F9-C9E084FA53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F1E5B3-93D7-4568-A1DB-30D4E84353B8}"/>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4" name="Footer Placeholder 3">
            <a:extLst>
              <a:ext uri="{FF2B5EF4-FFF2-40B4-BE49-F238E27FC236}">
                <a16:creationId xmlns:a16="http://schemas.microsoft.com/office/drawing/2014/main" id="{5F09A74B-DA30-4F76-93D6-4EDBA90970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004C8E-0AA8-4CD0-A98A-06E94599F37D}"/>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347605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6E177-B6E9-461C-A718-96D703CB3376}"/>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3" name="Footer Placeholder 2">
            <a:extLst>
              <a:ext uri="{FF2B5EF4-FFF2-40B4-BE49-F238E27FC236}">
                <a16:creationId xmlns:a16="http://schemas.microsoft.com/office/drawing/2014/main" id="{D750B8F1-78CB-4DAA-B178-A4EF02D1B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163E41-79CC-4E29-8778-16BAECC1483C}"/>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317478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0716-F2DE-4E9D-A828-D47F4D4F4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8A66AB-ADD1-474C-B506-AA38025EB5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64B352-FE99-4DFA-A400-BA8BC9433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2622CE-63B8-4BAA-BFFE-DE6653D0294A}"/>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6" name="Footer Placeholder 5">
            <a:extLst>
              <a:ext uri="{FF2B5EF4-FFF2-40B4-BE49-F238E27FC236}">
                <a16:creationId xmlns:a16="http://schemas.microsoft.com/office/drawing/2014/main" id="{B8A9BE9C-540D-4289-BDAE-CB0994ADF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20FBC1-0BE7-4A37-B6FD-AB5B450131C5}"/>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16563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6D2A-8319-41A1-B67A-C7A11542F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DB412-65C7-49BD-82D8-964F786E0A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C1D733-8BDA-455E-8C96-654BE8ED5D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E596E0-1B30-4B26-ADD7-D587BED30914}"/>
              </a:ext>
            </a:extLst>
          </p:cNvPr>
          <p:cNvSpPr>
            <a:spLocks noGrp="1"/>
          </p:cNvSpPr>
          <p:nvPr>
            <p:ph type="dt" sz="half" idx="10"/>
          </p:nvPr>
        </p:nvSpPr>
        <p:spPr/>
        <p:txBody>
          <a:bodyPr/>
          <a:lstStyle/>
          <a:p>
            <a:fld id="{6974AD5F-E671-4526-A864-9D863558E9F1}" type="datetimeFigureOut">
              <a:rPr lang="en-US" smtClean="0"/>
              <a:t>1/31/2019</a:t>
            </a:fld>
            <a:endParaRPr lang="en-US"/>
          </a:p>
        </p:txBody>
      </p:sp>
      <p:sp>
        <p:nvSpPr>
          <p:cNvPr id="6" name="Footer Placeholder 5">
            <a:extLst>
              <a:ext uri="{FF2B5EF4-FFF2-40B4-BE49-F238E27FC236}">
                <a16:creationId xmlns:a16="http://schemas.microsoft.com/office/drawing/2014/main" id="{6FF4A6C1-2D2E-4C0E-9E79-A771777AF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7FDD4-424A-4441-A398-CE3111DCD8A0}"/>
              </a:ext>
            </a:extLst>
          </p:cNvPr>
          <p:cNvSpPr>
            <a:spLocks noGrp="1"/>
          </p:cNvSpPr>
          <p:nvPr>
            <p:ph type="sldNum" sz="quarter" idx="12"/>
          </p:nvPr>
        </p:nvSpPr>
        <p:spPr/>
        <p:txBody>
          <a:bodyPr/>
          <a:lstStyle/>
          <a:p>
            <a:fld id="{5A9FE638-BA9B-4AFC-96C2-1463975F09D8}" type="slidenum">
              <a:rPr lang="en-US" smtClean="0"/>
              <a:t>‹#›</a:t>
            </a:fld>
            <a:endParaRPr lang="en-US"/>
          </a:p>
        </p:txBody>
      </p:sp>
    </p:spTree>
    <p:extLst>
      <p:ext uri="{BB962C8B-B14F-4D97-AF65-F5344CB8AC3E}">
        <p14:creationId xmlns:p14="http://schemas.microsoft.com/office/powerpoint/2010/main" val="4133349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FB0531-8D20-4A42-AE8E-2CE57E5F9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F5FA19-89E2-4500-A9B7-F5538A076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9C71F-B964-4F86-9E32-D6D951F51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4AD5F-E671-4526-A864-9D863558E9F1}" type="datetimeFigureOut">
              <a:rPr lang="en-US" smtClean="0"/>
              <a:t>1/31/2019</a:t>
            </a:fld>
            <a:endParaRPr lang="en-US"/>
          </a:p>
        </p:txBody>
      </p:sp>
      <p:sp>
        <p:nvSpPr>
          <p:cNvPr id="5" name="Footer Placeholder 4">
            <a:extLst>
              <a:ext uri="{FF2B5EF4-FFF2-40B4-BE49-F238E27FC236}">
                <a16:creationId xmlns:a16="http://schemas.microsoft.com/office/drawing/2014/main" id="{CF8962AF-1AC0-4C28-8BD1-E9CD88E13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52CC74-5A80-4A47-9E30-45380FE67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FE638-BA9B-4AFC-96C2-1463975F09D8}" type="slidenum">
              <a:rPr lang="en-US" smtClean="0"/>
              <a:t>‹#›</a:t>
            </a:fld>
            <a:endParaRPr lang="en-US"/>
          </a:p>
        </p:txBody>
      </p:sp>
    </p:spTree>
    <p:extLst>
      <p:ext uri="{BB962C8B-B14F-4D97-AF65-F5344CB8AC3E}">
        <p14:creationId xmlns:p14="http://schemas.microsoft.com/office/powerpoint/2010/main" val="3797561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27C73C-430D-4F1C-9C79-A155C8C9B617}"/>
              </a:ext>
            </a:extLst>
          </p:cNvPr>
          <p:cNvSpPr>
            <a:spLocks noGrp="1"/>
          </p:cNvSpPr>
          <p:nvPr>
            <p:ph type="title"/>
          </p:nvPr>
        </p:nvSpPr>
        <p:spPr/>
        <p:txBody>
          <a:bodyPr/>
          <a:lstStyle/>
          <a:p>
            <a:r>
              <a:rPr lang="en-US" dirty="0"/>
              <a:t>Tangyuan</a:t>
            </a:r>
            <a:r>
              <a:rPr lang="zh-CN" altLang="en-US" dirty="0"/>
              <a:t> 汤圆</a:t>
            </a:r>
            <a:endParaRPr lang="en-US" dirty="0"/>
          </a:p>
        </p:txBody>
      </p:sp>
      <p:sp>
        <p:nvSpPr>
          <p:cNvPr id="5" name="Content Placeholder 4">
            <a:extLst>
              <a:ext uri="{FF2B5EF4-FFF2-40B4-BE49-F238E27FC236}">
                <a16:creationId xmlns:a16="http://schemas.microsoft.com/office/drawing/2014/main" id="{D15FD8F3-11D9-490A-8E8B-9167CCD8FD3B}"/>
              </a:ext>
            </a:extLst>
          </p:cNvPr>
          <p:cNvSpPr>
            <a:spLocks noGrp="1"/>
          </p:cNvSpPr>
          <p:nvPr>
            <p:ph idx="1"/>
          </p:nvPr>
        </p:nvSpPr>
        <p:spPr/>
        <p:txBody>
          <a:bodyPr>
            <a:normAutofit fontScale="92500" lnSpcReduction="20000"/>
          </a:bodyPr>
          <a:lstStyle/>
          <a:p>
            <a:r>
              <a:rPr lang="en-US" dirty="0"/>
              <a:t>Chinese dessert made from glutinous rice flour mixed with water to form balls (and sometimes with peanut, or sesame filling) and served in boiling water (or in peanut soup)</a:t>
            </a:r>
          </a:p>
          <a:p>
            <a:r>
              <a:rPr lang="en-US" dirty="0"/>
              <a:t>Eaten due to the homophone for union: </a:t>
            </a:r>
            <a:r>
              <a:rPr lang="zh-CN" altLang="en-US" dirty="0"/>
              <a:t>团圆</a:t>
            </a:r>
            <a:endParaRPr lang="en-US" altLang="zh-CN" dirty="0"/>
          </a:p>
          <a:p>
            <a:r>
              <a:rPr lang="en-US" dirty="0"/>
              <a:t>Eaten together with family: symbolize family togetherness. </a:t>
            </a:r>
          </a:p>
          <a:p>
            <a:r>
              <a:rPr lang="en-US" dirty="0"/>
              <a:t>Eaten during the Lantern Festival, but also taken as part of a wedding tradition.  Now, due to the ease of mass production, they are eaten all year round. </a:t>
            </a:r>
          </a:p>
          <a:p>
            <a:r>
              <a:rPr lang="en-US" dirty="0"/>
              <a:t>Personal: Previously used to be a time-consuming gesture, wrapping done by female members of the family. Because it can be bought from the supermarket, there is less enthusiasm for the family members to make them by hand. </a:t>
            </a:r>
          </a:p>
        </p:txBody>
      </p:sp>
    </p:spTree>
    <p:extLst>
      <p:ext uri="{BB962C8B-B14F-4D97-AF65-F5344CB8AC3E}">
        <p14:creationId xmlns:p14="http://schemas.microsoft.com/office/powerpoint/2010/main" val="176616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B5D3-B879-4B2B-B4AD-515CD8EA3181}"/>
              </a:ext>
            </a:extLst>
          </p:cNvPr>
          <p:cNvSpPr>
            <a:spLocks noGrp="1"/>
          </p:cNvSpPr>
          <p:nvPr>
            <p:ph type="title"/>
          </p:nvPr>
        </p:nvSpPr>
        <p:spPr>
          <a:xfrm>
            <a:off x="5202621" y="4665605"/>
            <a:ext cx="6638806" cy="1292433"/>
          </a:xfrm>
        </p:spPr>
        <p:txBody>
          <a:bodyPr vert="horz" lIns="91440" tIns="45720" rIns="91440" bIns="45720" rtlCol="0" anchor="ctr">
            <a:normAutofit fontScale="90000"/>
          </a:bodyPr>
          <a:lstStyle/>
          <a:p>
            <a:r>
              <a:rPr lang="en-US" sz="4800" kern="1200" dirty="0">
                <a:solidFill>
                  <a:schemeClr val="tx1"/>
                </a:solidFill>
                <a:latin typeface="+mj-lt"/>
                <a:ea typeface="+mj-ea"/>
                <a:cs typeface="+mj-cs"/>
              </a:rPr>
              <a:t>Different occasions in which tangyuan is being consumed. </a:t>
            </a:r>
          </a:p>
        </p:txBody>
      </p:sp>
      <p:pic>
        <p:nvPicPr>
          <p:cNvPr id="10" name="Picture 9">
            <a:extLst>
              <a:ext uri="{FF2B5EF4-FFF2-40B4-BE49-F238E27FC236}">
                <a16:creationId xmlns:a16="http://schemas.microsoft.com/office/drawing/2014/main" id="{647341D0-9A8D-404E-BF52-0A0E777450D2}"/>
              </a:ext>
            </a:extLst>
          </p:cNvPr>
          <p:cNvPicPr>
            <a:picLocks noChangeAspect="1"/>
          </p:cNvPicPr>
          <p:nvPr/>
        </p:nvPicPr>
        <p:blipFill rotWithShape="1">
          <a:blip r:embed="rId2"/>
          <a:srcRect l="8483" r="8105" b="-3"/>
          <a:stretch/>
        </p:blipFill>
        <p:spPr>
          <a:xfrm>
            <a:off x="20" y="1"/>
            <a:ext cx="4848284" cy="4359438"/>
          </a:xfrm>
          <a:prstGeom prst="rect">
            <a:avLst/>
          </a:prstGeom>
        </p:spPr>
      </p:pic>
      <p:pic>
        <p:nvPicPr>
          <p:cNvPr id="9" name="Picture 8">
            <a:extLst>
              <a:ext uri="{FF2B5EF4-FFF2-40B4-BE49-F238E27FC236}">
                <a16:creationId xmlns:a16="http://schemas.microsoft.com/office/drawing/2014/main" id="{3E5EF910-A1A5-4D4C-A264-8B7306C81AA3}"/>
              </a:ext>
            </a:extLst>
          </p:cNvPr>
          <p:cNvPicPr>
            <a:picLocks noChangeAspect="1"/>
          </p:cNvPicPr>
          <p:nvPr/>
        </p:nvPicPr>
        <p:blipFill rotWithShape="1">
          <a:blip r:embed="rId3"/>
          <a:srcRect t="8923" r="-1" b="239"/>
          <a:stretch/>
        </p:blipFill>
        <p:spPr>
          <a:xfrm>
            <a:off x="4972050" y="-1"/>
            <a:ext cx="7216902" cy="4359440"/>
          </a:xfrm>
          <a:prstGeom prst="rect">
            <a:avLst/>
          </a:prstGeom>
        </p:spPr>
      </p:pic>
      <p:pic>
        <p:nvPicPr>
          <p:cNvPr id="8" name="Content Placeholder 7">
            <a:extLst>
              <a:ext uri="{FF2B5EF4-FFF2-40B4-BE49-F238E27FC236}">
                <a16:creationId xmlns:a16="http://schemas.microsoft.com/office/drawing/2014/main" id="{31919D30-80D4-4BC2-8534-A35106C0C19D}"/>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33440" r="-2" b="33718"/>
          <a:stretch/>
        </p:blipFill>
        <p:spPr>
          <a:xfrm>
            <a:off x="20" y="4472610"/>
            <a:ext cx="4848284" cy="2385390"/>
          </a:xfrm>
          <a:prstGeom prst="rect">
            <a:avLst/>
          </a:prstGeom>
        </p:spPr>
      </p:pic>
    </p:spTree>
    <p:extLst>
      <p:ext uri="{BB962C8B-B14F-4D97-AF65-F5344CB8AC3E}">
        <p14:creationId xmlns:p14="http://schemas.microsoft.com/office/powerpoint/2010/main" val="28817326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140</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Tangyuan 汤圆</vt:lpstr>
      <vt:lpstr>Different occasions in which tangyuan is being consumed.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Tangyuan 汤圆</dc:title>
  <dc:creator>Student - Laura Ong Jin Hua</dc:creator>
  <cp:lastModifiedBy>Student - Laura Ong Jin Hua</cp:lastModifiedBy>
  <cp:revision>2</cp:revision>
  <dcterms:created xsi:type="dcterms:W3CDTF">2019-01-31T09:16:40Z</dcterms:created>
  <dcterms:modified xsi:type="dcterms:W3CDTF">2019-01-31T15:03:21Z</dcterms:modified>
</cp:coreProperties>
</file>