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2" d="100"/>
          <a:sy n="92"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E7B8-BC3D-4AEE-8EE1-9E0981E7EF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C284D-C3A6-44BF-AF47-B7853A8AC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69F3EB-C0C6-415A-A91C-993D2AF104F3}"/>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5" name="Footer Placeholder 4">
            <a:extLst>
              <a:ext uri="{FF2B5EF4-FFF2-40B4-BE49-F238E27FC236}">
                <a16:creationId xmlns:a16="http://schemas.microsoft.com/office/drawing/2014/main" id="{15FBE809-53CE-4DB2-8DB0-2AD4CB0FE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4C41C-A995-44FF-97E0-287E9D7B3853}"/>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393469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A51F-8095-48BE-80DC-7FED3A3DF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13820B-C33F-4183-80D3-0339DDE954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A6568-5BC0-47A7-8343-8B469F91993E}"/>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5" name="Footer Placeholder 4">
            <a:extLst>
              <a:ext uri="{FF2B5EF4-FFF2-40B4-BE49-F238E27FC236}">
                <a16:creationId xmlns:a16="http://schemas.microsoft.com/office/drawing/2014/main" id="{5887BD2D-62B6-4811-B5BD-4F4272831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49E8-91BB-4EC9-A819-470EA90D728A}"/>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125587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0FDFC-ED2B-49EE-87BC-9C6B370F6A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27C59A-188E-4DF0-A030-3684652B2F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39FA7-FB32-4AD2-AD5A-7CC3AF1CA852}"/>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5" name="Footer Placeholder 4">
            <a:extLst>
              <a:ext uri="{FF2B5EF4-FFF2-40B4-BE49-F238E27FC236}">
                <a16:creationId xmlns:a16="http://schemas.microsoft.com/office/drawing/2014/main" id="{98F8F1A5-18EB-4427-ACE1-553F8A4F2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2C690-8B94-4664-BC52-905C9721D381}"/>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325555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9702-05B7-4559-A646-9B80C220A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25DE3-9363-4E30-BED9-734AE095C5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0DCB2-F255-4396-9CCB-358A4CE8C4EE}"/>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5" name="Footer Placeholder 4">
            <a:extLst>
              <a:ext uri="{FF2B5EF4-FFF2-40B4-BE49-F238E27FC236}">
                <a16:creationId xmlns:a16="http://schemas.microsoft.com/office/drawing/2014/main" id="{922598FD-FCC0-4783-A7AE-FE88955B7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79570-76FC-4128-B12C-8AB660FBABB8}"/>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294785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C1FE-BAEF-4BA3-9F7B-0F9BFEE499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5A43BA-0340-4642-B2A6-43E59AF72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2417C7-6D85-45AD-9A0D-8821B4A8A2A8}"/>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5" name="Footer Placeholder 4">
            <a:extLst>
              <a:ext uri="{FF2B5EF4-FFF2-40B4-BE49-F238E27FC236}">
                <a16:creationId xmlns:a16="http://schemas.microsoft.com/office/drawing/2014/main" id="{C63E6BC9-593A-450E-A51C-9D3C385FC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5C85B-0E7A-4526-8511-73EF789811D0}"/>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379571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A033-B0E5-4BFC-87D8-5DF556DEE1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4F632-322B-474A-A90B-7E12431557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F997B4-78A1-47CC-AA18-4E94A60145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7DEF9-266A-478B-A496-7E6FF8A71C37}"/>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6" name="Footer Placeholder 5">
            <a:extLst>
              <a:ext uri="{FF2B5EF4-FFF2-40B4-BE49-F238E27FC236}">
                <a16:creationId xmlns:a16="http://schemas.microsoft.com/office/drawing/2014/main" id="{1AF7C61B-0BE3-469C-85DA-39D052D4C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6B01F-F73D-49BE-974C-99456E294636}"/>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182401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241D-C487-4024-B9C0-E231CEC57E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247F45-4239-4D06-B2F8-16BF1FEF3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84B4F2-C3D8-418C-9382-D683A28ACB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ED2217-E131-468E-974C-06ABEEE4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52FD08-48D0-410E-87DC-00792B8488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0C9A67-7865-4226-AC57-6A1D4C8617FF}"/>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8" name="Footer Placeholder 7">
            <a:extLst>
              <a:ext uri="{FF2B5EF4-FFF2-40B4-BE49-F238E27FC236}">
                <a16:creationId xmlns:a16="http://schemas.microsoft.com/office/drawing/2014/main" id="{C04840AA-D80E-4439-BD00-09037CFA13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8354CD-563F-4CF8-8EAC-AE29E6C2B9F1}"/>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7185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A273-C2C5-40F0-84DB-1C93C9C9F1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67666-EEBB-45AF-9A46-FDDE3CD6A783}"/>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4" name="Footer Placeholder 3">
            <a:extLst>
              <a:ext uri="{FF2B5EF4-FFF2-40B4-BE49-F238E27FC236}">
                <a16:creationId xmlns:a16="http://schemas.microsoft.com/office/drawing/2014/main" id="{AB45522C-8B16-4B7A-8EB6-51C922416C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7F4F8-6946-4AF9-A785-072EE0E16893}"/>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219862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29753-0A41-4714-923E-8A5141723703}"/>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3" name="Footer Placeholder 2">
            <a:extLst>
              <a:ext uri="{FF2B5EF4-FFF2-40B4-BE49-F238E27FC236}">
                <a16:creationId xmlns:a16="http://schemas.microsoft.com/office/drawing/2014/main" id="{18CA2B5D-D02F-40A0-B00A-7C20D01D71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41F522-C230-4773-8F45-A24ADF4684A4}"/>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199460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6A52-4F3F-4A3B-B8D3-3F79D9577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3DCAAC-4DCF-4D8B-B8CE-CFEB73E830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B79AF-FE3E-412B-AD03-5F2C6D0B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600F80-C567-4F40-9763-4D972DEB03D7}"/>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6" name="Footer Placeholder 5">
            <a:extLst>
              <a:ext uri="{FF2B5EF4-FFF2-40B4-BE49-F238E27FC236}">
                <a16:creationId xmlns:a16="http://schemas.microsoft.com/office/drawing/2014/main" id="{5C5076FB-92D5-42B5-AFA1-11F2CAF25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D4DD43-91D8-4ABE-9BE0-5AB5E6D3F335}"/>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32694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DD3A-74D0-4050-B2C3-7826E8A7D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ADF62E-847E-4E8F-AC1B-19CAA2E7AB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55A8CD-6E89-44BB-93CB-76354DADE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B44D63-5EA9-4688-9F0E-EBEDF81E3C95}"/>
              </a:ext>
            </a:extLst>
          </p:cNvPr>
          <p:cNvSpPr>
            <a:spLocks noGrp="1"/>
          </p:cNvSpPr>
          <p:nvPr>
            <p:ph type="dt" sz="half" idx="10"/>
          </p:nvPr>
        </p:nvSpPr>
        <p:spPr/>
        <p:txBody>
          <a:bodyPr/>
          <a:lstStyle/>
          <a:p>
            <a:fld id="{57562650-8A4E-44C0-BB25-27901677B3C5}" type="datetimeFigureOut">
              <a:rPr lang="en-US" smtClean="0"/>
              <a:t>9/20/2018</a:t>
            </a:fld>
            <a:endParaRPr lang="en-US"/>
          </a:p>
        </p:txBody>
      </p:sp>
      <p:sp>
        <p:nvSpPr>
          <p:cNvPr id="6" name="Footer Placeholder 5">
            <a:extLst>
              <a:ext uri="{FF2B5EF4-FFF2-40B4-BE49-F238E27FC236}">
                <a16:creationId xmlns:a16="http://schemas.microsoft.com/office/drawing/2014/main" id="{202ACFE9-48CC-4D75-96BD-2CE6F2074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45524-500A-45F0-AC0D-AE9D11F1C8BB}"/>
              </a:ext>
            </a:extLst>
          </p:cNvPr>
          <p:cNvSpPr>
            <a:spLocks noGrp="1"/>
          </p:cNvSpPr>
          <p:nvPr>
            <p:ph type="sldNum" sz="quarter" idx="12"/>
          </p:nvPr>
        </p:nvSpPr>
        <p:spPr/>
        <p:txBody>
          <a:bodyPr/>
          <a:lstStyle/>
          <a:p>
            <a:fld id="{678F2AEA-219C-4313-BC5E-387EF2302842}" type="slidenum">
              <a:rPr lang="en-US" smtClean="0"/>
              <a:t>‹#›</a:t>
            </a:fld>
            <a:endParaRPr lang="en-US"/>
          </a:p>
        </p:txBody>
      </p:sp>
    </p:spTree>
    <p:extLst>
      <p:ext uri="{BB962C8B-B14F-4D97-AF65-F5344CB8AC3E}">
        <p14:creationId xmlns:p14="http://schemas.microsoft.com/office/powerpoint/2010/main" val="11853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F3C6D-AFB2-49BD-B93D-5E5AB0B364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14E2B8-8BC7-4CA3-8B80-6A74D6C8E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37AA0-61DC-4839-9A0D-125327139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562650-8A4E-44C0-BB25-27901677B3C5}" type="datetimeFigureOut">
              <a:rPr lang="en-US" smtClean="0"/>
              <a:t>9/20/2018</a:t>
            </a:fld>
            <a:endParaRPr lang="en-US"/>
          </a:p>
        </p:txBody>
      </p:sp>
      <p:sp>
        <p:nvSpPr>
          <p:cNvPr id="5" name="Footer Placeholder 4">
            <a:extLst>
              <a:ext uri="{FF2B5EF4-FFF2-40B4-BE49-F238E27FC236}">
                <a16:creationId xmlns:a16="http://schemas.microsoft.com/office/drawing/2014/main" id="{FA9925A8-BEA2-421F-A836-313791DC8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0BF1E1-FDFE-434A-ACFA-CF6242A8A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F2AEA-219C-4313-BC5E-387EF2302842}" type="slidenum">
              <a:rPr lang="en-US" smtClean="0"/>
              <a:t>‹#›</a:t>
            </a:fld>
            <a:endParaRPr lang="en-US"/>
          </a:p>
        </p:txBody>
      </p:sp>
    </p:spTree>
    <p:extLst>
      <p:ext uri="{BB962C8B-B14F-4D97-AF65-F5344CB8AC3E}">
        <p14:creationId xmlns:p14="http://schemas.microsoft.com/office/powerpoint/2010/main" val="4153314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0EB9-47DF-485E-B777-6B1ACDD8DC64}"/>
              </a:ext>
            </a:extLst>
          </p:cNvPr>
          <p:cNvSpPr>
            <a:spLocks noGrp="1"/>
          </p:cNvSpPr>
          <p:nvPr>
            <p:ph type="ctrTitle"/>
          </p:nvPr>
        </p:nvSpPr>
        <p:spPr/>
        <p:txBody>
          <a:bodyPr/>
          <a:lstStyle/>
          <a:p>
            <a:r>
              <a:rPr lang="en-US" dirty="0"/>
              <a:t>Deceit, Disguise, and Dependence:</a:t>
            </a:r>
          </a:p>
        </p:txBody>
      </p:sp>
      <p:sp>
        <p:nvSpPr>
          <p:cNvPr id="3" name="Subtitle 2">
            <a:extLst>
              <a:ext uri="{FF2B5EF4-FFF2-40B4-BE49-F238E27FC236}">
                <a16:creationId xmlns:a16="http://schemas.microsoft.com/office/drawing/2014/main" id="{D5C83FC9-3226-428E-981C-4D999E046828}"/>
              </a:ext>
            </a:extLst>
          </p:cNvPr>
          <p:cNvSpPr>
            <a:spLocks noGrp="1"/>
          </p:cNvSpPr>
          <p:nvPr>
            <p:ph type="subTitle" idx="1"/>
          </p:nvPr>
        </p:nvSpPr>
        <p:spPr/>
        <p:txBody>
          <a:bodyPr/>
          <a:lstStyle/>
          <a:p>
            <a:r>
              <a:rPr lang="en-US" dirty="0"/>
              <a:t>Kenneth M. Swope</a:t>
            </a:r>
          </a:p>
        </p:txBody>
      </p:sp>
    </p:spTree>
    <p:extLst>
      <p:ext uri="{BB962C8B-B14F-4D97-AF65-F5344CB8AC3E}">
        <p14:creationId xmlns:p14="http://schemas.microsoft.com/office/powerpoint/2010/main" val="60649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187B-6080-4E31-AA5F-42B97C68A218}"/>
              </a:ext>
            </a:extLst>
          </p:cNvPr>
          <p:cNvSpPr>
            <a:spLocks noGrp="1"/>
          </p:cNvSpPr>
          <p:nvPr>
            <p:ph type="title"/>
          </p:nvPr>
        </p:nvSpPr>
        <p:spPr/>
        <p:txBody>
          <a:bodyPr/>
          <a:lstStyle/>
          <a:p>
            <a:r>
              <a:rPr lang="en-US" dirty="0"/>
              <a:t>Diplomatic Woes</a:t>
            </a:r>
          </a:p>
        </p:txBody>
      </p:sp>
      <p:sp>
        <p:nvSpPr>
          <p:cNvPr id="3" name="Content Placeholder 2">
            <a:extLst>
              <a:ext uri="{FF2B5EF4-FFF2-40B4-BE49-F238E27FC236}">
                <a16:creationId xmlns:a16="http://schemas.microsoft.com/office/drawing/2014/main" id="{250A36BF-87D4-4D76-A589-E314D41DBD60}"/>
              </a:ext>
            </a:extLst>
          </p:cNvPr>
          <p:cNvSpPr>
            <a:spLocks noGrp="1"/>
          </p:cNvSpPr>
          <p:nvPr>
            <p:ph idx="1"/>
          </p:nvPr>
        </p:nvSpPr>
        <p:spPr/>
        <p:txBody>
          <a:bodyPr/>
          <a:lstStyle/>
          <a:p>
            <a:r>
              <a:rPr lang="en-US" dirty="0" err="1"/>
              <a:t>Pg</a:t>
            </a:r>
            <a:r>
              <a:rPr lang="en-US" dirty="0"/>
              <a:t> 763: Both Shen and </a:t>
            </a:r>
            <a:r>
              <a:rPr lang="en-US" dirty="0" err="1"/>
              <a:t>Konishi</a:t>
            </a:r>
            <a:r>
              <a:rPr lang="en-US" dirty="0"/>
              <a:t>, the chief negotiators were hoping to prolong negotiation</a:t>
            </a:r>
          </a:p>
          <a:p>
            <a:pPr lvl="1"/>
            <a:r>
              <a:rPr lang="en-US" i="1" dirty="0"/>
              <a:t>Neither was truthful; each made promises he would not keep on the basis of authority he did not possess; and each misled his own government as well as the other</a:t>
            </a:r>
          </a:p>
          <a:p>
            <a:pPr lvl="1"/>
            <a:r>
              <a:rPr lang="en-US" dirty="0"/>
              <a:t>The Ming, although willing to recognize </a:t>
            </a:r>
            <a:r>
              <a:rPr lang="en-US" dirty="0" err="1"/>
              <a:t>Hideyoshi</a:t>
            </a:r>
            <a:r>
              <a:rPr lang="en-US" dirty="0"/>
              <a:t> as a vassal king, and invest him with the title of King of Japan, and would not allow Japanese troops to remain on Korean Soil</a:t>
            </a:r>
          </a:p>
          <a:p>
            <a:pPr lvl="1"/>
            <a:r>
              <a:rPr lang="en-US" dirty="0" err="1"/>
              <a:t>Konishi</a:t>
            </a:r>
            <a:r>
              <a:rPr lang="en-US" dirty="0"/>
              <a:t> needed the troops to remain to maintain the fiction that the war in Korea was successful to </a:t>
            </a:r>
            <a:r>
              <a:rPr lang="en-US" dirty="0" err="1"/>
              <a:t>Hideyoshi</a:t>
            </a:r>
            <a:endParaRPr lang="en-US" dirty="0"/>
          </a:p>
          <a:p>
            <a:pPr lvl="1"/>
            <a:r>
              <a:rPr lang="en-US" dirty="0"/>
              <a:t>Both were trying to buy time until </a:t>
            </a:r>
            <a:r>
              <a:rPr lang="en-US" dirty="0" err="1"/>
              <a:t>Hideyoshi</a:t>
            </a:r>
            <a:r>
              <a:rPr lang="en-US" dirty="0"/>
              <a:t> kicks the bucket.</a:t>
            </a:r>
          </a:p>
        </p:txBody>
      </p:sp>
    </p:spTree>
    <p:extLst>
      <p:ext uri="{BB962C8B-B14F-4D97-AF65-F5344CB8AC3E}">
        <p14:creationId xmlns:p14="http://schemas.microsoft.com/office/powerpoint/2010/main" val="122066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7E66-65BC-4C8B-A3FD-8637C9D957B7}"/>
              </a:ext>
            </a:extLst>
          </p:cNvPr>
          <p:cNvSpPr>
            <a:spLocks noGrp="1"/>
          </p:cNvSpPr>
          <p:nvPr>
            <p:ph type="title"/>
          </p:nvPr>
        </p:nvSpPr>
        <p:spPr/>
        <p:txBody>
          <a:bodyPr/>
          <a:lstStyle/>
          <a:p>
            <a:r>
              <a:rPr lang="en-US" dirty="0"/>
              <a:t>Diplomatic Woes</a:t>
            </a:r>
          </a:p>
        </p:txBody>
      </p:sp>
      <p:sp>
        <p:nvSpPr>
          <p:cNvPr id="3" name="Content Placeholder 2">
            <a:extLst>
              <a:ext uri="{FF2B5EF4-FFF2-40B4-BE49-F238E27FC236}">
                <a16:creationId xmlns:a16="http://schemas.microsoft.com/office/drawing/2014/main" id="{AD834BDA-5807-49F2-9257-34B2D6045F57}"/>
              </a:ext>
            </a:extLst>
          </p:cNvPr>
          <p:cNvSpPr>
            <a:spLocks noGrp="1"/>
          </p:cNvSpPr>
          <p:nvPr>
            <p:ph idx="1"/>
          </p:nvPr>
        </p:nvSpPr>
        <p:spPr/>
        <p:txBody>
          <a:bodyPr/>
          <a:lstStyle/>
          <a:p>
            <a:r>
              <a:rPr lang="en-US" dirty="0" err="1"/>
              <a:t>Konishi’s</a:t>
            </a:r>
            <a:r>
              <a:rPr lang="en-US" dirty="0"/>
              <a:t> demand for peace indicated that he wanted to give the impression that </a:t>
            </a:r>
            <a:r>
              <a:rPr lang="en-US" dirty="0" err="1"/>
              <a:t>Hideyoshi</a:t>
            </a:r>
            <a:r>
              <a:rPr lang="en-US" dirty="0"/>
              <a:t> had won the war</a:t>
            </a:r>
          </a:p>
          <a:p>
            <a:pPr lvl="1"/>
            <a:r>
              <a:rPr lang="en-US" dirty="0"/>
              <a:t>Dynastic marriage : </a:t>
            </a:r>
            <a:r>
              <a:rPr lang="en-US" i="1" dirty="0"/>
              <a:t>claim to equality (Pg. 767)</a:t>
            </a:r>
          </a:p>
          <a:p>
            <a:pPr lvl="1"/>
            <a:r>
              <a:rPr lang="en-US" dirty="0" err="1"/>
              <a:t>Hideyoshi</a:t>
            </a:r>
            <a:r>
              <a:rPr lang="en-US" dirty="0"/>
              <a:t> as an equal to the Ming Emperor : </a:t>
            </a:r>
            <a:r>
              <a:rPr lang="en-US" i="1" dirty="0"/>
              <a:t>rather than ‘an equal footing with the king of Korea, but also increasing his legitimacy at home’, </a:t>
            </a:r>
            <a:r>
              <a:rPr lang="en-US" dirty="0" err="1"/>
              <a:t>Hideyoshi</a:t>
            </a:r>
            <a:r>
              <a:rPr lang="en-US" dirty="0"/>
              <a:t> would rather have </a:t>
            </a:r>
            <a:r>
              <a:rPr lang="en-US" i="1" dirty="0"/>
              <a:t>claiming recognition as the apex of a new system</a:t>
            </a:r>
          </a:p>
          <a:p>
            <a:pPr lvl="1"/>
            <a:r>
              <a:rPr lang="en-US" dirty="0"/>
              <a:t>Retaining Korea’s four provinces east and Seoul with the Han River as a boundary : </a:t>
            </a:r>
            <a:r>
              <a:rPr lang="en-US" i="1" dirty="0"/>
              <a:t>successful challenge to the tributary system. </a:t>
            </a:r>
          </a:p>
          <a:p>
            <a:pPr lvl="1"/>
            <a:r>
              <a:rPr lang="en-US" dirty="0"/>
              <a:t>All of these demands require a shift in mindset in the Ming that was impossible to achieve under the circumstances, whereby Japan had lost a battle via superior firepower</a:t>
            </a:r>
          </a:p>
        </p:txBody>
      </p:sp>
    </p:spTree>
    <p:extLst>
      <p:ext uri="{BB962C8B-B14F-4D97-AF65-F5344CB8AC3E}">
        <p14:creationId xmlns:p14="http://schemas.microsoft.com/office/powerpoint/2010/main" val="325383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B82D-5DC1-429F-A675-CECA63D1B359}"/>
              </a:ext>
            </a:extLst>
          </p:cNvPr>
          <p:cNvSpPr>
            <a:spLocks noGrp="1"/>
          </p:cNvSpPr>
          <p:nvPr>
            <p:ph type="title"/>
          </p:nvPr>
        </p:nvSpPr>
        <p:spPr/>
        <p:txBody>
          <a:bodyPr/>
          <a:lstStyle/>
          <a:p>
            <a:r>
              <a:rPr lang="en-US" dirty="0"/>
              <a:t>Diplomatic Woes</a:t>
            </a:r>
          </a:p>
        </p:txBody>
      </p:sp>
      <p:sp>
        <p:nvSpPr>
          <p:cNvPr id="3" name="Content Placeholder 2">
            <a:extLst>
              <a:ext uri="{FF2B5EF4-FFF2-40B4-BE49-F238E27FC236}">
                <a16:creationId xmlns:a16="http://schemas.microsoft.com/office/drawing/2014/main" id="{F6E63BBF-20EE-431F-A841-AFD02AA3B942}"/>
              </a:ext>
            </a:extLst>
          </p:cNvPr>
          <p:cNvSpPr>
            <a:spLocks noGrp="1"/>
          </p:cNvSpPr>
          <p:nvPr>
            <p:ph idx="1"/>
          </p:nvPr>
        </p:nvSpPr>
        <p:spPr/>
        <p:txBody>
          <a:bodyPr/>
          <a:lstStyle/>
          <a:p>
            <a:r>
              <a:rPr lang="en-US" dirty="0"/>
              <a:t>Shen’s counter demands rejected all Japanese terms</a:t>
            </a:r>
          </a:p>
          <a:p>
            <a:pPr lvl="1"/>
            <a:r>
              <a:rPr lang="en-US" i="1" dirty="0"/>
              <a:t>All Japanese immediately withdrew from Korean territory (Pg. 767) </a:t>
            </a:r>
            <a:r>
              <a:rPr lang="en-US" dirty="0"/>
              <a:t>How were the Japanese supposed to do that when they are under the impression that they’ve won?</a:t>
            </a:r>
          </a:p>
          <a:p>
            <a:pPr lvl="1"/>
            <a:r>
              <a:rPr lang="en-US" i="1" dirty="0" err="1"/>
              <a:t>Hideyoshi</a:t>
            </a:r>
            <a:r>
              <a:rPr lang="en-US" i="1" dirty="0"/>
              <a:t> acknowledge Ming authority over both Korea and Japan. </a:t>
            </a:r>
            <a:r>
              <a:rPr lang="en-US" dirty="0"/>
              <a:t>Again, since they’ve supposed to have won, why would they appreciate a Ming overlord? Furthermore, Chinese-Japan relations had existed in ambiguity during the Ashikaga shogunate, there was no reason for them to clarify further because it would show a loss of face on both sides</a:t>
            </a:r>
          </a:p>
          <a:p>
            <a:pPr lvl="1"/>
            <a:r>
              <a:rPr lang="en-US" i="1" dirty="0"/>
              <a:t>A Ming force was moving to cut off </a:t>
            </a:r>
            <a:r>
              <a:rPr lang="en-US" i="1" dirty="0" err="1"/>
              <a:t>Konishi’s</a:t>
            </a:r>
            <a:r>
              <a:rPr lang="en-US" i="1" dirty="0"/>
              <a:t> line of retreat, a threat which he took seriously. </a:t>
            </a:r>
            <a:r>
              <a:rPr lang="en-US" dirty="0"/>
              <a:t>So the military was expecting the talks to fail. </a:t>
            </a:r>
            <a:endParaRPr lang="en-US" i="1" dirty="0"/>
          </a:p>
          <a:p>
            <a:endParaRPr lang="en-US" dirty="0"/>
          </a:p>
        </p:txBody>
      </p:sp>
    </p:spTree>
    <p:extLst>
      <p:ext uri="{BB962C8B-B14F-4D97-AF65-F5344CB8AC3E}">
        <p14:creationId xmlns:p14="http://schemas.microsoft.com/office/powerpoint/2010/main" val="259339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01B5-2879-41B2-A355-2B527D1FE907}"/>
              </a:ext>
            </a:extLst>
          </p:cNvPr>
          <p:cNvSpPr>
            <a:spLocks noGrp="1"/>
          </p:cNvSpPr>
          <p:nvPr>
            <p:ph type="title"/>
          </p:nvPr>
        </p:nvSpPr>
        <p:spPr/>
        <p:txBody>
          <a:bodyPr/>
          <a:lstStyle/>
          <a:p>
            <a:r>
              <a:rPr lang="en-US" dirty="0"/>
              <a:t>Differing Accounts</a:t>
            </a:r>
          </a:p>
        </p:txBody>
      </p:sp>
      <p:sp>
        <p:nvSpPr>
          <p:cNvPr id="3" name="Content Placeholder 2">
            <a:extLst>
              <a:ext uri="{FF2B5EF4-FFF2-40B4-BE49-F238E27FC236}">
                <a16:creationId xmlns:a16="http://schemas.microsoft.com/office/drawing/2014/main" id="{8FC3B6B5-4C69-43EA-BA44-4C0CA9419980}"/>
              </a:ext>
            </a:extLst>
          </p:cNvPr>
          <p:cNvSpPr>
            <a:spLocks noGrp="1"/>
          </p:cNvSpPr>
          <p:nvPr>
            <p:ph idx="1"/>
          </p:nvPr>
        </p:nvSpPr>
        <p:spPr/>
        <p:txBody>
          <a:bodyPr>
            <a:normAutofit fontScale="92500" lnSpcReduction="10000"/>
          </a:bodyPr>
          <a:lstStyle/>
          <a:p>
            <a:r>
              <a:rPr lang="en-US" i="1" dirty="0"/>
              <a:t>The issue of tribute trade was as crucial to the outcome of the negotiations as the status of Korea and </a:t>
            </a:r>
            <a:r>
              <a:rPr lang="en-US" i="1" dirty="0" err="1"/>
              <a:t>Hideyoshi’s</a:t>
            </a:r>
            <a:r>
              <a:rPr lang="en-US" i="1" dirty="0"/>
              <a:t> claim to equality with the </a:t>
            </a:r>
            <a:r>
              <a:rPr lang="en-US" i="1" dirty="0" err="1"/>
              <a:t>Wanli</a:t>
            </a:r>
            <a:r>
              <a:rPr lang="en-US" i="1" dirty="0"/>
              <a:t> Emperor (Pg. 768)</a:t>
            </a:r>
          </a:p>
          <a:p>
            <a:r>
              <a:rPr lang="en-US" dirty="0"/>
              <a:t>The Ming think that the Japanese want trade</a:t>
            </a:r>
          </a:p>
          <a:p>
            <a:r>
              <a:rPr lang="en-US" dirty="0" err="1"/>
              <a:t>Hideyoshi</a:t>
            </a:r>
            <a:r>
              <a:rPr lang="en-US" dirty="0"/>
              <a:t> prioritizes further legitimacy of his rule over Japan</a:t>
            </a:r>
          </a:p>
          <a:p>
            <a:r>
              <a:rPr lang="en-US" dirty="0"/>
              <a:t>What Shen and </a:t>
            </a:r>
            <a:r>
              <a:rPr lang="en-US" dirty="0" err="1"/>
              <a:t>Konishi</a:t>
            </a:r>
            <a:r>
              <a:rPr lang="en-US" dirty="0"/>
              <a:t> came up with:</a:t>
            </a:r>
          </a:p>
          <a:p>
            <a:pPr lvl="1"/>
            <a:r>
              <a:rPr lang="en-US" dirty="0" err="1"/>
              <a:t>Konishi</a:t>
            </a:r>
            <a:r>
              <a:rPr lang="en-US" dirty="0"/>
              <a:t>: Marriage ties between equals (therefore, emperor recognizing that Japan is an equal status state)</a:t>
            </a:r>
          </a:p>
          <a:p>
            <a:pPr lvl="1"/>
            <a:r>
              <a:rPr lang="en-US" dirty="0"/>
              <a:t>Shen: </a:t>
            </a:r>
            <a:r>
              <a:rPr lang="en-US" dirty="0" err="1"/>
              <a:t>Investiure</a:t>
            </a:r>
            <a:r>
              <a:rPr lang="en-US" dirty="0"/>
              <a:t> of </a:t>
            </a:r>
            <a:r>
              <a:rPr lang="en-US" dirty="0" err="1"/>
              <a:t>Hideyoshi</a:t>
            </a:r>
            <a:r>
              <a:rPr lang="en-US" dirty="0"/>
              <a:t> as a vassal who acknowledged his inferior status</a:t>
            </a:r>
          </a:p>
          <a:p>
            <a:pPr lvl="1"/>
            <a:r>
              <a:rPr lang="en-US" dirty="0" err="1"/>
              <a:t>Hideyoshi</a:t>
            </a:r>
            <a:r>
              <a:rPr lang="en-US" dirty="0"/>
              <a:t>: </a:t>
            </a:r>
            <a:r>
              <a:rPr lang="en-US" i="1" dirty="0"/>
              <a:t>he would travel to Korea to receive China’s surrender in person. </a:t>
            </a:r>
            <a:r>
              <a:rPr lang="en-US" dirty="0" err="1"/>
              <a:t>Hideyoshi</a:t>
            </a:r>
            <a:r>
              <a:rPr lang="en-US" dirty="0"/>
              <a:t> is still under the belief that it was a Japanese success, with the appropriate step down by the Ming envoys</a:t>
            </a:r>
          </a:p>
        </p:txBody>
      </p:sp>
    </p:spTree>
    <p:extLst>
      <p:ext uri="{BB962C8B-B14F-4D97-AF65-F5344CB8AC3E}">
        <p14:creationId xmlns:p14="http://schemas.microsoft.com/office/powerpoint/2010/main" val="165402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1942-EFBC-4AC0-99E5-F4E725D56832}"/>
              </a:ext>
            </a:extLst>
          </p:cNvPr>
          <p:cNvSpPr>
            <a:spLocks noGrp="1"/>
          </p:cNvSpPr>
          <p:nvPr>
            <p:ph type="title"/>
          </p:nvPr>
        </p:nvSpPr>
        <p:spPr/>
        <p:txBody>
          <a:bodyPr/>
          <a:lstStyle/>
          <a:p>
            <a:r>
              <a:rPr lang="en-US" dirty="0"/>
              <a:t>Differing Accounts</a:t>
            </a:r>
          </a:p>
        </p:txBody>
      </p:sp>
      <p:sp>
        <p:nvSpPr>
          <p:cNvPr id="3" name="Content Placeholder 2">
            <a:extLst>
              <a:ext uri="{FF2B5EF4-FFF2-40B4-BE49-F238E27FC236}">
                <a16:creationId xmlns:a16="http://schemas.microsoft.com/office/drawing/2014/main" id="{25935689-B010-4EAE-8F85-DBBD49C1AE24}"/>
              </a:ext>
            </a:extLst>
          </p:cNvPr>
          <p:cNvSpPr>
            <a:spLocks noGrp="1"/>
          </p:cNvSpPr>
          <p:nvPr>
            <p:ph idx="1"/>
          </p:nvPr>
        </p:nvSpPr>
        <p:spPr/>
        <p:txBody>
          <a:bodyPr>
            <a:normAutofit lnSpcReduction="10000"/>
          </a:bodyPr>
          <a:lstStyle/>
          <a:p>
            <a:r>
              <a:rPr lang="en-US" dirty="0"/>
              <a:t>Internal Conflict between the two diplomatic envoys</a:t>
            </a:r>
          </a:p>
          <a:p>
            <a:r>
              <a:rPr lang="en-US" dirty="0"/>
              <a:t>Japanese side: </a:t>
            </a:r>
            <a:r>
              <a:rPr lang="en-US" i="1" dirty="0"/>
              <a:t>Retreat had been unnecessary and that victory was attainable: Japanese would do better to try to take advantage of their superior bargaining position. </a:t>
            </a:r>
            <a:r>
              <a:rPr lang="en-US" dirty="0"/>
              <a:t>Under the impression that it was a ceasefire and there was room for further bargains</a:t>
            </a:r>
          </a:p>
          <a:p>
            <a:r>
              <a:rPr lang="en-US" dirty="0"/>
              <a:t>Ming side: </a:t>
            </a:r>
            <a:r>
              <a:rPr lang="en-US" i="1" dirty="0"/>
              <a:t>One side favored renewed fighting, peace party led by Shi [Minister of War, civil] the Japanese had lost control of Seoul and would thus probably agree to withdraw from Korea in exchange of </a:t>
            </a:r>
            <a:r>
              <a:rPr lang="en-US" i="1" dirty="0" err="1"/>
              <a:t>Hideyoshi’s</a:t>
            </a:r>
            <a:r>
              <a:rPr lang="en-US" i="1" dirty="0"/>
              <a:t> investiture as King of Japan</a:t>
            </a:r>
          </a:p>
          <a:p>
            <a:r>
              <a:rPr lang="en-US" dirty="0"/>
              <a:t>Both sides think that they have won, so there would be extremists who were opposed to the peace talks. </a:t>
            </a:r>
          </a:p>
        </p:txBody>
      </p:sp>
    </p:spTree>
    <p:extLst>
      <p:ext uri="{BB962C8B-B14F-4D97-AF65-F5344CB8AC3E}">
        <p14:creationId xmlns:p14="http://schemas.microsoft.com/office/powerpoint/2010/main" val="382104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CF29-7AF5-455F-A762-1A15860A4B5B}"/>
              </a:ext>
            </a:extLst>
          </p:cNvPr>
          <p:cNvSpPr>
            <a:spLocks noGrp="1"/>
          </p:cNvSpPr>
          <p:nvPr>
            <p:ph type="title"/>
          </p:nvPr>
        </p:nvSpPr>
        <p:spPr/>
        <p:txBody>
          <a:bodyPr/>
          <a:lstStyle/>
          <a:p>
            <a:r>
              <a:rPr lang="en-US" dirty="0"/>
              <a:t>Differing Accounts</a:t>
            </a:r>
          </a:p>
        </p:txBody>
      </p:sp>
      <p:sp>
        <p:nvSpPr>
          <p:cNvPr id="3" name="Content Placeholder 2">
            <a:extLst>
              <a:ext uri="{FF2B5EF4-FFF2-40B4-BE49-F238E27FC236}">
                <a16:creationId xmlns:a16="http://schemas.microsoft.com/office/drawing/2014/main" id="{8DC35CF9-FE19-4D70-A8B5-C2A6F91FBBA2}"/>
              </a:ext>
            </a:extLst>
          </p:cNvPr>
          <p:cNvSpPr>
            <a:spLocks noGrp="1"/>
          </p:cNvSpPr>
          <p:nvPr>
            <p:ph idx="1"/>
          </p:nvPr>
        </p:nvSpPr>
        <p:spPr/>
        <p:txBody>
          <a:bodyPr>
            <a:normAutofit fontScale="85000" lnSpcReduction="20000"/>
          </a:bodyPr>
          <a:lstStyle/>
          <a:p>
            <a:r>
              <a:rPr lang="en-US" dirty="0"/>
              <a:t>Pg. 770: </a:t>
            </a:r>
            <a:r>
              <a:rPr lang="en-US" i="1" dirty="0"/>
              <a:t>After Li and Song, who distrusted Shen and tried to put a stop to the mission, failed, they told the other members of the Chinese delegation to keep a close watch on him. </a:t>
            </a:r>
            <a:r>
              <a:rPr lang="en-US" dirty="0"/>
              <a:t>Shen’s job got a lot harder to fool the Ming court</a:t>
            </a:r>
          </a:p>
          <a:p>
            <a:r>
              <a:rPr lang="en-US" i="1" dirty="0" err="1"/>
              <a:t>Hideyoshi</a:t>
            </a:r>
            <a:r>
              <a:rPr lang="en-US" i="1" dirty="0"/>
              <a:t> understood the terms stipulated a dynastic marriage with the Ming and the retention of the four Korean provinces south and east of the Han River. </a:t>
            </a:r>
            <a:r>
              <a:rPr lang="en-US" dirty="0" err="1"/>
              <a:t>Hideyoshi</a:t>
            </a:r>
            <a:r>
              <a:rPr lang="en-US" dirty="0"/>
              <a:t> understood that his demands were met, and thus carried out his side of the agreement. </a:t>
            </a:r>
          </a:p>
          <a:p>
            <a:r>
              <a:rPr lang="en-US" i="1" dirty="0"/>
              <a:t>The Japanese army under Kato sacked Chinju…infuriated the Koreans, confirmed the Ming hawks’ assumption that the Japanese, being untrustworthy, were not entitled to the benefits of tribute trade</a:t>
            </a:r>
          </a:p>
          <a:p>
            <a:pPr lvl="1"/>
            <a:r>
              <a:rPr lang="en-US" dirty="0"/>
              <a:t>This was done by the opposing Japanese commander: lack of communication? Infighting? Objection to </a:t>
            </a:r>
            <a:r>
              <a:rPr lang="en-US" dirty="0" err="1"/>
              <a:t>Konishi</a:t>
            </a:r>
            <a:endParaRPr lang="en-US" dirty="0"/>
          </a:p>
          <a:p>
            <a:pPr lvl="1"/>
            <a:r>
              <a:rPr lang="en-US" dirty="0"/>
              <a:t>Since the Japanese appeared to have gone back on their word, why should the Chinese stick to theirs? </a:t>
            </a:r>
          </a:p>
        </p:txBody>
      </p:sp>
    </p:spTree>
    <p:extLst>
      <p:ext uri="{BB962C8B-B14F-4D97-AF65-F5344CB8AC3E}">
        <p14:creationId xmlns:p14="http://schemas.microsoft.com/office/powerpoint/2010/main" val="402482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AB07-DEE0-40C9-AB1B-3CC25737A186}"/>
              </a:ext>
            </a:extLst>
          </p:cNvPr>
          <p:cNvSpPr>
            <a:spLocks noGrp="1"/>
          </p:cNvSpPr>
          <p:nvPr>
            <p:ph type="title"/>
          </p:nvPr>
        </p:nvSpPr>
        <p:spPr/>
        <p:txBody>
          <a:bodyPr/>
          <a:lstStyle/>
          <a:p>
            <a:r>
              <a:rPr lang="en-US" dirty="0"/>
              <a:t>Perceptions clash</a:t>
            </a:r>
          </a:p>
        </p:txBody>
      </p:sp>
      <p:sp>
        <p:nvSpPr>
          <p:cNvPr id="3" name="Content Placeholder 2">
            <a:extLst>
              <a:ext uri="{FF2B5EF4-FFF2-40B4-BE49-F238E27FC236}">
                <a16:creationId xmlns:a16="http://schemas.microsoft.com/office/drawing/2014/main" id="{C8C81E34-A83C-40A2-BC4D-BA1730E06DA5}"/>
              </a:ext>
            </a:extLst>
          </p:cNvPr>
          <p:cNvSpPr>
            <a:spLocks noGrp="1"/>
          </p:cNvSpPr>
          <p:nvPr>
            <p:ph idx="1"/>
          </p:nvPr>
        </p:nvSpPr>
        <p:spPr/>
        <p:txBody>
          <a:bodyPr>
            <a:normAutofit lnSpcReduction="10000"/>
          </a:bodyPr>
          <a:lstStyle/>
          <a:p>
            <a:r>
              <a:rPr lang="en-US" dirty="0" err="1"/>
              <a:t>Pg</a:t>
            </a:r>
            <a:r>
              <a:rPr lang="en-US" dirty="0"/>
              <a:t> 771: The Japanese commanders needed to return back to Japan, so the Ming thought that there was a withdrawal of troops. Aren’t their demands met now? Is the war over?</a:t>
            </a:r>
          </a:p>
          <a:p>
            <a:r>
              <a:rPr lang="en-US" dirty="0"/>
              <a:t>Appears so: </a:t>
            </a:r>
            <a:r>
              <a:rPr lang="en-US" i="1" dirty="0" err="1"/>
              <a:t>Hideyoshi</a:t>
            </a:r>
            <a:r>
              <a:rPr lang="en-US" i="1" dirty="0"/>
              <a:t> formally requesting the resumption of tributary relations. </a:t>
            </a:r>
            <a:r>
              <a:rPr lang="en-US" dirty="0"/>
              <a:t>Since Japan is becoming a tributary state, so </a:t>
            </a:r>
            <a:r>
              <a:rPr lang="en-US" dirty="0" err="1"/>
              <a:t>Hideyoshi</a:t>
            </a:r>
            <a:r>
              <a:rPr lang="en-US" dirty="0"/>
              <a:t> is acceding to their demands!</a:t>
            </a:r>
          </a:p>
          <a:p>
            <a:r>
              <a:rPr lang="en-US" i="1" dirty="0"/>
              <a:t>Financial problems, a rebellion in southwest China, and unrest among Chinese troops in Korea, who were looting and plundering the people they were supposed to protect</a:t>
            </a:r>
          </a:p>
          <a:p>
            <a:r>
              <a:rPr lang="en-US" dirty="0"/>
              <a:t>It benefited the Chinese for a withdrawal from Korea; they did not want to fight a second invasion.  </a:t>
            </a:r>
          </a:p>
        </p:txBody>
      </p:sp>
    </p:spTree>
    <p:extLst>
      <p:ext uri="{BB962C8B-B14F-4D97-AF65-F5344CB8AC3E}">
        <p14:creationId xmlns:p14="http://schemas.microsoft.com/office/powerpoint/2010/main" val="4131369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076F-64C9-4739-8B0D-1D70AA213076}"/>
              </a:ext>
            </a:extLst>
          </p:cNvPr>
          <p:cNvSpPr>
            <a:spLocks noGrp="1"/>
          </p:cNvSpPr>
          <p:nvPr>
            <p:ph type="title"/>
          </p:nvPr>
        </p:nvSpPr>
        <p:spPr/>
        <p:txBody>
          <a:bodyPr/>
          <a:lstStyle/>
          <a:p>
            <a:r>
              <a:rPr lang="en-US" dirty="0"/>
              <a:t>Perceptions clash</a:t>
            </a:r>
          </a:p>
        </p:txBody>
      </p:sp>
      <p:sp>
        <p:nvSpPr>
          <p:cNvPr id="3" name="Content Placeholder 2">
            <a:extLst>
              <a:ext uri="{FF2B5EF4-FFF2-40B4-BE49-F238E27FC236}">
                <a16:creationId xmlns:a16="http://schemas.microsoft.com/office/drawing/2014/main" id="{6238070C-63E5-4EB4-B363-2ADB5B4A931F}"/>
              </a:ext>
            </a:extLst>
          </p:cNvPr>
          <p:cNvSpPr>
            <a:spLocks noGrp="1"/>
          </p:cNvSpPr>
          <p:nvPr>
            <p:ph idx="1"/>
          </p:nvPr>
        </p:nvSpPr>
        <p:spPr/>
        <p:txBody>
          <a:bodyPr>
            <a:normAutofit fontScale="92500" lnSpcReduction="10000"/>
          </a:bodyPr>
          <a:lstStyle/>
          <a:p>
            <a:r>
              <a:rPr lang="en-US" dirty="0"/>
              <a:t>Pg. 773: </a:t>
            </a:r>
            <a:r>
              <a:rPr lang="en-US" i="1" dirty="0" err="1"/>
              <a:t>Konishi</a:t>
            </a:r>
            <a:r>
              <a:rPr lang="en-US" i="1" dirty="0"/>
              <a:t> Joan, the representative implied that Japan was submitting to China to gain the benefits of tributary relations</a:t>
            </a:r>
          </a:p>
          <a:p>
            <a:r>
              <a:rPr lang="en-US" dirty="0"/>
              <a:t>The Japanese side wanted to show that they had ‘won in Korea’ and therefore they would resume trade relations: on their side</a:t>
            </a:r>
          </a:p>
          <a:p>
            <a:r>
              <a:rPr lang="en-US" dirty="0"/>
              <a:t>Importance in getting the recognition and the monetary wealth that tribute relations meant that </a:t>
            </a:r>
            <a:r>
              <a:rPr lang="en-US" dirty="0" err="1"/>
              <a:t>Konishi</a:t>
            </a:r>
            <a:r>
              <a:rPr lang="en-US" dirty="0"/>
              <a:t> was willing to bend the truth</a:t>
            </a:r>
          </a:p>
          <a:p>
            <a:r>
              <a:rPr lang="en-US" dirty="0"/>
              <a:t>Ming were under the impression that </a:t>
            </a:r>
            <a:r>
              <a:rPr lang="en-US" i="1" dirty="0" err="1"/>
              <a:t>Hideyoshi’s</a:t>
            </a:r>
            <a:r>
              <a:rPr lang="en-US" i="1" dirty="0"/>
              <a:t> legitimacy mattered less than his apparent willingness to help the Ming to buttress their own world view by maintaining order on the high seas and in Korea</a:t>
            </a:r>
          </a:p>
          <a:p>
            <a:r>
              <a:rPr lang="en-US" dirty="0"/>
              <a:t>Ming was focused on tributary relations, </a:t>
            </a:r>
            <a:r>
              <a:rPr lang="en-US" dirty="0" err="1"/>
              <a:t>Hideyoshi</a:t>
            </a:r>
            <a:r>
              <a:rPr lang="en-US" dirty="0"/>
              <a:t> focused on legitimacy through his conquest of Korea</a:t>
            </a:r>
          </a:p>
        </p:txBody>
      </p:sp>
    </p:spTree>
    <p:extLst>
      <p:ext uri="{BB962C8B-B14F-4D97-AF65-F5344CB8AC3E}">
        <p14:creationId xmlns:p14="http://schemas.microsoft.com/office/powerpoint/2010/main" val="140852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44C3-5CF3-4C04-9CD1-DB4ACE84D081}"/>
              </a:ext>
            </a:extLst>
          </p:cNvPr>
          <p:cNvSpPr>
            <a:spLocks noGrp="1"/>
          </p:cNvSpPr>
          <p:nvPr>
            <p:ph type="title"/>
          </p:nvPr>
        </p:nvSpPr>
        <p:spPr/>
        <p:txBody>
          <a:bodyPr/>
          <a:lstStyle/>
          <a:p>
            <a:r>
              <a:rPr lang="en-US" dirty="0"/>
              <a:t>Perceptions clash</a:t>
            </a:r>
          </a:p>
        </p:txBody>
      </p:sp>
      <p:sp>
        <p:nvSpPr>
          <p:cNvPr id="3" name="Content Placeholder 2">
            <a:extLst>
              <a:ext uri="{FF2B5EF4-FFF2-40B4-BE49-F238E27FC236}">
                <a16:creationId xmlns:a16="http://schemas.microsoft.com/office/drawing/2014/main" id="{34972244-85FC-4BD1-A944-A8A69BFFFDFF}"/>
              </a:ext>
            </a:extLst>
          </p:cNvPr>
          <p:cNvSpPr>
            <a:spLocks noGrp="1"/>
          </p:cNvSpPr>
          <p:nvPr>
            <p:ph idx="1"/>
          </p:nvPr>
        </p:nvSpPr>
        <p:spPr/>
        <p:txBody>
          <a:bodyPr/>
          <a:lstStyle/>
          <a:p>
            <a:r>
              <a:rPr lang="en-US" dirty="0"/>
              <a:t>The </a:t>
            </a:r>
            <a:r>
              <a:rPr lang="en-US" dirty="0" err="1"/>
              <a:t>Wanli</a:t>
            </a:r>
            <a:r>
              <a:rPr lang="en-US" dirty="0"/>
              <a:t> emperor reprimands </a:t>
            </a:r>
            <a:r>
              <a:rPr lang="en-US" dirty="0" err="1"/>
              <a:t>Hideyoshi</a:t>
            </a:r>
            <a:endParaRPr lang="en-US" dirty="0"/>
          </a:p>
          <a:p>
            <a:pPr lvl="1"/>
            <a:r>
              <a:rPr lang="en-US" i="1" dirty="0"/>
              <a:t>We have at last discovered sincerity and loyalty in you. </a:t>
            </a:r>
          </a:p>
          <a:p>
            <a:pPr lvl="1"/>
            <a:r>
              <a:rPr lang="en-US" i="1" dirty="0"/>
              <a:t>[envoys] are qualified to hand you the imperial edict and to invest you as King of Japan </a:t>
            </a:r>
            <a:r>
              <a:rPr lang="en-US" dirty="0"/>
              <a:t>Not King of Ming. The Ming has no problems recognizing rulers with no legitimacy, but they would never allow someone of equal status</a:t>
            </a:r>
            <a:endParaRPr lang="en-US" i="1" dirty="0"/>
          </a:p>
          <a:p>
            <a:pPr lvl="1"/>
            <a:r>
              <a:rPr lang="en-US" i="1" dirty="0"/>
              <a:t>Our coast guards may fail to differentiate between a jewel and a stone and may mistake tribute-bearing ships for pirate vessels: </a:t>
            </a:r>
            <a:r>
              <a:rPr lang="en-US" dirty="0"/>
              <a:t>Ming coast guard has every responsibility to bring Japanese ships in, regardless of their legality. </a:t>
            </a:r>
          </a:p>
          <a:p>
            <a:pPr lvl="1"/>
            <a:r>
              <a:rPr lang="en-US" dirty="0" err="1"/>
              <a:t>Pg</a:t>
            </a:r>
            <a:r>
              <a:rPr lang="en-US" dirty="0"/>
              <a:t> 775: </a:t>
            </a:r>
            <a:r>
              <a:rPr lang="en-US" i="1" dirty="0"/>
              <a:t>The wording of the document explicitly laid out a dependent relationship between two states, whereas </a:t>
            </a:r>
            <a:r>
              <a:rPr lang="en-US" i="1" dirty="0" err="1"/>
              <a:t>Hideyoshi</a:t>
            </a:r>
            <a:r>
              <a:rPr lang="en-US" i="1" dirty="0"/>
              <a:t> was seeking recognition of equality. </a:t>
            </a:r>
            <a:r>
              <a:rPr lang="en-US" dirty="0"/>
              <a:t>Since </a:t>
            </a:r>
            <a:r>
              <a:rPr lang="en-US" dirty="0" err="1"/>
              <a:t>Hideyoshi’s</a:t>
            </a:r>
            <a:r>
              <a:rPr lang="en-US" dirty="0"/>
              <a:t> needs weren’t met, he figures out that </a:t>
            </a:r>
            <a:r>
              <a:rPr lang="en-US" dirty="0" err="1"/>
              <a:t>Konishi</a:t>
            </a:r>
            <a:r>
              <a:rPr lang="en-US" dirty="0"/>
              <a:t> has been lying to his face. </a:t>
            </a:r>
          </a:p>
        </p:txBody>
      </p:sp>
    </p:spTree>
    <p:extLst>
      <p:ext uri="{BB962C8B-B14F-4D97-AF65-F5344CB8AC3E}">
        <p14:creationId xmlns:p14="http://schemas.microsoft.com/office/powerpoint/2010/main" val="3739944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62E3-3028-438F-9142-1812BF0C6D83}"/>
              </a:ext>
            </a:extLst>
          </p:cNvPr>
          <p:cNvSpPr>
            <a:spLocks noGrp="1"/>
          </p:cNvSpPr>
          <p:nvPr>
            <p:ph type="title"/>
          </p:nvPr>
        </p:nvSpPr>
        <p:spPr/>
        <p:txBody>
          <a:bodyPr/>
          <a:lstStyle/>
          <a:p>
            <a:r>
              <a:rPr lang="en-US" dirty="0"/>
              <a:t>Perceptions Clash</a:t>
            </a:r>
          </a:p>
        </p:txBody>
      </p:sp>
      <p:sp>
        <p:nvSpPr>
          <p:cNvPr id="3" name="Content Placeholder 2">
            <a:extLst>
              <a:ext uri="{FF2B5EF4-FFF2-40B4-BE49-F238E27FC236}">
                <a16:creationId xmlns:a16="http://schemas.microsoft.com/office/drawing/2014/main" id="{31C4A2D6-29E4-4823-9BCA-EA9D60B5F8D2}"/>
              </a:ext>
            </a:extLst>
          </p:cNvPr>
          <p:cNvSpPr>
            <a:spLocks noGrp="1"/>
          </p:cNvSpPr>
          <p:nvPr>
            <p:ph idx="1"/>
          </p:nvPr>
        </p:nvSpPr>
        <p:spPr/>
        <p:txBody>
          <a:bodyPr>
            <a:normAutofit fontScale="92500" lnSpcReduction="10000"/>
          </a:bodyPr>
          <a:lstStyle/>
          <a:p>
            <a:r>
              <a:rPr lang="en-US" dirty="0"/>
              <a:t>Koreans unhappy, </a:t>
            </a:r>
            <a:r>
              <a:rPr lang="en-US" dirty="0" err="1"/>
              <a:t>Pg</a:t>
            </a:r>
            <a:r>
              <a:rPr lang="en-US" dirty="0"/>
              <a:t> 775: </a:t>
            </a:r>
            <a:r>
              <a:rPr lang="en-US" i="1" dirty="0"/>
              <a:t>Koreans had hoped the Ming would stop short of recognizing </a:t>
            </a:r>
            <a:r>
              <a:rPr lang="en-US" i="1" dirty="0" err="1"/>
              <a:t>Hideyoshi</a:t>
            </a:r>
            <a:r>
              <a:rPr lang="en-US" i="1" dirty="0"/>
              <a:t> while renewing Japan’s tribute trading privileges. – </a:t>
            </a:r>
            <a:r>
              <a:rPr lang="en-US" dirty="0"/>
              <a:t>The Koreans wanted the Ming to bargain further, in addition to withdrawing Japanese troops off their own land</a:t>
            </a:r>
          </a:p>
          <a:p>
            <a:r>
              <a:rPr lang="en-US" dirty="0"/>
              <a:t>Japanese unable to hide the misperception: </a:t>
            </a:r>
            <a:r>
              <a:rPr lang="en-US" i="1" dirty="0"/>
              <a:t>The [envoys] found that not all of the Japanese troops had withdrawn, so postponed their own departure for Japan. </a:t>
            </a:r>
            <a:r>
              <a:rPr lang="en-US" dirty="0" err="1"/>
              <a:t>Konishi</a:t>
            </a:r>
            <a:r>
              <a:rPr lang="en-US" dirty="0"/>
              <a:t> could not stop the Ming from coming to their own conclusion; the Ming envoys realize that </a:t>
            </a:r>
            <a:r>
              <a:rPr lang="en-US" dirty="0" err="1"/>
              <a:t>Hideyoshi</a:t>
            </a:r>
            <a:r>
              <a:rPr lang="en-US" dirty="0"/>
              <a:t> had not agreed to the terms that they set out. They try to escape…</a:t>
            </a:r>
          </a:p>
          <a:p>
            <a:r>
              <a:rPr lang="en-US" i="1" dirty="0"/>
              <a:t>They may have been counting on his dying before he found out the truth; then the Japanese could return home – </a:t>
            </a:r>
            <a:r>
              <a:rPr lang="en-US" dirty="0"/>
              <a:t>Both sides hope that things would conclude without the fiction falling apart</a:t>
            </a:r>
            <a:endParaRPr lang="en-US" i="1" dirty="0"/>
          </a:p>
        </p:txBody>
      </p:sp>
    </p:spTree>
    <p:extLst>
      <p:ext uri="{BB962C8B-B14F-4D97-AF65-F5344CB8AC3E}">
        <p14:creationId xmlns:p14="http://schemas.microsoft.com/office/powerpoint/2010/main" val="164452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9370-D969-4A78-B23A-137D2CB855A4}"/>
              </a:ext>
            </a:extLst>
          </p:cNvPr>
          <p:cNvSpPr>
            <a:spLocks noGrp="1"/>
          </p:cNvSpPr>
          <p:nvPr>
            <p:ph type="title"/>
          </p:nvPr>
        </p:nvSpPr>
        <p:spPr/>
        <p:txBody>
          <a:bodyPr/>
          <a:lstStyle/>
          <a:p>
            <a:r>
              <a:rPr lang="en-US" dirty="0"/>
              <a:t>Cultural Misunderstandings – Tributary Systems (Korea)</a:t>
            </a:r>
          </a:p>
        </p:txBody>
      </p:sp>
      <p:sp>
        <p:nvSpPr>
          <p:cNvPr id="3" name="Content Placeholder 2">
            <a:extLst>
              <a:ext uri="{FF2B5EF4-FFF2-40B4-BE49-F238E27FC236}">
                <a16:creationId xmlns:a16="http://schemas.microsoft.com/office/drawing/2014/main" id="{517EF01A-F8EA-4311-A8F8-CA7EF8153612}"/>
              </a:ext>
            </a:extLst>
          </p:cNvPr>
          <p:cNvSpPr>
            <a:spLocks noGrp="1"/>
          </p:cNvSpPr>
          <p:nvPr>
            <p:ph idx="1"/>
          </p:nvPr>
        </p:nvSpPr>
        <p:spPr/>
        <p:txBody>
          <a:bodyPr>
            <a:normAutofit lnSpcReduction="10000"/>
          </a:bodyPr>
          <a:lstStyle/>
          <a:p>
            <a:r>
              <a:rPr lang="en-US" dirty="0"/>
              <a:t>Pg. 757: </a:t>
            </a:r>
            <a:r>
              <a:rPr lang="en-US" i="1" dirty="0"/>
              <a:t>[The tributary system] served as the framework guiding the conduct of diplomatic relations and signifying the political influence and relative status of individual states</a:t>
            </a:r>
          </a:p>
          <a:p>
            <a:r>
              <a:rPr lang="en-US" dirty="0"/>
              <a:t>Neighbors used the rank of tributary states to rank themselves; Korea, as a first-tier tributary state looked down on the Japanese as inferior</a:t>
            </a:r>
          </a:p>
          <a:p>
            <a:r>
              <a:rPr lang="en-US" dirty="0"/>
              <a:t>Pg. 762: </a:t>
            </a:r>
            <a:r>
              <a:rPr lang="en-US" i="1" dirty="0"/>
              <a:t>When addressing the emperor… they spoke as if they acknowledged their dependence:…Japan they regarded as an equal or an inferior depending upon the occasion</a:t>
            </a:r>
          </a:p>
          <a:p>
            <a:r>
              <a:rPr lang="en-US" dirty="0"/>
              <a:t>Because of the Korea-centric mindset, they underestimated the Japanese invasion, and felt that it could be resolved in a matter of weeks</a:t>
            </a:r>
          </a:p>
        </p:txBody>
      </p:sp>
    </p:spTree>
    <p:extLst>
      <p:ext uri="{BB962C8B-B14F-4D97-AF65-F5344CB8AC3E}">
        <p14:creationId xmlns:p14="http://schemas.microsoft.com/office/powerpoint/2010/main" val="163892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5CAC-7D5A-4359-9B7A-5E7B7298A502}"/>
              </a:ext>
            </a:extLst>
          </p:cNvPr>
          <p:cNvSpPr>
            <a:spLocks noGrp="1"/>
          </p:cNvSpPr>
          <p:nvPr>
            <p:ph type="title"/>
          </p:nvPr>
        </p:nvSpPr>
        <p:spPr/>
        <p:txBody>
          <a:bodyPr/>
          <a:lstStyle/>
          <a:p>
            <a:r>
              <a:rPr lang="en-US" dirty="0"/>
              <a:t>End of Lies</a:t>
            </a:r>
          </a:p>
        </p:txBody>
      </p:sp>
      <p:sp>
        <p:nvSpPr>
          <p:cNvPr id="3" name="Content Placeholder 2">
            <a:extLst>
              <a:ext uri="{FF2B5EF4-FFF2-40B4-BE49-F238E27FC236}">
                <a16:creationId xmlns:a16="http://schemas.microsoft.com/office/drawing/2014/main" id="{E27BEC6F-6823-4E1A-9EFC-0CC99DA36E58}"/>
              </a:ext>
            </a:extLst>
          </p:cNvPr>
          <p:cNvSpPr>
            <a:spLocks noGrp="1"/>
          </p:cNvSpPr>
          <p:nvPr>
            <p:ph idx="1"/>
          </p:nvPr>
        </p:nvSpPr>
        <p:spPr/>
        <p:txBody>
          <a:bodyPr/>
          <a:lstStyle/>
          <a:p>
            <a:r>
              <a:rPr lang="en-US" dirty="0"/>
              <a:t>Pg. 777: </a:t>
            </a:r>
            <a:r>
              <a:rPr lang="en-US" i="1" dirty="0"/>
              <a:t>Kato may already have explained to him the true nature of the proceedings, though most sources suggest that he held his tongue in the hope, later, of engineering the disgrace of </a:t>
            </a:r>
            <a:r>
              <a:rPr lang="en-US" i="1" dirty="0" err="1"/>
              <a:t>Konishi</a:t>
            </a:r>
            <a:r>
              <a:rPr lang="en-US" i="1" dirty="0"/>
              <a:t> </a:t>
            </a:r>
            <a:r>
              <a:rPr lang="en-US" i="1" dirty="0" err="1"/>
              <a:t>Yukinaga</a:t>
            </a:r>
            <a:endParaRPr lang="en-US" i="1" dirty="0"/>
          </a:p>
          <a:p>
            <a:r>
              <a:rPr lang="en-US" dirty="0"/>
              <a:t>Exposed on how negotiations had went, as well as the opposing demands of the Ming</a:t>
            </a:r>
          </a:p>
          <a:p>
            <a:r>
              <a:rPr lang="en-US" dirty="0"/>
              <a:t>Pg. 778: </a:t>
            </a:r>
            <a:r>
              <a:rPr lang="en-US" i="1" dirty="0" err="1"/>
              <a:t>Hideyoshi</a:t>
            </a:r>
            <a:r>
              <a:rPr lang="en-US" i="1" dirty="0"/>
              <a:t> understood that the Ming were unwilling to acknowledge equality, let alone defer to him in recognition of his military victory : </a:t>
            </a:r>
            <a:r>
              <a:rPr lang="en-US" dirty="0"/>
              <a:t>Extent of lies, </a:t>
            </a:r>
            <a:r>
              <a:rPr lang="en-US" dirty="0" err="1"/>
              <a:t>Hideyoshi</a:t>
            </a:r>
            <a:r>
              <a:rPr lang="en-US" dirty="0"/>
              <a:t> learns that Ming did not accede to his demands, so what’s the point of doing it?</a:t>
            </a:r>
            <a:endParaRPr lang="en-US" i="1" dirty="0"/>
          </a:p>
        </p:txBody>
      </p:sp>
    </p:spTree>
    <p:extLst>
      <p:ext uri="{BB962C8B-B14F-4D97-AF65-F5344CB8AC3E}">
        <p14:creationId xmlns:p14="http://schemas.microsoft.com/office/powerpoint/2010/main" val="71648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BA98-2D72-445D-ABC3-C24FABE0D888}"/>
              </a:ext>
            </a:extLst>
          </p:cNvPr>
          <p:cNvSpPr>
            <a:spLocks noGrp="1"/>
          </p:cNvSpPr>
          <p:nvPr>
            <p:ph type="title"/>
          </p:nvPr>
        </p:nvSpPr>
        <p:spPr/>
        <p:txBody>
          <a:bodyPr/>
          <a:lstStyle/>
          <a:p>
            <a:r>
              <a:rPr lang="en-US" dirty="0"/>
              <a:t>End of Lies</a:t>
            </a:r>
          </a:p>
        </p:txBody>
      </p:sp>
      <p:sp>
        <p:nvSpPr>
          <p:cNvPr id="3" name="Content Placeholder 2">
            <a:extLst>
              <a:ext uri="{FF2B5EF4-FFF2-40B4-BE49-F238E27FC236}">
                <a16:creationId xmlns:a16="http://schemas.microsoft.com/office/drawing/2014/main" id="{0B79F942-124D-4EAA-AD07-9FA6A86CEA6D}"/>
              </a:ext>
            </a:extLst>
          </p:cNvPr>
          <p:cNvSpPr>
            <a:spLocks noGrp="1"/>
          </p:cNvSpPr>
          <p:nvPr>
            <p:ph idx="1"/>
          </p:nvPr>
        </p:nvSpPr>
        <p:spPr/>
        <p:txBody>
          <a:bodyPr/>
          <a:lstStyle/>
          <a:p>
            <a:r>
              <a:rPr lang="en-US" dirty="0"/>
              <a:t>Pg. 778: </a:t>
            </a:r>
            <a:r>
              <a:rPr lang="en-US" i="1" dirty="0" err="1"/>
              <a:t>Hideyoshi</a:t>
            </a:r>
            <a:r>
              <a:rPr lang="en-US" i="1" dirty="0"/>
              <a:t> thereupon decided that the peace was nullified and ordered Kato and </a:t>
            </a:r>
            <a:r>
              <a:rPr lang="en-US" i="1" dirty="0" err="1"/>
              <a:t>Konishi</a:t>
            </a:r>
            <a:r>
              <a:rPr lang="en-US" i="1" dirty="0"/>
              <a:t> to reconquer Korea. Now free from illusion about his ability to overrun all of China, he seems to have been motivated by revenge for the indignity he had suffered; he had to be dissuaded from executing the Ming envoys</a:t>
            </a:r>
          </a:p>
          <a:p>
            <a:r>
              <a:rPr lang="en-US" dirty="0"/>
              <a:t>Because of the loss of face, </a:t>
            </a:r>
            <a:r>
              <a:rPr lang="en-US" dirty="0" err="1"/>
              <a:t>Hideyoshi</a:t>
            </a:r>
            <a:r>
              <a:rPr lang="en-US" dirty="0"/>
              <a:t> was embarrassed and needed to </a:t>
            </a:r>
            <a:r>
              <a:rPr lang="en-US" i="1" dirty="0"/>
              <a:t>live up to his boasts </a:t>
            </a:r>
            <a:r>
              <a:rPr lang="en-US" dirty="0"/>
              <a:t>by ordering another invasion.</a:t>
            </a:r>
          </a:p>
        </p:txBody>
      </p:sp>
    </p:spTree>
    <p:extLst>
      <p:ext uri="{BB962C8B-B14F-4D97-AF65-F5344CB8AC3E}">
        <p14:creationId xmlns:p14="http://schemas.microsoft.com/office/powerpoint/2010/main" val="698446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8727-C10E-4CB3-A199-038B88E1FBE3}"/>
              </a:ext>
            </a:extLst>
          </p:cNvPr>
          <p:cNvSpPr>
            <a:spLocks noGrp="1"/>
          </p:cNvSpPr>
          <p:nvPr>
            <p:ph type="title"/>
          </p:nvPr>
        </p:nvSpPr>
        <p:spPr/>
        <p:txBody>
          <a:bodyPr/>
          <a:lstStyle/>
          <a:p>
            <a:r>
              <a:rPr lang="en-US" dirty="0"/>
              <a:t>End of Lies</a:t>
            </a:r>
          </a:p>
        </p:txBody>
      </p:sp>
      <p:sp>
        <p:nvSpPr>
          <p:cNvPr id="3" name="Content Placeholder 2">
            <a:extLst>
              <a:ext uri="{FF2B5EF4-FFF2-40B4-BE49-F238E27FC236}">
                <a16:creationId xmlns:a16="http://schemas.microsoft.com/office/drawing/2014/main" id="{3D7182B1-ED5A-447B-ADB4-5ED9B635FF02}"/>
              </a:ext>
            </a:extLst>
          </p:cNvPr>
          <p:cNvSpPr>
            <a:spLocks noGrp="1"/>
          </p:cNvSpPr>
          <p:nvPr>
            <p:ph idx="1"/>
          </p:nvPr>
        </p:nvSpPr>
        <p:spPr/>
        <p:txBody>
          <a:bodyPr>
            <a:normAutofit fontScale="92500" lnSpcReduction="20000"/>
          </a:bodyPr>
          <a:lstStyle/>
          <a:p>
            <a:r>
              <a:rPr lang="en-US" dirty="0" err="1"/>
              <a:t>Pg</a:t>
            </a:r>
            <a:r>
              <a:rPr lang="en-US" dirty="0"/>
              <a:t> 779: </a:t>
            </a:r>
            <a:r>
              <a:rPr lang="en-US" i="1" dirty="0"/>
              <a:t>The Chinese, in their turn, were offended that their generosity in allowing Japan to return to its place within the Ming tributary system, and that their willingness to recognize an upstart as the rightful ruler of Japan. </a:t>
            </a:r>
          </a:p>
          <a:p>
            <a:r>
              <a:rPr lang="en-US" dirty="0"/>
              <a:t>So the Ming took offense as well, because the Japanese weren’t following the typical script</a:t>
            </a:r>
          </a:p>
          <a:p>
            <a:pPr lvl="1"/>
            <a:r>
              <a:rPr lang="en-US" dirty="0"/>
              <a:t>Legitimacy of their rule (by recognizing)</a:t>
            </a:r>
          </a:p>
          <a:p>
            <a:pPr lvl="1"/>
            <a:r>
              <a:rPr lang="en-US" dirty="0"/>
              <a:t>No atonement </a:t>
            </a:r>
          </a:p>
          <a:p>
            <a:pPr lvl="1"/>
            <a:r>
              <a:rPr lang="en-US" dirty="0"/>
              <a:t>Want deference but no expense </a:t>
            </a:r>
            <a:endParaRPr lang="en-US" i="1" dirty="0"/>
          </a:p>
          <a:p>
            <a:r>
              <a:rPr lang="en-US" dirty="0"/>
              <a:t>Pg. 780: </a:t>
            </a:r>
            <a:r>
              <a:rPr lang="en-US" i="1" dirty="0" err="1"/>
              <a:t>Hideyoshi</a:t>
            </a:r>
            <a:r>
              <a:rPr lang="en-US" i="1" dirty="0"/>
              <a:t>, however, in bidding for recognition as the equal of the Ming, was trying to alter an established system. The Ming were not willing, and could not yet be forced, to agree to such changes</a:t>
            </a:r>
          </a:p>
          <a:p>
            <a:r>
              <a:rPr lang="en-US" dirty="0"/>
              <a:t>Because both parties were operating off their very polar beliefs, they were unable to reach a compromise that would meet-up to </a:t>
            </a:r>
            <a:r>
              <a:rPr lang="en-US"/>
              <a:t>their expectations. </a:t>
            </a:r>
            <a:endParaRPr lang="en-US" dirty="0"/>
          </a:p>
          <a:p>
            <a:pPr lvl="1"/>
            <a:endParaRPr lang="en-US" dirty="0"/>
          </a:p>
          <a:p>
            <a:endParaRPr lang="en-US" dirty="0"/>
          </a:p>
        </p:txBody>
      </p:sp>
    </p:spTree>
    <p:extLst>
      <p:ext uri="{BB962C8B-B14F-4D97-AF65-F5344CB8AC3E}">
        <p14:creationId xmlns:p14="http://schemas.microsoft.com/office/powerpoint/2010/main" val="300282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0D9E-D2F7-4EA0-A286-EB1DCB736E7E}"/>
              </a:ext>
            </a:extLst>
          </p:cNvPr>
          <p:cNvSpPr>
            <a:spLocks noGrp="1"/>
          </p:cNvSpPr>
          <p:nvPr>
            <p:ph type="title"/>
          </p:nvPr>
        </p:nvSpPr>
        <p:spPr/>
        <p:txBody>
          <a:bodyPr/>
          <a:lstStyle/>
          <a:p>
            <a:r>
              <a:rPr lang="en-US" dirty="0"/>
              <a:t>Cultural Misunderstandings – Tributary Systems (China)</a:t>
            </a:r>
          </a:p>
        </p:txBody>
      </p:sp>
      <p:sp>
        <p:nvSpPr>
          <p:cNvPr id="3" name="Content Placeholder 2">
            <a:extLst>
              <a:ext uri="{FF2B5EF4-FFF2-40B4-BE49-F238E27FC236}">
                <a16:creationId xmlns:a16="http://schemas.microsoft.com/office/drawing/2014/main" id="{90D6AF9C-FB8A-4982-95D9-30C82FFC27E5}"/>
              </a:ext>
            </a:extLst>
          </p:cNvPr>
          <p:cNvSpPr>
            <a:spLocks noGrp="1"/>
          </p:cNvSpPr>
          <p:nvPr>
            <p:ph idx="1"/>
          </p:nvPr>
        </p:nvSpPr>
        <p:spPr/>
        <p:txBody>
          <a:bodyPr>
            <a:normAutofit lnSpcReduction="10000"/>
          </a:bodyPr>
          <a:lstStyle/>
          <a:p>
            <a:r>
              <a:rPr lang="en-US" dirty="0" err="1"/>
              <a:t>Pg</a:t>
            </a:r>
            <a:r>
              <a:rPr lang="en-US" dirty="0"/>
              <a:t> 765: </a:t>
            </a:r>
            <a:r>
              <a:rPr lang="en-US" i="1" dirty="0"/>
              <a:t>‘This is the territory of thine vassals!’</a:t>
            </a:r>
            <a:r>
              <a:rPr lang="en-US" dirty="0"/>
              <a:t> Liu </a:t>
            </a:r>
            <a:r>
              <a:rPr lang="en-US" dirty="0" err="1"/>
              <a:t>Huangshang</a:t>
            </a:r>
            <a:r>
              <a:rPr lang="en-US" dirty="0"/>
              <a:t>, subordinate of the general Li </a:t>
            </a:r>
            <a:r>
              <a:rPr lang="en-US" dirty="0" err="1"/>
              <a:t>Rusong</a:t>
            </a:r>
            <a:r>
              <a:rPr lang="en-US" dirty="0"/>
              <a:t>. </a:t>
            </a:r>
          </a:p>
          <a:p>
            <a:r>
              <a:rPr lang="en-US" dirty="0"/>
              <a:t>The Ming saw Korea as their obligation; they needed to protect Korea to maintain their standing as the overlord of East Asia</a:t>
            </a:r>
          </a:p>
          <a:p>
            <a:r>
              <a:rPr lang="en-US" dirty="0" err="1"/>
              <a:t>Pg</a:t>
            </a:r>
            <a:r>
              <a:rPr lang="en-US" dirty="0"/>
              <a:t> 767: Peace Demands ‘</a:t>
            </a:r>
            <a:r>
              <a:rPr lang="en-US" i="1" dirty="0"/>
              <a:t>that </a:t>
            </a:r>
            <a:r>
              <a:rPr lang="en-US" i="1" dirty="0" err="1"/>
              <a:t>Hideyoshi</a:t>
            </a:r>
            <a:r>
              <a:rPr lang="en-US" i="1" dirty="0"/>
              <a:t> acknowledge Ming authority over both Korea and Japan…that </a:t>
            </a:r>
            <a:r>
              <a:rPr lang="en-US" i="1" dirty="0" err="1"/>
              <a:t>Hideyoshi</a:t>
            </a:r>
            <a:r>
              <a:rPr lang="en-US" i="1" dirty="0"/>
              <a:t> offer the </a:t>
            </a:r>
            <a:r>
              <a:rPr lang="en-US" i="1" dirty="0" err="1"/>
              <a:t>Wanli</a:t>
            </a:r>
            <a:r>
              <a:rPr lang="en-US" i="1" dirty="0"/>
              <a:t> emperor a formal apology, and in return, the emperor might invest </a:t>
            </a:r>
            <a:r>
              <a:rPr lang="en-US" i="1" dirty="0" err="1"/>
              <a:t>Hideyoshi</a:t>
            </a:r>
            <a:r>
              <a:rPr lang="en-US" i="1" dirty="0"/>
              <a:t> as King of Japan and grant him tribute trading privileges</a:t>
            </a:r>
          </a:p>
          <a:p>
            <a:r>
              <a:rPr lang="en-US" dirty="0"/>
              <a:t>Both countries had functioned under a mutual state of misunderstanding; the Ming regarded the Japanese as a rogue tribute state which they might ‘rehabilitate’ and restore legal trading (</a:t>
            </a:r>
            <a:r>
              <a:rPr lang="en-US" dirty="0" err="1"/>
              <a:t>Pg</a:t>
            </a:r>
            <a:r>
              <a:rPr lang="en-US" dirty="0"/>
              <a:t> 768)</a:t>
            </a:r>
          </a:p>
        </p:txBody>
      </p:sp>
    </p:spTree>
    <p:extLst>
      <p:ext uri="{BB962C8B-B14F-4D97-AF65-F5344CB8AC3E}">
        <p14:creationId xmlns:p14="http://schemas.microsoft.com/office/powerpoint/2010/main" val="409455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917A-C18D-4DA8-B112-A68FEA150C6C}"/>
              </a:ext>
            </a:extLst>
          </p:cNvPr>
          <p:cNvSpPr>
            <a:spLocks noGrp="1"/>
          </p:cNvSpPr>
          <p:nvPr>
            <p:ph type="title"/>
          </p:nvPr>
        </p:nvSpPr>
        <p:spPr/>
        <p:txBody>
          <a:bodyPr>
            <a:normAutofit/>
          </a:bodyPr>
          <a:lstStyle/>
          <a:p>
            <a:r>
              <a:rPr lang="en-US" dirty="0"/>
              <a:t>Cultural Misunderstanding – Tributary Systems (China)</a:t>
            </a:r>
          </a:p>
        </p:txBody>
      </p:sp>
      <p:sp>
        <p:nvSpPr>
          <p:cNvPr id="3" name="Content Placeholder 2">
            <a:extLst>
              <a:ext uri="{FF2B5EF4-FFF2-40B4-BE49-F238E27FC236}">
                <a16:creationId xmlns:a16="http://schemas.microsoft.com/office/drawing/2014/main" id="{575F79A2-BCCF-4FBA-9299-CD440F977116}"/>
              </a:ext>
            </a:extLst>
          </p:cNvPr>
          <p:cNvSpPr>
            <a:spLocks noGrp="1"/>
          </p:cNvSpPr>
          <p:nvPr>
            <p:ph idx="1"/>
          </p:nvPr>
        </p:nvSpPr>
        <p:spPr/>
        <p:txBody>
          <a:bodyPr>
            <a:normAutofit lnSpcReduction="10000"/>
          </a:bodyPr>
          <a:lstStyle/>
          <a:p>
            <a:r>
              <a:rPr lang="en-US" dirty="0" err="1"/>
              <a:t>Pg</a:t>
            </a:r>
            <a:r>
              <a:rPr lang="en-US" dirty="0"/>
              <a:t> 767: </a:t>
            </a:r>
            <a:r>
              <a:rPr lang="en-US" i="1" dirty="0"/>
              <a:t>Unlike the Ming, who settled for the recognition of their paramountcy, [</a:t>
            </a:r>
            <a:r>
              <a:rPr lang="en-US" i="1" dirty="0" err="1"/>
              <a:t>Hideyoshi</a:t>
            </a:r>
            <a:r>
              <a:rPr lang="en-US" i="1" dirty="0"/>
              <a:t>] dreamed of replicating Japan’s political structure in conquered territories</a:t>
            </a:r>
          </a:p>
          <a:p>
            <a:r>
              <a:rPr lang="en-US" dirty="0"/>
              <a:t>The Ming wanted reaffirmation of their supreme status; </a:t>
            </a:r>
            <a:r>
              <a:rPr lang="en-US" dirty="0" err="1"/>
              <a:t>Hideyoshi</a:t>
            </a:r>
            <a:r>
              <a:rPr lang="en-US" dirty="0"/>
              <a:t> demanded for equal position in the sphere of influence</a:t>
            </a:r>
          </a:p>
          <a:p>
            <a:r>
              <a:rPr lang="en-US" dirty="0" err="1"/>
              <a:t>Pg</a:t>
            </a:r>
            <a:r>
              <a:rPr lang="en-US" dirty="0"/>
              <a:t> 771: </a:t>
            </a:r>
            <a:r>
              <a:rPr lang="en-US" i="1" dirty="0"/>
              <a:t>The Ming, still envisioning a world in which neighboring states looked up to the Celestial Empire and sought to benefit from ties with it</a:t>
            </a:r>
          </a:p>
          <a:p>
            <a:r>
              <a:rPr lang="en-US" dirty="0"/>
              <a:t>Swope regarded their system as anachronistic, and the Ming felt that their neighbors were still obliged to pay due respect to them for trading rights. </a:t>
            </a:r>
          </a:p>
        </p:txBody>
      </p:sp>
    </p:spTree>
    <p:extLst>
      <p:ext uri="{BB962C8B-B14F-4D97-AF65-F5344CB8AC3E}">
        <p14:creationId xmlns:p14="http://schemas.microsoft.com/office/powerpoint/2010/main" val="146195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7B90-3FAF-4E84-B1BE-80E60A1132D5}"/>
              </a:ext>
            </a:extLst>
          </p:cNvPr>
          <p:cNvSpPr>
            <a:spLocks noGrp="1"/>
          </p:cNvSpPr>
          <p:nvPr>
            <p:ph type="title"/>
          </p:nvPr>
        </p:nvSpPr>
        <p:spPr/>
        <p:txBody>
          <a:bodyPr/>
          <a:lstStyle/>
          <a:p>
            <a:r>
              <a:rPr lang="en-US" dirty="0"/>
              <a:t>Cultural Misunderstandings – Tributary Systems (Japan)</a:t>
            </a:r>
          </a:p>
        </p:txBody>
      </p:sp>
      <p:sp>
        <p:nvSpPr>
          <p:cNvPr id="3" name="Content Placeholder 2">
            <a:extLst>
              <a:ext uri="{FF2B5EF4-FFF2-40B4-BE49-F238E27FC236}">
                <a16:creationId xmlns:a16="http://schemas.microsoft.com/office/drawing/2014/main" id="{AEE8703F-C6A4-4516-9FC1-F7293B8A64CE}"/>
              </a:ext>
            </a:extLst>
          </p:cNvPr>
          <p:cNvSpPr>
            <a:spLocks noGrp="1"/>
          </p:cNvSpPr>
          <p:nvPr>
            <p:ph idx="1"/>
          </p:nvPr>
        </p:nvSpPr>
        <p:spPr/>
        <p:txBody>
          <a:bodyPr>
            <a:normAutofit fontScale="92500" lnSpcReduction="10000"/>
          </a:bodyPr>
          <a:lstStyle/>
          <a:p>
            <a:r>
              <a:rPr lang="en-US" dirty="0"/>
              <a:t>Pg. 773: </a:t>
            </a:r>
            <a:r>
              <a:rPr lang="en-US" i="1" dirty="0"/>
              <a:t>Japanese emperors had never acknowledged Ming suzerainty, but neither had they ever formally challenged it; they simply ignored China’s pretentions</a:t>
            </a:r>
          </a:p>
          <a:p>
            <a:r>
              <a:rPr lang="en-US" dirty="0"/>
              <a:t>The Japanese functioned under the ambiguity of their position; thus they were never formally a tributary state</a:t>
            </a:r>
          </a:p>
          <a:p>
            <a:r>
              <a:rPr lang="en-US" dirty="0"/>
              <a:t>Pg. 766: </a:t>
            </a:r>
            <a:r>
              <a:rPr lang="en-US" i="1" dirty="0"/>
              <a:t>use of term King of the Ming, which can also be translated as a king/prince of the Ming empire…The ambiguity would allow </a:t>
            </a:r>
            <a:r>
              <a:rPr lang="en-US" i="1" dirty="0" err="1"/>
              <a:t>Wanli</a:t>
            </a:r>
            <a:r>
              <a:rPr lang="en-US" i="1" dirty="0"/>
              <a:t> to claim nominal superiority while appearing to recognize </a:t>
            </a:r>
            <a:r>
              <a:rPr lang="en-US" i="1" dirty="0" err="1"/>
              <a:t>Hideyoshi’s</a:t>
            </a:r>
            <a:r>
              <a:rPr lang="en-US" i="1" dirty="0"/>
              <a:t> status in a manner he might accept</a:t>
            </a:r>
          </a:p>
          <a:p>
            <a:r>
              <a:rPr lang="en-US" dirty="0" err="1"/>
              <a:t>Hideyoshi</a:t>
            </a:r>
            <a:r>
              <a:rPr lang="en-US" dirty="0"/>
              <a:t> wanted legitimacy; giving him the title of the King of Japan would be offensive (due to Emperor being the nominal head) and he wanted to be seen as an equal to the Ming Emperor. </a:t>
            </a:r>
          </a:p>
          <a:p>
            <a:endParaRPr lang="en-US" dirty="0"/>
          </a:p>
          <a:p>
            <a:endParaRPr lang="en-US" dirty="0"/>
          </a:p>
          <a:p>
            <a:endParaRPr lang="en-US" dirty="0"/>
          </a:p>
        </p:txBody>
      </p:sp>
    </p:spTree>
    <p:extLst>
      <p:ext uri="{BB962C8B-B14F-4D97-AF65-F5344CB8AC3E}">
        <p14:creationId xmlns:p14="http://schemas.microsoft.com/office/powerpoint/2010/main" val="392498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AB84-3A8E-4DE3-A505-618761FBE1D7}"/>
              </a:ext>
            </a:extLst>
          </p:cNvPr>
          <p:cNvSpPr>
            <a:spLocks noGrp="1"/>
          </p:cNvSpPr>
          <p:nvPr>
            <p:ph type="title"/>
          </p:nvPr>
        </p:nvSpPr>
        <p:spPr/>
        <p:txBody>
          <a:bodyPr/>
          <a:lstStyle/>
          <a:p>
            <a:r>
              <a:rPr lang="en-US" dirty="0"/>
              <a:t>Diplomatic Woes (Shen </a:t>
            </a:r>
            <a:r>
              <a:rPr lang="en-US" dirty="0" err="1"/>
              <a:t>Weijing</a:t>
            </a:r>
            <a:r>
              <a:rPr lang="en-US" dirty="0"/>
              <a:t>)</a:t>
            </a:r>
          </a:p>
        </p:txBody>
      </p:sp>
      <p:sp>
        <p:nvSpPr>
          <p:cNvPr id="3" name="Content Placeholder 2">
            <a:extLst>
              <a:ext uri="{FF2B5EF4-FFF2-40B4-BE49-F238E27FC236}">
                <a16:creationId xmlns:a16="http://schemas.microsoft.com/office/drawing/2014/main" id="{64EA3259-0612-4A55-9ED9-D14A9BD143B6}"/>
              </a:ext>
            </a:extLst>
          </p:cNvPr>
          <p:cNvSpPr>
            <a:spLocks noGrp="1"/>
          </p:cNvSpPr>
          <p:nvPr>
            <p:ph idx="1"/>
          </p:nvPr>
        </p:nvSpPr>
        <p:spPr/>
        <p:txBody>
          <a:bodyPr>
            <a:normAutofit lnSpcReduction="10000"/>
          </a:bodyPr>
          <a:lstStyle/>
          <a:p>
            <a:r>
              <a:rPr lang="en-US" dirty="0"/>
              <a:t>Pg. 762: An obscure merchant, recommended by the Minister of War (Civil Official) </a:t>
            </a:r>
          </a:p>
          <a:p>
            <a:r>
              <a:rPr lang="en-US" dirty="0"/>
              <a:t>Role was to negotiate on the Ming’s terms, but underlying goal was to </a:t>
            </a:r>
          </a:p>
          <a:p>
            <a:pPr lvl="1"/>
            <a:r>
              <a:rPr lang="en-US" dirty="0"/>
              <a:t>Increase political status</a:t>
            </a:r>
          </a:p>
          <a:p>
            <a:pPr lvl="1"/>
            <a:r>
              <a:rPr lang="en-US" dirty="0"/>
              <a:t>Benefit the faction that Minister Shi was part </a:t>
            </a:r>
          </a:p>
          <a:p>
            <a:r>
              <a:rPr lang="en-US" i="1" dirty="0"/>
              <a:t>Tried to overawe </a:t>
            </a:r>
            <a:r>
              <a:rPr lang="en-US" i="1" dirty="0" err="1"/>
              <a:t>Konishi</a:t>
            </a:r>
            <a:r>
              <a:rPr lang="en-US" i="1" dirty="0"/>
              <a:t> with his fearlessness and haughty bearing… We can come back with an army of tens of thousands. What do we have to fear from the likes of you</a:t>
            </a:r>
          </a:p>
          <a:p>
            <a:r>
              <a:rPr lang="en-US" dirty="0"/>
              <a:t>Shen tries to overawe the Japanese; throw them off guard in order to secure a better negotiating position (Seeing that the Ming had other problems to deal with)</a:t>
            </a:r>
          </a:p>
        </p:txBody>
      </p:sp>
    </p:spTree>
    <p:extLst>
      <p:ext uri="{BB962C8B-B14F-4D97-AF65-F5344CB8AC3E}">
        <p14:creationId xmlns:p14="http://schemas.microsoft.com/office/powerpoint/2010/main" val="429010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93DD-8389-43C4-ACE3-D44CC7FB80D2}"/>
              </a:ext>
            </a:extLst>
          </p:cNvPr>
          <p:cNvSpPr>
            <a:spLocks noGrp="1"/>
          </p:cNvSpPr>
          <p:nvPr>
            <p:ph type="title"/>
          </p:nvPr>
        </p:nvSpPr>
        <p:spPr/>
        <p:txBody>
          <a:bodyPr/>
          <a:lstStyle/>
          <a:p>
            <a:r>
              <a:rPr lang="en-US" dirty="0"/>
              <a:t>Diplomatic Woes (Military) </a:t>
            </a:r>
          </a:p>
        </p:txBody>
      </p:sp>
      <p:sp>
        <p:nvSpPr>
          <p:cNvPr id="3" name="Content Placeholder 2">
            <a:extLst>
              <a:ext uri="{FF2B5EF4-FFF2-40B4-BE49-F238E27FC236}">
                <a16:creationId xmlns:a16="http://schemas.microsoft.com/office/drawing/2014/main" id="{90B2655C-F817-41A4-A47A-6151CD5BE02D}"/>
              </a:ext>
            </a:extLst>
          </p:cNvPr>
          <p:cNvSpPr>
            <a:spLocks noGrp="1"/>
          </p:cNvSpPr>
          <p:nvPr>
            <p:ph idx="1"/>
          </p:nvPr>
        </p:nvSpPr>
        <p:spPr/>
        <p:txBody>
          <a:bodyPr/>
          <a:lstStyle/>
          <a:p>
            <a:r>
              <a:rPr lang="en-US" dirty="0"/>
              <a:t>Pg. 764 </a:t>
            </a:r>
            <a:r>
              <a:rPr lang="en-US" i="1" dirty="0"/>
              <a:t>The majority at court recommended an immediate attempt to force the Japanese to withdraw</a:t>
            </a:r>
          </a:p>
          <a:p>
            <a:r>
              <a:rPr lang="en-US" i="1" dirty="0"/>
              <a:t>Song </a:t>
            </a:r>
            <a:r>
              <a:rPr lang="en-US" i="1" dirty="0" err="1"/>
              <a:t>Yingchang</a:t>
            </a:r>
            <a:r>
              <a:rPr lang="en-US" i="1" dirty="0"/>
              <a:t>, commissioner for military affairs, was ordered to the North-eastern Frontier to mobilize the army for a counter-offensive</a:t>
            </a:r>
          </a:p>
          <a:p>
            <a:r>
              <a:rPr lang="en-US" dirty="0"/>
              <a:t>The Ming were preparing for war under the illusion that they able to win (Having started their military build up during the 1570s, they were confident in finishing up their war)</a:t>
            </a:r>
          </a:p>
          <a:p>
            <a:r>
              <a:rPr lang="en-US" dirty="0"/>
              <a:t>Shen continued to delay the negotiations to buy time for the military</a:t>
            </a:r>
          </a:p>
        </p:txBody>
      </p:sp>
    </p:spTree>
    <p:extLst>
      <p:ext uri="{BB962C8B-B14F-4D97-AF65-F5344CB8AC3E}">
        <p14:creationId xmlns:p14="http://schemas.microsoft.com/office/powerpoint/2010/main" val="155713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94ED-061A-4E00-8E3E-917AB5979993}"/>
              </a:ext>
            </a:extLst>
          </p:cNvPr>
          <p:cNvSpPr>
            <a:spLocks noGrp="1"/>
          </p:cNvSpPr>
          <p:nvPr>
            <p:ph type="title"/>
          </p:nvPr>
        </p:nvSpPr>
        <p:spPr/>
        <p:txBody>
          <a:bodyPr/>
          <a:lstStyle/>
          <a:p>
            <a:r>
              <a:rPr lang="en-US" dirty="0"/>
              <a:t>Diplomatic Woes (Military)</a:t>
            </a:r>
          </a:p>
        </p:txBody>
      </p:sp>
      <p:sp>
        <p:nvSpPr>
          <p:cNvPr id="3" name="Content Placeholder 2">
            <a:extLst>
              <a:ext uri="{FF2B5EF4-FFF2-40B4-BE49-F238E27FC236}">
                <a16:creationId xmlns:a16="http://schemas.microsoft.com/office/drawing/2014/main" id="{7BD63A54-3531-471C-B652-C58034DE1C98}"/>
              </a:ext>
            </a:extLst>
          </p:cNvPr>
          <p:cNvSpPr>
            <a:spLocks noGrp="1"/>
          </p:cNvSpPr>
          <p:nvPr>
            <p:ph idx="1"/>
          </p:nvPr>
        </p:nvSpPr>
        <p:spPr/>
        <p:txBody>
          <a:bodyPr>
            <a:normAutofit fontScale="92500" lnSpcReduction="10000"/>
          </a:bodyPr>
          <a:lstStyle/>
          <a:p>
            <a:r>
              <a:rPr lang="en-US" dirty="0"/>
              <a:t>Great contrast between the Military and the Civil operations</a:t>
            </a:r>
          </a:p>
          <a:p>
            <a:r>
              <a:rPr lang="en-US" dirty="0"/>
              <a:t>Pg. 765: </a:t>
            </a:r>
            <a:r>
              <a:rPr lang="en-US" i="1" dirty="0"/>
              <a:t>Li, who took an immediate dislike to Shen… Shen had continued to negotiate with </a:t>
            </a:r>
            <a:r>
              <a:rPr lang="en-US" i="1" dirty="0" err="1"/>
              <a:t>Konishi</a:t>
            </a:r>
            <a:r>
              <a:rPr lang="en-US" i="1" dirty="0"/>
              <a:t> , and proposed to execute him on the grounds that, in doing so, he had exceeded his authority. Similar friction arose between Li and Song, whom the Koreans noted that Li distained for being a civilian official and a member of Shi’s peace party</a:t>
            </a:r>
          </a:p>
          <a:p>
            <a:r>
              <a:rPr lang="en-US" dirty="0"/>
              <a:t>Shen had accumulated his appointment via relations with Shi. On the other hand, Li (and other war hawks) wanted to start and end the war as swiftly as possible. </a:t>
            </a:r>
          </a:p>
          <a:p>
            <a:r>
              <a:rPr lang="en-US" dirty="0"/>
              <a:t>The Ming Court was a faction-ridden disaster that can’t make up its mind. No wonder the </a:t>
            </a:r>
            <a:r>
              <a:rPr lang="en-US" dirty="0" err="1"/>
              <a:t>Wanli</a:t>
            </a:r>
            <a:r>
              <a:rPr lang="en-US" dirty="0"/>
              <a:t> Emperor went on strike!</a:t>
            </a:r>
          </a:p>
        </p:txBody>
      </p:sp>
    </p:spTree>
    <p:extLst>
      <p:ext uri="{BB962C8B-B14F-4D97-AF65-F5344CB8AC3E}">
        <p14:creationId xmlns:p14="http://schemas.microsoft.com/office/powerpoint/2010/main" val="313576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CF99-A66F-461F-B40F-239E84D0461C}"/>
              </a:ext>
            </a:extLst>
          </p:cNvPr>
          <p:cNvSpPr>
            <a:spLocks noGrp="1"/>
          </p:cNvSpPr>
          <p:nvPr>
            <p:ph type="title"/>
          </p:nvPr>
        </p:nvSpPr>
        <p:spPr/>
        <p:txBody>
          <a:bodyPr/>
          <a:lstStyle/>
          <a:p>
            <a:r>
              <a:rPr lang="en-US" dirty="0"/>
              <a:t>Diplomatic Woes (Japan)</a:t>
            </a:r>
          </a:p>
        </p:txBody>
      </p:sp>
      <p:sp>
        <p:nvSpPr>
          <p:cNvPr id="3" name="Content Placeholder 2">
            <a:extLst>
              <a:ext uri="{FF2B5EF4-FFF2-40B4-BE49-F238E27FC236}">
                <a16:creationId xmlns:a16="http://schemas.microsoft.com/office/drawing/2014/main" id="{662D561E-E3A8-44B1-BD4C-A6D5E57911AA}"/>
              </a:ext>
            </a:extLst>
          </p:cNvPr>
          <p:cNvSpPr>
            <a:spLocks noGrp="1"/>
          </p:cNvSpPr>
          <p:nvPr>
            <p:ph idx="1"/>
          </p:nvPr>
        </p:nvSpPr>
        <p:spPr/>
        <p:txBody>
          <a:bodyPr/>
          <a:lstStyle/>
          <a:p>
            <a:r>
              <a:rPr lang="en-US" dirty="0"/>
              <a:t>So we have </a:t>
            </a:r>
            <a:r>
              <a:rPr lang="en-US" dirty="0" err="1"/>
              <a:t>Konishi</a:t>
            </a:r>
            <a:r>
              <a:rPr lang="en-US" dirty="0"/>
              <a:t> </a:t>
            </a:r>
            <a:r>
              <a:rPr lang="en-US" dirty="0" err="1"/>
              <a:t>Yukinaga</a:t>
            </a:r>
            <a:r>
              <a:rPr lang="en-US" dirty="0"/>
              <a:t>, a Christian Daimyo. And Kato </a:t>
            </a:r>
            <a:r>
              <a:rPr lang="en-US" dirty="0" err="1"/>
              <a:t>Kiyomasa</a:t>
            </a:r>
            <a:r>
              <a:rPr lang="en-US" dirty="0"/>
              <a:t>, a direct retainer under </a:t>
            </a:r>
            <a:r>
              <a:rPr lang="en-US" dirty="0" err="1"/>
              <a:t>Hideyoshi</a:t>
            </a:r>
            <a:r>
              <a:rPr lang="en-US" dirty="0"/>
              <a:t> and who was known to prize fighting above literacy. </a:t>
            </a:r>
          </a:p>
          <a:p>
            <a:r>
              <a:rPr lang="en-US" dirty="0" err="1"/>
              <a:t>Hideyoshi’s</a:t>
            </a:r>
            <a:r>
              <a:rPr lang="en-US" dirty="0"/>
              <a:t> aims: </a:t>
            </a:r>
          </a:p>
          <a:p>
            <a:pPr lvl="1"/>
            <a:r>
              <a:rPr lang="en-US" dirty="0"/>
              <a:t>Legitimization of his rule (titled </a:t>
            </a:r>
            <a:r>
              <a:rPr lang="en-US" dirty="0" err="1"/>
              <a:t>Kampaku</a:t>
            </a:r>
            <a:r>
              <a:rPr lang="en-US" dirty="0"/>
              <a:t>, or Imperial Guardian)</a:t>
            </a:r>
          </a:p>
          <a:p>
            <a:pPr lvl="1"/>
            <a:r>
              <a:rPr lang="en-US" dirty="0"/>
              <a:t>Backing from the emperor (to legitimize his rule)</a:t>
            </a:r>
          </a:p>
          <a:p>
            <a:pPr lvl="1"/>
            <a:r>
              <a:rPr lang="en-US" dirty="0"/>
              <a:t>Distract the feudal lords from restarting the Sengoku conflict</a:t>
            </a:r>
          </a:p>
          <a:p>
            <a:pPr lvl="1"/>
            <a:r>
              <a:rPr lang="en-US" dirty="0"/>
              <a:t>Trade with China for goods</a:t>
            </a:r>
          </a:p>
          <a:p>
            <a:pPr marL="457200" lvl="1" indent="0">
              <a:buNone/>
            </a:pPr>
            <a:r>
              <a:rPr lang="en-US" dirty="0"/>
              <a:t> </a:t>
            </a:r>
          </a:p>
        </p:txBody>
      </p:sp>
    </p:spTree>
    <p:extLst>
      <p:ext uri="{BB962C8B-B14F-4D97-AF65-F5344CB8AC3E}">
        <p14:creationId xmlns:p14="http://schemas.microsoft.com/office/powerpoint/2010/main" val="78429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2585</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Deceit, Disguise, and Dependence:</vt:lpstr>
      <vt:lpstr>Cultural Misunderstandings – Tributary Systems (Korea)</vt:lpstr>
      <vt:lpstr>Cultural Misunderstandings – Tributary Systems (China)</vt:lpstr>
      <vt:lpstr>Cultural Misunderstanding – Tributary Systems (China)</vt:lpstr>
      <vt:lpstr>Cultural Misunderstandings – Tributary Systems (Japan)</vt:lpstr>
      <vt:lpstr>Diplomatic Woes (Shen Weijing)</vt:lpstr>
      <vt:lpstr>Diplomatic Woes (Military) </vt:lpstr>
      <vt:lpstr>Diplomatic Woes (Military)</vt:lpstr>
      <vt:lpstr>Diplomatic Woes (Japan)</vt:lpstr>
      <vt:lpstr>Diplomatic Woes</vt:lpstr>
      <vt:lpstr>Diplomatic Woes</vt:lpstr>
      <vt:lpstr>Diplomatic Woes</vt:lpstr>
      <vt:lpstr>Differing Accounts</vt:lpstr>
      <vt:lpstr>Differing Accounts</vt:lpstr>
      <vt:lpstr>Differing Accounts</vt:lpstr>
      <vt:lpstr>Perceptions clash</vt:lpstr>
      <vt:lpstr>Perceptions clash</vt:lpstr>
      <vt:lpstr>Perceptions clash</vt:lpstr>
      <vt:lpstr>Perceptions Clash</vt:lpstr>
      <vt:lpstr>End of Lies</vt:lpstr>
      <vt:lpstr>End of Lies</vt:lpstr>
      <vt:lpstr>End of Lies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Deceit, Disguise, and Dependence:</dc:title>
  <dc:creator>Student - Laura Ong Jin Hua</dc:creator>
  <cp:lastModifiedBy>Student - Laura Ong Jin Hua</cp:lastModifiedBy>
  <cp:revision>18</cp:revision>
  <dcterms:created xsi:type="dcterms:W3CDTF">2018-09-17T02:51:51Z</dcterms:created>
  <dcterms:modified xsi:type="dcterms:W3CDTF">2018-09-20T10:00:00Z</dcterms:modified>
</cp:coreProperties>
</file>