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78670" autoAdjust="0"/>
  </p:normalViewPr>
  <p:slideViewPr>
    <p:cSldViewPr snapToGrid="0">
      <p:cViewPr varScale="1">
        <p:scale>
          <a:sx n="72" d="100"/>
          <a:sy n="72" d="100"/>
        </p:scale>
        <p:origin x="10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9490B-EE7C-4042-8DF9-607B5A2F8807}"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02C49-EDAF-4085-93E6-790A3CF79A4E}" type="slidenum">
              <a:rPr lang="en-US" smtClean="0"/>
              <a:t>‹#›</a:t>
            </a:fld>
            <a:endParaRPr lang="en-US"/>
          </a:p>
        </p:txBody>
      </p:sp>
    </p:spTree>
    <p:extLst>
      <p:ext uri="{BB962C8B-B14F-4D97-AF65-F5344CB8AC3E}">
        <p14:creationId xmlns:p14="http://schemas.microsoft.com/office/powerpoint/2010/main" val="216982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Subterfuge took place: secretly require traders to carry Indian opium trade to China. </a:t>
            </a:r>
          </a:p>
          <a:p>
            <a:endParaRPr lang="en-US" dirty="0"/>
          </a:p>
          <a:p>
            <a:r>
              <a:rPr lang="en-US" dirty="0"/>
              <a:t>Position 1: seen also in Western literature, such as Samuel Wells Williams (American Missionary)</a:t>
            </a:r>
          </a:p>
          <a:p>
            <a:endParaRPr lang="en-US" dirty="0"/>
          </a:p>
        </p:txBody>
      </p:sp>
      <p:sp>
        <p:nvSpPr>
          <p:cNvPr id="4" name="Slide Number Placeholder 3"/>
          <p:cNvSpPr>
            <a:spLocks noGrp="1"/>
          </p:cNvSpPr>
          <p:nvPr>
            <p:ph type="sldNum" sz="quarter" idx="5"/>
          </p:nvPr>
        </p:nvSpPr>
        <p:spPr/>
        <p:txBody>
          <a:bodyPr/>
          <a:lstStyle/>
          <a:p>
            <a:fld id="{94702C49-EDAF-4085-93E6-790A3CF79A4E}" type="slidenum">
              <a:rPr lang="en-US" smtClean="0"/>
              <a:t>7</a:t>
            </a:fld>
            <a:endParaRPr lang="en-US"/>
          </a:p>
        </p:txBody>
      </p:sp>
    </p:spTree>
    <p:extLst>
      <p:ext uri="{BB962C8B-B14F-4D97-AF65-F5344CB8AC3E}">
        <p14:creationId xmlns:p14="http://schemas.microsoft.com/office/powerpoint/2010/main" val="279107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94702C49-EDAF-4085-93E6-790A3CF79A4E}" type="slidenum">
              <a:rPr lang="en-US" smtClean="0"/>
              <a:t>10</a:t>
            </a:fld>
            <a:endParaRPr lang="en-US"/>
          </a:p>
        </p:txBody>
      </p:sp>
    </p:spTree>
    <p:extLst>
      <p:ext uri="{BB962C8B-B14F-4D97-AF65-F5344CB8AC3E}">
        <p14:creationId xmlns:p14="http://schemas.microsoft.com/office/powerpoint/2010/main" val="35357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These things are done to you while a drug is something you take. We have the issue of consent once more. Is it easier to ban a thing when it is obviously passive, than to ban something that you could opt to do?</a:t>
            </a:r>
          </a:p>
          <a:p>
            <a:endParaRPr lang="en-US" dirty="0"/>
          </a:p>
          <a:p>
            <a:r>
              <a:rPr lang="en-US" dirty="0"/>
              <a:t>See </a:t>
            </a:r>
            <a:r>
              <a:rPr lang="en-US" dirty="0" err="1"/>
              <a:t>Dikotter’s</a:t>
            </a:r>
            <a:r>
              <a:rPr lang="en-US" dirty="0"/>
              <a:t> lecture: Opium smokers in short, could moderate their use for personal reasons and even cease taking it altogether without help. Moreover, it was consumed socially, by nobles and poor alike. </a:t>
            </a:r>
          </a:p>
        </p:txBody>
      </p:sp>
      <p:sp>
        <p:nvSpPr>
          <p:cNvPr id="4" name="Slide Number Placeholder 3"/>
          <p:cNvSpPr>
            <a:spLocks noGrp="1"/>
          </p:cNvSpPr>
          <p:nvPr>
            <p:ph type="sldNum" sz="quarter" idx="5"/>
          </p:nvPr>
        </p:nvSpPr>
        <p:spPr/>
        <p:txBody>
          <a:bodyPr/>
          <a:lstStyle/>
          <a:p>
            <a:fld id="{94702C49-EDAF-4085-93E6-790A3CF79A4E}" type="slidenum">
              <a:rPr lang="en-US" smtClean="0"/>
              <a:t>12</a:t>
            </a:fld>
            <a:endParaRPr lang="en-US"/>
          </a:p>
        </p:txBody>
      </p:sp>
    </p:spTree>
    <p:extLst>
      <p:ext uri="{BB962C8B-B14F-4D97-AF65-F5344CB8AC3E}">
        <p14:creationId xmlns:p14="http://schemas.microsoft.com/office/powerpoint/2010/main" val="196495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85A6-13C2-41FC-8A83-24885A76A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4810E7-D2C5-4388-B973-47050C96A3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3B9F86-13AB-45CA-8722-A2512B8DCCD6}"/>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953C1B76-24C9-4BBC-BEF1-DCCB82B32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60D4B-3FC0-471A-91B0-30B6D9177295}"/>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325195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50BD-447E-4CD3-99BE-87EE8D211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CEA56-5028-42F8-BCF9-5928C157DD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3E372-CC69-4F9C-BEF5-3F980C023BF8}"/>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748115FC-FEB3-4561-9912-8DC6D8F8A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0F74E-F46F-4663-90B8-764B7E27CA4C}"/>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280177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7FDBA-4C73-4A3A-8B43-A71144DF1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42412-5499-4990-B0B7-1EA8C28DF18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D294E-5C9B-42E9-B1F7-B7BFE76507F5}"/>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DA3D53C8-C553-4EE2-970C-60F520309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6F947-CB33-49D4-A204-F19AD8A98EEC}"/>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389526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24A4-3087-4BF9-83B9-EEF921D1D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B523E-842C-441D-AAAE-82E1CF3E5A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6825A1-E79B-4D6D-93FD-046397D60549}"/>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C8A4BBB7-3F65-4390-A371-D7164574B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E381E-8AA3-49A6-ABBA-E71D30374C74}"/>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356729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B5E5-6D6B-4112-8C60-EACC9C722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E6C0A4-14CE-4D19-ABBC-775EA9326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567FE79-C6E3-4AF4-B4BC-C4AE045DC67E}"/>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85EE1583-0BFC-4B3C-AF41-4D56ACE16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B26FF-A09F-43A8-B713-F84EDE5CB2D9}"/>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13883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F0F8-FE3E-474D-9D1E-E21D0124C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00ADD9-1FA5-4ACD-85E2-43A6358319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0DCB9C-A5C3-44AA-9101-BAFA4B25BB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5EDCB2-0A85-4707-96CF-A23AEB29E0DA}"/>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6" name="Footer Placeholder 5">
            <a:extLst>
              <a:ext uri="{FF2B5EF4-FFF2-40B4-BE49-F238E27FC236}">
                <a16:creationId xmlns:a16="http://schemas.microsoft.com/office/drawing/2014/main" id="{50DE1CF9-1F26-4D74-8CED-D5F7B6CAE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DACAC4-E2EC-4DE9-A907-3F95754C60F4}"/>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16845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9C5C-7256-4BD3-919D-233FF4B0D5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B3B21-7F1B-4B09-9EF2-35951C774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632178-C4B4-49E0-9774-EA4BBBDA15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D1D960-DA87-4012-944C-68CFE7E77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C1CB9C-5ED3-4FC5-858A-7974175412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2C6149-9C13-40AA-B583-DC153A044C9A}"/>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8" name="Footer Placeholder 7">
            <a:extLst>
              <a:ext uri="{FF2B5EF4-FFF2-40B4-BE49-F238E27FC236}">
                <a16:creationId xmlns:a16="http://schemas.microsoft.com/office/drawing/2014/main" id="{10D30CFE-05D2-4205-BF9C-331E19155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A73C0B-F9CC-4DD2-BD99-1247DCD7BD73}"/>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3061438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B00A-C5BA-46EB-8013-65F1430E9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619BE-506A-4976-838F-6392EEA3124E}"/>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4" name="Footer Placeholder 3">
            <a:extLst>
              <a:ext uri="{FF2B5EF4-FFF2-40B4-BE49-F238E27FC236}">
                <a16:creationId xmlns:a16="http://schemas.microsoft.com/office/drawing/2014/main" id="{39BFC7D8-06A3-43AE-867A-476888D2D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905351-81BD-494F-BDF7-10F7E4475237}"/>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403068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3C1A7-8506-4092-A43A-F69224474BA2}"/>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3" name="Footer Placeholder 2">
            <a:extLst>
              <a:ext uri="{FF2B5EF4-FFF2-40B4-BE49-F238E27FC236}">
                <a16:creationId xmlns:a16="http://schemas.microsoft.com/office/drawing/2014/main" id="{3AF9D0AE-D04C-4974-8016-AA92DCF7A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72B98-4816-4992-8A0E-B362447BA659}"/>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166990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ACC8-24A7-4AF3-A1C8-3B74B39C5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73CBC-1D79-4098-ABAF-5A59FF6A8C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0D37BA-7204-423A-85A3-40C985103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AAFB7F-F5A6-4C1C-A4FD-86AA7B11576C}"/>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6" name="Footer Placeholder 5">
            <a:extLst>
              <a:ext uri="{FF2B5EF4-FFF2-40B4-BE49-F238E27FC236}">
                <a16:creationId xmlns:a16="http://schemas.microsoft.com/office/drawing/2014/main" id="{4C727A34-87BA-46DB-BFEF-57ACA1CE0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BF0C84-7C19-42BD-8E61-74EB525D1D7C}"/>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416533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B9F0-1089-4408-B671-329E965582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2702C7-1B02-4519-A485-80ED8F5DB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048D3-ECA2-4603-9662-761103E59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DE6619-5C5C-482E-86C5-4C4AF0F3DBAA}"/>
              </a:ext>
            </a:extLst>
          </p:cNvPr>
          <p:cNvSpPr>
            <a:spLocks noGrp="1"/>
          </p:cNvSpPr>
          <p:nvPr>
            <p:ph type="dt" sz="half" idx="10"/>
          </p:nvPr>
        </p:nvSpPr>
        <p:spPr/>
        <p:txBody>
          <a:bodyPr/>
          <a:lstStyle/>
          <a:p>
            <a:fld id="{01FA28C5-A6DE-447F-B3C2-53BD4D336B4E}" type="datetimeFigureOut">
              <a:rPr lang="en-US" smtClean="0"/>
              <a:t>10/29/2018</a:t>
            </a:fld>
            <a:endParaRPr lang="en-US"/>
          </a:p>
        </p:txBody>
      </p:sp>
      <p:sp>
        <p:nvSpPr>
          <p:cNvPr id="6" name="Footer Placeholder 5">
            <a:extLst>
              <a:ext uri="{FF2B5EF4-FFF2-40B4-BE49-F238E27FC236}">
                <a16:creationId xmlns:a16="http://schemas.microsoft.com/office/drawing/2014/main" id="{3CAF129B-525B-4E51-9112-4839916FA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08050-52C6-4868-9CB1-3BA01E7E3ECE}"/>
              </a:ext>
            </a:extLst>
          </p:cNvPr>
          <p:cNvSpPr>
            <a:spLocks noGrp="1"/>
          </p:cNvSpPr>
          <p:nvPr>
            <p:ph type="sldNum" sz="quarter" idx="12"/>
          </p:nvPr>
        </p:nvSpPr>
        <p:spPr/>
        <p:txBody>
          <a:bodyPr/>
          <a:lstStyle/>
          <a:p>
            <a:fld id="{8561A040-2826-4125-BBF7-30369C265AD3}" type="slidenum">
              <a:rPr lang="en-US" smtClean="0"/>
              <a:t>‹#›</a:t>
            </a:fld>
            <a:endParaRPr lang="en-US"/>
          </a:p>
        </p:txBody>
      </p:sp>
    </p:spTree>
    <p:extLst>
      <p:ext uri="{BB962C8B-B14F-4D97-AF65-F5344CB8AC3E}">
        <p14:creationId xmlns:p14="http://schemas.microsoft.com/office/powerpoint/2010/main" val="957946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F9C00-18A6-4CBB-8762-E037EB0D4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462B1B-2B5A-43A2-A48D-32E263E33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201AB-9FA7-4FDC-8312-EDEAC851E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A28C5-A6DE-447F-B3C2-53BD4D336B4E}" type="datetimeFigureOut">
              <a:rPr lang="en-US" smtClean="0"/>
              <a:t>10/29/2018</a:t>
            </a:fld>
            <a:endParaRPr lang="en-US"/>
          </a:p>
        </p:txBody>
      </p:sp>
      <p:sp>
        <p:nvSpPr>
          <p:cNvPr id="5" name="Footer Placeholder 4">
            <a:extLst>
              <a:ext uri="{FF2B5EF4-FFF2-40B4-BE49-F238E27FC236}">
                <a16:creationId xmlns:a16="http://schemas.microsoft.com/office/drawing/2014/main" id="{0C57F53C-CE7B-4CBB-B00C-71562F9DD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AB49-1126-4768-B1E9-43C696388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1A040-2826-4125-BBF7-30369C265AD3}" type="slidenum">
              <a:rPr lang="en-US" smtClean="0"/>
              <a:t>‹#›</a:t>
            </a:fld>
            <a:endParaRPr lang="en-US"/>
          </a:p>
        </p:txBody>
      </p:sp>
    </p:spTree>
    <p:extLst>
      <p:ext uri="{BB962C8B-B14F-4D97-AF65-F5344CB8AC3E}">
        <p14:creationId xmlns:p14="http://schemas.microsoft.com/office/powerpoint/2010/main" val="1772281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8656-016D-49EB-8E79-A13B90ED1F65}"/>
              </a:ext>
            </a:extLst>
          </p:cNvPr>
          <p:cNvSpPr>
            <a:spLocks noGrp="1"/>
          </p:cNvSpPr>
          <p:nvPr>
            <p:ph type="ctrTitle"/>
          </p:nvPr>
        </p:nvSpPr>
        <p:spPr/>
        <p:txBody>
          <a:bodyPr/>
          <a:lstStyle/>
          <a:p>
            <a:r>
              <a:rPr lang="en-US" altLang="zh-CN" dirty="0"/>
              <a:t>Was the Opium War of 1840-42 a </a:t>
            </a:r>
            <a:r>
              <a:rPr lang="en-US" altLang="zh-CN" i="1" dirty="0"/>
              <a:t>just</a:t>
            </a:r>
            <a:r>
              <a:rPr lang="en-US" altLang="zh-CN" dirty="0"/>
              <a:t> war?</a:t>
            </a:r>
            <a:endParaRPr lang="en-US" dirty="0"/>
          </a:p>
        </p:txBody>
      </p:sp>
      <p:sp>
        <p:nvSpPr>
          <p:cNvPr id="3" name="Subtitle 2">
            <a:extLst>
              <a:ext uri="{FF2B5EF4-FFF2-40B4-BE49-F238E27FC236}">
                <a16:creationId xmlns:a16="http://schemas.microsoft.com/office/drawing/2014/main" id="{CA339E67-886B-44AA-9996-784D98AE0398}"/>
              </a:ext>
            </a:extLst>
          </p:cNvPr>
          <p:cNvSpPr>
            <a:spLocks noGrp="1"/>
          </p:cNvSpPr>
          <p:nvPr>
            <p:ph type="subTitle" idx="1"/>
          </p:nvPr>
        </p:nvSpPr>
        <p:spPr/>
        <p:txBody>
          <a:bodyPr/>
          <a:lstStyle/>
          <a:p>
            <a:r>
              <a:rPr lang="en-US" dirty="0"/>
              <a:t>Peter Ward Fay</a:t>
            </a:r>
          </a:p>
        </p:txBody>
      </p:sp>
    </p:spTree>
    <p:extLst>
      <p:ext uri="{BB962C8B-B14F-4D97-AF65-F5344CB8AC3E}">
        <p14:creationId xmlns:p14="http://schemas.microsoft.com/office/powerpoint/2010/main" val="394234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85974-7D2C-4810-B7B0-0D2AB7F9F49F}"/>
              </a:ext>
            </a:extLst>
          </p:cNvPr>
          <p:cNvSpPr>
            <a:spLocks noGrp="1"/>
          </p:cNvSpPr>
          <p:nvPr>
            <p:ph type="title"/>
          </p:nvPr>
        </p:nvSpPr>
        <p:spPr/>
        <p:txBody>
          <a:bodyPr/>
          <a:lstStyle/>
          <a:p>
            <a:r>
              <a:rPr lang="en-US" dirty="0"/>
              <a:t>More on Palmerston’s government. (Not the PM, still in charge. Somehow.)</a:t>
            </a:r>
          </a:p>
        </p:txBody>
      </p:sp>
      <p:sp>
        <p:nvSpPr>
          <p:cNvPr id="3" name="Content Placeholder 2">
            <a:extLst>
              <a:ext uri="{FF2B5EF4-FFF2-40B4-BE49-F238E27FC236}">
                <a16:creationId xmlns:a16="http://schemas.microsoft.com/office/drawing/2014/main" id="{0A1B2A27-CD67-4992-A493-F0A07930AE8C}"/>
              </a:ext>
            </a:extLst>
          </p:cNvPr>
          <p:cNvSpPr>
            <a:spLocks noGrp="1"/>
          </p:cNvSpPr>
          <p:nvPr>
            <p:ph idx="1"/>
          </p:nvPr>
        </p:nvSpPr>
        <p:spPr/>
        <p:txBody>
          <a:bodyPr/>
          <a:lstStyle/>
          <a:p>
            <a:r>
              <a:rPr lang="en-US" dirty="0"/>
              <a:t>Palmerston, to Parliament: Why should we help enforce the Chinese prohibition as opposed to free trade? And spend money putting gunboats opposed to our disposal of opium to Chinese consumers?</a:t>
            </a:r>
          </a:p>
          <a:p>
            <a:r>
              <a:rPr lang="en-US" i="1" dirty="0"/>
              <a:t>“But what, Palmerston asked, would Parliament have said had he come to it with “a large naval estimate for a number of revenue cruisers to be employed in the preventative service from the river at Canton to the Yellow Sea, for the purpose of preserving the morals of the Chinese people, who were disposed to buy what other people were disposed to sell them? (</a:t>
            </a:r>
            <a:r>
              <a:rPr lang="en-US" i="0" dirty="0"/>
              <a:t>Fay, Pg. 10-11)</a:t>
            </a:r>
            <a:endParaRPr lang="en-US" i="1" dirty="0"/>
          </a:p>
          <a:p>
            <a:endParaRPr lang="en-US" dirty="0"/>
          </a:p>
        </p:txBody>
      </p:sp>
    </p:spTree>
    <p:extLst>
      <p:ext uri="{BB962C8B-B14F-4D97-AF65-F5344CB8AC3E}">
        <p14:creationId xmlns:p14="http://schemas.microsoft.com/office/powerpoint/2010/main" val="60466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861B-B634-4BDD-9775-5150E3543B28}"/>
              </a:ext>
            </a:extLst>
          </p:cNvPr>
          <p:cNvSpPr>
            <a:spLocks noGrp="1"/>
          </p:cNvSpPr>
          <p:nvPr>
            <p:ph type="title"/>
          </p:nvPr>
        </p:nvSpPr>
        <p:spPr/>
        <p:txBody>
          <a:bodyPr/>
          <a:lstStyle/>
          <a:p>
            <a:r>
              <a:rPr lang="en-US" dirty="0"/>
              <a:t>Enforcement of the ban would have led to illicit trade instead!</a:t>
            </a:r>
          </a:p>
        </p:txBody>
      </p:sp>
      <p:sp>
        <p:nvSpPr>
          <p:cNvPr id="3" name="Content Placeholder 2">
            <a:extLst>
              <a:ext uri="{FF2B5EF4-FFF2-40B4-BE49-F238E27FC236}">
                <a16:creationId xmlns:a16="http://schemas.microsoft.com/office/drawing/2014/main" id="{93D8215C-0711-470C-9CAE-218293B2C343}"/>
              </a:ext>
            </a:extLst>
          </p:cNvPr>
          <p:cNvSpPr>
            <a:spLocks noGrp="1"/>
          </p:cNvSpPr>
          <p:nvPr>
            <p:ph idx="1"/>
          </p:nvPr>
        </p:nvSpPr>
        <p:spPr/>
        <p:txBody>
          <a:bodyPr>
            <a:normAutofit lnSpcReduction="10000"/>
          </a:bodyPr>
          <a:lstStyle/>
          <a:p>
            <a:r>
              <a:rPr lang="en-US" dirty="0"/>
              <a:t>Fay argues that rather than the British government, third party providers would have met up for the shortage, thus reducing the income that they </a:t>
            </a:r>
            <a:r>
              <a:rPr lang="en-US" dirty="0" err="1"/>
              <a:t>generatd</a:t>
            </a:r>
            <a:r>
              <a:rPr lang="en-US" dirty="0"/>
              <a:t>. </a:t>
            </a:r>
          </a:p>
          <a:p>
            <a:r>
              <a:rPr lang="en-US" i="1" dirty="0"/>
              <a:t>“But the ready availability of opium in places other than Bengal and the existence of abundant tonnage not under British service was sure to reverse that decline before long unless a preventative service was put down.” </a:t>
            </a:r>
            <a:r>
              <a:rPr lang="en-US" dirty="0"/>
              <a:t>(Fay, Pg. 10)</a:t>
            </a:r>
          </a:p>
          <a:p>
            <a:r>
              <a:rPr lang="en-US" dirty="0"/>
              <a:t>Palmerston: do you want to pay for a police to prevent opium smuggling? I won’t!</a:t>
            </a:r>
          </a:p>
          <a:p>
            <a:r>
              <a:rPr lang="en-US" dirty="0"/>
              <a:t>&gt;Insert meme about building the Mexican Wall: Who’s going to pay for the drug problem.</a:t>
            </a:r>
          </a:p>
        </p:txBody>
      </p:sp>
    </p:spTree>
    <p:extLst>
      <p:ext uri="{BB962C8B-B14F-4D97-AF65-F5344CB8AC3E}">
        <p14:creationId xmlns:p14="http://schemas.microsoft.com/office/powerpoint/2010/main" val="394921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81E2-92B5-44CC-AAFF-307B45E06380}"/>
              </a:ext>
            </a:extLst>
          </p:cNvPr>
          <p:cNvSpPr>
            <a:spLocks noGrp="1"/>
          </p:cNvSpPr>
          <p:nvPr>
            <p:ph type="title"/>
          </p:nvPr>
        </p:nvSpPr>
        <p:spPr/>
        <p:txBody>
          <a:bodyPr/>
          <a:lstStyle/>
          <a:p>
            <a:r>
              <a:rPr lang="en-US" b="1" i="1" dirty="0"/>
              <a:t>O </a:t>
            </a:r>
            <a:r>
              <a:rPr lang="en-US" b="1" i="1" dirty="0" err="1"/>
              <a:t>Tempora</a:t>
            </a:r>
            <a:r>
              <a:rPr lang="en-US" b="1" i="1" dirty="0"/>
              <a:t>, O Mores...!</a:t>
            </a:r>
          </a:p>
        </p:txBody>
      </p:sp>
      <p:sp>
        <p:nvSpPr>
          <p:cNvPr id="3" name="Content Placeholder 2">
            <a:extLst>
              <a:ext uri="{FF2B5EF4-FFF2-40B4-BE49-F238E27FC236}">
                <a16:creationId xmlns:a16="http://schemas.microsoft.com/office/drawing/2014/main" id="{062255F2-DA85-4295-9E35-AA8ACF7D34C9}"/>
              </a:ext>
            </a:extLst>
          </p:cNvPr>
          <p:cNvSpPr>
            <a:spLocks noGrp="1"/>
          </p:cNvSpPr>
          <p:nvPr>
            <p:ph idx="1"/>
          </p:nvPr>
        </p:nvSpPr>
        <p:spPr/>
        <p:txBody>
          <a:bodyPr>
            <a:normAutofit fontScale="92500" lnSpcReduction="20000"/>
          </a:bodyPr>
          <a:lstStyle/>
          <a:p>
            <a:r>
              <a:rPr lang="en-US" dirty="0"/>
              <a:t>The British navy was already involved in a smuggling ban: that of the Atlantic Slave Trade. Palmerston (and the Whigs) were in support of the ban. </a:t>
            </a:r>
          </a:p>
          <a:p>
            <a:r>
              <a:rPr lang="en-US" i="1" dirty="0"/>
              <a:t>“Slavery and slave trade were proscribed in places governed from Westminster because Englishmen came to perceive them as sinful. </a:t>
            </a:r>
            <a:r>
              <a:rPr lang="en-US" dirty="0"/>
              <a:t>(Fay, Pg. 11)</a:t>
            </a:r>
          </a:p>
          <a:p>
            <a:r>
              <a:rPr lang="en-US" dirty="0"/>
              <a:t>Both are sinful, but…</a:t>
            </a:r>
          </a:p>
          <a:p>
            <a:pPr lvl="1"/>
            <a:r>
              <a:rPr lang="en-US" dirty="0"/>
              <a:t>Familiarity? </a:t>
            </a:r>
            <a:r>
              <a:rPr lang="en-US" i="1" dirty="0"/>
              <a:t>They had a drug problem, but it was not much of a drug problem. </a:t>
            </a:r>
            <a:r>
              <a:rPr lang="en-US" dirty="0"/>
              <a:t>(Fay, Pg. 11)</a:t>
            </a:r>
          </a:p>
          <a:p>
            <a:pPr lvl="1"/>
            <a:r>
              <a:rPr lang="en-US" dirty="0"/>
              <a:t>Unfamiliarity? </a:t>
            </a:r>
            <a:r>
              <a:rPr lang="en-US" i="1" dirty="0"/>
              <a:t>It will always be difficult to concentrate upon drugs as powerful a current or moral disapproval as can be summoned to play upon certain other things – slavery, child labor, capital punishment.</a:t>
            </a:r>
          </a:p>
          <a:p>
            <a:pPr lvl="1"/>
            <a:r>
              <a:rPr lang="en-US" dirty="0"/>
              <a:t>Furthermore, they smoked it! </a:t>
            </a:r>
          </a:p>
        </p:txBody>
      </p:sp>
    </p:spTree>
    <p:extLst>
      <p:ext uri="{BB962C8B-B14F-4D97-AF65-F5344CB8AC3E}">
        <p14:creationId xmlns:p14="http://schemas.microsoft.com/office/powerpoint/2010/main" val="123997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03C1-6710-4A4D-8859-20EAC0F2BFC7}"/>
              </a:ext>
            </a:extLst>
          </p:cNvPr>
          <p:cNvSpPr>
            <a:spLocks noGrp="1"/>
          </p:cNvSpPr>
          <p:nvPr>
            <p:ph type="title"/>
          </p:nvPr>
        </p:nvSpPr>
        <p:spPr/>
        <p:txBody>
          <a:bodyPr/>
          <a:lstStyle/>
          <a:p>
            <a:r>
              <a:rPr lang="en-US" dirty="0"/>
              <a:t>So, it was just a war then?</a:t>
            </a:r>
          </a:p>
        </p:txBody>
      </p:sp>
      <p:sp>
        <p:nvSpPr>
          <p:cNvPr id="3" name="Content Placeholder 2">
            <a:extLst>
              <a:ext uri="{FF2B5EF4-FFF2-40B4-BE49-F238E27FC236}">
                <a16:creationId xmlns:a16="http://schemas.microsoft.com/office/drawing/2014/main" id="{8EBD3AE9-C39D-4188-AC57-80CAB7E195E6}"/>
              </a:ext>
            </a:extLst>
          </p:cNvPr>
          <p:cNvSpPr>
            <a:spLocks noGrp="1"/>
          </p:cNvSpPr>
          <p:nvPr>
            <p:ph idx="1"/>
          </p:nvPr>
        </p:nvSpPr>
        <p:spPr/>
        <p:txBody>
          <a:bodyPr/>
          <a:lstStyle/>
          <a:p>
            <a:r>
              <a:rPr lang="en-US" i="1" dirty="0"/>
              <a:t>“England went to war to protest the arbitrary confiscation of, and recover the value of, certain goods the private property of British subjects.</a:t>
            </a:r>
            <a:r>
              <a:rPr lang="en-US" dirty="0"/>
              <a:t>” That is the reason for war. </a:t>
            </a:r>
          </a:p>
          <a:p>
            <a:r>
              <a:rPr lang="en-US" dirty="0"/>
              <a:t>Therefore, this was a </a:t>
            </a:r>
            <a:r>
              <a:rPr lang="en-US" i="1" dirty="0"/>
              <a:t>just </a:t>
            </a:r>
            <a:r>
              <a:rPr lang="en-US" dirty="0"/>
              <a:t>war in 19</a:t>
            </a:r>
            <a:r>
              <a:rPr lang="en-US" baseline="30000" dirty="0"/>
              <a:t>th</a:t>
            </a:r>
            <a:r>
              <a:rPr lang="en-US" dirty="0"/>
              <a:t> century terms. </a:t>
            </a:r>
          </a:p>
          <a:p>
            <a:r>
              <a:rPr lang="en-US" dirty="0"/>
              <a:t>In the Footnotes: </a:t>
            </a:r>
            <a:r>
              <a:rPr lang="en-US" i="1" dirty="0"/>
              <a:t>“It is probably safe to say that in the 19</a:t>
            </a:r>
            <a:r>
              <a:rPr lang="en-US" i="1" baseline="30000" dirty="0"/>
              <a:t>th</a:t>
            </a:r>
            <a:r>
              <a:rPr lang="en-US" i="1" dirty="0"/>
              <a:t> century, though not today, a state was considered to have the right to resort to force not only to defend the state’s self but also as a measure of legitimate self-help taken in response to other injuries… injuries in response to which alternative means of self-redress prove unavailing and unsatisfactory.”</a:t>
            </a:r>
            <a:endParaRPr lang="en-US" dirty="0"/>
          </a:p>
        </p:txBody>
      </p:sp>
    </p:spTree>
    <p:extLst>
      <p:ext uri="{BB962C8B-B14F-4D97-AF65-F5344CB8AC3E}">
        <p14:creationId xmlns:p14="http://schemas.microsoft.com/office/powerpoint/2010/main" val="83506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ED7F-7F22-4BF4-AA5B-E8BFA2999D73}"/>
              </a:ext>
            </a:extLst>
          </p:cNvPr>
          <p:cNvSpPr>
            <a:spLocks noGrp="1"/>
          </p:cNvSpPr>
          <p:nvPr>
            <p:ph type="title"/>
          </p:nvPr>
        </p:nvSpPr>
        <p:spPr/>
        <p:txBody>
          <a:bodyPr/>
          <a:lstStyle/>
          <a:p>
            <a:r>
              <a:rPr lang="en-US" dirty="0"/>
              <a:t>Why call it an ‘Opium war’</a:t>
            </a:r>
          </a:p>
        </p:txBody>
      </p:sp>
      <p:sp>
        <p:nvSpPr>
          <p:cNvPr id="3" name="Content Placeholder 2">
            <a:extLst>
              <a:ext uri="{FF2B5EF4-FFF2-40B4-BE49-F238E27FC236}">
                <a16:creationId xmlns:a16="http://schemas.microsoft.com/office/drawing/2014/main" id="{51CA2AD1-5EA4-42B1-9AC4-9D7D2175EA83}"/>
              </a:ext>
            </a:extLst>
          </p:cNvPr>
          <p:cNvSpPr>
            <a:spLocks noGrp="1"/>
          </p:cNvSpPr>
          <p:nvPr>
            <p:ph idx="1"/>
          </p:nvPr>
        </p:nvSpPr>
        <p:spPr/>
        <p:txBody>
          <a:bodyPr/>
          <a:lstStyle/>
          <a:p>
            <a:r>
              <a:rPr lang="en-US" dirty="0"/>
              <a:t>It was definitely a ‘war’: </a:t>
            </a:r>
            <a:r>
              <a:rPr lang="en-US" i="1" dirty="0"/>
              <a:t>“ships and regiments went out to China, swept bays and rivers, occupied towns… and desisted from these enterprises only when the Chinese government agreed to negotiate a settlement of certain matters at issue.”</a:t>
            </a:r>
            <a:r>
              <a:rPr lang="en-US" dirty="0"/>
              <a:t> (Fay, Pg. </a:t>
            </a:r>
            <a:r>
              <a:rPr lang="en-US"/>
              <a:t>3)</a:t>
            </a:r>
            <a:endParaRPr lang="en-US" dirty="0"/>
          </a:p>
          <a:p>
            <a:r>
              <a:rPr lang="en-US" dirty="0"/>
              <a:t>We saw military action and the invasion of one country by another. </a:t>
            </a:r>
          </a:p>
          <a:p>
            <a:r>
              <a:rPr lang="en-US" dirty="0"/>
              <a:t>However, the so-called root cause for the war was not mentioned in the treaty: the reimbursement for the opium burnt was there, but not the prohibition or the control of trade. </a:t>
            </a:r>
            <a:endParaRPr lang="en-US" i="1" dirty="0"/>
          </a:p>
        </p:txBody>
      </p:sp>
    </p:spTree>
    <p:extLst>
      <p:ext uri="{BB962C8B-B14F-4D97-AF65-F5344CB8AC3E}">
        <p14:creationId xmlns:p14="http://schemas.microsoft.com/office/powerpoint/2010/main" val="163698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98BA-6B07-4AA1-BF4B-5B6EF32EB1FB}"/>
              </a:ext>
            </a:extLst>
          </p:cNvPr>
          <p:cNvSpPr>
            <a:spLocks noGrp="1"/>
          </p:cNvSpPr>
          <p:nvPr>
            <p:ph type="title"/>
          </p:nvPr>
        </p:nvSpPr>
        <p:spPr/>
        <p:txBody>
          <a:bodyPr/>
          <a:lstStyle/>
          <a:p>
            <a:r>
              <a:rPr lang="en-US" dirty="0"/>
              <a:t>The war was </a:t>
            </a:r>
            <a:r>
              <a:rPr lang="en-US" i="1" dirty="0"/>
              <a:t>not </a:t>
            </a:r>
            <a:r>
              <a:rPr lang="en-US" dirty="0"/>
              <a:t>fought over Opium?</a:t>
            </a:r>
          </a:p>
        </p:txBody>
      </p:sp>
      <p:sp>
        <p:nvSpPr>
          <p:cNvPr id="3" name="Content Placeholder 2">
            <a:extLst>
              <a:ext uri="{FF2B5EF4-FFF2-40B4-BE49-F238E27FC236}">
                <a16:creationId xmlns:a16="http://schemas.microsoft.com/office/drawing/2014/main" id="{9BB4A8C8-4E50-42B6-A8E3-9DF88FB6589A}"/>
              </a:ext>
            </a:extLst>
          </p:cNvPr>
          <p:cNvSpPr>
            <a:spLocks noGrp="1"/>
          </p:cNvSpPr>
          <p:nvPr>
            <p:ph idx="1"/>
          </p:nvPr>
        </p:nvSpPr>
        <p:spPr/>
        <p:txBody>
          <a:bodyPr/>
          <a:lstStyle/>
          <a:p>
            <a:r>
              <a:rPr lang="en-US" i="1" dirty="0"/>
              <a:t>“As England went to war over the opium traffic, the opium traffic has to be in the treaty, and as it is not, something is funny.” </a:t>
            </a:r>
            <a:r>
              <a:rPr lang="en-US" dirty="0"/>
              <a:t>(Fay, Pg. 4)</a:t>
            </a:r>
            <a:endParaRPr lang="en-US" i="1" dirty="0"/>
          </a:p>
          <a:p>
            <a:r>
              <a:rPr lang="en-US" dirty="0"/>
              <a:t>To save face? </a:t>
            </a:r>
            <a:r>
              <a:rPr lang="en-US" i="1" dirty="0"/>
              <a:t>Nothing fundamental had changed in the way the western barbarians were going to be managed. </a:t>
            </a:r>
            <a:r>
              <a:rPr lang="en-US" dirty="0"/>
              <a:t>(Fay, Pg. 5)</a:t>
            </a:r>
            <a:endParaRPr lang="en-US" i="1" dirty="0"/>
          </a:p>
          <a:p>
            <a:r>
              <a:rPr lang="en-US" dirty="0"/>
              <a:t>The Victors had obtained what they were planning to obtain: </a:t>
            </a:r>
            <a:r>
              <a:rPr lang="en-US" i="1" dirty="0"/>
              <a:t>Article 4 stipulates that six million dollars in silver is to be paid over as compensation for the twenty thousand chests extorted. </a:t>
            </a:r>
            <a:r>
              <a:rPr lang="en-US" dirty="0"/>
              <a:t>(Fay, Pg. 5)</a:t>
            </a:r>
          </a:p>
          <a:p>
            <a:r>
              <a:rPr lang="en-US" dirty="0"/>
              <a:t>So Opium was only mentioned indirectly with regards to the reimbursement!</a:t>
            </a:r>
          </a:p>
        </p:txBody>
      </p:sp>
    </p:spTree>
    <p:extLst>
      <p:ext uri="{BB962C8B-B14F-4D97-AF65-F5344CB8AC3E}">
        <p14:creationId xmlns:p14="http://schemas.microsoft.com/office/powerpoint/2010/main" val="28263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BF86-4D98-48F5-9A82-8F4594BCD125}"/>
              </a:ext>
            </a:extLst>
          </p:cNvPr>
          <p:cNvSpPr>
            <a:spLocks noGrp="1"/>
          </p:cNvSpPr>
          <p:nvPr>
            <p:ph type="title"/>
          </p:nvPr>
        </p:nvSpPr>
        <p:spPr/>
        <p:txBody>
          <a:bodyPr/>
          <a:lstStyle/>
          <a:p>
            <a:r>
              <a:rPr lang="en-US" dirty="0"/>
              <a:t>Lead up to War (1)</a:t>
            </a:r>
          </a:p>
        </p:txBody>
      </p:sp>
      <p:sp>
        <p:nvSpPr>
          <p:cNvPr id="3" name="Content Placeholder 2">
            <a:extLst>
              <a:ext uri="{FF2B5EF4-FFF2-40B4-BE49-F238E27FC236}">
                <a16:creationId xmlns:a16="http://schemas.microsoft.com/office/drawing/2014/main" id="{48A46F66-74B2-4EC6-990A-C00B6C3B7200}"/>
              </a:ext>
            </a:extLst>
          </p:cNvPr>
          <p:cNvSpPr>
            <a:spLocks noGrp="1"/>
          </p:cNvSpPr>
          <p:nvPr>
            <p:ph idx="1"/>
          </p:nvPr>
        </p:nvSpPr>
        <p:spPr/>
        <p:txBody>
          <a:bodyPr/>
          <a:lstStyle/>
          <a:p>
            <a:r>
              <a:rPr lang="en-US" dirty="0"/>
              <a:t>1773: EIC secured a monopoly in the production and sale of opium grown in India</a:t>
            </a:r>
          </a:p>
          <a:p>
            <a:r>
              <a:rPr lang="en-US" dirty="0"/>
              <a:t>Between 1710 and 1760, Britain paid 104 million </a:t>
            </a:r>
            <a:r>
              <a:rPr lang="en-US" dirty="0" err="1"/>
              <a:t>taels</a:t>
            </a:r>
            <a:r>
              <a:rPr lang="en-US" dirty="0"/>
              <a:t> of silver, or 26 million pounds of silver. </a:t>
            </a:r>
          </a:p>
          <a:p>
            <a:r>
              <a:rPr lang="en-US" dirty="0"/>
              <a:t>EIC started to flood the market with opium, such that by 1838, 40,000 chests of opium went from India to China</a:t>
            </a:r>
          </a:p>
          <a:p>
            <a:r>
              <a:rPr lang="en-US" dirty="0"/>
              <a:t>Lin </a:t>
            </a:r>
            <a:r>
              <a:rPr lang="en-US" dirty="0" err="1"/>
              <a:t>Zexu</a:t>
            </a:r>
            <a:r>
              <a:rPr lang="en-US" dirty="0"/>
              <a:t> took drastic action by confiscating and burning more than 20,000 chests of opium and locked up British traders in Canton. </a:t>
            </a:r>
          </a:p>
        </p:txBody>
      </p:sp>
    </p:spTree>
    <p:extLst>
      <p:ext uri="{BB962C8B-B14F-4D97-AF65-F5344CB8AC3E}">
        <p14:creationId xmlns:p14="http://schemas.microsoft.com/office/powerpoint/2010/main" val="142191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8519-52BB-4259-91C8-454E610DFD05}"/>
              </a:ext>
            </a:extLst>
          </p:cNvPr>
          <p:cNvSpPr>
            <a:spLocks noGrp="1"/>
          </p:cNvSpPr>
          <p:nvPr>
            <p:ph type="title"/>
          </p:nvPr>
        </p:nvSpPr>
        <p:spPr/>
        <p:txBody>
          <a:bodyPr/>
          <a:lstStyle/>
          <a:p>
            <a:r>
              <a:rPr lang="en-US" dirty="0"/>
              <a:t>Lead up to War (2)</a:t>
            </a:r>
          </a:p>
        </p:txBody>
      </p:sp>
      <p:sp>
        <p:nvSpPr>
          <p:cNvPr id="3" name="Content Placeholder 2">
            <a:extLst>
              <a:ext uri="{FF2B5EF4-FFF2-40B4-BE49-F238E27FC236}">
                <a16:creationId xmlns:a16="http://schemas.microsoft.com/office/drawing/2014/main" id="{D9E4417F-DA0D-46F7-BA11-3D871149360C}"/>
              </a:ext>
            </a:extLst>
          </p:cNvPr>
          <p:cNvSpPr>
            <a:spLocks noGrp="1"/>
          </p:cNvSpPr>
          <p:nvPr>
            <p:ph idx="1"/>
          </p:nvPr>
        </p:nvSpPr>
        <p:spPr/>
        <p:txBody>
          <a:bodyPr/>
          <a:lstStyle/>
          <a:p>
            <a:r>
              <a:rPr lang="en-US" dirty="0"/>
              <a:t>The British were ambivalent about going to war on behalf of opium traders</a:t>
            </a:r>
          </a:p>
          <a:p>
            <a:r>
              <a:rPr lang="en-US" dirty="0"/>
              <a:t>But chose war to “open up” a weak China and its huge market for the benefit of British interests</a:t>
            </a:r>
          </a:p>
          <a:p>
            <a:r>
              <a:rPr lang="en-US" dirty="0"/>
              <a:t>Charles Elliot, Chief Superintendent of Trade and England’s official representative on the China coast received ‘instructions’ as to how relations with the Chinse were to be conducted.</a:t>
            </a:r>
          </a:p>
          <a:p>
            <a:r>
              <a:rPr lang="en-US" i="1" dirty="0"/>
              <a:t>“no stooping, no catering to mandarin susceptibilities.” </a:t>
            </a:r>
            <a:r>
              <a:rPr lang="en-US" dirty="0"/>
              <a:t>That’s it. He has no idea as to what to do with the opium trade!</a:t>
            </a:r>
            <a:endParaRPr lang="en-US" i="1" dirty="0"/>
          </a:p>
        </p:txBody>
      </p:sp>
    </p:spTree>
    <p:extLst>
      <p:ext uri="{BB962C8B-B14F-4D97-AF65-F5344CB8AC3E}">
        <p14:creationId xmlns:p14="http://schemas.microsoft.com/office/powerpoint/2010/main" val="413255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5063-52BF-450D-962B-37B75B8C9129}"/>
              </a:ext>
            </a:extLst>
          </p:cNvPr>
          <p:cNvSpPr>
            <a:spLocks noGrp="1"/>
          </p:cNvSpPr>
          <p:nvPr>
            <p:ph type="title"/>
          </p:nvPr>
        </p:nvSpPr>
        <p:spPr/>
        <p:txBody>
          <a:bodyPr/>
          <a:lstStyle/>
          <a:p>
            <a:r>
              <a:rPr lang="en-US" dirty="0"/>
              <a:t>Was the Opium trade vital?</a:t>
            </a:r>
          </a:p>
        </p:txBody>
      </p:sp>
      <p:sp>
        <p:nvSpPr>
          <p:cNvPr id="3" name="Content Placeholder 2">
            <a:extLst>
              <a:ext uri="{FF2B5EF4-FFF2-40B4-BE49-F238E27FC236}">
                <a16:creationId xmlns:a16="http://schemas.microsoft.com/office/drawing/2014/main" id="{84FE5AB9-1057-4E9A-A927-F8F0E33C53FF}"/>
              </a:ext>
            </a:extLst>
          </p:cNvPr>
          <p:cNvSpPr>
            <a:spLocks noGrp="1"/>
          </p:cNvSpPr>
          <p:nvPr>
            <p:ph idx="1"/>
          </p:nvPr>
        </p:nvSpPr>
        <p:spPr/>
        <p:txBody>
          <a:bodyPr/>
          <a:lstStyle/>
          <a:p>
            <a:r>
              <a:rPr lang="en-US" dirty="0"/>
              <a:t>For the EIC, yes!</a:t>
            </a:r>
          </a:p>
          <a:p>
            <a:r>
              <a:rPr lang="en-US" dirty="0"/>
              <a:t>Opium </a:t>
            </a:r>
            <a:r>
              <a:rPr lang="en-US" i="1" dirty="0"/>
              <a:t>“remained essential to the company not only as its major commodity saleable at Canton for offsetting the increasingly massive purchases of tea but also its key means for acquiring the bills of exchange that allow company official s to remit the wealth they accumulated in India back to Britain” </a:t>
            </a:r>
            <a:r>
              <a:rPr lang="en-US" dirty="0"/>
              <a:t>(Brook, Tadashi, Pg. 3)</a:t>
            </a:r>
          </a:p>
          <a:p>
            <a:r>
              <a:rPr lang="en-US" dirty="0"/>
              <a:t>1797: </a:t>
            </a:r>
            <a:r>
              <a:rPr lang="en-US" i="1" dirty="0"/>
              <a:t>The company initiated a new phase of the opium trade when it extended its monopoly over the production as well as sale of the drug in those parts of India under direct British rule. (Brook, Tadashi, Pg. 3)</a:t>
            </a:r>
            <a:endParaRPr lang="en-US" dirty="0"/>
          </a:p>
          <a:p>
            <a:pPr marL="0" indent="0">
              <a:buNone/>
            </a:pPr>
            <a:endParaRPr lang="en-US" dirty="0"/>
          </a:p>
        </p:txBody>
      </p:sp>
    </p:spTree>
    <p:extLst>
      <p:ext uri="{BB962C8B-B14F-4D97-AF65-F5344CB8AC3E}">
        <p14:creationId xmlns:p14="http://schemas.microsoft.com/office/powerpoint/2010/main" val="1269497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2080-3D09-4140-A547-F2712AB9D42E}"/>
              </a:ext>
            </a:extLst>
          </p:cNvPr>
          <p:cNvSpPr>
            <a:spLocks noGrp="1"/>
          </p:cNvSpPr>
          <p:nvPr>
            <p:ph type="title"/>
          </p:nvPr>
        </p:nvSpPr>
        <p:spPr/>
        <p:txBody>
          <a:bodyPr/>
          <a:lstStyle/>
          <a:p>
            <a:r>
              <a:rPr lang="en-US" dirty="0"/>
              <a:t>Was the Opium trade vital?</a:t>
            </a:r>
          </a:p>
        </p:txBody>
      </p:sp>
      <p:sp>
        <p:nvSpPr>
          <p:cNvPr id="3" name="Content Placeholder 2">
            <a:extLst>
              <a:ext uri="{FF2B5EF4-FFF2-40B4-BE49-F238E27FC236}">
                <a16:creationId xmlns:a16="http://schemas.microsoft.com/office/drawing/2014/main" id="{FC8DA165-0C24-4B17-A503-639DACC058E1}"/>
              </a:ext>
            </a:extLst>
          </p:cNvPr>
          <p:cNvSpPr>
            <a:spLocks noGrp="1"/>
          </p:cNvSpPr>
          <p:nvPr>
            <p:ph idx="1"/>
          </p:nvPr>
        </p:nvSpPr>
        <p:spPr/>
        <p:txBody>
          <a:bodyPr>
            <a:normAutofit lnSpcReduction="10000"/>
          </a:bodyPr>
          <a:lstStyle/>
          <a:p>
            <a:r>
              <a:rPr lang="en-US" dirty="0"/>
              <a:t>It provided revenue necessary for the military campaigns by which British rule in India was extended. (Brook, Tadashi, Pg. 4)</a:t>
            </a:r>
          </a:p>
          <a:p>
            <a:r>
              <a:rPr lang="en-US" dirty="0"/>
              <a:t>1833-1834: The Whig government ends the company’s monopoly on direct trade between China and Britain. </a:t>
            </a:r>
          </a:p>
          <a:p>
            <a:r>
              <a:rPr lang="en-US" dirty="0"/>
              <a:t>Tan Chung’s position: (Brook, Tadashi, Pg. 5)</a:t>
            </a:r>
          </a:p>
          <a:p>
            <a:pPr lvl="1"/>
            <a:r>
              <a:rPr lang="en-US" dirty="0"/>
              <a:t>Chinese nationalist view: British initiated the war to force opium on China</a:t>
            </a:r>
          </a:p>
          <a:p>
            <a:pPr lvl="1"/>
            <a:r>
              <a:rPr lang="en-US" dirty="0"/>
              <a:t>Greenberg, Chang in post-Second World War: War was about balancing trade and gaining access to the Chinese market. Could be anything else other than opium!</a:t>
            </a:r>
          </a:p>
          <a:p>
            <a:pPr lvl="1"/>
            <a:r>
              <a:rPr lang="en-US" dirty="0"/>
              <a:t>Fairbank, American Sinologist: Clash of culture in which a traditional Chinese sense of superiority and xenophobia had to be broken </a:t>
            </a:r>
            <a:r>
              <a:rPr lang="en-US" dirty="0" err="1"/>
              <a:t>donw</a:t>
            </a:r>
            <a:r>
              <a:rPr lang="en-US" dirty="0"/>
              <a:t>. </a:t>
            </a:r>
          </a:p>
        </p:txBody>
      </p:sp>
    </p:spTree>
    <p:extLst>
      <p:ext uri="{BB962C8B-B14F-4D97-AF65-F5344CB8AC3E}">
        <p14:creationId xmlns:p14="http://schemas.microsoft.com/office/powerpoint/2010/main" val="11758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51E7-5064-400B-9387-C1AEA767AEB8}"/>
              </a:ext>
            </a:extLst>
          </p:cNvPr>
          <p:cNvSpPr>
            <a:spLocks noGrp="1"/>
          </p:cNvSpPr>
          <p:nvPr>
            <p:ph type="title"/>
          </p:nvPr>
        </p:nvSpPr>
        <p:spPr/>
        <p:txBody>
          <a:bodyPr/>
          <a:lstStyle/>
          <a:p>
            <a:r>
              <a:rPr lang="en-US" dirty="0"/>
              <a:t>Opium was vital!</a:t>
            </a:r>
          </a:p>
        </p:txBody>
      </p:sp>
      <p:sp>
        <p:nvSpPr>
          <p:cNvPr id="3" name="Content Placeholder 2">
            <a:extLst>
              <a:ext uri="{FF2B5EF4-FFF2-40B4-BE49-F238E27FC236}">
                <a16:creationId xmlns:a16="http://schemas.microsoft.com/office/drawing/2014/main" id="{151773FB-EDF2-4AC3-B6FA-6D1738AC1C82}"/>
              </a:ext>
            </a:extLst>
          </p:cNvPr>
          <p:cNvSpPr>
            <a:spLocks noGrp="1"/>
          </p:cNvSpPr>
          <p:nvPr>
            <p:ph idx="1"/>
          </p:nvPr>
        </p:nvSpPr>
        <p:spPr/>
        <p:txBody>
          <a:bodyPr>
            <a:normAutofit fontScale="92500" lnSpcReduction="10000"/>
          </a:bodyPr>
          <a:lstStyle/>
          <a:p>
            <a:r>
              <a:rPr lang="en-US" dirty="0"/>
              <a:t>We have established that the British needed the opium trade for their deficit. However, </a:t>
            </a:r>
            <a:r>
              <a:rPr lang="en-US" i="1" dirty="0"/>
              <a:t>“China, on the other hand, was not an eager buyer of anything English.”</a:t>
            </a:r>
            <a:r>
              <a:rPr lang="en-US" dirty="0"/>
              <a:t> (Fay, Pg. 7)</a:t>
            </a:r>
          </a:p>
          <a:p>
            <a:r>
              <a:rPr lang="en-US" dirty="0"/>
              <a:t>We know that the immediate beneficiaries, that is, the EIC, and later, the local Board controlling the trade between India and China, knew the importance of the Opium trade.</a:t>
            </a:r>
          </a:p>
          <a:p>
            <a:pPr lvl="1"/>
            <a:r>
              <a:rPr lang="en-US" i="1" dirty="0"/>
              <a:t>“Lord Macartney… revealed himself to be quite precisely informed about the quantity and value of what he called the ‘Contraband trade’ in opium </a:t>
            </a:r>
            <a:r>
              <a:rPr lang="en-US" dirty="0"/>
              <a:t>(Tadashi, Pg. 3)</a:t>
            </a:r>
            <a:endParaRPr lang="en-US" i="1" dirty="0"/>
          </a:p>
          <a:p>
            <a:r>
              <a:rPr lang="en-US" dirty="0"/>
              <a:t>The British government </a:t>
            </a:r>
            <a:r>
              <a:rPr lang="en-US" i="1" dirty="0"/>
              <a:t>“Must previously have entertained that the flow of opium from Calcutta and Bombay to the Gulf of Canton and the coastal stations to its east and west would continue and grow” </a:t>
            </a:r>
            <a:r>
              <a:rPr lang="en-US" dirty="0"/>
              <a:t>(Fay, Pg. 6)</a:t>
            </a:r>
            <a:endParaRPr lang="en-US" i="1" dirty="0"/>
          </a:p>
          <a:p>
            <a:r>
              <a:rPr lang="en-US" dirty="0"/>
              <a:t>With the fear that the Chinese would interrupt that flow.</a:t>
            </a:r>
          </a:p>
          <a:p>
            <a:pPr lvl="1"/>
            <a:endParaRPr lang="en-US" i="1" dirty="0"/>
          </a:p>
        </p:txBody>
      </p:sp>
    </p:spTree>
    <p:extLst>
      <p:ext uri="{BB962C8B-B14F-4D97-AF65-F5344CB8AC3E}">
        <p14:creationId xmlns:p14="http://schemas.microsoft.com/office/powerpoint/2010/main" val="311443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7C25-F9FC-4E76-B58F-C224BA58ED0B}"/>
              </a:ext>
            </a:extLst>
          </p:cNvPr>
          <p:cNvSpPr>
            <a:spLocks noGrp="1"/>
          </p:cNvSpPr>
          <p:nvPr>
            <p:ph type="title"/>
          </p:nvPr>
        </p:nvSpPr>
        <p:spPr/>
        <p:txBody>
          <a:bodyPr/>
          <a:lstStyle/>
          <a:p>
            <a:r>
              <a:rPr lang="en-US" dirty="0"/>
              <a:t>So, the main thesis?</a:t>
            </a:r>
          </a:p>
        </p:txBody>
      </p:sp>
      <p:sp>
        <p:nvSpPr>
          <p:cNvPr id="3" name="Content Placeholder 2">
            <a:extLst>
              <a:ext uri="{FF2B5EF4-FFF2-40B4-BE49-F238E27FC236}">
                <a16:creationId xmlns:a16="http://schemas.microsoft.com/office/drawing/2014/main" id="{3D4E2A80-71FD-4E6B-9324-BDE815AC511A}"/>
              </a:ext>
            </a:extLst>
          </p:cNvPr>
          <p:cNvSpPr>
            <a:spLocks noGrp="1"/>
          </p:cNvSpPr>
          <p:nvPr>
            <p:ph idx="1"/>
          </p:nvPr>
        </p:nvSpPr>
        <p:spPr/>
        <p:txBody>
          <a:bodyPr/>
          <a:lstStyle/>
          <a:p>
            <a:r>
              <a:rPr lang="en-US" dirty="0"/>
              <a:t>England went to war for compensation: </a:t>
            </a:r>
          </a:p>
          <a:p>
            <a:r>
              <a:rPr lang="en-US" dirty="0"/>
              <a:t>So, England went to war </a:t>
            </a:r>
            <a:r>
              <a:rPr lang="en-US" u="sng" dirty="0"/>
              <a:t>over </a:t>
            </a:r>
            <a:r>
              <a:rPr lang="en-US" dirty="0"/>
              <a:t>opium, but </a:t>
            </a:r>
            <a:r>
              <a:rPr lang="en-US" i="1" dirty="0"/>
              <a:t>not </a:t>
            </a:r>
            <a:r>
              <a:rPr lang="en-US" dirty="0"/>
              <a:t>to </a:t>
            </a:r>
            <a:r>
              <a:rPr lang="en-US" i="1" dirty="0"/>
              <a:t>“Fasten the opium habit upon the Chinese Empire.”</a:t>
            </a:r>
            <a:endParaRPr lang="en-US" dirty="0"/>
          </a:p>
          <a:p>
            <a:r>
              <a:rPr lang="en-US" dirty="0"/>
              <a:t>Palmerston, gunboat extraordinaire: Uses the lobby of Jardine and Co. to decide how to wage war with China. Does not read actual plea that Jardine sent. </a:t>
            </a:r>
          </a:p>
          <a:p>
            <a:r>
              <a:rPr lang="en-US" dirty="0"/>
              <a:t>They ignored the merchants, ignored the ban, because </a:t>
            </a:r>
            <a:r>
              <a:rPr lang="en-US" i="1" dirty="0"/>
              <a:t>“She had her share.”</a:t>
            </a:r>
            <a:endParaRPr lang="en-US" dirty="0"/>
          </a:p>
        </p:txBody>
      </p:sp>
    </p:spTree>
    <p:extLst>
      <p:ext uri="{BB962C8B-B14F-4D97-AF65-F5344CB8AC3E}">
        <p14:creationId xmlns:p14="http://schemas.microsoft.com/office/powerpoint/2010/main" val="283978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1566</Words>
  <Application>Microsoft Office PowerPoint</Application>
  <PresentationFormat>Widescreen</PresentationFormat>
  <Paragraphs>71</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 Light</vt:lpstr>
      <vt:lpstr>Arial</vt:lpstr>
      <vt:lpstr>Calibri</vt:lpstr>
      <vt:lpstr>Calibri Light</vt:lpstr>
      <vt:lpstr>Office Theme</vt:lpstr>
      <vt:lpstr>Was the Opium War of 1840-42 a just war?</vt:lpstr>
      <vt:lpstr>Why call it an ‘Opium war’</vt:lpstr>
      <vt:lpstr>The war was not fought over Opium?</vt:lpstr>
      <vt:lpstr>Lead up to War (1)</vt:lpstr>
      <vt:lpstr>Lead up to War (2)</vt:lpstr>
      <vt:lpstr>Was the Opium trade vital?</vt:lpstr>
      <vt:lpstr>Was the Opium trade vital?</vt:lpstr>
      <vt:lpstr>Opium was vital!</vt:lpstr>
      <vt:lpstr>So, the main thesis?</vt:lpstr>
      <vt:lpstr>More on Palmerston’s government. (Not the PM, still in charge. Somehow.)</vt:lpstr>
      <vt:lpstr>Enforcement of the ban would have led to illicit trade instead!</vt:lpstr>
      <vt:lpstr>O Tempora, O Mores...!</vt:lpstr>
      <vt:lpstr>So, it was just a war then?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 the Opium War of 1840-42 a Just war?</dc:title>
  <dc:creator>ongajong</dc:creator>
  <cp:lastModifiedBy>Jin Hua Laura Ong</cp:lastModifiedBy>
  <cp:revision>10</cp:revision>
  <dcterms:created xsi:type="dcterms:W3CDTF">2018-10-28T03:17:03Z</dcterms:created>
  <dcterms:modified xsi:type="dcterms:W3CDTF">2018-10-29T05:02:36Z</dcterms:modified>
</cp:coreProperties>
</file>