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3" r:id="rId7"/>
    <p:sldId id="264" r:id="rId8"/>
    <p:sldId id="265" r:id="rId9"/>
    <p:sldId id="266" r:id="rId10"/>
    <p:sldId id="267" r:id="rId11"/>
    <p:sldId id="269"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6979718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Tahoma" panose="020B0604030504040204"/>
      </a:defRPr>
    </a:lvl1pPr>
    <a:lvl2pPr indent="228600" latinLnBrk="0">
      <a:defRPr sz="1200">
        <a:latin typeface="+mj-lt"/>
        <a:ea typeface="+mj-ea"/>
        <a:cs typeface="+mj-cs"/>
        <a:sym typeface="Tahoma" panose="020B0604030504040204"/>
      </a:defRPr>
    </a:lvl2pPr>
    <a:lvl3pPr indent="457200" latinLnBrk="0">
      <a:defRPr sz="1200">
        <a:latin typeface="+mj-lt"/>
        <a:ea typeface="+mj-ea"/>
        <a:cs typeface="+mj-cs"/>
        <a:sym typeface="Tahoma" panose="020B0604030504040204"/>
      </a:defRPr>
    </a:lvl3pPr>
    <a:lvl4pPr indent="685800" latinLnBrk="0">
      <a:defRPr sz="1200">
        <a:latin typeface="+mj-lt"/>
        <a:ea typeface="+mj-ea"/>
        <a:cs typeface="+mj-cs"/>
        <a:sym typeface="Tahoma" panose="020B0604030504040204"/>
      </a:defRPr>
    </a:lvl4pPr>
    <a:lvl5pPr indent="914400" latinLnBrk="0">
      <a:defRPr sz="1200">
        <a:latin typeface="+mj-lt"/>
        <a:ea typeface="+mj-ea"/>
        <a:cs typeface="+mj-cs"/>
        <a:sym typeface="Tahoma" panose="020B0604030504040204"/>
      </a:defRPr>
    </a:lvl5pPr>
    <a:lvl6pPr indent="1143000" latinLnBrk="0">
      <a:defRPr sz="1200">
        <a:latin typeface="+mj-lt"/>
        <a:ea typeface="+mj-ea"/>
        <a:cs typeface="+mj-cs"/>
        <a:sym typeface="Tahoma" panose="020B0604030504040204"/>
      </a:defRPr>
    </a:lvl6pPr>
    <a:lvl7pPr indent="1371600" latinLnBrk="0">
      <a:defRPr sz="1200">
        <a:latin typeface="+mj-lt"/>
        <a:ea typeface="+mj-ea"/>
        <a:cs typeface="+mj-cs"/>
        <a:sym typeface="Tahoma" panose="020B0604030504040204"/>
      </a:defRPr>
    </a:lvl7pPr>
    <a:lvl8pPr indent="1600200" latinLnBrk="0">
      <a:defRPr sz="1200">
        <a:latin typeface="+mj-lt"/>
        <a:ea typeface="+mj-ea"/>
        <a:cs typeface="+mj-cs"/>
        <a:sym typeface="Tahoma" panose="020B0604030504040204"/>
      </a:defRPr>
    </a:lvl8pPr>
    <a:lvl9pPr indent="1828800" latinLnBrk="0">
      <a:defRPr sz="1200">
        <a:latin typeface="+mj-lt"/>
        <a:ea typeface="+mj-ea"/>
        <a:cs typeface="+mj-cs"/>
        <a:sym typeface="Tahoma" panose="020B060403050404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grpSp>
        <p:nvGrpSpPr>
          <p:cNvPr id="34" name="Group 34"/>
          <p:cNvGrpSpPr/>
          <p:nvPr/>
        </p:nvGrpSpPr>
        <p:grpSpPr>
          <a:xfrm>
            <a:off x="-3" y="2438399"/>
            <a:ext cx="9009070" cy="1052516"/>
            <a:chOff x="0" y="0"/>
            <a:chExt cx="9009068" cy="1052515"/>
          </a:xfrm>
        </p:grpSpPr>
        <p:grpSp>
          <p:nvGrpSpPr>
            <p:cNvPr id="27" name="Group 27"/>
            <p:cNvGrpSpPr/>
            <p:nvPr/>
          </p:nvGrpSpPr>
          <p:grpSpPr>
            <a:xfrm>
              <a:off x="293686" y="107950"/>
              <a:ext cx="712791" cy="474667"/>
              <a:chOff x="0" y="0"/>
              <a:chExt cx="712790" cy="474665"/>
            </a:xfrm>
          </p:grpSpPr>
          <p:sp>
            <p:nvSpPr>
              <p:cNvPr id="25" name="Shape 25"/>
              <p:cNvSpPr/>
              <p:nvPr/>
            </p:nvSpPr>
            <p:spPr>
              <a:xfrm>
                <a:off x="-1" y="-1"/>
                <a:ext cx="438642" cy="474667"/>
              </a:xfrm>
              <a:prstGeom prst="rect">
                <a:avLst/>
              </a:prstGeom>
              <a:solidFill>
                <a:srgbClr val="3333CC"/>
              </a:solidFill>
              <a:ln w="12700" cap="flat">
                <a:noFill/>
                <a:miter lim="400000"/>
              </a:ln>
              <a:effectLst/>
            </p:spPr>
            <p:txBody>
              <a:bodyPr wrap="square" lIns="45718" tIns="45718" rIns="45718" bIns="45718" numCol="1" anchor="ctr">
                <a:noAutofit/>
              </a:bodyPr>
              <a:lstStyle/>
              <a:p>
                <a:pPr>
                  <a:defRPr>
                    <a:latin typeface="+mj-lt"/>
                    <a:ea typeface="+mj-ea"/>
                    <a:cs typeface="+mj-cs"/>
                    <a:sym typeface="Tahoma" panose="020B0604030504040204"/>
                  </a:defRPr>
                </a:pPr>
                <a:endParaRPr/>
              </a:p>
            </p:txBody>
          </p:sp>
          <p:sp>
            <p:nvSpPr>
              <p:cNvPr id="26" name="Shape 26"/>
              <p:cNvSpPr/>
              <p:nvPr/>
            </p:nvSpPr>
            <p:spPr>
              <a:xfrm>
                <a:off x="383808" y="-1"/>
                <a:ext cx="328982" cy="474667"/>
              </a:xfrm>
              <a:prstGeom prst="rect">
                <a:avLst/>
              </a:prstGeom>
              <a:gradFill flip="none" rotWithShape="1">
                <a:gsLst>
                  <a:gs pos="0">
                    <a:srgbClr val="FFFFFF"/>
                  </a:gs>
                  <a:gs pos="100000">
                    <a:srgbClr val="3333CC"/>
                  </a:gs>
                </a:gsLst>
                <a:lin ang="10800000" scaled="0"/>
              </a:gradFill>
              <a:ln w="12700" cap="flat">
                <a:noFill/>
                <a:miter lim="400000"/>
              </a:ln>
              <a:effectLst/>
            </p:spPr>
            <p:txBody>
              <a:bodyPr wrap="square" lIns="45718" tIns="45718" rIns="45718" bIns="45718" numCol="1" anchor="ctr">
                <a:noAutofit/>
              </a:bodyPr>
              <a:lstStyle/>
              <a:p>
                <a:pPr>
                  <a:defRPr>
                    <a:latin typeface="+mj-lt"/>
                    <a:ea typeface="+mj-ea"/>
                    <a:cs typeface="+mj-cs"/>
                    <a:sym typeface="Tahoma" panose="020B0604030504040204"/>
                  </a:defRPr>
                </a:pPr>
                <a:endParaRPr/>
              </a:p>
            </p:txBody>
          </p:sp>
        </p:grpSp>
        <p:grpSp>
          <p:nvGrpSpPr>
            <p:cNvPr id="30" name="Group 30"/>
            <p:cNvGrpSpPr/>
            <p:nvPr/>
          </p:nvGrpSpPr>
          <p:grpSpPr>
            <a:xfrm>
              <a:off x="417512" y="530225"/>
              <a:ext cx="739779" cy="474667"/>
              <a:chOff x="0" y="0"/>
              <a:chExt cx="739778" cy="474665"/>
            </a:xfrm>
          </p:grpSpPr>
          <p:sp>
            <p:nvSpPr>
              <p:cNvPr id="28" name="Shape 28"/>
              <p:cNvSpPr/>
              <p:nvPr/>
            </p:nvSpPr>
            <p:spPr>
              <a:xfrm>
                <a:off x="-1" y="-1"/>
                <a:ext cx="422733" cy="474667"/>
              </a:xfrm>
              <a:prstGeom prst="rect">
                <a:avLst/>
              </a:prstGeom>
              <a:solidFill>
                <a:schemeClr val="accent2"/>
              </a:solidFill>
              <a:ln w="12700" cap="flat">
                <a:noFill/>
                <a:miter lim="400000"/>
              </a:ln>
              <a:effectLst/>
            </p:spPr>
            <p:txBody>
              <a:bodyPr wrap="square" lIns="45718" tIns="45718" rIns="45718" bIns="45718" numCol="1" anchor="ctr">
                <a:noAutofit/>
              </a:bodyPr>
              <a:lstStyle/>
              <a:p>
                <a:pPr>
                  <a:defRPr>
                    <a:latin typeface="+mj-lt"/>
                    <a:ea typeface="+mj-ea"/>
                    <a:cs typeface="+mj-cs"/>
                    <a:sym typeface="Tahoma" panose="020B0604030504040204"/>
                  </a:defRPr>
                </a:pPr>
                <a:endParaRPr/>
              </a:p>
            </p:txBody>
          </p:sp>
          <p:sp>
            <p:nvSpPr>
              <p:cNvPr id="29" name="Shape 29"/>
              <p:cNvSpPr/>
              <p:nvPr/>
            </p:nvSpPr>
            <p:spPr>
              <a:xfrm>
                <a:off x="369888" y="-1"/>
                <a:ext cx="369891" cy="474667"/>
              </a:xfrm>
              <a:prstGeom prst="rect">
                <a:avLst/>
              </a:prstGeom>
              <a:gradFill flip="none" rotWithShape="1">
                <a:gsLst>
                  <a:gs pos="0">
                    <a:srgbClr val="FFFFFF"/>
                  </a:gs>
                  <a:gs pos="100000">
                    <a:schemeClr val="accent2"/>
                  </a:gs>
                </a:gsLst>
                <a:lin ang="10800000" scaled="0"/>
              </a:gradFill>
              <a:ln w="12700" cap="flat">
                <a:noFill/>
                <a:miter lim="400000"/>
              </a:ln>
              <a:effectLst/>
            </p:spPr>
            <p:txBody>
              <a:bodyPr wrap="square" lIns="45718" tIns="45718" rIns="45718" bIns="45718" numCol="1" anchor="ctr">
                <a:noAutofit/>
              </a:bodyPr>
              <a:lstStyle/>
              <a:p>
                <a:pPr>
                  <a:defRPr>
                    <a:latin typeface="+mj-lt"/>
                    <a:ea typeface="+mj-ea"/>
                    <a:cs typeface="+mj-cs"/>
                    <a:sym typeface="Tahoma" panose="020B0604030504040204"/>
                  </a:defRPr>
                </a:pPr>
                <a:endParaRPr/>
              </a:p>
            </p:txBody>
          </p:sp>
        </p:grpSp>
        <p:sp>
          <p:nvSpPr>
            <p:cNvPr id="31" name="Shape 31"/>
            <p:cNvSpPr/>
            <p:nvPr/>
          </p:nvSpPr>
          <p:spPr>
            <a:xfrm>
              <a:off x="-1" y="457200"/>
              <a:ext cx="560391" cy="422277"/>
            </a:xfrm>
            <a:prstGeom prst="rect">
              <a:avLst/>
            </a:prstGeom>
            <a:gradFill flip="none" rotWithShape="1">
              <a:gsLst>
                <a:gs pos="0">
                  <a:srgbClr val="FF0000"/>
                </a:gs>
                <a:gs pos="100000">
                  <a:srgbClr val="FFFFFF"/>
                </a:gs>
              </a:gsLst>
              <a:lin ang="8100000" scaled="0"/>
            </a:gradFill>
            <a:ln w="12700" cap="flat">
              <a:noFill/>
              <a:miter lim="400000"/>
            </a:ln>
            <a:effectLst/>
          </p:spPr>
          <p:txBody>
            <a:bodyPr wrap="square" lIns="45718" tIns="45718" rIns="45718" bIns="45718" numCol="1" anchor="ctr">
              <a:noAutofit/>
            </a:bodyPr>
            <a:lstStyle/>
            <a:p>
              <a:pPr>
                <a:defRPr>
                  <a:latin typeface="+mj-lt"/>
                  <a:ea typeface="+mj-ea"/>
                  <a:cs typeface="+mj-cs"/>
                  <a:sym typeface="Tahoma" panose="020B0604030504040204"/>
                </a:defRPr>
              </a:pPr>
              <a:endParaRPr/>
            </a:p>
          </p:txBody>
        </p:sp>
        <p:sp>
          <p:nvSpPr>
            <p:cNvPr id="32" name="Shape 32"/>
            <p:cNvSpPr/>
            <p:nvPr/>
          </p:nvSpPr>
          <p:spPr>
            <a:xfrm>
              <a:off x="635000" y="-1"/>
              <a:ext cx="31752" cy="1052516"/>
            </a:xfrm>
            <a:prstGeom prst="rect">
              <a:avLst/>
            </a:prstGeom>
            <a:solidFill>
              <a:srgbClr val="1C1C1C"/>
            </a:solidFill>
            <a:ln w="12700" cap="flat">
              <a:noFill/>
              <a:miter lim="400000"/>
            </a:ln>
            <a:effectLst/>
          </p:spPr>
          <p:txBody>
            <a:bodyPr wrap="square" lIns="45718" tIns="45718" rIns="45718" bIns="45718" numCol="1" anchor="ctr">
              <a:noAutofit/>
            </a:bodyPr>
            <a:lstStyle/>
            <a:p>
              <a:pPr>
                <a:defRPr>
                  <a:latin typeface="+mj-lt"/>
                  <a:ea typeface="+mj-ea"/>
                  <a:cs typeface="+mj-cs"/>
                  <a:sym typeface="Tahoma" panose="020B0604030504040204"/>
                </a:defRPr>
              </a:pPr>
              <a:endParaRPr/>
            </a:p>
          </p:txBody>
        </p:sp>
        <p:sp>
          <p:nvSpPr>
            <p:cNvPr id="33" name="Shape 33"/>
            <p:cNvSpPr/>
            <p:nvPr/>
          </p:nvSpPr>
          <p:spPr>
            <a:xfrm rot="10800000" flipH="1">
              <a:off x="315911" y="822325"/>
              <a:ext cx="8693158" cy="55565"/>
            </a:xfrm>
            <a:prstGeom prst="rect">
              <a:avLst/>
            </a:prstGeom>
            <a:gradFill flip="none" rotWithShape="1">
              <a:gsLst>
                <a:gs pos="0">
                  <a:srgbClr val="FFFFFF"/>
                </a:gs>
                <a:gs pos="100000">
                  <a:srgbClr val="1C1C1C"/>
                </a:gs>
              </a:gsLst>
              <a:lin ang="10800000" scaled="0"/>
            </a:gradFill>
            <a:ln w="12700" cap="flat">
              <a:noFill/>
              <a:miter lim="400000"/>
            </a:ln>
            <a:effectLst/>
          </p:spPr>
          <p:txBody>
            <a:bodyPr wrap="square" lIns="45718" tIns="45718" rIns="45718" bIns="45718" numCol="1" anchor="ctr">
              <a:noAutofit/>
            </a:bodyPr>
            <a:lstStyle/>
            <a:p>
              <a:pPr>
                <a:defRPr>
                  <a:latin typeface="+mj-lt"/>
                  <a:ea typeface="+mj-ea"/>
                  <a:cs typeface="+mj-cs"/>
                  <a:sym typeface="Tahoma" panose="020B0604030504040204"/>
                </a:defRPr>
              </a:pPr>
              <a:endParaRPr/>
            </a:p>
          </p:txBody>
        </p:sp>
      </p:grpSp>
      <p:sp>
        <p:nvSpPr>
          <p:cNvPr id="35" name="Shape 35"/>
          <p:cNvSpPr>
            <a:spLocks noGrp="1"/>
          </p:cNvSpPr>
          <p:nvPr>
            <p:ph type="sldNum" sz="quarter" idx="2"/>
          </p:nvPr>
        </p:nvSpPr>
        <p:spPr>
          <a:xfrm>
            <a:off x="8464744" y="6398263"/>
            <a:ext cx="298258" cy="307337"/>
          </a:xfrm>
          <a:prstGeom prst="rect">
            <a:avLst/>
          </a:prstGeom>
        </p:spPr>
        <p:txBody>
          <a:bodyPr/>
          <a:lstStyle>
            <a:lvl1pPr>
              <a:defRPr>
                <a:solidFill>
                  <a:srgbClr val="1C1C1C"/>
                </a:solidFill>
              </a:defRPr>
            </a:lvl1p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17512" y="1098550"/>
            <a:ext cx="438153" cy="474663"/>
          </a:xfrm>
          <a:prstGeom prst="rect">
            <a:avLst/>
          </a:prstGeom>
          <a:solidFill>
            <a:schemeClr val="accent2"/>
          </a:solidFill>
          <a:ln w="12700">
            <a:miter lim="400000"/>
          </a:ln>
        </p:spPr>
        <p:txBody>
          <a:bodyPr lIns="45718" tIns="45718" rIns="45718" bIns="45718" anchor="ctr"/>
          <a:lstStyle/>
          <a:p>
            <a:pPr algn="ctr">
              <a:defRPr sz="2400">
                <a:latin typeface="+mj-lt"/>
                <a:ea typeface="+mj-ea"/>
                <a:cs typeface="+mj-cs"/>
                <a:sym typeface="Tahoma" panose="020B0604030504040204"/>
              </a:defRPr>
            </a:pPr>
            <a:endParaRPr/>
          </a:p>
        </p:txBody>
      </p:sp>
      <p:sp>
        <p:nvSpPr>
          <p:cNvPr id="3" name="Shape 3"/>
          <p:cNvSpPr/>
          <p:nvPr/>
        </p:nvSpPr>
        <p:spPr>
          <a:xfrm>
            <a:off x="800098" y="1098550"/>
            <a:ext cx="328616" cy="474663"/>
          </a:xfrm>
          <a:prstGeom prst="rect">
            <a:avLst/>
          </a:prstGeom>
          <a:gradFill>
            <a:gsLst>
              <a:gs pos="0">
                <a:srgbClr val="FFFFFF"/>
              </a:gs>
              <a:gs pos="100000">
                <a:schemeClr val="accent2"/>
              </a:gs>
            </a:gsLst>
            <a:lin ang="10800000"/>
          </a:gradFill>
          <a:ln w="12700">
            <a:miter lim="400000"/>
          </a:ln>
        </p:spPr>
        <p:txBody>
          <a:bodyPr lIns="45718" tIns="45718" rIns="45718" bIns="45718" anchor="ctr"/>
          <a:lstStyle/>
          <a:p>
            <a:pPr algn="ctr">
              <a:defRPr sz="2400">
                <a:latin typeface="+mj-lt"/>
                <a:ea typeface="+mj-ea"/>
                <a:cs typeface="+mj-cs"/>
                <a:sym typeface="Tahoma" panose="020B0604030504040204"/>
              </a:defRPr>
            </a:pPr>
            <a:endParaRPr/>
          </a:p>
        </p:txBody>
      </p:sp>
      <p:sp>
        <p:nvSpPr>
          <p:cNvPr id="4" name="Shape 4"/>
          <p:cNvSpPr/>
          <p:nvPr/>
        </p:nvSpPr>
        <p:spPr>
          <a:xfrm>
            <a:off x="541337" y="1520825"/>
            <a:ext cx="422278" cy="474663"/>
          </a:xfrm>
          <a:prstGeom prst="rect">
            <a:avLst/>
          </a:prstGeom>
          <a:solidFill>
            <a:srgbClr val="3333CC"/>
          </a:solidFill>
          <a:ln w="12700">
            <a:miter lim="400000"/>
          </a:ln>
        </p:spPr>
        <p:txBody>
          <a:bodyPr lIns="45718" tIns="45718" rIns="45718" bIns="45718" anchor="ctr"/>
          <a:lstStyle/>
          <a:p>
            <a:pPr algn="ctr">
              <a:defRPr sz="2400">
                <a:latin typeface="+mj-lt"/>
                <a:ea typeface="+mj-ea"/>
                <a:cs typeface="+mj-cs"/>
                <a:sym typeface="Tahoma" panose="020B0604030504040204"/>
              </a:defRPr>
            </a:pPr>
            <a:endParaRPr/>
          </a:p>
        </p:txBody>
      </p:sp>
      <p:sp>
        <p:nvSpPr>
          <p:cNvPr id="5" name="Shape 5"/>
          <p:cNvSpPr/>
          <p:nvPr/>
        </p:nvSpPr>
        <p:spPr>
          <a:xfrm>
            <a:off x="911224" y="1520825"/>
            <a:ext cx="368304" cy="474663"/>
          </a:xfrm>
          <a:prstGeom prst="rect">
            <a:avLst/>
          </a:prstGeom>
          <a:gradFill>
            <a:gsLst>
              <a:gs pos="0">
                <a:srgbClr val="FFFFFF"/>
              </a:gs>
              <a:gs pos="100000">
                <a:srgbClr val="3333CC"/>
              </a:gs>
            </a:gsLst>
            <a:lin ang="10800000"/>
          </a:gradFill>
          <a:ln w="12700">
            <a:miter lim="400000"/>
          </a:ln>
        </p:spPr>
        <p:txBody>
          <a:bodyPr lIns="45718" tIns="45718" rIns="45718" bIns="45718" anchor="ctr"/>
          <a:lstStyle/>
          <a:p>
            <a:pPr algn="ctr">
              <a:defRPr sz="2400">
                <a:latin typeface="+mj-lt"/>
                <a:ea typeface="+mj-ea"/>
                <a:cs typeface="+mj-cs"/>
                <a:sym typeface="Tahoma" panose="020B0604030504040204"/>
              </a:defRPr>
            </a:pPr>
            <a:endParaRPr/>
          </a:p>
        </p:txBody>
      </p:sp>
      <p:sp>
        <p:nvSpPr>
          <p:cNvPr id="6" name="Shape 6"/>
          <p:cNvSpPr/>
          <p:nvPr/>
        </p:nvSpPr>
        <p:spPr>
          <a:xfrm>
            <a:off x="126997" y="1447800"/>
            <a:ext cx="560392" cy="422275"/>
          </a:xfrm>
          <a:prstGeom prst="rect">
            <a:avLst/>
          </a:prstGeom>
          <a:gradFill>
            <a:gsLst>
              <a:gs pos="0">
                <a:srgbClr val="FF0000"/>
              </a:gs>
              <a:gs pos="100000">
                <a:srgbClr val="FFFFFF"/>
              </a:gs>
            </a:gsLst>
            <a:lin ang="8100000"/>
          </a:gradFill>
          <a:ln w="12700">
            <a:miter lim="400000"/>
          </a:ln>
        </p:spPr>
        <p:txBody>
          <a:bodyPr lIns="45718" tIns="45718" rIns="45718" bIns="45718" anchor="ctr"/>
          <a:lstStyle/>
          <a:p>
            <a:pPr algn="ctr">
              <a:defRPr sz="2400">
                <a:latin typeface="+mj-lt"/>
                <a:ea typeface="+mj-ea"/>
                <a:cs typeface="+mj-cs"/>
                <a:sym typeface="Tahoma" panose="020B0604030504040204"/>
              </a:defRPr>
            </a:pPr>
            <a:endParaRPr/>
          </a:p>
        </p:txBody>
      </p:sp>
      <p:sp>
        <p:nvSpPr>
          <p:cNvPr id="7" name="Shape 7"/>
          <p:cNvSpPr/>
          <p:nvPr/>
        </p:nvSpPr>
        <p:spPr>
          <a:xfrm>
            <a:off x="762000" y="990600"/>
            <a:ext cx="31750" cy="1052513"/>
          </a:xfrm>
          <a:prstGeom prst="rect">
            <a:avLst/>
          </a:prstGeom>
          <a:solidFill>
            <a:srgbClr val="1C1C1C"/>
          </a:solidFill>
          <a:ln w="12700">
            <a:miter lim="400000"/>
          </a:ln>
        </p:spPr>
        <p:txBody>
          <a:bodyPr lIns="45718" tIns="45718" rIns="45718" bIns="45718" anchor="ctr"/>
          <a:lstStyle/>
          <a:p>
            <a:pPr algn="ctr">
              <a:defRPr sz="2400">
                <a:latin typeface="+mj-lt"/>
                <a:ea typeface="+mj-ea"/>
                <a:cs typeface="+mj-cs"/>
                <a:sym typeface="Tahoma" panose="020B0604030504040204"/>
              </a:defRPr>
            </a:pPr>
            <a:endParaRPr/>
          </a:p>
        </p:txBody>
      </p:sp>
      <p:sp>
        <p:nvSpPr>
          <p:cNvPr id="8" name="Shape 8"/>
          <p:cNvSpPr/>
          <p:nvPr/>
        </p:nvSpPr>
        <p:spPr>
          <a:xfrm>
            <a:off x="442912" y="1781175"/>
            <a:ext cx="8226426" cy="31750"/>
          </a:xfrm>
          <a:prstGeom prst="rect">
            <a:avLst/>
          </a:prstGeom>
          <a:gradFill>
            <a:gsLst>
              <a:gs pos="0">
                <a:srgbClr val="FFFFFF"/>
              </a:gs>
              <a:gs pos="100000">
                <a:srgbClr val="1C1C1C"/>
              </a:gs>
            </a:gsLst>
            <a:lin ang="10800000"/>
          </a:gradFill>
          <a:ln w="12700">
            <a:miter lim="400000"/>
          </a:ln>
        </p:spPr>
        <p:txBody>
          <a:bodyPr lIns="45718" tIns="45718" rIns="45718" bIns="45718" anchor="ctr"/>
          <a:lstStyle/>
          <a:p>
            <a:pPr algn="ctr">
              <a:defRPr sz="2400">
                <a:latin typeface="+mj-lt"/>
                <a:ea typeface="+mj-ea"/>
                <a:cs typeface="+mj-cs"/>
                <a:sym typeface="Tahoma" panose="020B0604030504040204"/>
              </a:defRPr>
            </a:pPr>
            <a:endParaRPr/>
          </a:p>
        </p:txBody>
      </p:sp>
      <p:sp>
        <p:nvSpPr>
          <p:cNvPr id="9" name="Shape 9"/>
          <p:cNvSpPr>
            <a:spLocks noGrp="1"/>
          </p:cNvSpPr>
          <p:nvPr>
            <p:ph type="title"/>
          </p:nvPr>
        </p:nvSpPr>
        <p:spPr>
          <a:xfrm>
            <a:off x="1370012" y="0"/>
            <a:ext cx="7315201" cy="1836738"/>
          </a:xfrm>
          <a:prstGeom prst="rect">
            <a:avLst/>
          </a:prstGeom>
          <a:ln w="12700">
            <a:miter lim="400000"/>
          </a:ln>
        </p:spPr>
        <p:txBody>
          <a:bodyPr lIns="45718" tIns="45718" rIns="45718" bIns="45718" anchor="b"/>
          <a:lstStyle/>
          <a:p>
            <a:r>
              <a:t>Title Text</a:t>
            </a:r>
          </a:p>
        </p:txBody>
      </p:sp>
      <p:sp>
        <p:nvSpPr>
          <p:cNvPr id="10" name="Shape 10"/>
          <p:cNvSpPr>
            <a:spLocks noGrp="1"/>
          </p:cNvSpPr>
          <p:nvPr>
            <p:ph type="body" idx="1"/>
          </p:nvPr>
        </p:nvSpPr>
        <p:spPr>
          <a:xfrm>
            <a:off x="5103812" y="2438400"/>
            <a:ext cx="3581401" cy="4419600"/>
          </a:xfrm>
          <a:prstGeom prst="rect">
            <a:avLst/>
          </a:prstGeom>
          <a:ln w="12700">
            <a:miter lim="400000"/>
          </a:ln>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11" name="Shape 11"/>
          <p:cNvSpPr>
            <a:spLocks noGrp="1"/>
          </p:cNvSpPr>
          <p:nvPr>
            <p:ph type="sldNum" sz="quarter" idx="2"/>
          </p:nvPr>
        </p:nvSpPr>
        <p:spPr>
          <a:xfrm>
            <a:off x="8648894" y="6393501"/>
            <a:ext cx="298258" cy="307337"/>
          </a:xfrm>
          <a:prstGeom prst="rect">
            <a:avLst/>
          </a:prstGeom>
          <a:ln w="12700">
            <a:miter lim="400000"/>
          </a:ln>
        </p:spPr>
        <p:txBody>
          <a:bodyPr wrap="none" lIns="45718" tIns="45718" rIns="45718" bIns="45718" anchor="b">
            <a:spAutoFit/>
          </a:bodyPr>
          <a:lstStyle>
            <a:lvl1pPr algn="r">
              <a:defRPr sz="1400">
                <a:latin typeface="+mj-lt"/>
                <a:ea typeface="+mj-ea"/>
                <a:cs typeface="+mj-cs"/>
                <a:sym typeface="Tahoma" panose="020B06040305040402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1pPr>
      <a:lvl2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2pPr>
      <a:lvl3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3pPr>
      <a:lvl4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4pPr>
      <a:lvl5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5pPr>
      <a:lvl6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6pPr>
      <a:lvl7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7pPr>
      <a:lvl8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8pPr>
      <a:lvl9pPr marL="0" marR="0" indent="0" algn="l" defTabSz="914400" rtl="0" latinLnBrk="0">
        <a:lnSpc>
          <a:spcPct val="100000"/>
        </a:lnSpc>
        <a:spcBef>
          <a:spcPts val="0"/>
        </a:spcBef>
        <a:spcAft>
          <a:spcPts val="0"/>
        </a:spcAft>
        <a:buClrTx/>
        <a:buSzTx/>
        <a:buFontTx/>
        <a:buNone/>
        <a:defRPr sz="4400" b="0" i="0" u="none" strike="noStrike" cap="none" spc="0" baseline="0">
          <a:ln>
            <a:noFill/>
          </a:ln>
          <a:solidFill>
            <a:srgbClr val="333399"/>
          </a:solidFill>
          <a:uFillTx/>
          <a:latin typeface="+mj-lt"/>
          <a:ea typeface="+mj-ea"/>
          <a:cs typeface="+mj-cs"/>
          <a:sym typeface="Tahoma" panose="020B0604030504040204"/>
        </a:defRPr>
      </a:lvl9pPr>
    </p:titleStyle>
    <p:bodyStyle>
      <a:lvl1pPr marL="342900" marR="0" indent="-342900" algn="l" defTabSz="914400" rtl="0" latinLnBrk="0">
        <a:lnSpc>
          <a:spcPct val="100000"/>
        </a:lnSpc>
        <a:spcBef>
          <a:spcPts val="700"/>
        </a:spcBef>
        <a:spcAft>
          <a:spcPts val="0"/>
        </a:spcAft>
        <a:buClr>
          <a:srgbClr val="3333CC"/>
        </a:buClr>
        <a:buSzPct val="60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1pPr>
      <a:lvl2pPr marL="783590" marR="0" indent="-326390" algn="l" defTabSz="914400" rtl="0" latinLnBrk="0">
        <a:lnSpc>
          <a:spcPct val="100000"/>
        </a:lnSpc>
        <a:spcBef>
          <a:spcPts val="700"/>
        </a:spcBef>
        <a:spcAft>
          <a:spcPts val="0"/>
        </a:spcAft>
        <a:buClr>
          <a:srgbClr val="3333CC"/>
        </a:buClr>
        <a:buSzPct val="55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2pPr>
      <a:lvl3pPr marL="1219200" marR="0" indent="-304800" algn="l" defTabSz="914400" rtl="0" latinLnBrk="0">
        <a:lnSpc>
          <a:spcPct val="100000"/>
        </a:lnSpc>
        <a:spcBef>
          <a:spcPts val="700"/>
        </a:spcBef>
        <a:spcAft>
          <a:spcPts val="0"/>
        </a:spcAft>
        <a:buClr>
          <a:srgbClr val="3333CC"/>
        </a:buClr>
        <a:buSzPct val="50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3pPr>
      <a:lvl4pPr marL="1737360" marR="0" indent="-365760" algn="l" defTabSz="914400" rtl="0" latinLnBrk="0">
        <a:lnSpc>
          <a:spcPct val="100000"/>
        </a:lnSpc>
        <a:spcBef>
          <a:spcPts val="700"/>
        </a:spcBef>
        <a:spcAft>
          <a:spcPts val="0"/>
        </a:spcAft>
        <a:buClr>
          <a:srgbClr val="3333CC"/>
        </a:buClr>
        <a:buSzPct val="55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4pPr>
      <a:lvl5pPr marL="2235200" marR="0" indent="-406400" algn="l" defTabSz="914400" rtl="0" latinLnBrk="0">
        <a:lnSpc>
          <a:spcPct val="100000"/>
        </a:lnSpc>
        <a:spcBef>
          <a:spcPts val="700"/>
        </a:spcBef>
        <a:spcAft>
          <a:spcPts val="0"/>
        </a:spcAft>
        <a:buClr>
          <a:srgbClr val="3333CC"/>
        </a:buClr>
        <a:buSzPct val="50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5pPr>
      <a:lvl6pPr marL="2692400" marR="0" indent="-406400" algn="l" defTabSz="914400" rtl="0" latinLnBrk="0">
        <a:lnSpc>
          <a:spcPct val="100000"/>
        </a:lnSpc>
        <a:spcBef>
          <a:spcPts val="700"/>
        </a:spcBef>
        <a:spcAft>
          <a:spcPts val="0"/>
        </a:spcAft>
        <a:buClr>
          <a:srgbClr val="3333CC"/>
        </a:buClr>
        <a:buSzPct val="50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6pPr>
      <a:lvl7pPr marL="3149600" marR="0" indent="-406400" algn="l" defTabSz="914400" rtl="0" latinLnBrk="0">
        <a:lnSpc>
          <a:spcPct val="100000"/>
        </a:lnSpc>
        <a:spcBef>
          <a:spcPts val="700"/>
        </a:spcBef>
        <a:spcAft>
          <a:spcPts val="0"/>
        </a:spcAft>
        <a:buClr>
          <a:srgbClr val="3333CC"/>
        </a:buClr>
        <a:buSzPct val="50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7pPr>
      <a:lvl8pPr marL="3606800" marR="0" indent="-406400" algn="l" defTabSz="914400" rtl="0" latinLnBrk="0">
        <a:lnSpc>
          <a:spcPct val="100000"/>
        </a:lnSpc>
        <a:spcBef>
          <a:spcPts val="700"/>
        </a:spcBef>
        <a:spcAft>
          <a:spcPts val="0"/>
        </a:spcAft>
        <a:buClr>
          <a:srgbClr val="3333CC"/>
        </a:buClr>
        <a:buSzPct val="50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8pPr>
      <a:lvl9pPr marL="4064000" marR="0" indent="-406400" algn="l" defTabSz="914400" rtl="0" latinLnBrk="0">
        <a:lnSpc>
          <a:spcPct val="100000"/>
        </a:lnSpc>
        <a:spcBef>
          <a:spcPts val="700"/>
        </a:spcBef>
        <a:spcAft>
          <a:spcPts val="0"/>
        </a:spcAft>
        <a:buClr>
          <a:srgbClr val="3333CC"/>
        </a:buClr>
        <a:buSzPct val="50000"/>
        <a:buFont typeface="Wingdings" panose="05000000000000000000"/>
        <a:buChar char="•"/>
        <a:defRPr sz="3200" b="0" i="0" u="none" strike="noStrike" cap="none" spc="0" baseline="0">
          <a:ln>
            <a:noFill/>
          </a:ln>
          <a:solidFill>
            <a:srgbClr val="000000"/>
          </a:solidFill>
          <a:uFillTx/>
          <a:latin typeface="+mj-lt"/>
          <a:ea typeface="+mj-ea"/>
          <a:cs typeface="+mj-cs"/>
          <a:sym typeface="Tahoma" panose="020B060403050404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1pPr>
      <a:lvl2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2pPr>
      <a:lvl3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3pPr>
      <a:lvl4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4pPr>
      <a:lvl5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ln>
            <a:noFill/>
          </a:ln>
          <a:solidFill>
            <a:schemeClr val="tx1"/>
          </a:solidFill>
          <a:uFillTx/>
          <a:latin typeface="+mn-lt"/>
          <a:ea typeface="+mn-ea"/>
          <a:cs typeface="+mn-cs"/>
          <a:sym typeface="Tahoma" panose="020B060403050404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hyperlink" Target="https://baike.baidu.com/ite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idx="4294967295"/>
          </p:nvPr>
        </p:nvSpPr>
        <p:spPr>
          <a:xfrm>
            <a:off x="990600" y="1679574"/>
            <a:ext cx="7772400" cy="1462089"/>
          </a:xfrm>
          <a:prstGeom prst="rect">
            <a:avLst/>
          </a:prstGeom>
        </p:spPr>
        <p:txBody>
          <a:bodyPr>
            <a:normAutofit/>
          </a:bodyPr>
          <a:lstStyle>
            <a:lvl1pPr>
              <a:defRPr sz="5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r>
              <a:t>本科毕业论文开题报告</a:t>
            </a:r>
          </a:p>
        </p:txBody>
      </p:sp>
      <p:sp>
        <p:nvSpPr>
          <p:cNvPr id="45" name="Shape 45"/>
          <p:cNvSpPr>
            <a:spLocks noGrp="1"/>
          </p:cNvSpPr>
          <p:nvPr>
            <p:ph type="body" sz="half" idx="4294967295"/>
          </p:nvPr>
        </p:nvSpPr>
        <p:spPr>
          <a:xfrm>
            <a:off x="41273" y="3886200"/>
            <a:ext cx="8645529" cy="2438400"/>
          </a:xfrm>
          <a:prstGeom prst="rect">
            <a:avLst/>
          </a:prstGeom>
        </p:spPr>
        <p:txBody>
          <a:bodyPr>
            <a:normAutofit/>
          </a:bodyPr>
          <a:lstStyle/>
          <a:p>
            <a:pPr marL="0" indent="0" algn="ctr" defTabSz="822325">
              <a:lnSpc>
                <a:spcPct val="72000"/>
              </a:lnSpc>
              <a:spcBef>
                <a:spcPts val="600"/>
              </a:spcBef>
              <a:buSzTx/>
              <a:buNone/>
              <a:def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altLang="en-US" dirty="0" smtClean="0"/>
              <a:t>基于</a:t>
            </a:r>
            <a:r>
              <a:rPr lang="en-US" altLang="zh-CN" dirty="0" smtClean="0"/>
              <a:t>Hadoop</a:t>
            </a:r>
            <a:r>
              <a:rPr lang="zh-CN" altLang="en-US" dirty="0" smtClean="0"/>
              <a:t>自适应光学分析系统的设计与开发</a:t>
            </a:r>
            <a:endParaRPr dirty="0"/>
          </a:p>
          <a:p>
            <a:pPr marL="0" indent="0" algn="ctr" defTabSz="822325">
              <a:lnSpc>
                <a:spcPct val="72000"/>
              </a:lnSpc>
              <a:spcBef>
                <a:spcPts val="600"/>
              </a:spcBef>
              <a:buSzTx/>
              <a:buNone/>
              <a:def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dirty="0"/>
              <a:t>      </a:t>
            </a:r>
            <a:endParaRPr dirty="0" smtClean="0"/>
          </a:p>
          <a:p>
            <a:pPr marL="0" indent="0" algn="ctr" defTabSz="822325">
              <a:lnSpc>
                <a:spcPct val="72000"/>
              </a:lnSpc>
              <a:spcBef>
                <a:spcPts val="600"/>
              </a:spcBef>
              <a:buSzTx/>
              <a:buNone/>
              <a:defRPr sz="21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dirty="0" err="1" smtClean="0"/>
              <a:t>姓名</a:t>
            </a:r>
            <a:r>
              <a:rPr dirty="0" smtClean="0"/>
              <a:t>：</a:t>
            </a:r>
            <a:r>
              <a:rPr lang="zh-CN" altLang="en-US" dirty="0"/>
              <a:t>吴光宇</a:t>
            </a:r>
            <a:r>
              <a:rPr dirty="0" smtClean="0"/>
              <a:t> </a:t>
            </a:r>
            <a:endParaRPr lang="en-US" dirty="0" smtClean="0"/>
          </a:p>
          <a:p>
            <a:pPr marL="0" indent="0" algn="ctr" defTabSz="822325">
              <a:lnSpc>
                <a:spcPct val="72000"/>
              </a:lnSpc>
              <a:spcBef>
                <a:spcPts val="600"/>
              </a:spcBef>
              <a:buSzTx/>
              <a:buNone/>
              <a:defRPr sz="21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dirty="0" smtClean="0"/>
              <a:t>                     </a:t>
            </a:r>
            <a:endParaRPr dirty="0" smtClean="0"/>
          </a:p>
          <a:p>
            <a:pPr marL="0" indent="0" algn="ctr" defTabSz="822325">
              <a:lnSpc>
                <a:spcPct val="72000"/>
              </a:lnSpc>
              <a:spcBef>
                <a:spcPts val="400"/>
              </a:spcBef>
              <a:buSzTx/>
              <a:buNone/>
              <a:defRPr sz="21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dirty="0" smtClean="0"/>
              <a:t>学号</a:t>
            </a:r>
            <a:r>
              <a:rPr dirty="0"/>
              <a:t>：</a:t>
            </a:r>
            <a:r>
              <a:rPr dirty="0" smtClean="0"/>
              <a:t>201</a:t>
            </a:r>
            <a:r>
              <a:rPr lang="en-US" altLang="zh-CN" dirty="0" smtClean="0"/>
              <a:t>4051016</a:t>
            </a:r>
          </a:p>
          <a:p>
            <a:pPr marL="0" indent="0" algn="ctr" defTabSz="822325">
              <a:lnSpc>
                <a:spcPct val="72000"/>
              </a:lnSpc>
              <a:spcBef>
                <a:spcPts val="400"/>
              </a:spcBef>
              <a:buSzTx/>
              <a:buNone/>
              <a:defRPr sz="21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endParaRPr dirty="0" smtClean="0"/>
          </a:p>
          <a:p>
            <a:pPr marL="0" indent="0" algn="ctr" defTabSz="822325">
              <a:lnSpc>
                <a:spcPct val="72000"/>
              </a:lnSpc>
              <a:spcBef>
                <a:spcPts val="400"/>
              </a:spcBef>
              <a:buSzTx/>
              <a:buNone/>
              <a:defRPr sz="21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dirty="0" err="1" smtClean="0"/>
              <a:t>指导教师</a:t>
            </a:r>
            <a:r>
              <a:rPr dirty="0" smtClean="0"/>
              <a:t>：</a:t>
            </a:r>
            <a:r>
              <a:rPr lang="zh-CN" altLang="en-US" dirty="0"/>
              <a:t>张欢</a:t>
            </a:r>
            <a:r>
              <a:rPr dirty="0" smtClean="0"/>
              <a:t> </a:t>
            </a:r>
            <a:r>
              <a:rPr lang="zh-CN" altLang="en-US" dirty="0"/>
              <a:t>讲师</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idx="4294967295"/>
          </p:nvPr>
        </p:nvSpPr>
        <p:spPr>
          <a:xfrm>
            <a:off x="1150936" y="214312"/>
            <a:ext cx="7793040" cy="1462089"/>
          </a:xfrm>
          <a:prstGeom prst="rect">
            <a:avLst/>
          </a:prstGeom>
        </p:spPr>
        <p:txBody>
          <a:bodyPr>
            <a:normAutofit/>
          </a:bodyPr>
          <a:lstStyle/>
          <a:p>
            <a:pPr>
              <a:defRPr b="1"/>
            </a:pPr>
            <a:r>
              <a:t>7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主要参考文献目录</a:t>
            </a:r>
          </a:p>
        </p:txBody>
      </p:sp>
      <p:sp>
        <p:nvSpPr>
          <p:cNvPr id="82" name="Shape 82"/>
          <p:cNvSpPr>
            <a:spLocks noGrp="1"/>
          </p:cNvSpPr>
          <p:nvPr>
            <p:ph type="body" idx="4294967295"/>
          </p:nvPr>
        </p:nvSpPr>
        <p:spPr>
          <a:xfrm>
            <a:off x="1182687" y="2017710"/>
            <a:ext cx="7772401" cy="4114803"/>
          </a:xfrm>
          <a:prstGeom prst="rect">
            <a:avLst/>
          </a:prstGeom>
        </p:spPr>
        <p:txBody>
          <a:bodyPr>
            <a:normAutofit fontScale="70000" lnSpcReduction="20000"/>
          </a:bodyPr>
          <a:lstStyle/>
          <a:p>
            <a:r>
              <a:rPr lang="en-US" altLang="zh-CN" dirty="0"/>
              <a:t>[1] </a:t>
            </a:r>
            <a:r>
              <a:rPr lang="zh-CN" altLang="zh-CN" dirty="0"/>
              <a:t>林旭东</a:t>
            </a:r>
            <a:r>
              <a:rPr lang="en-US" altLang="zh-CN" dirty="0"/>
              <a:t>,</a:t>
            </a:r>
            <a:r>
              <a:rPr lang="zh-CN" altLang="zh-CN" dirty="0"/>
              <a:t>薛陈</a:t>
            </a:r>
            <a:r>
              <a:rPr lang="en-US" altLang="zh-CN" dirty="0"/>
              <a:t>,</a:t>
            </a:r>
            <a:r>
              <a:rPr lang="zh-CN" altLang="zh-CN" dirty="0"/>
              <a:t>刘欣悦等</a:t>
            </a:r>
            <a:r>
              <a:rPr lang="en-US" altLang="zh-CN" dirty="0"/>
              <a:t>.</a:t>
            </a:r>
            <a:r>
              <a:rPr lang="zh-CN" altLang="zh-CN" dirty="0"/>
              <a:t>自适应光学波前矫正器技术发展现状</a:t>
            </a:r>
            <a:r>
              <a:rPr lang="en-US" altLang="zh-CN" dirty="0"/>
              <a:t>[J].</a:t>
            </a:r>
            <a:r>
              <a:rPr lang="zh-CN" altLang="zh-CN" dirty="0"/>
              <a:t>中国光学</a:t>
            </a:r>
            <a:r>
              <a:rPr lang="en-US" altLang="zh-CN" dirty="0"/>
              <a:t>,2012</a:t>
            </a:r>
            <a:r>
              <a:rPr lang="zh-CN" altLang="zh-CN" dirty="0"/>
              <a:t>年</a:t>
            </a:r>
            <a:r>
              <a:rPr lang="en-US" altLang="zh-CN" dirty="0"/>
              <a:t>,</a:t>
            </a:r>
            <a:r>
              <a:rPr lang="zh-CN" altLang="zh-CN" dirty="0"/>
              <a:t>第</a:t>
            </a:r>
            <a:r>
              <a:rPr lang="en-US" altLang="zh-CN" dirty="0"/>
              <a:t>5</a:t>
            </a:r>
            <a:r>
              <a:rPr lang="zh-CN" altLang="zh-CN" dirty="0"/>
              <a:t>卷</a:t>
            </a:r>
            <a:r>
              <a:rPr lang="en-US" altLang="zh-CN" dirty="0"/>
              <a:t>,</a:t>
            </a:r>
            <a:r>
              <a:rPr lang="zh-CN" altLang="zh-CN" dirty="0"/>
              <a:t>第</a:t>
            </a:r>
            <a:r>
              <a:rPr lang="en-US" altLang="zh-CN" dirty="0"/>
              <a:t>4</a:t>
            </a:r>
            <a:r>
              <a:rPr lang="zh-CN" altLang="zh-CN" dirty="0"/>
              <a:t>期</a:t>
            </a:r>
            <a:r>
              <a:rPr lang="en-US" altLang="zh-CN" dirty="0"/>
              <a:t>.</a:t>
            </a:r>
            <a:endParaRPr lang="zh-CN" altLang="zh-CN" dirty="0"/>
          </a:p>
          <a:p>
            <a:r>
              <a:rPr lang="en-US" altLang="zh-CN" dirty="0"/>
              <a:t>[2] Craig Walls. </a:t>
            </a:r>
            <a:r>
              <a:rPr lang="en-US" altLang="zh-CN" dirty="0" err="1"/>
              <a:t>Manning.Spring.in.Action</a:t>
            </a:r>
            <a:r>
              <a:rPr lang="en-US" altLang="zh-CN" dirty="0"/>
              <a:t>[M].4th.Edition.</a:t>
            </a:r>
            <a:r>
              <a:rPr lang="zh-CN" altLang="zh-CN" dirty="0"/>
              <a:t>北京市丰台区成寿寺路</a:t>
            </a:r>
            <a:r>
              <a:rPr lang="en-US" altLang="zh-CN" dirty="0"/>
              <a:t>11</a:t>
            </a:r>
            <a:r>
              <a:rPr lang="zh-CN" altLang="zh-CN" dirty="0"/>
              <a:t>号：人民邮电出版社。</a:t>
            </a:r>
            <a:r>
              <a:rPr lang="en-US" altLang="zh-CN" dirty="0"/>
              <a:t>25-30</a:t>
            </a:r>
            <a:endParaRPr lang="zh-CN" altLang="zh-CN" dirty="0"/>
          </a:p>
          <a:p>
            <a:r>
              <a:rPr lang="en-US" altLang="zh-CN" dirty="0"/>
              <a:t>[3] </a:t>
            </a:r>
            <a:r>
              <a:rPr lang="zh-CN" altLang="zh-CN" dirty="0"/>
              <a:t>百度百科：面向切面编程</a:t>
            </a:r>
            <a:r>
              <a:rPr lang="en-US" altLang="zh-CN" dirty="0"/>
              <a:t>[EB/OL]. </a:t>
            </a:r>
            <a:r>
              <a:rPr lang="en-US" altLang="zh-CN" u="sng" dirty="0">
                <a:hlinkClick r:id="rId2"/>
              </a:rPr>
              <a:t>https://baike.baidu.com/item/</a:t>
            </a:r>
            <a:r>
              <a:rPr lang="zh-CN" altLang="zh-CN" dirty="0"/>
              <a:t>面向切面编程</a:t>
            </a:r>
          </a:p>
          <a:p>
            <a:r>
              <a:rPr lang="en-US" altLang="zh-CN" dirty="0"/>
              <a:t>[4] Craig Walls. </a:t>
            </a:r>
            <a:r>
              <a:rPr lang="en-US" altLang="zh-CN" dirty="0" err="1"/>
              <a:t>Manning.Spring.in.Action</a:t>
            </a:r>
            <a:r>
              <a:rPr lang="en-US" altLang="zh-CN" dirty="0"/>
              <a:t>[M].4th.Edition.</a:t>
            </a:r>
            <a:r>
              <a:rPr lang="zh-CN" altLang="zh-CN" dirty="0"/>
              <a:t>北京市丰台区成寿寺路</a:t>
            </a:r>
            <a:r>
              <a:rPr lang="en-US" altLang="zh-CN" dirty="0"/>
              <a:t>11</a:t>
            </a:r>
            <a:r>
              <a:rPr lang="zh-CN" altLang="zh-CN" dirty="0"/>
              <a:t>号：人民邮电出版社。</a:t>
            </a:r>
            <a:r>
              <a:rPr lang="en-US" altLang="zh-CN" dirty="0"/>
              <a:t>268-270</a:t>
            </a:r>
            <a:endParaRPr lang="zh-CN" altLang="zh-CN" dirty="0"/>
          </a:p>
          <a:p>
            <a:r>
              <a:rPr lang="en-US" altLang="zh-CN" dirty="0"/>
              <a:t>[5] </a:t>
            </a:r>
            <a:r>
              <a:rPr lang="en-US" altLang="zh-CN" dirty="0" err="1"/>
              <a:t>Apach</a:t>
            </a:r>
            <a:r>
              <a:rPr lang="en-US" altLang="zh-CN" dirty="0"/>
              <a:t> </a:t>
            </a:r>
            <a:r>
              <a:rPr lang="en-US" altLang="zh-CN" dirty="0" err="1"/>
              <a:t>Hadoop:what</a:t>
            </a:r>
            <a:r>
              <a:rPr lang="en-US" altLang="zh-CN" dirty="0"/>
              <a:t> is apache </a:t>
            </a:r>
            <a:r>
              <a:rPr lang="en-US" altLang="zh-CN" dirty="0" err="1"/>
              <a:t>hadoop</a:t>
            </a:r>
            <a:r>
              <a:rPr lang="en-US" altLang="zh-CN" dirty="0"/>
              <a:t>[EB/OL]. </a:t>
            </a:r>
            <a:r>
              <a:rPr lang="en-US" altLang="zh-CN" u="sng" dirty="0">
                <a:hlinkClick r:id="rId3"/>
              </a:rPr>
              <a:t>http://hadoop.apache.org/</a:t>
            </a:r>
            <a:endParaRPr lang="zh-CN" altLang="zh-CN" dirty="0"/>
          </a:p>
          <a:p>
            <a:r>
              <a:rPr lang="en-US" altLang="zh-CN" dirty="0"/>
              <a:t>[6] </a:t>
            </a:r>
            <a:r>
              <a:rPr lang="zh-CN" altLang="zh-CN" dirty="0"/>
              <a:t>维基百科：</a:t>
            </a:r>
            <a:r>
              <a:rPr lang="en-US" altLang="zh-CN" dirty="0"/>
              <a:t>Apache </a:t>
            </a:r>
            <a:r>
              <a:rPr lang="en-US" altLang="zh-CN" dirty="0" err="1"/>
              <a:t>Hbase</a:t>
            </a:r>
            <a:r>
              <a:rPr lang="en-US" altLang="zh-CN" dirty="0"/>
              <a:t>[EB/OL]. https://zh.wikipedia.org/wiki/Apache_HBase</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slow">
        <p:circle/>
      </p:transition>
    </mc:Choice>
    <mc:Fallback xmlns="">
      <p:transition spd="med">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idx="4294967295"/>
          </p:nvPr>
        </p:nvSpPr>
        <p:spPr>
          <a:xfrm>
            <a:off x="1150936" y="214312"/>
            <a:ext cx="7793040" cy="1462089"/>
          </a:xfrm>
          <a:prstGeom prst="rect">
            <a:avLst/>
          </a:prstGeom>
        </p:spPr>
        <p:txBody>
          <a:bodyPr>
            <a:normAutofit/>
          </a:bodyPr>
          <a:lstStyle/>
          <a:p>
            <a:endParaRPr/>
          </a:p>
        </p:txBody>
      </p:sp>
      <p:sp>
        <p:nvSpPr>
          <p:cNvPr id="88" name="Shape 88"/>
          <p:cNvSpPr>
            <a:spLocks noGrp="1"/>
          </p:cNvSpPr>
          <p:nvPr>
            <p:ph type="body" idx="4294967295"/>
          </p:nvPr>
        </p:nvSpPr>
        <p:spPr>
          <a:xfrm>
            <a:off x="1182687" y="2017710"/>
            <a:ext cx="7772401" cy="4114803"/>
          </a:xfrm>
          <a:prstGeom prst="rect">
            <a:avLst/>
          </a:prstGeom>
        </p:spPr>
        <p:txBody>
          <a:bodyPr>
            <a:normAutofit/>
          </a:bodyPr>
          <a:lstStyle>
            <a:lvl1pPr>
              <a:spcBef>
                <a:spcPts val="2300"/>
              </a:spcBef>
              <a:defRPr sz="9600">
                <a:latin typeface="华文琥珀"/>
                <a:ea typeface="华文琥珀"/>
                <a:cs typeface="华文琥珀"/>
                <a:sym typeface="华文琥珀"/>
              </a:defRPr>
            </a:lvl1pPr>
          </a:lstStyle>
          <a:p>
            <a:r>
              <a:t>谢谢！</a:t>
            </a:r>
          </a:p>
        </p:txBody>
      </p:sp>
    </p:spTree>
  </p:cSld>
  <p:clrMapOvr>
    <a:masterClrMapping/>
  </p:clrMapOvr>
  <mc:AlternateContent xmlns:mc="http://schemas.openxmlformats.org/markup-compatibility/2006" xmlns:p14="http://schemas.microsoft.com/office/powerpoint/2010/main">
    <mc:Choice Requires="p14">
      <p:transition spd="slow">
        <p:blinds/>
      </p:transition>
    </mc:Choice>
    <mc:Fallback xmlns="">
      <p:transition spd="med">
        <p:blind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idx="4294967295"/>
          </p:nvPr>
        </p:nvSpPr>
        <p:spPr>
          <a:xfrm>
            <a:off x="1150936" y="214312"/>
            <a:ext cx="7793040" cy="1462089"/>
          </a:xfrm>
          <a:prstGeom prst="rect">
            <a:avLst/>
          </a:prstGeom>
        </p:spPr>
        <p:txBody>
          <a:bodyPr>
            <a:normAutofit/>
          </a:bodyPr>
          <a:lstStyle>
            <a:lvl1pPr>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r>
              <a:t>主要要点</a:t>
            </a:r>
          </a:p>
        </p:txBody>
      </p:sp>
      <p:sp>
        <p:nvSpPr>
          <p:cNvPr id="48" name="Shape 48"/>
          <p:cNvSpPr>
            <a:spLocks noGrp="1"/>
          </p:cNvSpPr>
          <p:nvPr>
            <p:ph type="body" idx="4294967295"/>
          </p:nvPr>
        </p:nvSpPr>
        <p:spPr>
          <a:xfrm>
            <a:off x="1071562" y="2017710"/>
            <a:ext cx="7883526" cy="4554540"/>
          </a:xfrm>
          <a:prstGeom prst="rect">
            <a:avLst/>
          </a:prstGeom>
        </p:spPr>
        <p:txBody>
          <a:bodyPr>
            <a:normAutofit/>
          </a:bodyPr>
          <a:lstStyle/>
          <a:p>
            <a:pPr marL="328930" indent="-328930" defTabSz="876935">
              <a:defRPr sz="3000" b="1"/>
            </a:pPr>
            <a:r>
              <a:t>1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选题意义</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328930" indent="-328930" defTabSz="876935">
              <a:defRPr sz="3000" b="1"/>
            </a:pPr>
            <a:r>
              <a:t>2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国内外的现状 </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328930" indent="-328930" defTabSz="876935">
              <a:defRPr sz="3000" b="1"/>
            </a:pPr>
            <a:r>
              <a:t>3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主要研究内容</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328930" indent="-328930" defTabSz="876935">
              <a:defRPr sz="3000" b="1"/>
            </a:pPr>
            <a:r>
              <a:t>4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准备采用的技术方案或手段 </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328930" indent="-328930" defTabSz="876935">
              <a:defRPr sz="3000" b="1"/>
            </a:pPr>
            <a:r>
              <a:t>5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工作进度安排</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328930" indent="-328930" defTabSz="876935">
              <a:defRPr sz="3000" b="1"/>
            </a:pPr>
            <a:r>
              <a:t>6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预期成果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328930" indent="-328930" defTabSz="876935">
              <a:defRPr sz="3000" b="1"/>
            </a:pPr>
            <a:r>
              <a:t>7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主要参考文献目录 </a:t>
            </a:r>
          </a:p>
        </p:txBody>
      </p:sp>
    </p:spTree>
  </p:cSld>
  <p:clrMapOvr>
    <a:masterClrMapping/>
  </p:clrMapOvr>
  <mc:AlternateContent xmlns:mc="http://schemas.openxmlformats.org/markup-compatibility/2006" xmlns:p14="http://schemas.microsoft.com/office/powerpoint/2010/main">
    <mc:Choice Requires="p14">
      <p:transition spd="slow">
        <p:blinds dir="vert"/>
      </p:transition>
    </mc:Choice>
    <mc:Fallback xmlns="">
      <p:transition spd="med">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1150936" y="214312"/>
            <a:ext cx="7793040" cy="1462089"/>
          </a:xfrm>
          <a:prstGeom prst="rect">
            <a:avLst/>
          </a:prstGeom>
        </p:spPr>
        <p:txBody>
          <a:bodyPr>
            <a:normAutofit/>
          </a:bodyPr>
          <a:lstStyle/>
          <a:p>
            <a:pPr>
              <a:defRPr b="1"/>
            </a:pPr>
            <a:r>
              <a:t>1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选题意义</a:t>
            </a:r>
          </a:p>
        </p:txBody>
      </p:sp>
      <p:sp>
        <p:nvSpPr>
          <p:cNvPr id="51" name="Shape 51"/>
          <p:cNvSpPr>
            <a:spLocks noGrp="1"/>
          </p:cNvSpPr>
          <p:nvPr>
            <p:ph type="body" idx="4294967295"/>
          </p:nvPr>
        </p:nvSpPr>
        <p:spPr>
          <a:xfrm>
            <a:off x="304799" y="2017710"/>
            <a:ext cx="8650290" cy="4611690"/>
          </a:xfrm>
          <a:prstGeom prst="rect">
            <a:avLst/>
          </a:prstGeom>
        </p:spPr>
        <p:txBody>
          <a:bodyPr>
            <a:normAutofit/>
          </a:bodyPr>
          <a:lstStyle/>
          <a:p>
            <a:pPr>
              <a:spcBef>
                <a:spcPts val="500"/>
              </a:spcBef>
              <a:defRPr sz="2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altLang="zh-CN" sz="2400" dirty="0">
                <a:sym typeface="宋体" panose="02010600030101010101" pitchFamily="2" charset="-122"/>
              </a:rPr>
              <a:t>通过实验数据探索事物潜在的物理规律是传统科学研究的一种</a:t>
            </a:r>
            <a:r>
              <a:rPr lang="zh-CN" altLang="zh-CN" sz="2400" dirty="0" smtClean="0">
                <a:sym typeface="宋体" panose="02010600030101010101" pitchFamily="2" charset="-122"/>
              </a:rPr>
              <a:t>重要</a:t>
            </a:r>
            <a:r>
              <a:rPr lang="zh-CN" altLang="en-US" sz="2400" dirty="0">
                <a:sym typeface="宋体" panose="02010600030101010101" pitchFamily="2" charset="-122"/>
              </a:rPr>
              <a:t>方法</a:t>
            </a:r>
            <a:r>
              <a:rPr lang="zh-CN" altLang="zh-CN" sz="2400" dirty="0" smtClean="0">
                <a:sym typeface="宋体" panose="02010600030101010101" pitchFamily="2" charset="-122"/>
              </a:rPr>
              <a:t>，</a:t>
            </a:r>
            <a:r>
              <a:rPr lang="zh-CN" altLang="zh-CN" sz="2400" dirty="0">
                <a:sym typeface="宋体" panose="02010600030101010101" pitchFamily="2" charset="-122"/>
              </a:rPr>
              <a:t>但是基于过去存在的算法和</a:t>
            </a:r>
            <a:r>
              <a:rPr lang="en-US" altLang="zh-CN" sz="2400" dirty="0">
                <a:sym typeface="宋体" panose="02010600030101010101" pitchFamily="2" charset="-122"/>
              </a:rPr>
              <a:t>IT</a:t>
            </a:r>
            <a:r>
              <a:rPr lang="zh-CN" altLang="zh-CN" sz="2400" dirty="0">
                <a:sym typeface="宋体" panose="02010600030101010101" pitchFamily="2" charset="-122"/>
              </a:rPr>
              <a:t>架构无法有效处理科学实验中产生的庞大数据，而近年来随着分布式计算体系提供的大量计算资源极其衍生出的内存框架技术的成熟，为挖掘海量数据中的潜在规律提供了基础。本课题旨在提供一个数据查询，展示平台的基础上，通过分布式数据挖掘来处理自适应光学中产生的海量数据，为自适应光学数据分析提供一定帮助。</a:t>
            </a:r>
            <a:endParaRPr dirty="0"/>
          </a:p>
        </p:txBody>
      </p:sp>
    </p:spTree>
  </p:cSld>
  <p:clrMapOvr>
    <a:masterClrMapping/>
  </p:clrMapOvr>
  <mc:AlternateContent xmlns:mc="http://schemas.openxmlformats.org/markup-compatibility/2006" xmlns:p14="http://schemas.microsoft.com/office/powerpoint/2010/main">
    <mc:Choice Requires="p14">
      <p:transition spd="slow">
        <p:circle/>
      </p:transition>
    </mc:Choice>
    <mc:Fallback xmlns="">
      <p:transition spd="med">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idx="4294967295"/>
          </p:nvPr>
        </p:nvSpPr>
        <p:spPr>
          <a:xfrm>
            <a:off x="1150936" y="214312"/>
            <a:ext cx="7793040" cy="1462089"/>
          </a:xfrm>
          <a:prstGeom prst="rect">
            <a:avLst/>
          </a:prstGeom>
        </p:spPr>
        <p:txBody>
          <a:bodyPr>
            <a:normAutofit/>
          </a:bodyPr>
          <a:lstStyle/>
          <a:p>
            <a:pPr>
              <a:defRPr b="1"/>
            </a:pPr>
            <a:r>
              <a:t>2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国内外的现状 </a:t>
            </a:r>
          </a:p>
        </p:txBody>
      </p:sp>
      <p:sp>
        <p:nvSpPr>
          <p:cNvPr id="54" name="Shape 54"/>
          <p:cNvSpPr>
            <a:spLocks noGrp="1"/>
          </p:cNvSpPr>
          <p:nvPr>
            <p:ph type="body" idx="4294967295"/>
          </p:nvPr>
        </p:nvSpPr>
        <p:spPr>
          <a:xfrm>
            <a:off x="304799" y="2246310"/>
            <a:ext cx="8650290" cy="3773490"/>
          </a:xfrm>
          <a:prstGeom prst="rect">
            <a:avLst/>
          </a:prstGeom>
        </p:spPr>
        <p:txBody>
          <a:bodyPr>
            <a:normAutofit/>
          </a:bodyPr>
          <a:lstStyle/>
          <a:p>
            <a:pPr marL="308610" indent="-308610" defTabSz="822325">
              <a:spcBef>
                <a:spcPts val="500"/>
              </a:spcBef>
              <a:defRPr sz="21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altLang="zh-CN" sz="2100" dirty="0">
                <a:sym typeface="宋体" panose="02010600030101010101" pitchFamily="2" charset="-122"/>
              </a:rPr>
              <a:t>自适应光学是在</a:t>
            </a:r>
            <a:r>
              <a:rPr lang="en-US" altLang="zh-CN" sz="2100" dirty="0">
                <a:sym typeface="宋体" panose="02010600030101010101" pitchFamily="2" charset="-122"/>
              </a:rPr>
              <a:t>1953</a:t>
            </a:r>
            <a:r>
              <a:rPr lang="zh-CN" altLang="zh-CN" sz="2100" dirty="0">
                <a:sym typeface="宋体" panose="02010600030101010101" pitchFamily="2" charset="-122"/>
              </a:rPr>
              <a:t>年由</a:t>
            </a:r>
            <a:r>
              <a:rPr lang="en-US" altLang="zh-CN" sz="2100" dirty="0">
                <a:sym typeface="宋体" panose="02010600030101010101" pitchFamily="2" charset="-122"/>
              </a:rPr>
              <a:t>Horace </a:t>
            </a:r>
            <a:r>
              <a:rPr lang="en-US" altLang="zh-CN" sz="2100" dirty="0" err="1">
                <a:sym typeface="宋体" panose="02010600030101010101" pitchFamily="2" charset="-122"/>
              </a:rPr>
              <a:t>W.Babcock</a:t>
            </a:r>
            <a:r>
              <a:rPr lang="zh-CN" altLang="zh-CN" sz="2100" dirty="0">
                <a:sym typeface="宋体" panose="02010600030101010101" pitchFamily="2" charset="-122"/>
              </a:rPr>
              <a:t>提出，主要构想是用闭环矫正波前误差来补偿天文</a:t>
            </a:r>
            <a:r>
              <a:rPr lang="zh-CN" altLang="zh-CN" sz="2100" dirty="0" smtClean="0">
                <a:sym typeface="宋体" panose="02010600030101010101" pitchFamily="2" charset="-122"/>
              </a:rPr>
              <a:t>视宁度。</a:t>
            </a:r>
            <a:r>
              <a:rPr lang="zh-CN" altLang="zh-CN" sz="2100" dirty="0">
                <a:sym typeface="宋体" panose="02010600030101010101" pitchFamily="2" charset="-122"/>
              </a:rPr>
              <a:t>造成波前误差的主要原因是大气湍流，而波前误差会极大的影响最后的成像质量，被动光学以及早期的主动光学无法很好的解决这个问题，而自适应光学的出现为解决这个问题提供了可能</a:t>
            </a:r>
            <a:r>
              <a:rPr lang="zh-CN" altLang="zh-CN" sz="2100" dirty="0" smtClean="0">
                <a:sym typeface="宋体" panose="02010600030101010101" pitchFamily="2" charset="-122"/>
              </a:rPr>
              <a:t>。</a:t>
            </a:r>
            <a:r>
              <a:rPr dirty="0" smtClean="0"/>
              <a:t> </a:t>
            </a:r>
          </a:p>
          <a:p>
            <a:pPr marL="308610" indent="-308610" defTabSz="822325">
              <a:spcBef>
                <a:spcPts val="500"/>
              </a:spcBef>
              <a:defRPr sz="21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altLang="en-US" dirty="0"/>
              <a:t>在计算机硬件经过长时间发展并且分布式计算框架日益成熟的情况下，为分析海量数据提供了可能，但是现在将分布式数据挖掘和自适应光学数据分析相结合的实例还较少。</a:t>
            </a:r>
            <a:endParaRPr dirty="0"/>
          </a:p>
        </p:txBody>
      </p:sp>
    </p:spTree>
  </p:cSld>
  <p:clrMapOvr>
    <a:masterClrMapping/>
  </p:clrMapOvr>
  <mc:AlternateContent xmlns:mc="http://schemas.openxmlformats.org/markup-compatibility/2006" xmlns:p14="http://schemas.microsoft.com/office/powerpoint/2010/main">
    <mc:Choice Requires="p14">
      <p:transition spd="slow">
        <p:circle/>
      </p:transition>
    </mc:Choice>
    <mc:Fallback xmlns="">
      <p:transition spd="med">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idx="4294967295"/>
          </p:nvPr>
        </p:nvSpPr>
        <p:spPr>
          <a:xfrm>
            <a:off x="1150936" y="214312"/>
            <a:ext cx="7793040" cy="1462089"/>
          </a:xfrm>
          <a:prstGeom prst="rect">
            <a:avLst/>
          </a:prstGeom>
        </p:spPr>
        <p:txBody>
          <a:bodyPr>
            <a:normAutofit/>
          </a:bodyPr>
          <a:lstStyle/>
          <a:p>
            <a:pPr>
              <a:defRPr b="1"/>
            </a:pPr>
            <a:r>
              <a:t>3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主要研究内容</a:t>
            </a:r>
          </a:p>
        </p:txBody>
      </p:sp>
      <p:sp>
        <p:nvSpPr>
          <p:cNvPr id="57" name="Shape 57"/>
          <p:cNvSpPr>
            <a:spLocks noGrp="1"/>
          </p:cNvSpPr>
          <p:nvPr>
            <p:ph type="body" idx="4294967295"/>
          </p:nvPr>
        </p:nvSpPr>
        <p:spPr>
          <a:xfrm>
            <a:off x="762000" y="2019300"/>
            <a:ext cx="7772400" cy="4576763"/>
          </a:xfrm>
          <a:prstGeom prst="rect">
            <a:avLst/>
          </a:prstGeom>
        </p:spPr>
        <p:txBody>
          <a:bodyPr>
            <a:normAutofit/>
          </a:bodyPr>
          <a:lstStyle/>
          <a:p>
            <a:pPr marL="328930" indent="-328930" defTabSz="877570">
              <a:spcBef>
                <a:spcPts val="400"/>
              </a:spcBef>
              <a:defRPr sz="1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altLang="en-US" dirty="0"/>
              <a:t>根据系统的具体情况，开发完成以下内容：</a:t>
            </a:r>
          </a:p>
          <a:p>
            <a:pPr marL="328930" indent="-328930" defTabSz="877570">
              <a:spcBef>
                <a:spcPts val="400"/>
              </a:spcBef>
              <a:defRPr sz="1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altLang="zh-CN" dirty="0"/>
              <a:t>1.	</a:t>
            </a:r>
            <a:r>
              <a:rPr lang="zh-CN" altLang="en-US" dirty="0"/>
              <a:t>数据导入模块：完成</a:t>
            </a:r>
            <a:r>
              <a:rPr lang="en-US" altLang="zh-CN" dirty="0" err="1"/>
              <a:t>ocamdq-gv</a:t>
            </a:r>
            <a:r>
              <a:rPr lang="zh-CN" altLang="en-US" dirty="0"/>
              <a:t>文件数据导入进数据库</a:t>
            </a:r>
          </a:p>
          <a:p>
            <a:pPr marL="328930" indent="-328930" defTabSz="877570">
              <a:spcBef>
                <a:spcPts val="400"/>
              </a:spcBef>
              <a:defRPr sz="1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altLang="zh-CN" dirty="0"/>
              <a:t>2.	</a:t>
            </a:r>
            <a:r>
              <a:rPr lang="zh-CN" altLang="en-US" dirty="0"/>
              <a:t>权限管理模块：区分用户数据、功能访问权限</a:t>
            </a:r>
          </a:p>
          <a:p>
            <a:pPr marL="328930" indent="-328930" defTabSz="877570">
              <a:spcBef>
                <a:spcPts val="400"/>
              </a:spcBef>
              <a:defRPr sz="1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altLang="zh-CN" dirty="0"/>
              <a:t>3.	</a:t>
            </a:r>
            <a:r>
              <a:rPr lang="zh-CN" altLang="en-US" dirty="0"/>
              <a:t>数据处理模块：完成数据初步处理以及将数据封装成符合前端</a:t>
            </a:r>
            <a:r>
              <a:rPr lang="zh-CN" altLang="en-US" dirty="0" smtClean="0"/>
              <a:t>要求</a:t>
            </a:r>
            <a:endParaRPr lang="en-US" altLang="zh-CN" dirty="0" smtClean="0"/>
          </a:p>
          <a:p>
            <a:pPr marL="0" indent="0" defTabSz="877570">
              <a:spcBef>
                <a:spcPts val="400"/>
              </a:spcBef>
              <a:buNone/>
              <a:defRPr sz="1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altLang="zh-CN" dirty="0"/>
              <a:t> </a:t>
            </a:r>
            <a:r>
              <a:rPr lang="en-US" altLang="zh-CN" dirty="0" smtClean="0"/>
              <a:t>       </a:t>
            </a:r>
            <a:r>
              <a:rPr lang="zh-CN" altLang="en-US" dirty="0" smtClean="0"/>
              <a:t>的数据</a:t>
            </a:r>
            <a:endParaRPr lang="zh-CN" altLang="en-US" dirty="0"/>
          </a:p>
          <a:p>
            <a:pPr marL="328930" indent="-328930" defTabSz="877570">
              <a:spcBef>
                <a:spcPts val="400"/>
              </a:spcBef>
              <a:defRPr sz="1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altLang="zh-CN" dirty="0"/>
              <a:t>4.	</a:t>
            </a:r>
            <a:r>
              <a:rPr lang="zh-CN" altLang="en-US" dirty="0"/>
              <a:t>数据分析模块：完成数据分析使用的算法</a:t>
            </a:r>
          </a:p>
          <a:p>
            <a:pPr marL="328930" indent="-328930" defTabSz="877570">
              <a:spcBef>
                <a:spcPts val="400"/>
              </a:spcBef>
              <a:defRPr sz="1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altLang="zh-CN" dirty="0"/>
              <a:t>5.	</a:t>
            </a:r>
            <a:r>
              <a:rPr lang="zh-CN" altLang="en-US" dirty="0"/>
              <a:t>数据展示模块：将数据转换为图表等用于前端展示</a:t>
            </a:r>
          </a:p>
        </p:txBody>
      </p:sp>
    </p:spTree>
  </p:cSld>
  <p:clrMapOvr>
    <a:masterClrMapping/>
  </p:clrMapOvr>
  <mc:AlternateContent xmlns:mc="http://schemas.openxmlformats.org/markup-compatibility/2006" xmlns:p14="http://schemas.microsoft.com/office/powerpoint/2010/main">
    <mc:Choice Requires="p14">
      <p:transition spd="slow">
        <p:checker/>
      </p:transition>
    </mc:Choice>
    <mc:Fallback xmlns="">
      <p:transition spd="med">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idx="4294967295"/>
          </p:nvPr>
        </p:nvSpPr>
        <p:spPr>
          <a:xfrm>
            <a:off x="1150936" y="214312"/>
            <a:ext cx="7793040" cy="1462089"/>
          </a:xfrm>
          <a:prstGeom prst="rect">
            <a:avLst/>
          </a:prstGeom>
        </p:spPr>
        <p:txBody>
          <a:bodyPr>
            <a:normAutofit/>
          </a:bodyPr>
          <a:lstStyle/>
          <a:p>
            <a:pPr>
              <a:defRPr b="1"/>
            </a:pPr>
            <a:r>
              <a:t>4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准备采用的技术方案或手段 </a:t>
            </a:r>
          </a:p>
        </p:txBody>
      </p:sp>
      <p:sp>
        <p:nvSpPr>
          <p:cNvPr id="65" name="Shape 65"/>
          <p:cNvSpPr>
            <a:spLocks noGrp="1"/>
          </p:cNvSpPr>
          <p:nvPr>
            <p:ph type="body" idx="4294967295"/>
          </p:nvPr>
        </p:nvSpPr>
        <p:spPr>
          <a:xfrm>
            <a:off x="381000" y="2017710"/>
            <a:ext cx="8305800" cy="4611690"/>
          </a:xfrm>
          <a:prstGeom prst="rect">
            <a:avLst/>
          </a:prstGeom>
        </p:spPr>
        <p:txBody>
          <a:bodyPr>
            <a:normAutofit/>
          </a:bodyPr>
          <a:lstStyle/>
          <a:p>
            <a:pPr>
              <a:lnSpc>
                <a:spcPct val="120000"/>
              </a:lnSpc>
              <a:spcBef>
                <a:spcPts val="600"/>
              </a:spcBef>
              <a:def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altLang="en-US" dirty="0" smtClean="0"/>
              <a:t>因为</a:t>
            </a:r>
            <a:r>
              <a:rPr lang="zh-CN" altLang="en-US" dirty="0"/>
              <a:t>需要分布式集群提供充足计算能力且需要支持毫秒级查询，所以选用</a:t>
            </a:r>
            <a:r>
              <a:rPr lang="en-US" dirty="0" err="1"/>
              <a:t>Hbase</a:t>
            </a:r>
            <a:r>
              <a:rPr lang="zh-CN" altLang="en-US" dirty="0"/>
              <a:t>作为数据库。</a:t>
            </a:r>
          </a:p>
          <a:p>
            <a:pPr>
              <a:lnSpc>
                <a:spcPct val="120000"/>
              </a:lnSpc>
              <a:spcBef>
                <a:spcPts val="600"/>
              </a:spcBef>
              <a:def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zh-CN" altLang="en-US" dirty="0" smtClean="0"/>
              <a:t>可能</a:t>
            </a:r>
            <a:r>
              <a:rPr lang="zh-CN" altLang="en-US" dirty="0"/>
              <a:t>用到的语言：</a:t>
            </a:r>
            <a:r>
              <a:rPr lang="en-US" dirty="0"/>
              <a:t>java(</a:t>
            </a:r>
            <a:r>
              <a:rPr lang="zh-CN" altLang="en-US" dirty="0"/>
              <a:t>主要</a:t>
            </a:r>
            <a:r>
              <a:rPr lang="en-US" altLang="zh-CN" dirty="0"/>
              <a:t>)</a:t>
            </a:r>
            <a:r>
              <a:rPr lang="zh-CN" altLang="en-US" dirty="0"/>
              <a:t>、</a:t>
            </a:r>
            <a:r>
              <a:rPr lang="en-US" dirty="0" err="1"/>
              <a:t>groovy、scala</a:t>
            </a:r>
            <a:endParaRPr lang="en-US" dirty="0"/>
          </a:p>
          <a:p>
            <a:pPr>
              <a:lnSpc>
                <a:spcPct val="120000"/>
              </a:lnSpc>
              <a:spcBef>
                <a:spcPts val="600"/>
              </a:spcBef>
              <a:defRPr sz="28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dirty="0" err="1" smtClean="0"/>
              <a:t>Gradle+spring</a:t>
            </a:r>
            <a:r>
              <a:rPr lang="en-US" dirty="0" smtClean="0"/>
              <a:t> </a:t>
            </a:r>
            <a:r>
              <a:rPr lang="en-US" dirty="0"/>
              <a:t>boot</a:t>
            </a:r>
            <a:r>
              <a:rPr lang="zh-CN" altLang="en-US" dirty="0"/>
              <a:t>完成项目搭建、</a:t>
            </a:r>
            <a:r>
              <a:rPr lang="en-US" dirty="0"/>
              <a:t>spring security</a:t>
            </a:r>
            <a:r>
              <a:rPr lang="zh-CN" altLang="en-US" dirty="0"/>
              <a:t>权限管理、</a:t>
            </a:r>
            <a:r>
              <a:rPr lang="en-US" dirty="0"/>
              <a:t>spring data for </a:t>
            </a:r>
            <a:r>
              <a:rPr lang="en-US" dirty="0" err="1"/>
              <a:t>hadoop</a:t>
            </a:r>
            <a:r>
              <a:rPr lang="zh-CN" altLang="en-US" dirty="0"/>
              <a:t>连接</a:t>
            </a:r>
            <a:r>
              <a:rPr lang="en-US" dirty="0" err="1"/>
              <a:t>hadoop</a:t>
            </a:r>
            <a:r>
              <a:rPr lang="zh-CN" altLang="en-US" dirty="0"/>
              <a:t>集群、</a:t>
            </a:r>
            <a:r>
              <a:rPr lang="en-US" dirty="0"/>
              <a:t>spring </a:t>
            </a:r>
            <a:r>
              <a:rPr lang="en-US" dirty="0" err="1"/>
              <a:t>mvc</a:t>
            </a:r>
            <a:r>
              <a:rPr lang="zh-CN" altLang="en-US" dirty="0"/>
              <a:t>系统框架</a:t>
            </a:r>
          </a:p>
        </p:txBody>
      </p:sp>
      <p:sp>
        <p:nvSpPr>
          <p:cNvPr id="66" name="Shape 66"/>
          <p:cNvSpPr/>
          <p:nvPr/>
        </p:nvSpPr>
        <p:spPr>
          <a:xfrm>
            <a:off x="-2" y="4760"/>
            <a:ext cx="127001" cy="127001"/>
          </a:xfrm>
          <a:prstGeom prst="rect">
            <a:avLst/>
          </a:prstGeom>
          <a:ln w="12700">
            <a:miter lim="400000"/>
          </a:ln>
        </p:spPr>
        <p:txBody>
          <a:bodyPr wrap="none" lIns="0" tIns="0" rIns="0" bIns="0" anchor="ctr">
            <a:spAutoFit/>
          </a:bodyPr>
          <a:lstStyle>
            <a:lvl1pPr>
              <a:defRPr sz="900">
                <a:latin typeface="Arial" panose="020B0604020202020204"/>
                <a:ea typeface="Arial" panose="020B0604020202020204"/>
                <a:cs typeface="Arial" panose="020B0604020202020204"/>
                <a:sym typeface="Arial" panose="020B0604020202020204"/>
              </a:defRPr>
            </a:lvl1pPr>
          </a:lstStyle>
          <a:p>
            <a:r>
              <a:t> </a:t>
            </a:r>
          </a:p>
        </p:txBody>
      </p:sp>
      <p:sp>
        <p:nvSpPr>
          <p:cNvPr id="67" name="Shape 67"/>
          <p:cNvSpPr/>
          <p:nvPr/>
        </p:nvSpPr>
        <p:spPr>
          <a:xfrm>
            <a:off x="-2" y="4760"/>
            <a:ext cx="127001" cy="127001"/>
          </a:xfrm>
          <a:prstGeom prst="rect">
            <a:avLst/>
          </a:prstGeom>
          <a:ln w="12700">
            <a:miter lim="400000"/>
          </a:ln>
        </p:spPr>
        <p:txBody>
          <a:bodyPr wrap="none" lIns="0" tIns="0" rIns="0" bIns="0" anchor="ctr">
            <a:spAutoFit/>
          </a:bodyPr>
          <a:lstStyle>
            <a:lvl1pPr>
              <a:defRPr sz="900">
                <a:latin typeface="Arial" panose="020B0604020202020204"/>
                <a:ea typeface="Arial" panose="020B0604020202020204"/>
                <a:cs typeface="Arial" panose="020B0604020202020204"/>
                <a:sym typeface="Arial" panose="020B0604020202020204"/>
              </a:defRPr>
            </a:lvl1pPr>
          </a:lstStyle>
          <a:p>
            <a:r>
              <a:t> </a:t>
            </a:r>
          </a:p>
        </p:txBody>
      </p:sp>
      <p:sp>
        <p:nvSpPr>
          <p:cNvPr id="68" name="Shape 68"/>
          <p:cNvSpPr/>
          <p:nvPr/>
        </p:nvSpPr>
        <p:spPr>
          <a:xfrm>
            <a:off x="-2" y="4760"/>
            <a:ext cx="127001" cy="127001"/>
          </a:xfrm>
          <a:prstGeom prst="rect">
            <a:avLst/>
          </a:prstGeom>
          <a:ln w="12700">
            <a:miter lim="400000"/>
          </a:ln>
        </p:spPr>
        <p:txBody>
          <a:bodyPr wrap="none" lIns="0" tIns="0" rIns="0" bIns="0" anchor="ctr">
            <a:spAutoFit/>
          </a:bodyPr>
          <a:lstStyle>
            <a:lvl1pPr>
              <a:defRPr sz="900">
                <a:latin typeface="Arial" panose="020B0604020202020204"/>
                <a:ea typeface="Arial" panose="020B0604020202020204"/>
                <a:cs typeface="Arial" panose="020B0604020202020204"/>
                <a:sym typeface="Arial" panose="020B0604020202020204"/>
              </a:defRPr>
            </a:lvl1pPr>
          </a:lstStyle>
          <a:p>
            <a:r>
              <a:t> </a:t>
            </a:r>
          </a:p>
        </p:txBody>
      </p:sp>
      <p:sp>
        <p:nvSpPr>
          <p:cNvPr id="69" name="Shape 69"/>
          <p:cNvSpPr/>
          <p:nvPr/>
        </p:nvSpPr>
        <p:spPr>
          <a:xfrm>
            <a:off x="-2" y="4760"/>
            <a:ext cx="127001" cy="127001"/>
          </a:xfrm>
          <a:prstGeom prst="rect">
            <a:avLst/>
          </a:prstGeom>
          <a:ln w="12700">
            <a:miter lim="400000"/>
          </a:ln>
        </p:spPr>
        <p:txBody>
          <a:bodyPr wrap="none" lIns="0" tIns="0" rIns="0" bIns="0" anchor="ctr">
            <a:spAutoFit/>
          </a:bodyPr>
          <a:lstStyle>
            <a:lvl1pPr>
              <a:defRPr sz="900">
                <a:latin typeface="Arial" panose="020B0604020202020204"/>
                <a:ea typeface="Arial" panose="020B0604020202020204"/>
                <a:cs typeface="Arial" panose="020B0604020202020204"/>
                <a:sym typeface="Arial" panose="020B0604020202020204"/>
              </a:defRPr>
            </a:lvl1pPr>
          </a:lstStyle>
          <a:p>
            <a:r>
              <a:t> </a:t>
            </a:r>
          </a:p>
        </p:txBody>
      </p:sp>
      <p:sp>
        <p:nvSpPr>
          <p:cNvPr id="70" name="Shape 70"/>
          <p:cNvSpPr/>
          <p:nvPr/>
        </p:nvSpPr>
        <p:spPr>
          <a:xfrm>
            <a:off x="-2" y="4760"/>
            <a:ext cx="127001" cy="127001"/>
          </a:xfrm>
          <a:prstGeom prst="rect">
            <a:avLst/>
          </a:prstGeom>
          <a:ln w="12700">
            <a:miter lim="400000"/>
          </a:ln>
        </p:spPr>
        <p:txBody>
          <a:bodyPr wrap="none" lIns="0" tIns="0" rIns="0" bIns="0" anchor="ctr">
            <a:spAutoFit/>
          </a:bodyPr>
          <a:lstStyle>
            <a:lvl1pPr>
              <a:defRPr sz="900">
                <a:latin typeface="Arial" panose="020B0604020202020204"/>
                <a:ea typeface="Arial" panose="020B0604020202020204"/>
                <a:cs typeface="Arial" panose="020B0604020202020204"/>
                <a:sym typeface="Arial" panose="020B0604020202020204"/>
              </a:defRPr>
            </a:lvl1pPr>
          </a:lstStyle>
          <a:p>
            <a:r>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idx="4294967295"/>
          </p:nvPr>
        </p:nvSpPr>
        <p:spPr>
          <a:xfrm>
            <a:off x="1150936" y="214312"/>
            <a:ext cx="7793040" cy="1462089"/>
          </a:xfrm>
          <a:prstGeom prst="rect">
            <a:avLst/>
          </a:prstGeom>
        </p:spPr>
        <p:txBody>
          <a:bodyPr>
            <a:normAutofit/>
          </a:bodyPr>
          <a:lstStyle/>
          <a:p>
            <a:pPr>
              <a:defRPr b="1"/>
            </a:pPr>
            <a:r>
              <a:t>5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工作进度安排</a:t>
            </a:r>
          </a:p>
        </p:txBody>
      </p:sp>
      <p:sp>
        <p:nvSpPr>
          <p:cNvPr id="73" name="Shape 73"/>
          <p:cNvSpPr>
            <a:spLocks noGrp="1"/>
          </p:cNvSpPr>
          <p:nvPr>
            <p:ph type="body" idx="4294967295"/>
          </p:nvPr>
        </p:nvSpPr>
        <p:spPr>
          <a:xfrm>
            <a:off x="304799" y="2017710"/>
            <a:ext cx="8650290" cy="4611690"/>
          </a:xfrm>
          <a:prstGeom prst="rect">
            <a:avLst/>
          </a:prstGeom>
        </p:spPr>
        <p:txBody>
          <a:bodyPr>
            <a:normAutofit/>
          </a:bodyPr>
          <a:lstStyle/>
          <a:p>
            <a:pPr>
              <a:spcBef>
                <a:spcPts val="500"/>
              </a:spcBef>
              <a:defRPr sz="2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dirty="0"/>
              <a:t>1)  </a:t>
            </a:r>
            <a:r>
              <a:rPr dirty="0" smtClean="0"/>
              <a:t>201</a:t>
            </a:r>
            <a:r>
              <a:rPr lang="en-US" altLang="zh-CN" dirty="0" smtClean="0"/>
              <a:t>7</a:t>
            </a:r>
            <a:r>
              <a:rPr dirty="0" smtClean="0"/>
              <a:t>年</a:t>
            </a:r>
            <a:r>
              <a:rPr dirty="0"/>
              <a:t>12月</a:t>
            </a:r>
            <a:r>
              <a:rPr dirty="0" smtClean="0"/>
              <a:t>2</a:t>
            </a:r>
            <a:r>
              <a:rPr lang="en-US" altLang="zh-CN" dirty="0" smtClean="0"/>
              <a:t>8</a:t>
            </a:r>
            <a:r>
              <a:rPr dirty="0" smtClean="0"/>
              <a:t>日至</a:t>
            </a:r>
            <a:r>
              <a:rPr dirty="0"/>
              <a:t>2017年1</a:t>
            </a:r>
            <a:r>
              <a:rPr dirty="0" smtClean="0"/>
              <a:t>月</a:t>
            </a:r>
            <a:r>
              <a:rPr lang="en-US" altLang="zh-CN" dirty="0" smtClean="0"/>
              <a:t>12</a:t>
            </a:r>
            <a:r>
              <a:rPr dirty="0" smtClean="0"/>
              <a:t>日</a:t>
            </a:r>
            <a:r>
              <a:rPr dirty="0"/>
              <a:t>：与指导老师见面交流，完成英文文献的翻译、开题报告等文档的编辑。</a:t>
            </a:r>
          </a:p>
          <a:p>
            <a:pPr>
              <a:spcBef>
                <a:spcPts val="500"/>
              </a:spcBef>
              <a:defRPr sz="2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dirty="0"/>
              <a:t>2)  2017年1</a:t>
            </a:r>
            <a:r>
              <a:rPr dirty="0" smtClean="0"/>
              <a:t>月</a:t>
            </a:r>
            <a:r>
              <a:rPr lang="en-US" altLang="zh-CN" dirty="0" smtClean="0"/>
              <a:t>12</a:t>
            </a:r>
            <a:r>
              <a:rPr dirty="0" smtClean="0"/>
              <a:t>日至</a:t>
            </a:r>
            <a:r>
              <a:rPr dirty="0"/>
              <a:t>2017年2月15日：根据搜集的资料，编写需求分析说明书、概要设计说明书</a:t>
            </a:r>
          </a:p>
          <a:p>
            <a:pPr>
              <a:spcBef>
                <a:spcPts val="500"/>
              </a:spcBef>
              <a:defRPr sz="2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dirty="0"/>
              <a:t>3)  2017年2月15日至2017年3月19日：完成软件系统编码及测试。</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idx="4294967295"/>
          </p:nvPr>
        </p:nvSpPr>
        <p:spPr>
          <a:xfrm>
            <a:off x="1150936" y="214312"/>
            <a:ext cx="7793040" cy="1462089"/>
          </a:xfrm>
          <a:prstGeom prst="rect">
            <a:avLst/>
          </a:prstGeom>
        </p:spPr>
        <p:txBody>
          <a:bodyPr>
            <a:normAutofit/>
          </a:bodyPr>
          <a:lstStyle/>
          <a:p>
            <a:pPr>
              <a:defRPr b="1"/>
            </a:pPr>
            <a:r>
              <a:t>5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工作进度安排</a:t>
            </a:r>
          </a:p>
        </p:txBody>
      </p:sp>
      <p:sp>
        <p:nvSpPr>
          <p:cNvPr id="76" name="Shape 76"/>
          <p:cNvSpPr>
            <a:spLocks noGrp="1"/>
          </p:cNvSpPr>
          <p:nvPr>
            <p:ph type="body" idx="4294967295"/>
          </p:nvPr>
        </p:nvSpPr>
        <p:spPr>
          <a:xfrm>
            <a:off x="1182687" y="2017710"/>
            <a:ext cx="7772401" cy="4114803"/>
          </a:xfrm>
          <a:prstGeom prst="rect">
            <a:avLst/>
          </a:prstGeom>
        </p:spPr>
        <p:txBody>
          <a:bodyPr>
            <a:normAutofit/>
          </a:bodyPr>
          <a:lstStyle/>
          <a:p>
            <a:pPr>
              <a:spcBef>
                <a:spcPts val="500"/>
              </a:spcBef>
              <a:defRPr sz="2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t>4)  2017年3月20日至2017年3月30日：进一步调试、完善程序代码；。</a:t>
            </a:r>
          </a:p>
          <a:p>
            <a:pPr>
              <a:spcBef>
                <a:spcPts val="500"/>
              </a:spcBef>
              <a:defRPr sz="2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t>5)  2017年3月31日至2017年4月29日：修改论文，并完成论文</a:t>
            </a:r>
          </a:p>
          <a:p>
            <a:pPr>
              <a:spcBef>
                <a:spcPts val="500"/>
              </a:spcBef>
              <a:defRPr sz="2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t>6)  2017年5月1日至2016年6月30日：参加毕业答辩，提交各种结果文档。</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idx="4294967295"/>
          </p:nvPr>
        </p:nvSpPr>
        <p:spPr>
          <a:xfrm>
            <a:off x="1150936" y="214312"/>
            <a:ext cx="7793040" cy="1462089"/>
          </a:xfrm>
          <a:prstGeom prst="rect">
            <a:avLst/>
          </a:prstGeom>
        </p:spPr>
        <p:txBody>
          <a:bodyPr>
            <a:normAutofit/>
          </a:bodyPr>
          <a:lstStyle/>
          <a:p>
            <a:pPr>
              <a:defRPr b="1"/>
            </a:pPr>
            <a:r>
              <a:t>6 </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预期成果</a:t>
            </a:r>
          </a:p>
        </p:txBody>
      </p:sp>
      <p:sp>
        <p:nvSpPr>
          <p:cNvPr id="79" name="Shape 79"/>
          <p:cNvSpPr>
            <a:spLocks noGrp="1"/>
          </p:cNvSpPr>
          <p:nvPr>
            <p:ph type="body" idx="4294967295"/>
          </p:nvPr>
        </p:nvSpPr>
        <p:spPr>
          <a:xfrm>
            <a:off x="914400" y="2246310"/>
            <a:ext cx="7772400" cy="3392490"/>
          </a:xfrm>
          <a:prstGeom prst="rect">
            <a:avLst/>
          </a:prstGeom>
        </p:spPr>
        <p:txBody>
          <a:bodyPr>
            <a:normAutofit/>
          </a:bodyPr>
          <a:lstStyle/>
          <a:p>
            <a:pPr marL="311785" indent="-311785" defTabSz="831850">
              <a:lnSpc>
                <a:spcPct val="140000"/>
              </a:lnSpc>
              <a:spcBef>
                <a:spcPts val="500"/>
              </a:spcBef>
              <a:defRPr sz="2100"/>
            </a:pPr>
            <a:r>
              <a:rPr dirty="0"/>
              <a:t>1</a:t>
            </a:r>
            <a:r>
              <a:rPr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）完成相关英文资料的翻译、文献综述、可行性分析报告的编写。</a:t>
            </a:r>
          </a:p>
          <a:p>
            <a:pPr marL="311785" indent="-311785" defTabSz="831850">
              <a:lnSpc>
                <a:spcPct val="140000"/>
              </a:lnSpc>
              <a:spcBef>
                <a:spcPts val="500"/>
              </a:spcBef>
              <a:defRPr sz="2100"/>
            </a:pPr>
            <a:r>
              <a:rPr dirty="0"/>
              <a:t>2</a:t>
            </a:r>
            <a:r>
              <a:rPr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）完成相应的需求分析报告、概要设计报告和详细设计报告的编写</a:t>
            </a:r>
          </a:p>
          <a:p>
            <a:pPr marL="311785" indent="-311785" defTabSz="831850">
              <a:lnSpc>
                <a:spcPct val="140000"/>
              </a:lnSpc>
              <a:spcBef>
                <a:spcPts val="500"/>
              </a:spcBef>
              <a:defRPr sz="2100"/>
            </a:pPr>
            <a:r>
              <a:rPr dirty="0"/>
              <a:t>3</a:t>
            </a:r>
            <a:r>
              <a:rPr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完成</a:t>
            </a:r>
            <a:r>
              <a:rPr lang="zh-CN" altLang="en-US"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相关系统开发</a:t>
            </a:r>
            <a:endParaRPr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311785" indent="-311785" defTabSz="831850">
              <a:lnSpc>
                <a:spcPct val="140000"/>
              </a:lnSpc>
              <a:spcBef>
                <a:spcPts val="500"/>
              </a:spcBef>
              <a:defRPr sz="2100"/>
            </a:pPr>
            <a:r>
              <a:rPr dirty="0"/>
              <a:t>4</a:t>
            </a:r>
            <a:r>
              <a:rPr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）完成毕业论文。</a:t>
            </a:r>
            <a:r>
              <a:rPr b="1" dirty="0"/>
              <a:t> </a:t>
            </a:r>
          </a:p>
        </p:txBody>
      </p:sp>
    </p:spTree>
  </p:cSld>
  <p:clrMapOvr>
    <a:masterClrMapping/>
  </p:clrMapOvr>
  <mc:AlternateContent xmlns:mc="http://schemas.openxmlformats.org/markup-compatibility/2006" xmlns:p14="http://schemas.microsoft.com/office/powerpoint/2010/main">
    <mc:Choice Requires="p14">
      <p:transition spd="slow">
        <p:strips dir="ld"/>
      </p:transition>
    </mc:Choice>
    <mc:Fallback xmlns="">
      <p:transition spd="med">
        <p:strips dir="ld"/>
      </p:transition>
    </mc:Fallback>
  </mc:AlternateContent>
  <p:timing>
    <p:tnLst>
      <p:par>
        <p:cTn id="1" dur="indefinite" restart="never" nodeType="tmRoot"/>
      </p:par>
    </p:tnLst>
  </p:timing>
</p:sld>
</file>

<file path=ppt/theme/theme1.xml><?xml version="1.0" encoding="utf-8"?>
<a:theme xmlns:a="http://schemas.openxmlformats.org/drawingml/2006/main" name="邱超开题报告">
  <a:themeElements>
    <a:clrScheme name="邱超开题报告">
      <a:dk1>
        <a:srgbClr val="000000"/>
      </a:dk1>
      <a:lt1>
        <a:srgbClr val="FFFFFF"/>
      </a:lt1>
      <a:dk2>
        <a:srgbClr val="A7A7A7"/>
      </a:dk2>
      <a:lt2>
        <a:srgbClr val="535353"/>
      </a:lt2>
      <a:accent1>
        <a:srgbClr val="00E4A8"/>
      </a:accent1>
      <a:accent2>
        <a:srgbClr val="FFCF01"/>
      </a:accent2>
      <a:accent3>
        <a:srgbClr val="9BBB59"/>
      </a:accent3>
      <a:accent4>
        <a:srgbClr val="8064A2"/>
      </a:accent4>
      <a:accent5>
        <a:srgbClr val="4BACC6"/>
      </a:accent5>
      <a:accent6>
        <a:srgbClr val="F79646"/>
      </a:accent6>
      <a:hlink>
        <a:srgbClr val="0000FF"/>
      </a:hlink>
      <a:folHlink>
        <a:srgbClr val="FF00FF"/>
      </a:folHlink>
    </a:clrScheme>
    <a:fontScheme name="邱超开题报告">
      <a:majorFont>
        <a:latin typeface="Tahoma"/>
        <a:ea typeface="Tahoma"/>
        <a:cs typeface="Tahoma"/>
      </a:majorFont>
      <a:minorFont>
        <a:latin typeface="Helvetica"/>
        <a:ea typeface="Helvetica"/>
        <a:cs typeface="Helvetica"/>
      </a:minorFont>
    </a:fontScheme>
    <a:fmtScheme name="邱超开题报告">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邱超开题报告">
  <a:themeElements>
    <a:clrScheme name="邱超开题报告">
      <a:dk1>
        <a:srgbClr val="000000"/>
      </a:dk1>
      <a:lt1>
        <a:srgbClr val="FFFFFF"/>
      </a:lt1>
      <a:dk2>
        <a:srgbClr val="A7A7A7"/>
      </a:dk2>
      <a:lt2>
        <a:srgbClr val="535353"/>
      </a:lt2>
      <a:accent1>
        <a:srgbClr val="00E4A8"/>
      </a:accent1>
      <a:accent2>
        <a:srgbClr val="FFCF01"/>
      </a:accent2>
      <a:accent3>
        <a:srgbClr val="9BBB59"/>
      </a:accent3>
      <a:accent4>
        <a:srgbClr val="8064A2"/>
      </a:accent4>
      <a:accent5>
        <a:srgbClr val="4BACC6"/>
      </a:accent5>
      <a:accent6>
        <a:srgbClr val="F79646"/>
      </a:accent6>
      <a:hlink>
        <a:srgbClr val="0000FF"/>
      </a:hlink>
      <a:folHlink>
        <a:srgbClr val="FF00FF"/>
      </a:folHlink>
    </a:clrScheme>
    <a:fontScheme name="邱超开题报告">
      <a:majorFont>
        <a:latin typeface="Tahoma"/>
        <a:ea typeface="Tahoma"/>
        <a:cs typeface="Tahoma"/>
      </a:majorFont>
      <a:minorFont>
        <a:latin typeface="Helvetica"/>
        <a:ea typeface="Helvetica"/>
        <a:cs typeface="Helvetica"/>
      </a:minorFont>
    </a:fontScheme>
    <a:fmtScheme name="邱超开题报告">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580</Words>
  <Application>Microsoft Office PowerPoint</Application>
  <PresentationFormat>全屏显示(4:3)</PresentationFormat>
  <Paragraphs>59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华文琥珀</vt:lpstr>
      <vt:lpstr>宋体</vt:lpstr>
      <vt:lpstr>Arial</vt:lpstr>
      <vt:lpstr>Helvetica</vt:lpstr>
      <vt:lpstr>Tahoma</vt:lpstr>
      <vt:lpstr>Wingdings</vt:lpstr>
      <vt:lpstr>邱超开题报告</vt:lpstr>
      <vt:lpstr>本科毕业论文开题报告</vt:lpstr>
      <vt:lpstr>主要要点</vt:lpstr>
      <vt:lpstr>1 选题意义</vt:lpstr>
      <vt:lpstr>2 国内外的现状 </vt:lpstr>
      <vt:lpstr>3 主要研究内容</vt:lpstr>
      <vt:lpstr>4 准备采用的技术方案或手段 </vt:lpstr>
      <vt:lpstr>5 工作进度安排</vt:lpstr>
      <vt:lpstr>5 工作进度安排</vt:lpstr>
      <vt:lpstr>6 预期成果</vt:lpstr>
      <vt:lpstr>7 主要参考文献目录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本科毕业论文开题报告</dc:title>
  <dc:creator>Tiver</dc:creator>
  <cp:lastModifiedBy>吴光宇</cp:lastModifiedBy>
  <cp:revision>6</cp:revision>
  <dcterms:created xsi:type="dcterms:W3CDTF">2017-03-03T09:58:24Z</dcterms:created>
  <dcterms:modified xsi:type="dcterms:W3CDTF">2017-12-28T15:25:55Z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