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9" r:id="rId4"/>
    <p:sldId id="286" r:id="rId5"/>
    <p:sldId id="296" r:id="rId6"/>
    <p:sldId id="288" r:id="rId7"/>
    <p:sldId id="299" r:id="rId8"/>
    <p:sldId id="300" r:id="rId9"/>
    <p:sldId id="284" r:id="rId10"/>
    <p:sldId id="298" r:id="rId11"/>
    <p:sldId id="301" r:id="rId12"/>
    <p:sldId id="274" r:id="rId13"/>
    <p:sldId id="295" r:id="rId14"/>
    <p:sldId id="276" r:id="rId15"/>
    <p:sldId id="275" r:id="rId16"/>
    <p:sldId id="291" r:id="rId17"/>
    <p:sldId id="302" r:id="rId18"/>
    <p:sldId id="30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80" d="100"/>
          <a:sy n="80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2EBE7-042A-4CCD-BD54-DAD03E847DA8}" type="datetimeFigureOut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73007-2679-45AA-9F0C-8AB3F53CDA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73007-2679-45AA-9F0C-8AB3F53CDA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1A8578-74A5-423B-9C3C-32F276433DB7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7C05D-977E-41E0-A925-B6599880AA90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78583-3B9D-40DD-9827-C19E4189B74D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B408A9-77E8-402C-8F42-FB78460C68E7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397769-CCB8-41A1-846D-5C97EDEAD05F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03480-C900-4A68-9139-E3AF08ED45A8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A91528-2F68-4BF2-9608-EA0F8ED8844E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9295D-3D4A-40BE-8872-4AC438176AC4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0985A9-13CD-490B-BBFF-9D274BEBD4D4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EE7F53-21B6-4EC2-A67E-14398B4E2993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86D103-4675-40FB-B671-046C577D316C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18D3F3-D888-4521-874D-1E4C6621741A}" type="datetime1">
              <a:rPr lang="zh-CN" altLang="en-US" smtClean="0"/>
              <a:pPr/>
              <a:t>2016/4/22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62AB856-56AA-4734-A1C7-2FEB079A8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25688;&#35201;&#20889;&#20316;-&#23454;&#20363;1.doc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&#25688;&#35201;&#20889;&#20316;-&#23454;&#20363;2.doc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458200" cy="1829761"/>
          </a:xfrm>
        </p:spPr>
        <p:txBody>
          <a:bodyPr/>
          <a:lstStyle/>
          <a:p>
            <a:r>
              <a:rPr lang="en-US" altLang="zh-CN" dirty="0" smtClean="0"/>
              <a:t>Abstract Writing of a Thesis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en-US" altLang="zh-CN" dirty="0" smtClean="0"/>
              <a:t>2016-04-23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F9D8-314F-4895-A54A-EBC908E3CFF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24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r>
              <a:rPr lang="en-US" altLang="zh-CN" sz="4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smtClean="0"/>
              <a:t>Writing</a:t>
            </a:r>
            <a:endParaRPr lang="en-US" altLang="zh-CN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186766" cy="4876630"/>
          </a:xfrm>
        </p:spPr>
        <p:txBody>
          <a:bodyPr>
            <a:normAutofit/>
          </a:bodyPr>
          <a:lstStyle/>
          <a:p>
            <a:pPr marL="571500" indent="-571500"/>
            <a:r>
              <a:rPr kumimoji="1" lang="en-US" altLang="zh-CN" sz="2600" b="1" dirty="0">
                <a:ea typeface="楷体_GB2312" pitchFamily="49" charset="-122"/>
              </a:rPr>
              <a:t>Types of Abstract:</a:t>
            </a:r>
          </a:p>
          <a:p>
            <a:pPr marL="839788" lvl="1" indent="-382588">
              <a:buFont typeface="Wingdings" pitchFamily="2" charset="2"/>
              <a:buAutoNum type="arabicPeriod"/>
            </a:pPr>
            <a:r>
              <a:rPr kumimoji="1" lang="zh-CN" altLang="en-US" sz="2400" dirty="0">
                <a:latin typeface="华文楷体" pitchFamily="2" charset="-122"/>
                <a:ea typeface="华文楷体" pitchFamily="2" charset="-122"/>
              </a:rPr>
              <a:t>随同论文一起在学术刊物上发表的摘要 </a:t>
            </a:r>
          </a:p>
          <a:p>
            <a:pPr marL="839788" lvl="1" indent="-382588">
              <a:buFont typeface="Wingdings" pitchFamily="2" charset="2"/>
              <a:buAutoNum type="arabicPeriod"/>
            </a:pPr>
            <a:r>
              <a:rPr kumimoji="1" lang="zh-CN" altLang="en-US" sz="2400" dirty="0">
                <a:latin typeface="华文楷体" pitchFamily="2" charset="-122"/>
                <a:ea typeface="华文楷体" pitchFamily="2" charset="-122"/>
              </a:rPr>
              <a:t>学术会议论文摘要 </a:t>
            </a:r>
          </a:p>
          <a:p>
            <a:pPr marL="839788" lvl="1" indent="-382588">
              <a:buFont typeface="Wingdings" pitchFamily="2" charset="2"/>
              <a:buAutoNum type="arabicPeriod"/>
            </a:pPr>
            <a:r>
              <a:rPr kumimoji="1" lang="zh-CN" altLang="en-US" sz="24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学位论文摘要 </a:t>
            </a:r>
          </a:p>
          <a:p>
            <a:pPr marL="839788" lvl="1" indent="-382588">
              <a:buFont typeface="Wingdings" pitchFamily="2" charset="2"/>
              <a:buAutoNum type="arabicPeriod"/>
            </a:pPr>
            <a:r>
              <a:rPr kumimoji="1" lang="zh-CN" altLang="en-US" sz="2400" dirty="0">
                <a:latin typeface="华文楷体" pitchFamily="2" charset="-122"/>
                <a:ea typeface="华文楷体" pitchFamily="2" charset="-122"/>
              </a:rPr>
              <a:t>脱离原文而独立发表的摘要 </a:t>
            </a:r>
          </a:p>
          <a:p>
            <a:pPr marL="839788" lvl="1" indent="-382588">
              <a:buFont typeface="Wingdings" pitchFamily="2" charset="2"/>
              <a:buAutoNum type="arabicPeriod"/>
            </a:pPr>
            <a:endParaRPr kumimoji="1" lang="zh-CN" altLang="en-US" sz="1800" b="1" dirty="0">
              <a:latin typeface="楷体_GB2312" pitchFamily="49" charset="-122"/>
              <a:ea typeface="楷体_GB2312" pitchFamily="49" charset="-122"/>
            </a:endParaRPr>
          </a:p>
          <a:p>
            <a:pPr marL="571500" indent="-571500"/>
            <a:r>
              <a:rPr kumimoji="1" lang="en-US" altLang="zh-CN" sz="2600" b="1" dirty="0">
                <a:ea typeface="楷体_GB2312" pitchFamily="49" charset="-122"/>
              </a:rPr>
              <a:t>Size of Abstract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摘要的篇幅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1065276" lvl="2" indent="-571500">
              <a:buFont typeface="Wingdings" pitchFamily="2" charset="2"/>
              <a:buChar char="l"/>
            </a:pPr>
            <a:r>
              <a:rPr kumimoji="1" lang="zh-CN" altLang="en-US" sz="2400" dirty="0" smtClean="0">
                <a:latin typeface="华文楷体" pitchFamily="2" charset="-122"/>
                <a:ea typeface="华文楷体" pitchFamily="2" charset="-122"/>
              </a:rPr>
              <a:t>摘要</a:t>
            </a:r>
            <a:r>
              <a:rPr kumimoji="1" lang="zh-CN" altLang="en-US" sz="2400" dirty="0">
                <a:latin typeface="华文楷体" pitchFamily="2" charset="-122"/>
                <a:ea typeface="华文楷体" pitchFamily="2" charset="-122"/>
              </a:rPr>
              <a:t>的篇幅取决于论文的类型</a:t>
            </a:r>
            <a:r>
              <a:rPr kumimoji="1" lang="zh-CN" altLang="en-US" sz="24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kumimoji="1"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1065276" lvl="2" indent="-571500">
              <a:buFont typeface="Wingdings" pitchFamily="2" charset="2"/>
              <a:buChar char="l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本科毕业论文摘要原则上占一页（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300-500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字左右）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1065276" lvl="2" indent="-571500">
              <a:buNone/>
            </a:pP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endParaRPr kumimoji="1"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60350"/>
            <a:ext cx="8472517" cy="1143000"/>
          </a:xfrm>
        </p:spPr>
        <p:txBody>
          <a:bodyPr/>
          <a:lstStyle/>
          <a:p>
            <a:r>
              <a:rPr lang="en-US" altLang="zh-CN" dirty="0" smtClean="0"/>
              <a:t>Abstract</a:t>
            </a:r>
            <a:r>
              <a:rPr lang="en-US" altLang="zh-CN" sz="4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smtClean="0"/>
              <a:t>Writing</a:t>
            </a:r>
            <a:endParaRPr lang="zh-CN" alt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285860"/>
            <a:ext cx="8078787" cy="50974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 smtClean="0">
                <a:latin typeface="楷体_GB2312" pitchFamily="49" charset="-122"/>
                <a:ea typeface="楷体_GB2312" pitchFamily="49" charset="-122"/>
              </a:rPr>
              <a:t>理工类毕业设计论文还要求有相应</a:t>
            </a:r>
            <a:r>
              <a:rPr lang="en-US" sz="2800" b="1" dirty="0" err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英文摘要</a:t>
            </a:r>
            <a:r>
              <a:rPr 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中文摘要</a:t>
            </a:r>
            <a:r>
              <a:rPr lang="en-US" sz="20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关键词 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Abstract, Keywords</a:t>
            </a:r>
            <a:endParaRPr 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论文正文</a:t>
            </a:r>
            <a:r>
              <a:rPr lang="zh-CN" altLang="en-US" sz="28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定稿后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写摘要。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先中文摘要，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后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英文摘要。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摘要与关键词应在同一页。摘要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下方另起一行写本文的关键词（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3-5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b="1" dirty="0" smtClean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英文摘要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内容与中文摘要相同。摘要下方另起一行注明英文关键词（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Keywords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3-5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个）。 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中英文摘要的一致性主要是指内容方面的一致性，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英文摘要应严格、全面的表达中文摘要的内容，不能随意增删，但这并不意味着一个字也不能改动，</a:t>
            </a:r>
            <a:r>
              <a:rPr lang="zh-CN" altLang="en-US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具体撰写方式应遵循英文语法修辞规则，符合英文专业术语规范，并照顾到英文的表达习惯</a:t>
            </a:r>
            <a:r>
              <a:rPr lang="zh-CN" altLang="en-US" dirty="0" smtClean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r>
              <a:rPr lang="en-US" altLang="zh-CN" dirty="0" smtClean="0"/>
              <a:t>(</a:t>
            </a:r>
            <a:r>
              <a:rPr lang="en-US" altLang="zh-CN" sz="4400" dirty="0" smtClean="0">
                <a:solidFill>
                  <a:srgbClr val="0000CC"/>
                </a:solidFill>
              </a:rPr>
              <a:t>Abstract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本科毕业论文英文摘要写作中应该注意以下问题：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sz="2400" dirty="0" smtClean="0"/>
              <a:t>可以是中文摘要的直译，也可以是意译。</a:t>
            </a:r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）一句话不宜超过两行，这要求学生不要多个动词并列做谓语。</a:t>
            </a:r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）能用正确动词，就不要用该词的名词短语形式。</a:t>
            </a:r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）最好采取第一人称写作。</a:t>
            </a:r>
          </a:p>
          <a:p>
            <a:pP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）要求层次清楚，连接得当。在行文中，可以用以下连接词：</a:t>
            </a:r>
            <a:r>
              <a:rPr lang="en-US" sz="2400" dirty="0" smtClean="0"/>
              <a:t>firstly, in the first place, secondly, thirdly, at last, finally, part one mainly focuses on; in the second part</a:t>
            </a:r>
            <a:r>
              <a:rPr lang="en-US" sz="2400" smtClean="0"/>
              <a:t>, ….</a:t>
            </a:r>
            <a:endParaRPr lang="zh-CN" altLang="en-US" sz="2400" b="1" u="sng" dirty="0" smtClean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英文摘要</a:t>
            </a:r>
            <a:r>
              <a:rPr lang="en-US" altLang="zh-CN" dirty="0" smtClean="0"/>
              <a:t>(</a:t>
            </a:r>
            <a:r>
              <a:rPr lang="en-US" altLang="zh-CN" sz="4400" dirty="0" smtClean="0">
                <a:solidFill>
                  <a:srgbClr val="0000CC"/>
                </a:solidFill>
              </a:rPr>
              <a:t>Abstract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摘要的常用句型却很有限，大体可归纳为　　</a:t>
            </a:r>
          </a:p>
          <a:p>
            <a:pPr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表示研究目的，常用在摘要之首：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0000CC"/>
                </a:solidFill>
              </a:rPr>
              <a:t>In order to……This paper describes……The purpose of this study is……</a:t>
            </a:r>
            <a:r>
              <a:rPr lang="zh-CN" altLang="en-US" dirty="0" smtClean="0"/>
              <a:t>　　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表示研究的结果：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The result showed/It proved/The authors found] </a:t>
            </a:r>
            <a:r>
              <a:rPr lang="en-US" altLang="zh-CN" dirty="0" smtClean="0"/>
              <a:t>that…… </a:t>
            </a:r>
            <a:r>
              <a:rPr lang="zh-CN" altLang="en-US" dirty="0" smtClean="0"/>
              <a:t>　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(3) </a:t>
            </a:r>
            <a:r>
              <a:rPr lang="zh-CN" altLang="en-US" dirty="0" smtClean="0"/>
              <a:t>表示结论、观点或建议：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3100" dirty="0" smtClean="0"/>
              <a:t>The authors [</a:t>
            </a:r>
            <a:r>
              <a:rPr lang="en-US" altLang="zh-CN" sz="3100" dirty="0" smtClean="0">
                <a:solidFill>
                  <a:srgbClr val="0000CC"/>
                </a:solidFill>
              </a:rPr>
              <a:t>suggest/conclude/consider</a:t>
            </a:r>
            <a:r>
              <a:rPr lang="en-US" altLang="zh-CN" sz="3100" dirty="0" smtClean="0"/>
              <a:t>] that… </a:t>
            </a:r>
            <a:r>
              <a:rPr lang="zh-CN" altLang="en-US" sz="3100" dirty="0" smtClean="0"/>
              <a:t>　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 smtClean="0"/>
              <a:t>英文摘要</a:t>
            </a:r>
            <a:r>
              <a:rPr lang="en-US" altLang="zh-CN" dirty="0" smtClean="0"/>
              <a:t>(</a:t>
            </a:r>
            <a:r>
              <a:rPr lang="en-US" altLang="zh-CN" sz="4400" dirty="0" smtClean="0">
                <a:solidFill>
                  <a:srgbClr val="0000CC"/>
                </a:solidFill>
              </a:rPr>
              <a:t>Abstract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时态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：大体可概括为以下几点。</a:t>
            </a:r>
          </a:p>
          <a:p>
            <a:pPr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　　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）叙述研究过程，多采用</a:t>
            </a:r>
            <a:r>
              <a:rPr lang="zh-CN" altLang="en-US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一般过去时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　</a:t>
            </a:r>
          </a:p>
          <a:p>
            <a:pPr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　　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）在采用一般过去时叙述研究过程当中提及在此过程之前发生的事，宜采用</a:t>
            </a:r>
            <a:r>
              <a:rPr lang="zh-CN" altLang="en-US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过去完成时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　　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）说明某课题现已取得的成果，宜采用</a:t>
            </a:r>
            <a:r>
              <a:rPr lang="zh-CN" altLang="en-US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现在完成时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　</a:t>
            </a:r>
          </a:p>
          <a:p>
            <a:pPr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　　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）摘要开头表示本文所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"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报告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"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或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"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描述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"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的内容，以及摘要结尾表示作者所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"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认为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"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的观点和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"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建议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"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的做法时，可采用</a:t>
            </a:r>
            <a:r>
              <a:rPr lang="zh-CN" altLang="en-US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一般现在时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zh-CN" altLang="en-US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语态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：在多数情况下可采用</a:t>
            </a:r>
            <a:r>
              <a:rPr lang="zh-CN" altLang="en-US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被动语态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。但在某些情况下，特别是表达作者或有关专家的观点时，又常用主动语态，其优点是鲜明有力。</a:t>
            </a:r>
            <a:r>
              <a:rPr lang="zh-CN" altLang="en-US" dirty="0" smtClean="0"/>
              <a:t>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英文摘要</a:t>
            </a:r>
            <a:r>
              <a:rPr lang="en-US" altLang="zh-CN" dirty="0" smtClean="0"/>
              <a:t>(</a:t>
            </a:r>
            <a:r>
              <a:rPr lang="en-US" altLang="zh-CN" sz="4000" dirty="0" smtClean="0">
                <a:solidFill>
                  <a:srgbClr val="0000CC"/>
                </a:solidFill>
              </a:rPr>
              <a:t>Abstract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1481328"/>
            <a:ext cx="857256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学生毕业论文摘要可以写到</a:t>
            </a:r>
            <a:r>
              <a:rPr lang="en-US" dirty="0" smtClean="0"/>
              <a:t>300</a:t>
            </a:r>
            <a:r>
              <a:rPr lang="zh-CN" altLang="en-US" dirty="0" smtClean="0"/>
              <a:t>～</a:t>
            </a:r>
            <a:r>
              <a:rPr lang="en-US" dirty="0" smtClean="0"/>
              <a:t>500</a:t>
            </a:r>
            <a:r>
              <a:rPr lang="zh-CN" altLang="en-US" dirty="0" smtClean="0"/>
              <a:t>字之间，因此活动空间较大，要好写一些。下面是可行写法之一。</a:t>
            </a:r>
            <a:endParaRPr lang="en-US" altLang="zh-CN" dirty="0" smtClean="0"/>
          </a:p>
          <a:p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  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介绍项目意义背景，</a:t>
            </a:r>
            <a:r>
              <a:rPr lang="en-US" altLang="zh-CN" sz="2400" dirty="0" smtClean="0"/>
              <a:t>(100-200</a:t>
            </a:r>
            <a:r>
              <a:rPr lang="zh-CN" altLang="en-US" sz="2400" dirty="0" smtClean="0"/>
              <a:t>字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</a:p>
          <a:p>
            <a:pPr>
              <a:buNone/>
            </a:pPr>
            <a:r>
              <a:rPr lang="zh-CN" altLang="en-US" sz="2400" dirty="0" smtClean="0"/>
              <a:t>   </a:t>
            </a:r>
            <a:r>
              <a:rPr lang="en-US" altLang="zh-CN" sz="2400" dirty="0" smtClean="0"/>
              <a:t>2.</a:t>
            </a:r>
            <a:r>
              <a:rPr lang="zh-CN" altLang="en-US" sz="2400" dirty="0" smtClean="0"/>
              <a:t>本文作的主要工作， </a:t>
            </a:r>
            <a:r>
              <a:rPr lang="en-US" altLang="zh-CN" sz="2400" dirty="0" smtClean="0"/>
              <a:t>(1)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(2)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(3), ..... , (400—600</a:t>
            </a:r>
            <a:r>
              <a:rPr lang="zh-CN" altLang="en-US" sz="2400" dirty="0" smtClean="0"/>
              <a:t>字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   </a:t>
            </a:r>
            <a:r>
              <a:rPr lang="en-US" altLang="zh-CN" sz="2400" dirty="0" smtClean="0"/>
              <a:t>3.</a:t>
            </a:r>
            <a:r>
              <a:rPr lang="zh-CN" altLang="en-US" sz="2400" dirty="0" smtClean="0"/>
              <a:t>本文组织 第一章</a:t>
            </a:r>
            <a:r>
              <a:rPr lang="en-US" altLang="zh-CN" sz="2400" dirty="0" smtClean="0"/>
              <a:t>..</a:t>
            </a:r>
            <a:r>
              <a:rPr lang="zh-CN" altLang="en-US" sz="2400" dirty="0" smtClean="0"/>
              <a:t>第二章</a:t>
            </a:r>
            <a:r>
              <a:rPr lang="en-US" altLang="zh-CN" sz="2400" dirty="0" smtClean="0"/>
              <a:t>..</a:t>
            </a:r>
            <a:r>
              <a:rPr lang="zh-CN" altLang="en-US" sz="2400" dirty="0" smtClean="0"/>
              <a:t>第三章</a:t>
            </a:r>
            <a:r>
              <a:rPr lang="en-US" altLang="zh-CN" sz="2400" dirty="0" smtClean="0"/>
              <a:t>,..... 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(200</a:t>
            </a:r>
            <a:r>
              <a:rPr lang="zh-CN" altLang="en-US" sz="2400" dirty="0" smtClean="0"/>
              <a:t>字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    下面是一个篇学生写的论文摘要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中英文）样例</a:t>
            </a:r>
            <a:r>
              <a:rPr lang="en-US" altLang="zh-CN" sz="2400" dirty="0" smtClean="0"/>
              <a:t>.</a:t>
            </a:r>
          </a:p>
          <a:p>
            <a:pPr>
              <a:buNone/>
            </a:pPr>
            <a:endParaRPr lang="en-US" altLang="zh-CN" sz="2400" dirty="0" smtClean="0"/>
          </a:p>
          <a:p>
            <a:pPr algn="ctr">
              <a:buNone/>
            </a:pPr>
            <a:r>
              <a:rPr lang="zh-CN" altLang="en-US" sz="2400" dirty="0" smtClean="0">
                <a:hlinkClick r:id="rId2" action="ppaction://hlinkfile"/>
              </a:rPr>
              <a:t>实例</a:t>
            </a:r>
            <a:r>
              <a:rPr lang="en-US" altLang="zh-CN" sz="2400" dirty="0" smtClean="0">
                <a:hlinkClick r:id="rId2" action="ppaction://hlinkfile"/>
              </a:rPr>
              <a:t>1</a:t>
            </a:r>
            <a:r>
              <a:rPr lang="zh-CN" altLang="en-US" sz="2400" dirty="0" smtClean="0">
                <a:hlinkClick r:id="rId2" action="ppaction://hlinkfile"/>
              </a:rPr>
              <a:t>：拟周期及其关联规则采掘的研究与实现</a:t>
            </a:r>
            <a:endParaRPr lang="en-US" altLang="zh-CN" sz="2400" dirty="0" smtClean="0"/>
          </a:p>
          <a:p>
            <a:pPr algn="ctr"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Research and Implementation 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of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 Mining Relaxed Periods and their Association Rules</a:t>
            </a:r>
            <a:endParaRPr lang="zh-CN" altLang="en-US" sz="2400" dirty="0" smtClean="0">
              <a:latin typeface="Tahoma" pitchFamily="34" charset="0"/>
              <a:cs typeface="Tahoma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摘要样板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1357298"/>
            <a:ext cx="8643998" cy="4525963"/>
          </a:xfrm>
        </p:spPr>
        <p:txBody>
          <a:bodyPr/>
          <a:lstStyle/>
          <a:p>
            <a:pPr algn="ctr">
              <a:buNone/>
            </a:pPr>
            <a:endParaRPr lang="en-US" altLang="zh-CN" dirty="0" smtClean="0">
              <a:hlinkClick r:id="rId2" action="ppaction://hlinkfile"/>
            </a:endParaRPr>
          </a:p>
          <a:p>
            <a:pPr algn="ctr">
              <a:buNone/>
            </a:pPr>
            <a:endParaRPr lang="en-US" altLang="zh-CN" dirty="0" smtClean="0">
              <a:hlinkClick r:id="rId2" action="ppaction://hlinkfile"/>
            </a:endParaRPr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zh-CN" altLang="en-US" dirty="0" smtClean="0">
                <a:hlinkClick r:id="rId2" action="ppaction://hlinkfile"/>
              </a:rPr>
              <a:t>实例</a:t>
            </a:r>
            <a:r>
              <a:rPr lang="en-US" altLang="zh-CN" dirty="0" smtClean="0">
                <a:hlinkClick r:id="rId2" action="ppaction://hlinkfile"/>
              </a:rPr>
              <a:t>2</a:t>
            </a:r>
            <a:r>
              <a:rPr lang="zh-CN" altLang="en-US" dirty="0" smtClean="0">
                <a:hlinkClick r:id="rId2" action="ppaction://hlinkfile"/>
              </a:rPr>
              <a:t>：高校学生宿舍管理系</a:t>
            </a:r>
            <a:r>
              <a:rPr lang="zh-CN" altLang="en-US" dirty="0" smtClean="0">
                <a:hlinkClick r:id="rId2" action="ppaction://hlinkfile"/>
              </a:rPr>
              <a:t>统</a:t>
            </a:r>
            <a:r>
              <a:rPr lang="zh-CN" altLang="en-US" dirty="0" smtClean="0">
                <a:hlinkClick r:id="rId2" action="ppaction://hlinkfile"/>
              </a:rPr>
              <a:t>设计与实现</a:t>
            </a:r>
            <a:endParaRPr lang="en-US" altLang="zh-CN" dirty="0" smtClean="0">
              <a:hlinkClick r:id="rId2" action="ppaction://hlinkfile"/>
            </a:endParaRPr>
          </a:p>
          <a:p>
            <a:pPr algn="ctr"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Design and Implementation 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of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College Dormitory Information Management System</a:t>
            </a:r>
            <a:endParaRPr lang="zh-CN" altLang="en-US" sz="2400" dirty="0" smtClean="0">
              <a:solidFill>
                <a:srgbClr val="006600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摘要样板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除介词、冠词等首字母小写，名词、动词、形容词等首字母大写；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中英文对照：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</a:t>
            </a:r>
            <a:r>
              <a:rPr lang="en-US" altLang="zh-CN" smtClean="0"/>
              <a:t>-- Research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设计与实现</a:t>
            </a:r>
            <a:r>
              <a:rPr lang="en-US" altLang="zh-CN" dirty="0" smtClean="0"/>
              <a:t>—Design and Implementation</a:t>
            </a:r>
          </a:p>
          <a:p>
            <a:pPr lvl="1"/>
            <a:r>
              <a:rPr lang="zh-CN" altLang="en-US" dirty="0" smtClean="0"/>
              <a:t>信息管理系统</a:t>
            </a:r>
            <a:r>
              <a:rPr lang="en-US" altLang="zh-CN" dirty="0" smtClean="0"/>
              <a:t>– Information Management System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论文英语题目注意事项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1054-0AE9-4A7E-979D-F1B15D1D18F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Thesis Writing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4864307"/>
          </a:xfrm>
        </p:spPr>
        <p:txBody>
          <a:bodyPr/>
          <a:lstStyle/>
          <a:p>
            <a:r>
              <a:rPr lang="en-US" altLang="zh-CN" sz="2800" b="1" dirty="0">
                <a:ea typeface="楷体_GB2312" pitchFamily="49" charset="-122"/>
              </a:rPr>
              <a:t>Structure of a Thesis 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zh-CN" altLang="en-US" sz="2800" b="1" dirty="0" smtClean="0">
                <a:ea typeface="楷体_GB2312" pitchFamily="49" charset="-122"/>
              </a:rPr>
              <a:t>论文</a:t>
            </a:r>
            <a:r>
              <a:rPr lang="zh-CN" altLang="en-US" sz="2800" b="1" dirty="0">
                <a:ea typeface="楷体_GB2312" pitchFamily="49" charset="-122"/>
              </a:rPr>
              <a:t>的结构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  <a:p>
            <a:endParaRPr lang="en-US" altLang="zh-CN" sz="2200" b="1" dirty="0">
              <a:ea typeface="楷体_GB2312" pitchFamily="49" charset="-122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1000100" y="1857364"/>
            <a:ext cx="659608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/>
            <a:r>
              <a:rPr lang="en-US" altLang="zh-CN" sz="2000" dirty="0"/>
              <a:t>Title(</a:t>
            </a:r>
            <a:r>
              <a:rPr lang="zh-CN" altLang="en-US" sz="2000" dirty="0">
                <a:ea typeface="楷体_GB2312" pitchFamily="49" charset="-122"/>
              </a:rPr>
              <a:t>标题</a:t>
            </a:r>
            <a:r>
              <a:rPr lang="en-US" altLang="zh-CN" sz="20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b="1" dirty="0">
                <a:solidFill>
                  <a:srgbClr val="0000CC"/>
                </a:solidFill>
              </a:rPr>
              <a:t>Abstract(</a:t>
            </a:r>
            <a:r>
              <a:rPr lang="zh-CN" altLang="en-US" sz="2000" b="1" dirty="0">
                <a:solidFill>
                  <a:srgbClr val="0000CC"/>
                </a:solidFill>
                <a:ea typeface="楷体_GB2312" pitchFamily="49" charset="-122"/>
              </a:rPr>
              <a:t>摘要</a:t>
            </a:r>
            <a:r>
              <a:rPr lang="en-US" altLang="zh-CN" sz="2000" b="1" dirty="0">
                <a:solidFill>
                  <a:srgbClr val="0000CC"/>
                </a:solidFill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b="1" dirty="0">
                <a:solidFill>
                  <a:srgbClr val="0000CC"/>
                </a:solidFill>
              </a:rPr>
              <a:t>Keywords(</a:t>
            </a:r>
            <a:r>
              <a:rPr lang="zh-CN" altLang="en-US" sz="2000" b="1" dirty="0">
                <a:solidFill>
                  <a:srgbClr val="0000CC"/>
                </a:solidFill>
                <a:ea typeface="楷体_GB2312" pitchFamily="49" charset="-122"/>
              </a:rPr>
              <a:t>关键词</a:t>
            </a:r>
            <a:r>
              <a:rPr lang="en-US" altLang="zh-CN" sz="2000" b="1" dirty="0">
                <a:solidFill>
                  <a:srgbClr val="0000CC"/>
                </a:solidFill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dirty="0"/>
              <a:t>Table of contents(</a:t>
            </a:r>
            <a:r>
              <a:rPr lang="zh-CN" altLang="en-US" sz="2000" dirty="0">
                <a:ea typeface="楷体_GB2312" pitchFamily="49" charset="-122"/>
              </a:rPr>
              <a:t>目录</a:t>
            </a:r>
            <a:r>
              <a:rPr lang="en-US" altLang="zh-CN" sz="20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Introduction(</a:t>
            </a:r>
            <a:r>
              <a:rPr lang="zh-CN" altLang="en-US" sz="2000" dirty="0">
                <a:ea typeface="楷体_GB2312" pitchFamily="49" charset="-122"/>
              </a:rPr>
              <a:t>引言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800100" lvl="1" indent="-342900"/>
            <a:r>
              <a:rPr lang="en-US" altLang="zh-CN" sz="2000" dirty="0">
                <a:solidFill>
                  <a:srgbClr val="FF0000"/>
                </a:solidFill>
              </a:rPr>
              <a:t>	Method(</a:t>
            </a:r>
            <a:r>
              <a:rPr lang="zh-CN" altLang="en-US" sz="2000" dirty="0">
                <a:ea typeface="楷体_GB2312" pitchFamily="49" charset="-122"/>
              </a:rPr>
              <a:t>方法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800100" lvl="1" indent="-342900"/>
            <a:r>
              <a:rPr lang="en-US" altLang="zh-CN" sz="2000" dirty="0">
                <a:solidFill>
                  <a:srgbClr val="FF0000"/>
                </a:solidFill>
              </a:rPr>
              <a:t>	Results(</a:t>
            </a:r>
            <a:r>
              <a:rPr lang="zh-CN" altLang="en-US" sz="2000" dirty="0">
                <a:ea typeface="楷体_GB2312" pitchFamily="49" charset="-122"/>
              </a:rPr>
              <a:t>结果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800100" lvl="1" indent="-342900"/>
            <a:r>
              <a:rPr lang="en-US" altLang="zh-CN" sz="2000" dirty="0">
                <a:solidFill>
                  <a:srgbClr val="FF0000"/>
                </a:solidFill>
              </a:rPr>
              <a:t>	Discussion(</a:t>
            </a:r>
            <a:r>
              <a:rPr lang="zh-CN" altLang="en-US" sz="2000" dirty="0">
                <a:ea typeface="楷体_GB2312" pitchFamily="49" charset="-122"/>
              </a:rPr>
              <a:t>讨论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800100" lvl="1" indent="-342900"/>
            <a:r>
              <a:rPr lang="en-US" altLang="zh-CN" sz="2000" dirty="0">
                <a:solidFill>
                  <a:srgbClr val="FF0000"/>
                </a:solidFill>
              </a:rPr>
              <a:t>	Conclusion(</a:t>
            </a:r>
            <a:r>
              <a:rPr lang="zh-CN" altLang="en-US" sz="2000" dirty="0">
                <a:ea typeface="楷体_GB2312" pitchFamily="49" charset="-122"/>
              </a:rPr>
              <a:t>结论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dirty="0"/>
              <a:t>Acknowledgement(</a:t>
            </a:r>
            <a:r>
              <a:rPr lang="zh-CN" altLang="en-US" sz="2000" dirty="0">
                <a:ea typeface="楷体_GB2312" pitchFamily="49" charset="-122"/>
              </a:rPr>
              <a:t>致谢</a:t>
            </a:r>
            <a:r>
              <a:rPr lang="en-US" altLang="zh-CN" sz="20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dirty="0"/>
              <a:t>Notes(</a:t>
            </a:r>
            <a:r>
              <a:rPr lang="zh-CN" altLang="en-US" sz="2000" dirty="0">
                <a:ea typeface="楷体_GB2312" pitchFamily="49" charset="-122"/>
              </a:rPr>
              <a:t>注释</a:t>
            </a:r>
            <a:r>
              <a:rPr lang="en-US" altLang="zh-CN" sz="20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dirty="0"/>
              <a:t>References(</a:t>
            </a:r>
            <a:r>
              <a:rPr lang="zh-CN" altLang="en-US" sz="2000" dirty="0">
                <a:ea typeface="楷体_GB2312" pitchFamily="49" charset="-122"/>
              </a:rPr>
              <a:t>参考文献</a:t>
            </a:r>
            <a:r>
              <a:rPr lang="en-US" altLang="zh-CN" sz="20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dirty="0"/>
              <a:t>Appendix(</a:t>
            </a:r>
            <a:r>
              <a:rPr lang="zh-CN" altLang="en-US" sz="2000" dirty="0">
                <a:ea typeface="楷体_GB2312" pitchFamily="49" charset="-122"/>
              </a:rPr>
              <a:t>附录</a:t>
            </a:r>
            <a:r>
              <a:rPr lang="en-US" altLang="zh-CN" sz="2000" dirty="0"/>
              <a:t>)</a:t>
            </a:r>
          </a:p>
        </p:txBody>
      </p:sp>
      <p:sp>
        <p:nvSpPr>
          <p:cNvPr id="78869" name="AutoShape 21"/>
          <p:cNvSpPr>
            <a:spLocks/>
          </p:cNvSpPr>
          <p:nvPr/>
        </p:nvSpPr>
        <p:spPr bwMode="auto">
          <a:xfrm>
            <a:off x="1643042" y="3429000"/>
            <a:ext cx="142876" cy="1143008"/>
          </a:xfrm>
          <a:prstGeom prst="leftBracket">
            <a:avLst>
              <a:gd name="adj" fmla="val 10074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1214414" y="3857628"/>
            <a:ext cx="357191" cy="50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正</a:t>
            </a:r>
            <a:endParaRPr lang="zh-CN" altLang="en-US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文</a:t>
            </a:r>
          </a:p>
          <a:p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0B00-E77C-4FE0-B147-37A3A7CA6C9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Thesis Writing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一篇完整规范的学术论文结构如上所示</a:t>
            </a: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200" b="1" dirty="0"/>
              <a:t>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Title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</a:p>
          <a:p>
            <a:pPr lvl="1"/>
            <a:r>
              <a:rPr lang="en-US" altLang="zh-CN" sz="2800" b="1" dirty="0">
                <a:solidFill>
                  <a:srgbClr val="0000CC"/>
                </a:solidFill>
              </a:rPr>
              <a:t>Abstract</a:t>
            </a:r>
            <a:r>
              <a:rPr lang="zh-CN" altLang="en-US" sz="2800" b="1" dirty="0">
                <a:solidFill>
                  <a:srgbClr val="0000CC"/>
                </a:solidFill>
              </a:rPr>
              <a:t>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Introduction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Method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Discussion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Conclusion,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Reference</a:t>
            </a:r>
          </a:p>
          <a:p>
            <a:pPr lvl="1">
              <a:buFont typeface="Wingdings" pitchFamily="2" charset="2"/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	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以上八项内容是必不可少的，其他内容则根据具体需要而</a:t>
            </a:r>
            <a:r>
              <a:rPr lang="zh-CN" altLang="en-US" sz="2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定。</a:t>
            </a:r>
            <a:endParaRPr lang="zh-CN" altLang="en-US" sz="2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9137-2A81-4BC2-BEA3-2652BEF4E65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08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Abstract</a:t>
            </a:r>
            <a:r>
              <a:rPr lang="en-US" altLang="zh-CN" sz="4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smtClean="0"/>
              <a:t>Writing</a:t>
            </a:r>
            <a:endParaRPr lang="en-US" altLang="zh-CN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85778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33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Abstract (</a:t>
            </a:r>
            <a:r>
              <a:rPr kumimoji="1" lang="zh-CN" altLang="en-US" sz="33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摘要</a:t>
            </a:r>
            <a:r>
              <a:rPr lang="en-US" altLang="zh-CN" sz="33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摘要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又称提要，</a:t>
            </a:r>
            <a:r>
              <a:rPr kumimoji="1" lang="zh-CN" altLang="en-US" sz="2400" dirty="0" smtClean="0">
                <a:solidFill>
                  <a:srgbClr val="002E2D"/>
                </a:solidFill>
                <a:latin typeface="楷体_GB2312" pitchFamily="49" charset="-122"/>
                <a:ea typeface="楷体_GB2312" pitchFamily="49" charset="-122"/>
              </a:rPr>
              <a:t>是论文的梗概，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应概括地反映出本论文的主要内容</a:t>
            </a:r>
            <a:r>
              <a:rPr lang="zh-CN" altLang="en-US" sz="2400" b="1" dirty="0" smtClean="0"/>
              <a:t>。 </a:t>
            </a:r>
            <a:r>
              <a:rPr kumimoji="1" lang="zh-CN" altLang="en-US" sz="2400" dirty="0" smtClean="0">
                <a:solidFill>
                  <a:srgbClr val="002E2D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400" dirty="0" smtClean="0">
              <a:solidFill>
                <a:srgbClr val="002E2D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主要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概括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说明本论文的研究目的、内容、方法、成果和结论，并突出本论文的创造性成果或新见解。</a:t>
            </a:r>
            <a:endParaRPr kumimoji="1" lang="en-US" altLang="zh-CN" sz="2400" dirty="0" smtClean="0">
              <a:solidFill>
                <a:srgbClr val="002E2D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</a:pPr>
            <a:endParaRPr kumimoji="1" lang="en-US" altLang="zh-CN" sz="2400" dirty="0" smtClean="0">
              <a:solidFill>
                <a:srgbClr val="002E2D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摘要的目的在于：</a:t>
            </a:r>
            <a:endParaRPr kumimoji="1" lang="en-US" altLang="zh-CN" sz="2800" b="1" dirty="0" smtClean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为了</a:t>
            </a:r>
            <a:r>
              <a:rPr lang="zh-CN" altLang="en-US" sz="24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方便读者概略了解论文的内容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，以便确定是否阅读全文、或其中一部分，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也是为了方便科技信息人员编文摘和索引检索工具。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10000"/>
              </a:lnSpc>
            </a:pPr>
            <a:endParaRPr kumimoji="1" lang="en-US" altLang="zh-CN" sz="4400" dirty="0" smtClean="0">
              <a:solidFill>
                <a:srgbClr val="002E2D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kumimoji="1" lang="zh-CN" altLang="en-US" sz="4400" b="1" dirty="0">
              <a:solidFill>
                <a:srgbClr val="002E2D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摘要的内容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850392" lvl="1" indent="-457200">
              <a:buFont typeface="Wingdings" pitchFamily="2" charset="2"/>
              <a:buChar char="l"/>
            </a:pP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论文的背景、意义、主旨和目的；</a:t>
            </a:r>
          </a:p>
          <a:p>
            <a:pPr marL="850392" lvl="1" indent="-457200">
              <a:buFont typeface="Wingdings" pitchFamily="2" charset="2"/>
              <a:buChar char="l"/>
            </a:pP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基本理论依据，基本假设；</a:t>
            </a:r>
          </a:p>
          <a:p>
            <a:pPr marL="850392" lvl="1" indent="-457200">
              <a:buFont typeface="Wingdings" pitchFamily="2" charset="2"/>
              <a:buChar char="l"/>
            </a:pP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研究方法；研究结果；</a:t>
            </a:r>
            <a:endParaRPr kumimoji="1"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850392" lvl="1" indent="-457200">
              <a:buFont typeface="Wingdings" pitchFamily="2" charset="2"/>
              <a:buChar char="l"/>
            </a:pP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主要创新点；简短讨论。</a:t>
            </a:r>
            <a:endParaRPr kumimoji="1"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594360" indent="-457200">
              <a:buFont typeface="Wingdings" pitchFamily="2" charset="2"/>
              <a:buChar char="l"/>
            </a:pPr>
            <a:endParaRPr kumimoji="1" lang="en-US" altLang="zh-CN" sz="2800" b="1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94360" indent="-457200">
              <a:buFont typeface="Wingdings" pitchFamily="2" charset="2"/>
              <a:buChar char="l"/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关键词</a:t>
            </a:r>
            <a:endParaRPr kumimoji="1" lang="en-US" altLang="zh-CN" sz="2800" b="1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50392" lvl="1" indent="-457200">
              <a:buFont typeface="Wingdings" pitchFamily="2" charset="2"/>
              <a:buChar char="l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为便于文献检索，摘要最后要注明</a:t>
            </a:r>
            <a:r>
              <a:rPr 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个具有代表意义和提纲挈领的关键词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50392" lvl="1" indent="-457200">
              <a:buFont typeface="Wingdings" pitchFamily="2" charset="2"/>
              <a:buChar char="l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关键词是能反映论文主要内容的通用词条。</a:t>
            </a:r>
            <a:endParaRPr lang="zh-CN" altLang="en-US" sz="2400" dirty="0" smtClean="0"/>
          </a:p>
          <a:p>
            <a:pPr marL="850392" lvl="1" indent="-457200">
              <a:buFont typeface="Wingdings" pitchFamily="2" charset="2"/>
              <a:buChar char="l"/>
            </a:pPr>
            <a:endParaRPr kumimoji="1"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</a:pP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lnSpc>
                <a:spcPct val="110000"/>
              </a:lnSpc>
            </a:pPr>
            <a:endParaRPr kumimoji="1" lang="zh-CN" altLang="en-US" sz="4400" dirty="0" smtClean="0">
              <a:solidFill>
                <a:srgbClr val="002E2D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Abstract</a:t>
            </a:r>
            <a:r>
              <a:rPr lang="en-US" altLang="zh-CN" sz="4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smtClean="0"/>
              <a:t>Writing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EF25-7380-4B2A-942F-93179BE2F99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r>
              <a:rPr lang="en-US" altLang="zh-CN" sz="4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smtClean="0"/>
              <a:t>Writing</a:t>
            </a: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5143536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摘要内容一般包括：</a:t>
            </a:r>
          </a:p>
          <a:p>
            <a:pPr marL="850392" lvl="1" indent="-457200">
              <a:buFont typeface="+mj-lt"/>
              <a:buAutoNum type="arabicPeriod"/>
            </a:pPr>
            <a:r>
              <a:rPr kumimoji="1"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目的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(objectives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purposes)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kumimoji="1" lang="en-US" altLang="zh-CN" sz="24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1088136" lvl="2" indent="-457200"/>
            <a:r>
              <a:rPr kumimoji="1"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包括论文的背景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、范围、内容、要解决的问题及解决这一问题的重要性和意义。</a:t>
            </a:r>
          </a:p>
          <a:p>
            <a:pPr marL="850392" lvl="1" indent="-457200">
              <a:buFont typeface="+mj-lt"/>
              <a:buAutoNum type="arabicPeriod"/>
            </a:pPr>
            <a:r>
              <a:rPr kumimoji="1"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(methods and materials)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包括：系统分析和设计的手段、过程、工具等。</a:t>
            </a:r>
            <a:endParaRPr kumimoji="1" lang="zh-CN" altLang="en-US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850392" lvl="1" indent="-457200">
              <a:buFont typeface="+mj-lt"/>
              <a:buAutoNum type="arabicPeriod"/>
            </a:pPr>
            <a:r>
              <a:rPr kumimoji="1"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结果与简短讨论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(results and discussions)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：包括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数据、测试与结果分析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 marL="850392" lvl="1" indent="-457200">
              <a:buFont typeface="+mj-lt"/>
              <a:buAutoNum type="arabicPeriod"/>
            </a:pPr>
            <a:r>
              <a:rPr kumimoji="1"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结论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(conclusions)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：主要结论，研究的价值和意义等。</a:t>
            </a:r>
          </a:p>
          <a:p>
            <a:pPr>
              <a:buFont typeface="Wingdings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kumimoji="1" lang="zh-CN" altLang="en-US" sz="2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概括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地说，摘要必须回答“</a:t>
            </a:r>
            <a:r>
              <a:rPr kumimoji="1" lang="zh-CN" altLang="en-US" sz="22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研究什么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”、“</a:t>
            </a:r>
            <a:r>
              <a:rPr kumimoji="1" lang="zh-CN" altLang="en-US" sz="22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怎么研究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”、“</a:t>
            </a:r>
            <a:r>
              <a:rPr kumimoji="1" lang="zh-CN" altLang="en-US" sz="22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得到了什么结果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”、“</a:t>
            </a:r>
            <a:r>
              <a:rPr kumimoji="1" lang="zh-CN" altLang="en-US" sz="2200" b="1" dirty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结果说明了什么</a:t>
            </a:r>
            <a:r>
              <a:rPr kumimoji="1" lang="zh-CN" altLang="en-US" sz="2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”等问题。</a:t>
            </a:r>
          </a:p>
          <a:p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62316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设计开发类型：</a:t>
            </a:r>
            <a:endParaRPr kumimoji="1" lang="en-US" altLang="zh-CN" sz="2800" b="1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包括：信息管理系统、网站设计开发和移动应用程序等软件类课题</a:t>
            </a:r>
            <a:endParaRPr kumimoji="1" lang="en-US" altLang="zh-CN" sz="2400" b="1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研究什么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”：系统的开发背景、开发一个什么系统、系统管理的数据和信息、系统实现的主要功能等；</a:t>
            </a:r>
            <a:endParaRPr kumimoji="1" lang="en-US" altLang="zh-CN" sz="240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怎么研究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”：系统设计和开发的过程、开发所使用的工具等；</a:t>
            </a:r>
            <a:endParaRPr kumimoji="1" lang="en-US" altLang="zh-CN" sz="240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得到了什么结果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--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实际开发出来了一个怎样的系统，比如：实现了哪些功能、有哪些特点等；</a:t>
            </a:r>
            <a:endParaRPr kumimoji="1" lang="en-US" altLang="zh-CN" sz="240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结果说明了什么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”：对系统做了哪些测试以及测试结果，由测试结果而得出的对系统的总结和结论。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计算机专业本科毕业论文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应用研究类型：</a:t>
            </a:r>
            <a:endParaRPr kumimoji="1" lang="en-US" altLang="zh-CN" sz="2800" b="1" dirty="0" smtClean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包括对计算机领域的某一项先进技术进行研究、或对某一算法进行研究等类型的课题。</a:t>
            </a:r>
            <a:endParaRPr kumimoji="1" lang="en-US" altLang="zh-CN" sz="2400" b="1" dirty="0" smtClean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研究什么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”：研究的背景、研究了一个什么新技术或算法、新技术或算法能解决什么实际问题等；</a:t>
            </a:r>
            <a:endParaRPr kumimoji="1" lang="en-US" altLang="zh-CN" sz="240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怎么研究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”：采用了哪些方法进行研究、研究所使用的工具、研究的过程等；</a:t>
            </a:r>
            <a:endParaRPr kumimoji="1" lang="en-US" altLang="zh-CN" sz="240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得到了什么结果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”：研究后做了哪些工作，如：改进了算法、或者设计代码实现了新技术或算法等；</a:t>
            </a:r>
            <a:endParaRPr kumimoji="1" lang="en-US" altLang="zh-CN" sz="240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kumimoji="1" lang="zh-CN" altLang="en-US" sz="2400" b="1" dirty="0" smtClean="0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结果说明了什么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”：采用什么数据对系统进行哪些测试，测试结果是什么，由测试结果分析而得出的结论是什么？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计算机专业本科毕业论文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摘要撰写要求是：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准确而高度概括论文的主要内容，一般不作评价。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文字要求精炼、明白，用字严格推敲。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文摘内容中一般不举例证，不讲过程，不做工作对比，不用图、图解、简表等，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只用标准科学命名，术语、惯用缩写、符号。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r>
              <a:rPr lang="en-US" altLang="zh-CN" sz="44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smtClean="0"/>
              <a:t>Writing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AB856-56AA-4734-A1C7-2FEB079A8AA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483</TotalTime>
  <Words>1767</Words>
  <Application>Microsoft Office PowerPoint</Application>
  <PresentationFormat>全屏显示(4:3)</PresentationFormat>
  <Paragraphs>171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聚合</vt:lpstr>
      <vt:lpstr>Abstract Writing of a Thesis</vt:lpstr>
      <vt:lpstr>Thesis Writing</vt:lpstr>
      <vt:lpstr>Thesis Writing</vt:lpstr>
      <vt:lpstr> Abstract Writing</vt:lpstr>
      <vt:lpstr>Abstract Writing</vt:lpstr>
      <vt:lpstr>Abstract Writing</vt:lpstr>
      <vt:lpstr>计算机专业本科毕业论文</vt:lpstr>
      <vt:lpstr>计算机专业本科毕业论文</vt:lpstr>
      <vt:lpstr>Abstract Writing</vt:lpstr>
      <vt:lpstr>Abstract Writing</vt:lpstr>
      <vt:lpstr>Abstract Writing</vt:lpstr>
      <vt:lpstr>摘要(Abstract)</vt:lpstr>
      <vt:lpstr>英文摘要(Abstract)</vt:lpstr>
      <vt:lpstr>英文摘要(Abstract)</vt:lpstr>
      <vt:lpstr>英文摘要(Abstract)</vt:lpstr>
      <vt:lpstr>摘要样板1：</vt:lpstr>
      <vt:lpstr>摘要样板2：</vt:lpstr>
      <vt:lpstr>论文英语题目注意事项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Writing</dc:title>
  <dc:creator>TR</dc:creator>
  <cp:lastModifiedBy>Administrator</cp:lastModifiedBy>
  <cp:revision>104</cp:revision>
  <dcterms:created xsi:type="dcterms:W3CDTF">2014-05-07T08:01:34Z</dcterms:created>
  <dcterms:modified xsi:type="dcterms:W3CDTF">2016-04-22T08:05:07Z</dcterms:modified>
</cp:coreProperties>
</file>