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4" r:id="rId4"/>
    <p:sldId id="265" r:id="rId5"/>
    <p:sldId id="261" r:id="rId6"/>
    <p:sldId id="268" r:id="rId7"/>
    <p:sldId id="266" r:id="rId8"/>
    <p:sldId id="258" r:id="rId9"/>
    <p:sldId id="262" r:id="rId10"/>
    <p:sldId id="263" r:id="rId11"/>
    <p:sldId id="260" r:id="rId12"/>
    <p:sldId id="25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6AEC0F6-BD97-45B9-B113-3B09CD2373E3}">
          <p14:sldIdLst>
            <p14:sldId id="256"/>
            <p14:sldId id="257"/>
            <p14:sldId id="264"/>
            <p14:sldId id="265"/>
            <p14:sldId id="261"/>
            <p14:sldId id="268"/>
            <p14:sldId id="266"/>
            <p14:sldId id="258"/>
            <p14:sldId id="262"/>
            <p14:sldId id="263"/>
          </p14:sldIdLst>
        </p14:section>
        <p14:section name="其他" id="{17F00BF4-3D40-42F9-AD54-70C56378FD86}">
          <p14:sldIdLst>
            <p14:sldId id="260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8731" autoAdjust="0"/>
  </p:normalViewPr>
  <p:slideViewPr>
    <p:cSldViewPr snapToGrid="0">
      <p:cViewPr varScale="1">
        <p:scale>
          <a:sx n="34" d="100"/>
          <a:sy n="34" d="100"/>
        </p:scale>
        <p:origin x="7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E9495D-C767-451C-BE87-6B36E715E1A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20DA8D4-88D4-47CF-8030-FA5D17227024}">
      <dgm:prSet/>
      <dgm:spPr/>
      <dgm:t>
        <a:bodyPr/>
        <a:lstStyle/>
        <a:p>
          <a:r>
            <a:rPr lang="zh-CN"/>
            <a:t>首次推理</a:t>
          </a:r>
          <a:r>
            <a:rPr lang="en-US"/>
            <a:t>:0.5s</a:t>
          </a:r>
          <a:endParaRPr lang="zh-CN"/>
        </a:p>
      </dgm:t>
    </dgm:pt>
    <dgm:pt modelId="{50A7FF1C-C06A-4265-A1B5-B0A571BD664B}" type="parTrans" cxnId="{968B6F8D-1207-4DD6-A23F-1FF52CF7B6EF}">
      <dgm:prSet/>
      <dgm:spPr/>
      <dgm:t>
        <a:bodyPr/>
        <a:lstStyle/>
        <a:p>
          <a:endParaRPr lang="zh-CN" altLang="en-US"/>
        </a:p>
      </dgm:t>
    </dgm:pt>
    <dgm:pt modelId="{1C52CF1E-F10F-45D0-8685-2992B15D0DE1}" type="sibTrans" cxnId="{968B6F8D-1207-4DD6-A23F-1FF52CF7B6EF}">
      <dgm:prSet/>
      <dgm:spPr/>
      <dgm:t>
        <a:bodyPr/>
        <a:lstStyle/>
        <a:p>
          <a:endParaRPr lang="zh-CN" altLang="en-US"/>
        </a:p>
      </dgm:t>
    </dgm:pt>
    <dgm:pt modelId="{DD8178B0-015C-4510-9F2F-9411558D1F76}">
      <dgm:prSet/>
      <dgm:spPr/>
      <dgm:t>
        <a:bodyPr/>
        <a:lstStyle/>
        <a:p>
          <a:r>
            <a:rPr lang="zh-CN" dirty="0"/>
            <a:t>其他推理</a:t>
          </a:r>
          <a:r>
            <a:rPr lang="en-US" dirty="0"/>
            <a:t>:0.005s</a:t>
          </a:r>
          <a:endParaRPr lang="zh-CN" dirty="0"/>
        </a:p>
      </dgm:t>
    </dgm:pt>
    <dgm:pt modelId="{FA907961-CED6-4C56-AC26-D042690B28CD}" type="parTrans" cxnId="{4BC74422-DB23-4931-8835-BD390CF55C2F}">
      <dgm:prSet/>
      <dgm:spPr/>
      <dgm:t>
        <a:bodyPr/>
        <a:lstStyle/>
        <a:p>
          <a:endParaRPr lang="zh-CN" altLang="en-US"/>
        </a:p>
      </dgm:t>
    </dgm:pt>
    <dgm:pt modelId="{C8034F5E-E3A5-4F65-AAAE-BE7B0769F917}" type="sibTrans" cxnId="{4BC74422-DB23-4931-8835-BD390CF55C2F}">
      <dgm:prSet/>
      <dgm:spPr/>
      <dgm:t>
        <a:bodyPr/>
        <a:lstStyle/>
        <a:p>
          <a:endParaRPr lang="zh-CN" altLang="en-US"/>
        </a:p>
      </dgm:t>
    </dgm:pt>
    <dgm:pt modelId="{047ED82B-D205-48BE-98E9-F41F322A66BC}" type="pres">
      <dgm:prSet presAssocID="{56E9495D-C767-451C-BE87-6B36E715E1AF}" presName="linearFlow" presStyleCnt="0">
        <dgm:presLayoutVars>
          <dgm:resizeHandles val="exact"/>
        </dgm:presLayoutVars>
      </dgm:prSet>
      <dgm:spPr/>
    </dgm:pt>
    <dgm:pt modelId="{39837F8A-12D2-4FE8-9073-5A20AD71EE30}" type="pres">
      <dgm:prSet presAssocID="{E20DA8D4-88D4-47CF-8030-FA5D17227024}" presName="node" presStyleLbl="node1" presStyleIdx="0" presStyleCnt="2">
        <dgm:presLayoutVars>
          <dgm:bulletEnabled val="1"/>
        </dgm:presLayoutVars>
      </dgm:prSet>
      <dgm:spPr/>
    </dgm:pt>
    <dgm:pt modelId="{29E3835C-1D2B-4814-BB69-F4D017B26753}" type="pres">
      <dgm:prSet presAssocID="{1C52CF1E-F10F-45D0-8685-2992B15D0DE1}" presName="sibTrans" presStyleLbl="sibTrans2D1" presStyleIdx="0" presStyleCnt="1"/>
      <dgm:spPr/>
    </dgm:pt>
    <dgm:pt modelId="{70D5053A-BE2C-492D-92BE-9860C9739AB6}" type="pres">
      <dgm:prSet presAssocID="{1C52CF1E-F10F-45D0-8685-2992B15D0DE1}" presName="connectorText" presStyleLbl="sibTrans2D1" presStyleIdx="0" presStyleCnt="1"/>
      <dgm:spPr/>
    </dgm:pt>
    <dgm:pt modelId="{E5F4906D-E9FF-42A5-94D0-6000B3DEDFC4}" type="pres">
      <dgm:prSet presAssocID="{DD8178B0-015C-4510-9F2F-9411558D1F76}" presName="node" presStyleLbl="node1" presStyleIdx="1" presStyleCnt="2">
        <dgm:presLayoutVars>
          <dgm:bulletEnabled val="1"/>
        </dgm:presLayoutVars>
      </dgm:prSet>
      <dgm:spPr/>
    </dgm:pt>
  </dgm:ptLst>
  <dgm:cxnLst>
    <dgm:cxn modelId="{4BC74422-DB23-4931-8835-BD390CF55C2F}" srcId="{56E9495D-C767-451C-BE87-6B36E715E1AF}" destId="{DD8178B0-015C-4510-9F2F-9411558D1F76}" srcOrd="1" destOrd="0" parTransId="{FA907961-CED6-4C56-AC26-D042690B28CD}" sibTransId="{C8034F5E-E3A5-4F65-AAAE-BE7B0769F917}"/>
    <dgm:cxn modelId="{999B8B5C-40CD-4348-8774-7B60F7AF2310}" type="presOf" srcId="{E20DA8D4-88D4-47CF-8030-FA5D17227024}" destId="{39837F8A-12D2-4FE8-9073-5A20AD71EE30}" srcOrd="0" destOrd="0" presId="urn:microsoft.com/office/officeart/2005/8/layout/process2"/>
    <dgm:cxn modelId="{8228EC46-92BE-45FF-A962-98224547A310}" type="presOf" srcId="{56E9495D-C767-451C-BE87-6B36E715E1AF}" destId="{047ED82B-D205-48BE-98E9-F41F322A66BC}" srcOrd="0" destOrd="0" presId="urn:microsoft.com/office/officeart/2005/8/layout/process2"/>
    <dgm:cxn modelId="{210AB56B-FCC0-4D22-B29E-2CB69787296E}" type="presOf" srcId="{1C52CF1E-F10F-45D0-8685-2992B15D0DE1}" destId="{70D5053A-BE2C-492D-92BE-9860C9739AB6}" srcOrd="1" destOrd="0" presId="urn:microsoft.com/office/officeart/2005/8/layout/process2"/>
    <dgm:cxn modelId="{22420D70-E495-48BA-97BD-0DD1A65239F9}" type="presOf" srcId="{1C52CF1E-F10F-45D0-8685-2992B15D0DE1}" destId="{29E3835C-1D2B-4814-BB69-F4D017B26753}" srcOrd="0" destOrd="0" presId="urn:microsoft.com/office/officeart/2005/8/layout/process2"/>
    <dgm:cxn modelId="{968B6F8D-1207-4DD6-A23F-1FF52CF7B6EF}" srcId="{56E9495D-C767-451C-BE87-6B36E715E1AF}" destId="{E20DA8D4-88D4-47CF-8030-FA5D17227024}" srcOrd="0" destOrd="0" parTransId="{50A7FF1C-C06A-4265-A1B5-B0A571BD664B}" sibTransId="{1C52CF1E-F10F-45D0-8685-2992B15D0DE1}"/>
    <dgm:cxn modelId="{A88591A5-868B-4F5A-A18B-056A7A6711C9}" type="presOf" srcId="{DD8178B0-015C-4510-9F2F-9411558D1F76}" destId="{E5F4906D-E9FF-42A5-94D0-6000B3DEDFC4}" srcOrd="0" destOrd="0" presId="urn:microsoft.com/office/officeart/2005/8/layout/process2"/>
    <dgm:cxn modelId="{1C6044AD-04C5-4BD4-B266-C10CC6118C87}" type="presParOf" srcId="{047ED82B-D205-48BE-98E9-F41F322A66BC}" destId="{39837F8A-12D2-4FE8-9073-5A20AD71EE30}" srcOrd="0" destOrd="0" presId="urn:microsoft.com/office/officeart/2005/8/layout/process2"/>
    <dgm:cxn modelId="{34880257-237B-47FB-A1C1-83AE0234848F}" type="presParOf" srcId="{047ED82B-D205-48BE-98E9-F41F322A66BC}" destId="{29E3835C-1D2B-4814-BB69-F4D017B26753}" srcOrd="1" destOrd="0" presId="urn:microsoft.com/office/officeart/2005/8/layout/process2"/>
    <dgm:cxn modelId="{A33B2C66-7A4A-4CBD-ACC7-1FB1A8B6B45C}" type="presParOf" srcId="{29E3835C-1D2B-4814-BB69-F4D017B26753}" destId="{70D5053A-BE2C-492D-92BE-9860C9739AB6}" srcOrd="0" destOrd="0" presId="urn:microsoft.com/office/officeart/2005/8/layout/process2"/>
    <dgm:cxn modelId="{2CA39922-EDE6-4229-9D2A-606C699EA068}" type="presParOf" srcId="{047ED82B-D205-48BE-98E9-F41F322A66BC}" destId="{E5F4906D-E9FF-42A5-94D0-6000B3DEDFC4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37F8A-12D2-4FE8-9073-5A20AD71EE30}">
      <dsp:nvSpPr>
        <dsp:cNvPr id="0" name=""/>
        <dsp:cNvSpPr/>
      </dsp:nvSpPr>
      <dsp:spPr>
        <a:xfrm>
          <a:off x="301909" y="112"/>
          <a:ext cx="1366229" cy="3676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/>
            <a:t>首次推理</a:t>
          </a:r>
          <a:r>
            <a:rPr lang="en-US" sz="1400" kern="1200"/>
            <a:t>:0.5s</a:t>
          </a:r>
          <a:endParaRPr lang="zh-CN" sz="1400" kern="1200"/>
        </a:p>
      </dsp:txBody>
      <dsp:txXfrm>
        <a:off x="312676" y="10879"/>
        <a:ext cx="1344695" cy="346087"/>
      </dsp:txXfrm>
    </dsp:sp>
    <dsp:sp modelId="{29E3835C-1D2B-4814-BB69-F4D017B26753}">
      <dsp:nvSpPr>
        <dsp:cNvPr id="0" name=""/>
        <dsp:cNvSpPr/>
      </dsp:nvSpPr>
      <dsp:spPr>
        <a:xfrm rot="5400000">
          <a:off x="916095" y="376923"/>
          <a:ext cx="137857" cy="1654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 rot="-5400000">
        <a:off x="935396" y="390709"/>
        <a:ext cx="99257" cy="96500"/>
      </dsp:txXfrm>
    </dsp:sp>
    <dsp:sp modelId="{E5F4906D-E9FF-42A5-94D0-6000B3DEDFC4}">
      <dsp:nvSpPr>
        <dsp:cNvPr id="0" name=""/>
        <dsp:cNvSpPr/>
      </dsp:nvSpPr>
      <dsp:spPr>
        <a:xfrm>
          <a:off x="301909" y="551543"/>
          <a:ext cx="1366229" cy="3676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 dirty="0"/>
            <a:t>其他推理</a:t>
          </a:r>
          <a:r>
            <a:rPr lang="en-US" sz="1400" kern="1200" dirty="0"/>
            <a:t>:0.005s</a:t>
          </a:r>
          <a:endParaRPr lang="zh-CN" sz="1400" kern="1200" dirty="0"/>
        </a:p>
      </dsp:txBody>
      <dsp:txXfrm>
        <a:off x="312676" y="562310"/>
        <a:ext cx="1344695" cy="346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33C0A-CF04-4259-A87E-567A9B5D8053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5E986-8D60-47A8-B09E-922F664B3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412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Trt.OnnxParser</a:t>
            </a:r>
            <a:r>
              <a:rPr lang="en-US" altLang="zh-CN" dirty="0"/>
              <a:t>() </a:t>
            </a:r>
            <a:r>
              <a:rPr lang="zh-CN" altLang="en-US" dirty="0"/>
              <a:t>目前只支持对网络进行导出</a:t>
            </a:r>
            <a:r>
              <a:rPr lang="en-US" altLang="zh-CN" dirty="0"/>
              <a:t>, </a:t>
            </a:r>
            <a:r>
              <a:rPr lang="zh-CN" altLang="en-US" dirty="0"/>
              <a:t>及</a:t>
            </a:r>
            <a:r>
              <a:rPr lang="en-US" altLang="zh-CN" dirty="0"/>
              <a:t>Net</a:t>
            </a:r>
            <a:r>
              <a:rPr lang="zh-CN" altLang="en-US" dirty="0"/>
              <a:t>的导出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 err="1"/>
              <a:t>Host_mem</a:t>
            </a:r>
            <a:r>
              <a:rPr lang="en-US" altLang="zh-CN" dirty="0"/>
              <a:t> = </a:t>
            </a:r>
            <a:r>
              <a:rPr lang="en-US" altLang="zh-CN" dirty="0" err="1"/>
              <a:t>cuda.pagelocked_empty</a:t>
            </a:r>
            <a:r>
              <a:rPr lang="en-US" altLang="zh-CN" dirty="0"/>
              <a:t>(size, </a:t>
            </a:r>
            <a:r>
              <a:rPr lang="en-US" altLang="zh-CN" dirty="0" err="1"/>
              <a:t>dtype</a:t>
            </a:r>
            <a:r>
              <a:rPr lang="en-US" altLang="zh-CN" dirty="0"/>
              <a:t>)#</a:t>
            </a:r>
            <a:r>
              <a:rPr lang="zh-CN" altLang="en-US" dirty="0"/>
              <a:t>申请缓存的大小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75E986-8D60-47A8-B09E-922F664B33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798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yolo_input_resolution: (608,608)</a:t>
            </a:r>
          </a:p>
          <a:p>
            <a:endParaRPr lang="en-US" altLang="zh-CN" dirty="0"/>
          </a:p>
          <a:p>
            <a:r>
              <a:rPr lang="en-US" altLang="zh-CN" dirty="0" err="1"/>
              <a:t>Load_and_resize</a:t>
            </a:r>
            <a:r>
              <a:rPr lang="en-US" altLang="zh-CN" dirty="0"/>
              <a:t>()</a:t>
            </a:r>
            <a:r>
              <a:rPr lang="zh-CN" altLang="en-US" dirty="0"/>
              <a:t>只能对</a:t>
            </a:r>
            <a:r>
              <a:rPr lang="en-US" altLang="zh-CN" dirty="0"/>
              <a:t>PIL</a:t>
            </a:r>
            <a:r>
              <a:rPr lang="zh-CN" altLang="en-US" dirty="0"/>
              <a:t>格式的图形进行</a:t>
            </a:r>
            <a:r>
              <a:rPr lang="en-US" altLang="zh-CN" dirty="0"/>
              <a:t>resize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75E986-8D60-47A8-B09E-922F664B33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632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_process_feats(): </a:t>
            </a:r>
            <a:r>
              <a:rPr lang="zh-CN" altLang="en-US" dirty="0"/>
              <a:t>将</a:t>
            </a:r>
            <a:r>
              <a:rPr lang="en-US" altLang="zh-CN" dirty="0" err="1"/>
              <a:t>output_reshped</a:t>
            </a:r>
            <a:r>
              <a:rPr lang="zh-CN" altLang="en-US" dirty="0"/>
              <a:t>处理为预测的结果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Outputs: (n, </a:t>
            </a:r>
            <a:r>
              <a:rPr lang="en-US" altLang="zh-CN" dirty="0" err="1"/>
              <a:t>grid_w</a:t>
            </a:r>
            <a:r>
              <a:rPr lang="en-US" altLang="zh-CN" dirty="0"/>
              <a:t>*</a:t>
            </a:r>
            <a:r>
              <a:rPr lang="en-US" altLang="zh-CN" dirty="0" err="1"/>
              <a:t>grid_h</a:t>
            </a:r>
            <a:r>
              <a:rPr lang="en-US" altLang="zh-CN" dirty="0"/>
              <a:t>*</a:t>
            </a:r>
            <a:r>
              <a:rPr lang="en-US" altLang="zh-CN" dirty="0" err="1"/>
              <a:t>num_anchors</a:t>
            </a:r>
            <a:r>
              <a:rPr lang="en-US" altLang="zh-CN" dirty="0"/>
              <a:t>*</a:t>
            </a:r>
            <a:r>
              <a:rPr lang="en-US" altLang="zh-CN" dirty="0" err="1"/>
              <a:t>num_classes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这里</a:t>
            </a:r>
            <a:r>
              <a:rPr lang="en-US" altLang="zh-CN" dirty="0"/>
              <a:t>outputs</a:t>
            </a:r>
            <a:r>
              <a:rPr lang="zh-CN" altLang="en-US" dirty="0"/>
              <a:t>的</a:t>
            </a:r>
            <a:r>
              <a:rPr lang="en-US" altLang="zh-CN" dirty="0" err="1"/>
              <a:t>xywh</a:t>
            </a:r>
            <a:r>
              <a:rPr lang="zh-CN" altLang="en-US" dirty="0"/>
              <a:t>是一个相对值</a:t>
            </a:r>
            <a:r>
              <a:rPr lang="en-US" altLang="zh-CN" dirty="0"/>
              <a:t>, </a:t>
            </a:r>
            <a:r>
              <a:rPr lang="zh-CN" altLang="en-US" dirty="0"/>
              <a:t>所以只需要乘以原始图形的长宽</a:t>
            </a:r>
            <a:r>
              <a:rPr lang="en-US" altLang="zh-CN" dirty="0"/>
              <a:t>,</a:t>
            </a:r>
            <a:r>
              <a:rPr lang="zh-CN" altLang="en-US" dirty="0"/>
              <a:t>就可以获得预测</a:t>
            </a:r>
            <a:r>
              <a:rPr lang="en-US" altLang="zh-CN" dirty="0"/>
              <a:t>box</a:t>
            </a:r>
            <a:r>
              <a:rPr lang="zh-CN" altLang="en-US" dirty="0"/>
              <a:t>在原始图形的位置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75E986-8D60-47A8-B09E-922F664B33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644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75E986-8D60-47A8-B09E-922F664B336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501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75E986-8D60-47A8-B09E-922F664B336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063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75E986-8D60-47A8-B09E-922F664B336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618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6C909-3182-43B4-A87A-39D59C370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7BFAFD-DFC3-462C-A1A9-57E8A936A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ACBCA4-10C6-4247-B977-383BE6403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0C97-518A-4E0E-AA63-9CEBB84ABA8B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81A7FB-3857-429D-9A5B-F3A423A7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5E889D-F1B9-4594-A075-F6C92A2D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9B15-8827-41A7-935E-8AC350650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68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61E35-A8F4-42A6-9570-60F090553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D8222A-A80D-4ACC-9D04-3A3316A61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98D6B0-BE54-449C-A905-1C7018C3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0C97-518A-4E0E-AA63-9CEBB84ABA8B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1F736F-7A78-4373-825C-3E083792C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1DDC5-C803-43A7-8DD9-F891C8E7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9B15-8827-41A7-935E-8AC350650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74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CC945F-A52E-414D-8C66-DB2377709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14568F-667D-4BB0-8754-34A64851D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42D293-035E-4190-A97E-E76F947E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0C97-518A-4E0E-AA63-9CEBB84ABA8B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48BC74-F016-45B9-B58E-5BE774F46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F96ABD-5A8B-4137-AEFA-2BE88CA9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9B15-8827-41A7-935E-8AC350650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97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BAE9C-AFC3-4529-A3CF-CF5B5AFD8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C95CA-24E2-4930-A560-5E611668D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13AC7F-0DE6-437A-868E-3FCDF8AAA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0C97-518A-4E0E-AA63-9CEBB84ABA8B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3C7C57-FB5E-41A8-B59B-8344E983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33993D-A227-47ED-9999-9FB870DB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9B15-8827-41A7-935E-8AC350650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05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7A87F-4DC9-4AFA-B2E7-62D11A36C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F720E8-5953-4D73-ACCA-94085E99C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CF3616-492D-4749-A964-FAEDEAB28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0C97-518A-4E0E-AA63-9CEBB84ABA8B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5FDD1B-E6A6-4527-B15C-3632E508A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7710F-4696-4610-B943-2BE6B2F6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9B15-8827-41A7-935E-8AC350650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55D6A-7E88-44F5-ACBA-A7CC39A4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ACB6B1-E5D6-4002-A3C4-1241732C6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849342-B60A-42BC-AE20-AA0938868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02C11A-8CB7-4A87-ACD7-5911ACD8D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0C97-518A-4E0E-AA63-9CEBB84ABA8B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211696-BE91-4617-8661-8BBBEA690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83D8DC-993A-4232-A650-3BD93D9D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9B15-8827-41A7-935E-8AC350650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734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49190-D739-49CC-AA9F-7CBCD0E81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AE34DB-1E38-496B-866B-D0A561634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F27452-3D3D-4CC4-97D9-7DF32E14E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2225FC-15DF-48BC-8958-030C311075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18C03C-676B-41E4-A390-8540D51CE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D83B65-A76B-4574-96FF-70B49D2B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0C97-518A-4E0E-AA63-9CEBB84ABA8B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0A52B2-DA97-4612-8045-EC26368D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9BD648-5FC5-4682-BA0B-A2AE00F3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9B15-8827-41A7-935E-8AC350650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84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3FF44-70FD-4C92-A4D5-C6B8251D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0CEE70-C553-46CD-9574-D7090D223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0C97-518A-4E0E-AA63-9CEBB84ABA8B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EED9CA-E0A7-4E7B-8AA2-B84A0997E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2B256C-3112-4BD7-AA0F-FB6CD94F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9B15-8827-41A7-935E-8AC350650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83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5449D1-A622-4A18-BFBB-4D458FEE1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0C97-518A-4E0E-AA63-9CEBB84ABA8B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F8DA0C-AABC-4317-AD4A-2B5AE17E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A86D33-CBC5-4026-AF7C-8D9816EB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9B15-8827-41A7-935E-8AC350650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49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10459-123A-4E3D-A9A0-73D9FF35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A396D-D0C3-4901-93B6-4F10BC02E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A16D03-D7B5-4612-9BD4-2ACD6747F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1F6D22-49C1-47C9-9400-5E294AA7E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0C97-518A-4E0E-AA63-9CEBB84ABA8B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7BDBB3-90FD-49EB-AF8B-15F3B8A08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82BF3F-5811-411B-A9EA-5E95C8840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9B15-8827-41A7-935E-8AC350650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99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8D1C9-F11C-4D95-A752-7BD60FED3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C5B603-3E07-42DE-B746-02C20D95B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5869CD-6ACF-4D58-B50C-670C64CE4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F92804-7994-43C9-B77A-E653BA97B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0C97-518A-4E0E-AA63-9CEBB84ABA8B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B0C469-6849-4DF7-85F8-F12B7E087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0D2A40-D960-42BC-B02D-B5E287A3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9B15-8827-41A7-935E-8AC350650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97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9C73E1-162E-4DBA-B316-E089FA9A5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45F658-EA95-4967-BFBB-37ECDA13C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CBE9E1-1A58-466C-9731-134115ED1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80C97-518A-4E0E-AA63-9CEBB84ABA8B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61C6AA-5F52-40E6-AC7E-FEE3276BB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01E8F3-4DC8-4370-94B8-B4C327D88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69B15-8827-41A7-935E-8AC350650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6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6.png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69E11-5303-452F-AF4F-AE2F7C740B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TensorRT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42E372-B09D-40DC-857C-8F0270DF9C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苏奎</a:t>
            </a:r>
          </a:p>
        </p:txBody>
      </p:sp>
    </p:spTree>
    <p:extLst>
      <p:ext uri="{BB962C8B-B14F-4D97-AF65-F5344CB8AC3E}">
        <p14:creationId xmlns:p14="http://schemas.microsoft.com/office/powerpoint/2010/main" val="1206051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293B382-F844-4E05-917E-4C31D3260B79}"/>
              </a:ext>
            </a:extLst>
          </p:cNvPr>
          <p:cNvSpPr txBox="1"/>
          <p:nvPr/>
        </p:nvSpPr>
        <p:spPr>
          <a:xfrm>
            <a:off x="1405467" y="948267"/>
            <a:ext cx="10481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进行</a:t>
            </a:r>
            <a:r>
              <a:rPr lang="en-US" altLang="zh-CN" dirty="0"/>
              <a:t>trt</a:t>
            </a:r>
            <a:r>
              <a:rPr lang="zh-CN" altLang="en-US" dirty="0"/>
              <a:t>推理时</a:t>
            </a:r>
            <a:r>
              <a:rPr lang="en-US" altLang="zh-CN" dirty="0"/>
              <a:t>, </a:t>
            </a:r>
            <a:r>
              <a:rPr lang="zh-CN" altLang="en-US" dirty="0"/>
              <a:t>要保证输入的</a:t>
            </a:r>
            <a:r>
              <a:rPr lang="en-US" altLang="zh-CN" dirty="0"/>
              <a:t>image</a:t>
            </a:r>
            <a:r>
              <a:rPr lang="zh-CN" altLang="en-US" dirty="0"/>
              <a:t>数据类型为</a:t>
            </a:r>
            <a:r>
              <a:rPr lang="en-US" altLang="zh-CN" dirty="0"/>
              <a:t>np.float32, </a:t>
            </a:r>
            <a:r>
              <a:rPr lang="zh-CN" altLang="en-US" dirty="0"/>
              <a:t>这样才能保证输入的图形大小满足内存要求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zh-CN" altLang="en-US" dirty="0"/>
              <a:t>后续继续解决如何处理模型输出的数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D87B732-F068-4C43-9341-CA2D20485839}"/>
              </a:ext>
            </a:extLst>
          </p:cNvPr>
          <p:cNvSpPr txBox="1"/>
          <p:nvPr/>
        </p:nvSpPr>
        <p:spPr>
          <a:xfrm>
            <a:off x="1405467" y="2835125"/>
            <a:ext cx="1048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全部解决</a:t>
            </a:r>
          </a:p>
        </p:txBody>
      </p:sp>
    </p:spTree>
    <p:extLst>
      <p:ext uri="{BB962C8B-B14F-4D97-AF65-F5344CB8AC3E}">
        <p14:creationId xmlns:p14="http://schemas.microsoft.com/office/powerpoint/2010/main" val="317001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38051DD-1A06-4040-B4CE-232D12BD0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6845"/>
            <a:ext cx="8522868" cy="380329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D855287-571C-4D1D-8392-299D5DF8DB2F}"/>
              </a:ext>
            </a:extLst>
          </p:cNvPr>
          <p:cNvSpPr txBox="1"/>
          <p:nvPr/>
        </p:nvSpPr>
        <p:spPr>
          <a:xfrm>
            <a:off x="78377" y="0"/>
            <a:ext cx="517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Yolo_onnx2trt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31E8E2-24C5-4EBC-B415-A777FF43A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9380" y="0"/>
            <a:ext cx="3094243" cy="6858000"/>
          </a:xfrm>
          <a:prstGeom prst="rect">
            <a:avLst/>
          </a:prstGeom>
        </p:spPr>
      </p:pic>
      <p:sp>
        <p:nvSpPr>
          <p:cNvPr id="5" name="左大括号 4">
            <a:extLst>
              <a:ext uri="{FF2B5EF4-FFF2-40B4-BE49-F238E27FC236}">
                <a16:creationId xmlns:a16="http://schemas.microsoft.com/office/drawing/2014/main" id="{4B98D363-417E-4D51-AAB1-56B9B98EDB10}"/>
              </a:ext>
            </a:extLst>
          </p:cNvPr>
          <p:cNvSpPr/>
          <p:nvPr/>
        </p:nvSpPr>
        <p:spPr>
          <a:xfrm>
            <a:off x="9701349" y="539931"/>
            <a:ext cx="78377" cy="15849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10F754-BC7A-42B5-A56F-E4FB0BD66221}"/>
              </a:ext>
            </a:extLst>
          </p:cNvPr>
          <p:cNvSpPr txBox="1"/>
          <p:nvPr/>
        </p:nvSpPr>
        <p:spPr>
          <a:xfrm>
            <a:off x="8865326" y="1114697"/>
            <a:ext cx="61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968085-E10A-4CC4-9401-B01D61B87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7764"/>
            <a:ext cx="12192000" cy="11568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D13D9E8-6BF3-4724-A7A2-942E00E5C9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6434" y="2524998"/>
            <a:ext cx="8571428" cy="3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19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emory space on a host computer and a CUDA device. Constant memory and... |  Download Scientific Diagram">
            <a:extLst>
              <a:ext uri="{FF2B5EF4-FFF2-40B4-BE49-F238E27FC236}">
                <a16:creationId xmlns:a16="http://schemas.microsoft.com/office/drawing/2014/main" id="{72062FD0-6A2F-4A40-AD85-DC2A7B5CC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49" y="563563"/>
            <a:ext cx="5957307" cy="344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52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>
            <a:extLst>
              <a:ext uri="{FF2B5EF4-FFF2-40B4-BE49-F238E27FC236}">
                <a16:creationId xmlns:a16="http://schemas.microsoft.com/office/drawing/2014/main" id="{97922E6D-4D4F-40D7-B588-020E58B017C2}"/>
              </a:ext>
            </a:extLst>
          </p:cNvPr>
          <p:cNvSpPr txBox="1"/>
          <p:nvPr/>
        </p:nvSpPr>
        <p:spPr>
          <a:xfrm>
            <a:off x="18685" y="70937"/>
            <a:ext cx="738664" cy="37608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600" b="1" dirty="0"/>
              <a:t>解析</a:t>
            </a:r>
            <a:r>
              <a:rPr lang="en-US" altLang="zh-CN" sz="3600" b="1" dirty="0"/>
              <a:t>onnx</a:t>
            </a:r>
            <a:r>
              <a:rPr lang="zh-CN" altLang="en-US" sz="3600" b="1" dirty="0"/>
              <a:t>模型</a:t>
            </a: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BC126EA9-8C5A-4D98-9204-3732126311C5}"/>
              </a:ext>
            </a:extLst>
          </p:cNvPr>
          <p:cNvGrpSpPr/>
          <p:nvPr/>
        </p:nvGrpSpPr>
        <p:grpSpPr>
          <a:xfrm>
            <a:off x="2129371" y="28689"/>
            <a:ext cx="9129994" cy="6775947"/>
            <a:chOff x="2129371" y="28689"/>
            <a:chExt cx="9129994" cy="6775947"/>
          </a:xfrm>
        </p:grpSpPr>
        <p:pic>
          <p:nvPicPr>
            <p:cNvPr id="1031" name="Picture 7" descr="使用NVIDIA TensorRT 加速深度学习推理（更新） - NVIDIA 开发者博客">
              <a:extLst>
                <a:ext uri="{FF2B5EF4-FFF2-40B4-BE49-F238E27FC236}">
                  <a16:creationId xmlns:a16="http://schemas.microsoft.com/office/drawing/2014/main" id="{34B15812-C6F0-403B-A32B-74D165495F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9416" y="28689"/>
              <a:ext cx="1131236" cy="524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0755FDEB-11FC-4BD0-92C0-B55E946347F7}"/>
                </a:ext>
              </a:extLst>
            </p:cNvPr>
            <p:cNvGrpSpPr/>
            <p:nvPr/>
          </p:nvGrpSpPr>
          <p:grpSpPr>
            <a:xfrm>
              <a:off x="2129371" y="53363"/>
              <a:ext cx="9129994" cy="6751273"/>
              <a:chOff x="1005421" y="61383"/>
              <a:chExt cx="9129994" cy="6751273"/>
            </a:xfrm>
          </p:grpSpPr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BA497598-3AA5-43DF-868B-F4CB937291A9}"/>
                  </a:ext>
                </a:extLst>
              </p:cNvPr>
              <p:cNvGrpSpPr/>
              <p:nvPr/>
            </p:nvGrpSpPr>
            <p:grpSpPr>
              <a:xfrm>
                <a:off x="5632020" y="61383"/>
                <a:ext cx="2434175" cy="4073180"/>
                <a:chOff x="6485465" y="575733"/>
                <a:chExt cx="2434175" cy="4073180"/>
              </a:xfrm>
            </p:grpSpPr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7BD5C13E-D03A-428D-B711-11411FA21091}"/>
                    </a:ext>
                  </a:extLst>
                </p:cNvPr>
                <p:cNvSpPr/>
                <p:nvPr/>
              </p:nvSpPr>
              <p:spPr>
                <a:xfrm>
                  <a:off x="6485465" y="4078824"/>
                  <a:ext cx="2434172" cy="57008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/>
                    <a:t>Engine</a:t>
                  </a:r>
                  <a:endParaRPr lang="zh-CN" altLang="en-US" sz="2800" b="1" dirty="0"/>
                </a:p>
              </p:txBody>
            </p: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5B7C2EA0-100C-40AB-88F7-AA7B5DFFBD55}"/>
                    </a:ext>
                  </a:extLst>
                </p:cNvPr>
                <p:cNvSpPr/>
                <p:nvPr/>
              </p:nvSpPr>
              <p:spPr>
                <a:xfrm>
                  <a:off x="6485465" y="2372342"/>
                  <a:ext cx="2434173" cy="56726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/>
                    <a:t>plane</a:t>
                  </a:r>
                  <a:endParaRPr lang="zh-CN" altLang="en-US" b="1" dirty="0"/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3F3DD5A4-248A-4439-914A-32151969CAAC}"/>
                    </a:ext>
                  </a:extLst>
                </p:cNvPr>
                <p:cNvSpPr/>
                <p:nvPr/>
              </p:nvSpPr>
              <p:spPr>
                <a:xfrm>
                  <a:off x="6485466" y="575734"/>
                  <a:ext cx="1168402" cy="56726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/>
                    <a:t>network</a:t>
                  </a:r>
                  <a:endParaRPr lang="zh-CN" altLang="en-US" b="1" dirty="0"/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CCD215A4-E9CA-4BA7-965D-196988C4391A}"/>
                    </a:ext>
                  </a:extLst>
                </p:cNvPr>
                <p:cNvSpPr/>
                <p:nvPr/>
              </p:nvSpPr>
              <p:spPr>
                <a:xfrm>
                  <a:off x="7751238" y="575733"/>
                  <a:ext cx="1168402" cy="56726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/>
                    <a:t>config</a:t>
                  </a:r>
                  <a:endParaRPr lang="zh-CN" altLang="en-US" b="1" dirty="0"/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DAF87EDF-E916-407D-B24D-BC9B79CE8781}"/>
                    </a:ext>
                  </a:extLst>
                </p:cNvPr>
                <p:cNvSpPr/>
                <p:nvPr/>
              </p:nvSpPr>
              <p:spPr>
                <a:xfrm>
                  <a:off x="6485465" y="2969685"/>
                  <a:ext cx="2434172" cy="660398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/>
                    <a:t>Runtime</a:t>
                  </a:r>
                </a:p>
                <a:p>
                  <a:pPr algn="ctr"/>
                  <a:r>
                    <a:rPr lang="en-US" altLang="zh-CN" sz="1400" b="1" dirty="0"/>
                    <a:t>`deserialize_cuda_engine`</a:t>
                  </a:r>
                  <a:endParaRPr lang="zh-CN" altLang="en-US" b="1" dirty="0"/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10FF8681-2512-4F64-AF0D-DBEEBA25CB4B}"/>
                    </a:ext>
                  </a:extLst>
                </p:cNvPr>
                <p:cNvSpPr/>
                <p:nvPr/>
              </p:nvSpPr>
              <p:spPr>
                <a:xfrm>
                  <a:off x="6485466" y="1192344"/>
                  <a:ext cx="2434174" cy="660398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/>
                    <a:t>Builder</a:t>
                  </a:r>
                </a:p>
                <a:p>
                  <a:pPr algn="ctr"/>
                  <a:r>
                    <a:rPr lang="en-US" altLang="zh-CN" b="1" dirty="0"/>
                    <a:t>`</a:t>
                  </a:r>
                  <a:r>
                    <a:rPr lang="en-US" altLang="zh-CN" sz="1400" b="1" dirty="0"/>
                    <a:t>Build_serialized_network</a:t>
                  </a:r>
                  <a:r>
                    <a:rPr lang="en-US" altLang="zh-CN" b="1" dirty="0"/>
                    <a:t>`</a:t>
                  </a:r>
                </a:p>
              </p:txBody>
            </p:sp>
            <p:sp>
              <p:nvSpPr>
                <p:cNvPr id="14" name="箭头: 下 13">
                  <a:extLst>
                    <a:ext uri="{FF2B5EF4-FFF2-40B4-BE49-F238E27FC236}">
                      <a16:creationId xmlns:a16="http://schemas.microsoft.com/office/drawing/2014/main" id="{10DA588E-19CF-425C-988C-8B90ED06E04E}"/>
                    </a:ext>
                  </a:extLst>
                </p:cNvPr>
                <p:cNvSpPr/>
                <p:nvPr/>
              </p:nvSpPr>
              <p:spPr>
                <a:xfrm>
                  <a:off x="7499353" y="1941271"/>
                  <a:ext cx="442381" cy="378180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6" name="箭头: 下 15">
                  <a:extLst>
                    <a:ext uri="{FF2B5EF4-FFF2-40B4-BE49-F238E27FC236}">
                      <a16:creationId xmlns:a16="http://schemas.microsoft.com/office/drawing/2014/main" id="{89E52307-DF1C-4EAA-8AEA-2DC1C08CE6E1}"/>
                    </a:ext>
                  </a:extLst>
                </p:cNvPr>
                <p:cNvSpPr/>
                <p:nvPr/>
              </p:nvSpPr>
              <p:spPr>
                <a:xfrm>
                  <a:off x="7499353" y="3665363"/>
                  <a:ext cx="442381" cy="378180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EE237132-480C-4462-B3CF-82BEEB9CA94D}"/>
                  </a:ext>
                </a:extLst>
              </p:cNvPr>
              <p:cNvGrpSpPr/>
              <p:nvPr/>
            </p:nvGrpSpPr>
            <p:grpSpPr>
              <a:xfrm>
                <a:off x="1005421" y="88191"/>
                <a:ext cx="3475244" cy="4072496"/>
                <a:chOff x="1005421" y="602541"/>
                <a:chExt cx="3475244" cy="4072496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919BB084-7F29-4F0F-B0A7-99DA2F183E60}"/>
                    </a:ext>
                  </a:extLst>
                </p:cNvPr>
                <p:cNvSpPr/>
                <p:nvPr/>
              </p:nvSpPr>
              <p:spPr>
                <a:xfrm>
                  <a:off x="2673356" y="1222018"/>
                  <a:ext cx="1807309" cy="567267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trt.OnnxParser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10C322AB-E991-4A49-AEF2-C207AEEE08A2}"/>
                    </a:ext>
                  </a:extLst>
                </p:cNvPr>
                <p:cNvSpPr/>
                <p:nvPr/>
              </p:nvSpPr>
              <p:spPr>
                <a:xfrm>
                  <a:off x="2694517" y="602541"/>
                  <a:ext cx="788912" cy="56726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600" b="1" dirty="0"/>
                    <a:t>network</a:t>
                  </a:r>
                  <a:endParaRPr lang="zh-CN" altLang="en-US" sz="1600" b="1" dirty="0"/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5F0C2590-583F-4521-8354-6A1E00F475CB}"/>
                    </a:ext>
                  </a:extLst>
                </p:cNvPr>
                <p:cNvSpPr/>
                <p:nvPr/>
              </p:nvSpPr>
              <p:spPr>
                <a:xfrm>
                  <a:off x="3518230" y="602541"/>
                  <a:ext cx="962435" cy="56726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200" b="1" dirty="0"/>
                    <a:t>TRT_LOGGER</a:t>
                  </a:r>
                  <a:endParaRPr lang="zh-CN" altLang="en-US" sz="1200" b="1" dirty="0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4A314F21-33C6-438D-8E8F-7AFA44E1D52A}"/>
                    </a:ext>
                  </a:extLst>
                </p:cNvPr>
                <p:cNvSpPr/>
                <p:nvPr/>
              </p:nvSpPr>
              <p:spPr>
                <a:xfrm>
                  <a:off x="2673355" y="2297723"/>
                  <a:ext cx="1807309" cy="56726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Parser</a:t>
                  </a:r>
                </a:p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`</a:t>
                  </a:r>
                  <a:r>
                    <a: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构建</a:t>
                  </a:r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onnx</a:t>
                  </a:r>
                  <a:r>
                    <a: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解析器</a:t>
                  </a:r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`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箭头: 下 21">
                  <a:extLst>
                    <a:ext uri="{FF2B5EF4-FFF2-40B4-BE49-F238E27FC236}">
                      <a16:creationId xmlns:a16="http://schemas.microsoft.com/office/drawing/2014/main" id="{F0223CBD-820B-4765-8060-86877D5005C3}"/>
                    </a:ext>
                  </a:extLst>
                </p:cNvPr>
                <p:cNvSpPr/>
                <p:nvPr/>
              </p:nvSpPr>
              <p:spPr>
                <a:xfrm>
                  <a:off x="3297039" y="1870334"/>
                  <a:ext cx="442381" cy="378180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1C7E1131-1556-42E1-B2C4-4C353C3C789B}"/>
                    </a:ext>
                  </a:extLst>
                </p:cNvPr>
                <p:cNvSpPr/>
                <p:nvPr/>
              </p:nvSpPr>
              <p:spPr>
                <a:xfrm>
                  <a:off x="1005423" y="606377"/>
                  <a:ext cx="1392759" cy="56726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/>
                    <a:t>Onnx_path</a:t>
                  </a:r>
                  <a:endParaRPr lang="zh-CN" altLang="en-US" b="1" dirty="0"/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2456C8E4-978B-4CF8-ABBD-CECEE39EE499}"/>
                    </a:ext>
                  </a:extLst>
                </p:cNvPr>
                <p:cNvSpPr/>
                <p:nvPr/>
              </p:nvSpPr>
              <p:spPr>
                <a:xfrm>
                  <a:off x="1005421" y="2297723"/>
                  <a:ext cx="1392761" cy="56726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/>
                    <a:t>Model</a:t>
                  </a:r>
                </a:p>
                <a:p>
                  <a:pPr algn="ctr"/>
                  <a:r>
                    <a:rPr lang="en-US" altLang="zh-CN" sz="1200" b="1" dirty="0"/>
                    <a:t>`</a:t>
                  </a:r>
                  <a:r>
                    <a:rPr lang="zh-CN" altLang="en-US" sz="1200" b="1" dirty="0"/>
                    <a:t>读取</a:t>
                  </a:r>
                  <a:r>
                    <a:rPr lang="en-US" altLang="zh-CN" sz="1200" b="1" dirty="0"/>
                    <a:t>onnx</a:t>
                  </a:r>
                  <a:r>
                    <a:rPr lang="zh-CN" altLang="en-US" sz="1200" b="1" dirty="0"/>
                    <a:t>模型</a:t>
                  </a:r>
                  <a:r>
                    <a:rPr lang="en-US" altLang="zh-CN" sz="1200" b="1" dirty="0"/>
                    <a:t>`</a:t>
                  </a:r>
                  <a:endParaRPr lang="zh-CN" altLang="en-US" b="1" dirty="0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077F0F95-AFF1-4179-B026-FFE763A22EEF}"/>
                    </a:ext>
                  </a:extLst>
                </p:cNvPr>
                <p:cNvSpPr/>
                <p:nvPr/>
              </p:nvSpPr>
              <p:spPr>
                <a:xfrm>
                  <a:off x="1005421" y="1252661"/>
                  <a:ext cx="1392761" cy="567267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二进制读取</a:t>
                  </a:r>
                </a:p>
              </p:txBody>
            </p:sp>
            <p:sp>
              <p:nvSpPr>
                <p:cNvPr id="26" name="箭头: 下 25">
                  <a:extLst>
                    <a:ext uri="{FF2B5EF4-FFF2-40B4-BE49-F238E27FC236}">
                      <a16:creationId xmlns:a16="http://schemas.microsoft.com/office/drawing/2014/main" id="{52EC981B-B259-4D30-9DCF-17455116634A}"/>
                    </a:ext>
                  </a:extLst>
                </p:cNvPr>
                <p:cNvSpPr/>
                <p:nvPr/>
              </p:nvSpPr>
              <p:spPr>
                <a:xfrm>
                  <a:off x="1447797" y="1873540"/>
                  <a:ext cx="442381" cy="378180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8DA47993-542A-4653-B4E6-F6256DC35E72}"/>
                    </a:ext>
                  </a:extLst>
                </p:cNvPr>
                <p:cNvSpPr/>
                <p:nvPr/>
              </p:nvSpPr>
              <p:spPr>
                <a:xfrm>
                  <a:off x="1005421" y="2888593"/>
                  <a:ext cx="3475243" cy="660398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parser.parse()</a:t>
                  </a:r>
                </a:p>
                <a:p>
                  <a:pPr algn="ctr"/>
                  <a:r>
                    <a:rPr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`</a:t>
                  </a:r>
                  <a:r>
                    <a:rPr lang="zh-CN" altLang="en-US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解析</a:t>
                  </a:r>
                  <a:r>
                    <a:rPr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onnx</a:t>
                  </a:r>
                  <a:r>
                    <a:rPr lang="zh-CN" altLang="en-US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模型为</a:t>
                  </a:r>
                  <a:r>
                    <a:rPr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trt`</a:t>
                  </a:r>
                  <a:endParaRPr lang="zh-CN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" name="箭头: 下 28">
                  <a:extLst>
                    <a:ext uri="{FF2B5EF4-FFF2-40B4-BE49-F238E27FC236}">
                      <a16:creationId xmlns:a16="http://schemas.microsoft.com/office/drawing/2014/main" id="{C03FD37C-82B8-4727-9633-3B36B350BEB2}"/>
                    </a:ext>
                  </a:extLst>
                </p:cNvPr>
                <p:cNvSpPr/>
                <p:nvPr/>
              </p:nvSpPr>
              <p:spPr>
                <a:xfrm>
                  <a:off x="2470948" y="3629156"/>
                  <a:ext cx="404813" cy="452974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B44F6803-BA12-484D-A9AF-0B8F8A039857}"/>
                    </a:ext>
                  </a:extLst>
                </p:cNvPr>
                <p:cNvSpPr/>
                <p:nvPr/>
              </p:nvSpPr>
              <p:spPr>
                <a:xfrm>
                  <a:off x="1005421" y="4107770"/>
                  <a:ext cx="3475243" cy="56726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network</a:t>
                  </a:r>
                  <a:endPara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8" name="连接符: 肘形 37">
                <a:extLst>
                  <a:ext uri="{FF2B5EF4-FFF2-40B4-BE49-F238E27FC236}">
                    <a16:creationId xmlns:a16="http://schemas.microsoft.com/office/drawing/2014/main" id="{3D7477EB-2619-4E55-88C6-729021220D70}"/>
                  </a:ext>
                </a:extLst>
              </p:cNvPr>
              <p:cNvCxnSpPr>
                <a:stCxn id="33" idx="3"/>
                <a:endCxn id="8" idx="1"/>
              </p:cNvCxnSpPr>
              <p:nvPr/>
            </p:nvCxnSpPr>
            <p:spPr>
              <a:xfrm flipV="1">
                <a:off x="4480664" y="345018"/>
                <a:ext cx="1151357" cy="3532036"/>
              </a:xfrm>
              <a:prstGeom prst="bentConnector3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F5F83D5-1277-4959-BF6E-70A95F078B29}"/>
                  </a:ext>
                </a:extLst>
              </p:cNvPr>
              <p:cNvSpPr txBox="1"/>
              <p:nvPr/>
            </p:nvSpPr>
            <p:spPr>
              <a:xfrm>
                <a:off x="4695505" y="904685"/>
                <a:ext cx="461665" cy="241270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b="1" dirty="0"/>
                  <a:t>设置网络输入层</a:t>
                </a:r>
                <a:r>
                  <a:rPr lang="en-US" altLang="zh-CN" b="1" dirty="0"/>
                  <a:t>shape</a:t>
                </a:r>
                <a:endParaRPr lang="zh-CN" altLang="en-US" b="1" dirty="0"/>
              </a:p>
            </p:txBody>
          </p:sp>
          <p:sp>
            <p:nvSpPr>
              <p:cNvPr id="41" name="箭头: 右 40">
                <a:extLst>
                  <a:ext uri="{FF2B5EF4-FFF2-40B4-BE49-F238E27FC236}">
                    <a16:creationId xmlns:a16="http://schemas.microsoft.com/office/drawing/2014/main" id="{DE126895-CAD1-4B78-9CFF-643FE19D4447}"/>
                  </a:ext>
                </a:extLst>
              </p:cNvPr>
              <p:cNvSpPr/>
              <p:nvPr/>
            </p:nvSpPr>
            <p:spPr>
              <a:xfrm>
                <a:off x="8159927" y="1988006"/>
                <a:ext cx="287382" cy="30723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91E1C4F4-8F83-4E95-8D40-6669265D7152}"/>
                  </a:ext>
                </a:extLst>
              </p:cNvPr>
              <p:cNvSpPr/>
              <p:nvPr/>
            </p:nvSpPr>
            <p:spPr>
              <a:xfrm>
                <a:off x="8541043" y="1857992"/>
                <a:ext cx="1396837" cy="57008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Save trt</a:t>
                </a:r>
                <a:endParaRPr lang="zh-CN" altLang="en-US" sz="2400" b="1" dirty="0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EAE7F50-F5FB-446F-941A-0A9758145E8B}"/>
                  </a:ext>
                </a:extLst>
              </p:cNvPr>
              <p:cNvSpPr/>
              <p:nvPr/>
            </p:nvSpPr>
            <p:spPr>
              <a:xfrm>
                <a:off x="5632020" y="4169844"/>
                <a:ext cx="2434172" cy="57008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allocate_buffers</a:t>
                </a:r>
              </a:p>
              <a:p>
                <a:pPr algn="ctr"/>
                <a:r>
                  <a:rPr lang="en-US" altLang="zh-CN" sz="1400" dirty="0"/>
                  <a:t>`</a:t>
                </a:r>
                <a:r>
                  <a:rPr lang="zh-CN" altLang="en-US" sz="1400" dirty="0"/>
                  <a:t>为</a:t>
                </a:r>
                <a:r>
                  <a:rPr lang="en-US" altLang="zh-CN" sz="1400" dirty="0"/>
                  <a:t>engine</a:t>
                </a:r>
                <a:r>
                  <a:rPr lang="zh-CN" altLang="en-US" sz="1400" dirty="0"/>
                  <a:t>分配空间</a:t>
                </a:r>
                <a:r>
                  <a:rPr lang="en-US" altLang="zh-CN" sz="1400" dirty="0"/>
                  <a:t>`</a:t>
                </a:r>
                <a:endParaRPr lang="zh-CN" altLang="en-US" dirty="0"/>
              </a:p>
            </p:txBody>
          </p:sp>
          <p:sp>
            <p:nvSpPr>
              <p:cNvPr id="48" name="箭头: 下 47">
                <a:extLst>
                  <a:ext uri="{FF2B5EF4-FFF2-40B4-BE49-F238E27FC236}">
                    <a16:creationId xmlns:a16="http://schemas.microsoft.com/office/drawing/2014/main" id="{F1E7A309-B2F8-48EA-8C06-F290AF7A5168}"/>
                  </a:ext>
                </a:extLst>
              </p:cNvPr>
              <p:cNvSpPr/>
              <p:nvPr/>
            </p:nvSpPr>
            <p:spPr>
              <a:xfrm>
                <a:off x="6627915" y="4775214"/>
                <a:ext cx="442381" cy="37818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F9CA1769-A4A0-4CEA-8992-B943CB2C6E45}"/>
                  </a:ext>
                </a:extLst>
              </p:cNvPr>
              <p:cNvSpPr/>
              <p:nvPr/>
            </p:nvSpPr>
            <p:spPr>
              <a:xfrm>
                <a:off x="8285384" y="4174552"/>
                <a:ext cx="1850031" cy="5653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200" b="1" dirty="0"/>
                  <a:t>create_execution_context</a:t>
                </a:r>
              </a:p>
              <a:p>
                <a:pPr algn="ctr"/>
                <a:r>
                  <a:rPr lang="en-US" altLang="zh-CN" sz="1050" b="1" dirty="0"/>
                  <a:t>`</a:t>
                </a:r>
                <a:r>
                  <a:rPr lang="zh-CN" altLang="en-US" sz="1050" b="1" dirty="0"/>
                  <a:t>创建上下文</a:t>
                </a:r>
                <a:r>
                  <a:rPr lang="en-US" altLang="zh-CN" sz="1050" b="1" dirty="0"/>
                  <a:t>`</a:t>
                </a:r>
                <a:endParaRPr lang="zh-CN" altLang="en-US" sz="1200" b="1" dirty="0"/>
              </a:p>
            </p:txBody>
          </p: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D4586345-2201-4860-A118-2B2A234CF37C}"/>
                  </a:ext>
                </a:extLst>
              </p:cNvPr>
              <p:cNvGrpSpPr/>
              <p:nvPr/>
            </p:nvGrpSpPr>
            <p:grpSpPr>
              <a:xfrm>
                <a:off x="5951672" y="5251273"/>
                <a:ext cx="3752564" cy="762599"/>
                <a:chOff x="5846897" y="5251273"/>
                <a:chExt cx="3752564" cy="762599"/>
              </a:xfrm>
            </p:grpSpPr>
            <p:grpSp>
              <p:nvGrpSpPr>
                <p:cNvPr id="56" name="组合 55">
                  <a:extLst>
                    <a:ext uri="{FF2B5EF4-FFF2-40B4-BE49-F238E27FC236}">
                      <a16:creationId xmlns:a16="http://schemas.microsoft.com/office/drawing/2014/main" id="{BE7A9A96-DC34-4DB1-B9C5-DDBCE5830A81}"/>
                    </a:ext>
                  </a:extLst>
                </p:cNvPr>
                <p:cNvGrpSpPr/>
                <p:nvPr/>
              </p:nvGrpSpPr>
              <p:grpSpPr>
                <a:xfrm>
                  <a:off x="5846898" y="5251273"/>
                  <a:ext cx="2876636" cy="360000"/>
                  <a:chOff x="5846898" y="5251273"/>
                  <a:chExt cx="2876636" cy="360000"/>
                </a:xfrm>
              </p:grpSpPr>
              <p:sp>
                <p:nvSpPr>
                  <p:cNvPr id="44" name="矩形 43">
                    <a:extLst>
                      <a:ext uri="{FF2B5EF4-FFF2-40B4-BE49-F238E27FC236}">
                        <a16:creationId xmlns:a16="http://schemas.microsoft.com/office/drawing/2014/main" id="{CF9E3C76-8727-4112-8C94-BE7F352B9141}"/>
                      </a:ext>
                    </a:extLst>
                  </p:cNvPr>
                  <p:cNvSpPr/>
                  <p:nvPr/>
                </p:nvSpPr>
                <p:spPr>
                  <a:xfrm>
                    <a:off x="5846898" y="5251273"/>
                    <a:ext cx="720000" cy="360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:r>
                      <a:rPr lang="en-US" altLang="zh-CN" sz="1400" b="1" dirty="0"/>
                      <a:t>inputs</a:t>
                    </a:r>
                    <a:endParaRPr lang="zh-CN" altLang="en-US" sz="1400" b="1" dirty="0"/>
                  </a:p>
                </p:txBody>
              </p:sp>
              <p:sp>
                <p:nvSpPr>
                  <p:cNvPr id="45" name="矩形 44">
                    <a:extLst>
                      <a:ext uri="{FF2B5EF4-FFF2-40B4-BE49-F238E27FC236}">
                        <a16:creationId xmlns:a16="http://schemas.microsoft.com/office/drawing/2014/main" id="{558F7B22-50F6-4E1E-A2E3-21E61A0A1839}"/>
                      </a:ext>
                    </a:extLst>
                  </p:cNvPr>
                  <p:cNvSpPr/>
                  <p:nvPr/>
                </p:nvSpPr>
                <p:spPr>
                  <a:xfrm>
                    <a:off x="6565777" y="5251273"/>
                    <a:ext cx="720000" cy="360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:r>
                      <a:rPr lang="en-US" altLang="zh-CN" sz="1400" b="1" dirty="0"/>
                      <a:t>outputs</a:t>
                    </a:r>
                    <a:endParaRPr lang="zh-CN" altLang="en-US" sz="1400" b="1" dirty="0"/>
                  </a:p>
                </p:txBody>
              </p:sp>
              <p:sp>
                <p:nvSpPr>
                  <p:cNvPr id="46" name="矩形 45">
                    <a:extLst>
                      <a:ext uri="{FF2B5EF4-FFF2-40B4-BE49-F238E27FC236}">
                        <a16:creationId xmlns:a16="http://schemas.microsoft.com/office/drawing/2014/main" id="{AC378360-5689-449B-BD93-B0FFC81262B7}"/>
                      </a:ext>
                    </a:extLst>
                  </p:cNvPr>
                  <p:cNvSpPr/>
                  <p:nvPr/>
                </p:nvSpPr>
                <p:spPr>
                  <a:xfrm>
                    <a:off x="7284656" y="5251273"/>
                    <a:ext cx="720000" cy="360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:r>
                      <a:rPr lang="en-US" altLang="zh-CN" sz="1400" b="1" dirty="0"/>
                      <a:t>bindings</a:t>
                    </a:r>
                    <a:endParaRPr lang="zh-CN" altLang="en-US" sz="1400" b="1" dirty="0"/>
                  </a:p>
                </p:txBody>
              </p:sp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1447E132-6F68-437E-8AAD-A1D9F56C9F12}"/>
                      </a:ext>
                    </a:extLst>
                  </p:cNvPr>
                  <p:cNvSpPr/>
                  <p:nvPr/>
                </p:nvSpPr>
                <p:spPr>
                  <a:xfrm>
                    <a:off x="8003534" y="5251273"/>
                    <a:ext cx="720000" cy="360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:r>
                      <a:rPr lang="en-US" altLang="zh-CN" sz="1400" b="1" dirty="0"/>
                      <a:t>stream</a:t>
                    </a:r>
                    <a:endParaRPr lang="zh-CN" altLang="en-US" sz="1400" b="1" dirty="0"/>
                  </a:p>
                </p:txBody>
              </p:sp>
            </p:grp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204D5192-B1D9-416F-A6F5-55C03DEEF3E9}"/>
                    </a:ext>
                  </a:extLst>
                </p:cNvPr>
                <p:cNvSpPr/>
                <p:nvPr/>
              </p:nvSpPr>
              <p:spPr>
                <a:xfrm>
                  <a:off x="5846897" y="5653872"/>
                  <a:ext cx="3752563" cy="3600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altLang="zh-CN" sz="1400" b="1"/>
                    <a:t>common.do_inference_v2</a:t>
                  </a:r>
                  <a:endParaRPr lang="zh-CN" altLang="en-US" sz="1400" b="1" dirty="0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51D740CE-5753-4AE0-AEB7-6C50E7EFFB04}"/>
                    </a:ext>
                  </a:extLst>
                </p:cNvPr>
                <p:cNvSpPr/>
                <p:nvPr/>
              </p:nvSpPr>
              <p:spPr>
                <a:xfrm>
                  <a:off x="8879461" y="5251273"/>
                  <a:ext cx="720000" cy="360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altLang="zh-CN" sz="1400" b="1" dirty="0"/>
                    <a:t>context</a:t>
                  </a:r>
                  <a:endParaRPr lang="zh-CN" altLang="en-US" sz="1400" b="1" dirty="0"/>
                </a:p>
              </p:txBody>
            </p:sp>
          </p:grpSp>
          <p:sp>
            <p:nvSpPr>
              <p:cNvPr id="53" name="箭头: 下 52">
                <a:extLst>
                  <a:ext uri="{FF2B5EF4-FFF2-40B4-BE49-F238E27FC236}">
                    <a16:creationId xmlns:a16="http://schemas.microsoft.com/office/drawing/2014/main" id="{C1EEE419-D999-4D02-8E1C-CE0F396B7CA0}"/>
                  </a:ext>
                </a:extLst>
              </p:cNvPr>
              <p:cNvSpPr/>
              <p:nvPr/>
            </p:nvSpPr>
            <p:spPr>
              <a:xfrm>
                <a:off x="9018270" y="4775214"/>
                <a:ext cx="442381" cy="37818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5" name="连接符: 肘形 54">
                <a:extLst>
                  <a:ext uri="{FF2B5EF4-FFF2-40B4-BE49-F238E27FC236}">
                    <a16:creationId xmlns:a16="http://schemas.microsoft.com/office/drawing/2014/main" id="{5B403914-C8E5-441C-9418-E65C8910CECE}"/>
                  </a:ext>
                </a:extLst>
              </p:cNvPr>
              <p:cNvCxnSpPr>
                <a:stCxn id="5" idx="3"/>
                <a:endCxn id="51" idx="0"/>
              </p:cNvCxnSpPr>
              <p:nvPr/>
            </p:nvCxnSpPr>
            <p:spPr>
              <a:xfrm>
                <a:off x="8066192" y="3849519"/>
                <a:ext cx="1144208" cy="325033"/>
              </a:xfrm>
              <a:prstGeom prst="bentConnector2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544EE7C8-034B-4A24-8C23-EA812F381DE3}"/>
                  </a:ext>
                </a:extLst>
              </p:cNvPr>
              <p:cNvSpPr/>
              <p:nvPr/>
            </p:nvSpPr>
            <p:spPr>
              <a:xfrm>
                <a:off x="7670119" y="6452656"/>
                <a:ext cx="720000" cy="3600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altLang="zh-CN" sz="1400" b="1" dirty="0"/>
                  <a:t>Output</a:t>
                </a:r>
                <a:endParaRPr lang="zh-CN" altLang="en-US" sz="1400" b="1" dirty="0"/>
              </a:p>
            </p:txBody>
          </p:sp>
          <p:sp>
            <p:nvSpPr>
              <p:cNvPr id="59" name="箭头: 下 58">
                <a:extLst>
                  <a:ext uri="{FF2B5EF4-FFF2-40B4-BE49-F238E27FC236}">
                    <a16:creationId xmlns:a16="http://schemas.microsoft.com/office/drawing/2014/main" id="{5DFB61CE-15EB-4AD1-98EB-185258E42630}"/>
                  </a:ext>
                </a:extLst>
              </p:cNvPr>
              <p:cNvSpPr/>
              <p:nvPr/>
            </p:nvSpPr>
            <p:spPr>
              <a:xfrm>
                <a:off x="7808929" y="6045831"/>
                <a:ext cx="442381" cy="37818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029" name="Picture 5" descr="GitHub - wuhanstudio/onnx-backend: 通用神经网络模型onnx 在RT-Thread 上的后端">
              <a:extLst>
                <a:ext uri="{FF2B5EF4-FFF2-40B4-BE49-F238E27FC236}">
                  <a16:creationId xmlns:a16="http://schemas.microsoft.com/office/drawing/2014/main" id="{AC626B56-870A-4D10-B157-DDCCF653B9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1425" y="57958"/>
              <a:ext cx="962435" cy="247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4" descr="The TensorRT Workflow. [6] | Download Scientific Diagram">
              <a:extLst>
                <a:ext uri="{FF2B5EF4-FFF2-40B4-BE49-F238E27FC236}">
                  <a16:creationId xmlns:a16="http://schemas.microsoft.com/office/drawing/2014/main" id="{C0951F00-5E4C-4F4C-9CFB-98908F4287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1635" y="4377473"/>
              <a:ext cx="4143276" cy="1780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A366A8DE-9924-4CBF-A274-3478D37F95D3}"/>
                </a:ext>
              </a:extLst>
            </p:cNvPr>
            <p:cNvSpPr/>
            <p:nvPr/>
          </p:nvSpPr>
          <p:spPr>
            <a:xfrm>
              <a:off x="9664991" y="2504161"/>
              <a:ext cx="1396837" cy="5700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read trt</a:t>
              </a:r>
              <a:endParaRPr lang="zh-CN" altLang="en-US" sz="2400" b="1" dirty="0"/>
            </a:p>
          </p:txBody>
        </p:sp>
        <p:sp>
          <p:nvSpPr>
            <p:cNvPr id="67" name="箭头: 右 66">
              <a:extLst>
                <a:ext uri="{FF2B5EF4-FFF2-40B4-BE49-F238E27FC236}">
                  <a16:creationId xmlns:a16="http://schemas.microsoft.com/office/drawing/2014/main" id="{27FC2C32-AB13-49BE-A3D8-4AC2E099FD02}"/>
                </a:ext>
              </a:extLst>
            </p:cNvPr>
            <p:cNvSpPr/>
            <p:nvPr/>
          </p:nvSpPr>
          <p:spPr>
            <a:xfrm flipH="1">
              <a:off x="9274352" y="2618161"/>
              <a:ext cx="287382" cy="3072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5435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997570-1736-4B65-BD2B-46292608A032}"/>
              </a:ext>
            </a:extLst>
          </p:cNvPr>
          <p:cNvSpPr txBox="1"/>
          <p:nvPr/>
        </p:nvSpPr>
        <p:spPr>
          <a:xfrm>
            <a:off x="18685" y="70937"/>
            <a:ext cx="738664" cy="37608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600" b="1" dirty="0"/>
              <a:t>Yolo</a:t>
            </a:r>
            <a:r>
              <a:rPr lang="zh-CN" altLang="en-US" sz="3600" b="1" dirty="0"/>
              <a:t>数据前处理</a:t>
            </a:r>
          </a:p>
        </p:txBody>
      </p: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796EE283-75F0-47DA-951C-6D08B0CF8CC7}"/>
              </a:ext>
            </a:extLst>
          </p:cNvPr>
          <p:cNvGrpSpPr/>
          <p:nvPr/>
        </p:nvGrpSpPr>
        <p:grpSpPr>
          <a:xfrm>
            <a:off x="1804469" y="70937"/>
            <a:ext cx="5222257" cy="4127292"/>
            <a:chOff x="2594051" y="237506"/>
            <a:chExt cx="5222257" cy="4127292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839C058-FC02-4051-A819-B5F1CEBB8153}"/>
                </a:ext>
              </a:extLst>
            </p:cNvPr>
            <p:cNvSpPr/>
            <p:nvPr/>
          </p:nvSpPr>
          <p:spPr>
            <a:xfrm>
              <a:off x="3420533" y="372533"/>
              <a:ext cx="3369733" cy="948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PreProcessYOLO</a:t>
              </a:r>
              <a:endParaRPr lang="zh-CN" altLang="en-US" sz="3200" b="1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18EA348-241C-40B9-87B7-7C8088BE29CB}"/>
                </a:ext>
              </a:extLst>
            </p:cNvPr>
            <p:cNvSpPr/>
            <p:nvPr/>
          </p:nvSpPr>
          <p:spPr>
            <a:xfrm>
              <a:off x="3420532" y="1320800"/>
              <a:ext cx="3369733" cy="38946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yolo_input_resolution</a:t>
              </a:r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43897DA-8309-41C8-A678-CF63E5CF07E5}"/>
                </a:ext>
              </a:extLst>
            </p:cNvPr>
            <p:cNvSpPr/>
            <p:nvPr/>
          </p:nvSpPr>
          <p:spPr>
            <a:xfrm>
              <a:off x="3420532" y="1731207"/>
              <a:ext cx="3369733" cy="7410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Process()</a:t>
              </a:r>
              <a:endPara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9B75BA1-E1DF-4B4A-8A9A-5585E0ED9670}"/>
                </a:ext>
              </a:extLst>
            </p:cNvPr>
            <p:cNvSpPr/>
            <p:nvPr/>
          </p:nvSpPr>
          <p:spPr>
            <a:xfrm rot="5400000">
              <a:off x="2008641" y="1906210"/>
              <a:ext cx="1467153" cy="29633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Input_image_path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F813BB21-9492-4076-B295-955935CF33C5}"/>
                </a:ext>
              </a:extLst>
            </p:cNvPr>
            <p:cNvSpPr/>
            <p:nvPr/>
          </p:nvSpPr>
          <p:spPr>
            <a:xfrm rot="5400000">
              <a:off x="6797466" y="2006142"/>
              <a:ext cx="1352342" cy="19119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Image_raw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9DE2A946-ACD7-471B-9F24-B6D92D6F4DD8}"/>
                </a:ext>
              </a:extLst>
            </p:cNvPr>
            <p:cNvSpPr/>
            <p:nvPr/>
          </p:nvSpPr>
          <p:spPr>
            <a:xfrm rot="5400000">
              <a:off x="7036418" y="2019860"/>
              <a:ext cx="1365045" cy="19473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Image_preprocessed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77FAD2B-22E8-4D15-9100-BB7D0C2638D4}"/>
                </a:ext>
              </a:extLst>
            </p:cNvPr>
            <p:cNvSpPr/>
            <p:nvPr/>
          </p:nvSpPr>
          <p:spPr>
            <a:xfrm>
              <a:off x="3420544" y="2842802"/>
              <a:ext cx="3369721" cy="50731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_load_and_resize()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47C3090-FEBF-4AB8-8FA7-30EE662EDA82}"/>
                </a:ext>
              </a:extLst>
            </p:cNvPr>
            <p:cNvSpPr/>
            <p:nvPr/>
          </p:nvSpPr>
          <p:spPr>
            <a:xfrm>
              <a:off x="3420540" y="3671333"/>
              <a:ext cx="3369725" cy="50731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_shuffle_and_normalize()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箭头: 下 37">
              <a:extLst>
                <a:ext uri="{FF2B5EF4-FFF2-40B4-BE49-F238E27FC236}">
                  <a16:creationId xmlns:a16="http://schemas.microsoft.com/office/drawing/2014/main" id="{58015BC7-CFA6-420D-BE58-CFEC564AE38E}"/>
                </a:ext>
              </a:extLst>
            </p:cNvPr>
            <p:cNvSpPr/>
            <p:nvPr/>
          </p:nvSpPr>
          <p:spPr>
            <a:xfrm rot="16200000">
              <a:off x="6889419" y="1961107"/>
              <a:ext cx="389467" cy="296332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连接符: 曲线 55">
              <a:extLst>
                <a:ext uri="{FF2B5EF4-FFF2-40B4-BE49-F238E27FC236}">
                  <a16:creationId xmlns:a16="http://schemas.microsoft.com/office/drawing/2014/main" id="{67129EEF-CF63-4BFD-8DDA-424CC6B173C9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rot="5400000">
              <a:off x="4910609" y="2648012"/>
              <a:ext cx="370533" cy="19048"/>
            </a:xfrm>
            <a:prstGeom prst="curvedConnector3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连接符: 曲线 57">
              <a:extLst>
                <a:ext uri="{FF2B5EF4-FFF2-40B4-BE49-F238E27FC236}">
                  <a16:creationId xmlns:a16="http://schemas.microsoft.com/office/drawing/2014/main" id="{821212E6-AB8F-47BE-9FA4-D4C88CB5509D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 rot="5400000">
              <a:off x="4944797" y="3510724"/>
              <a:ext cx="321215" cy="2"/>
            </a:xfrm>
            <a:prstGeom prst="curvedConnector3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连接符: 曲线 59">
              <a:extLst>
                <a:ext uri="{FF2B5EF4-FFF2-40B4-BE49-F238E27FC236}">
                  <a16:creationId xmlns:a16="http://schemas.microsoft.com/office/drawing/2014/main" id="{144C714C-2C65-43AB-B461-0B3128492B5C}"/>
                </a:ext>
              </a:extLst>
            </p:cNvPr>
            <p:cNvCxnSpPr>
              <a:stCxn id="11" idx="3"/>
              <a:endCxn id="6" idx="3"/>
            </p:cNvCxnSpPr>
            <p:nvPr/>
          </p:nvCxnSpPr>
          <p:spPr>
            <a:xfrm flipV="1">
              <a:off x="6790265" y="2101739"/>
              <a:ext cx="12700" cy="1823252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65956C76-4901-4162-AD25-5E2FD3FACCD4}"/>
                </a:ext>
              </a:extLst>
            </p:cNvPr>
            <p:cNvSpPr/>
            <p:nvPr/>
          </p:nvSpPr>
          <p:spPr>
            <a:xfrm>
              <a:off x="3349666" y="2758978"/>
              <a:ext cx="3532251" cy="1453420"/>
            </a:xfrm>
            <a:prstGeom prst="rect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箭头: 下 62">
              <a:extLst>
                <a:ext uri="{FF2B5EF4-FFF2-40B4-BE49-F238E27FC236}">
                  <a16:creationId xmlns:a16="http://schemas.microsoft.com/office/drawing/2014/main" id="{3B554BBE-EE6F-4F54-B4B2-AC9F1443B8C6}"/>
                </a:ext>
              </a:extLst>
            </p:cNvPr>
            <p:cNvSpPr/>
            <p:nvPr/>
          </p:nvSpPr>
          <p:spPr>
            <a:xfrm rot="16200000">
              <a:off x="3006766" y="2008607"/>
              <a:ext cx="389467" cy="296332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C1BE1C67-A965-4A14-B12E-724AA93746DA}"/>
                </a:ext>
              </a:extLst>
            </p:cNvPr>
            <p:cNvSpPr/>
            <p:nvPr/>
          </p:nvSpPr>
          <p:spPr>
            <a:xfrm>
              <a:off x="3187988" y="237506"/>
              <a:ext cx="3926128" cy="4127292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4" name="矩形 153">
            <a:extLst>
              <a:ext uri="{FF2B5EF4-FFF2-40B4-BE49-F238E27FC236}">
                <a16:creationId xmlns:a16="http://schemas.microsoft.com/office/drawing/2014/main" id="{466CA3FA-6D12-4E4C-A138-ED10BF63FADC}"/>
              </a:ext>
            </a:extLst>
          </p:cNvPr>
          <p:cNvSpPr/>
          <p:nvPr/>
        </p:nvSpPr>
        <p:spPr>
          <a:xfrm>
            <a:off x="6442737" y="205964"/>
            <a:ext cx="2287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yolo_input_resolution: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(608,608)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38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 66">
            <a:extLst>
              <a:ext uri="{FF2B5EF4-FFF2-40B4-BE49-F238E27FC236}">
                <a16:creationId xmlns:a16="http://schemas.microsoft.com/office/drawing/2014/main" id="{C1CB5575-445B-4C8E-9C5F-EDEAD14616AD}"/>
              </a:ext>
            </a:extLst>
          </p:cNvPr>
          <p:cNvGrpSpPr/>
          <p:nvPr/>
        </p:nvGrpSpPr>
        <p:grpSpPr>
          <a:xfrm>
            <a:off x="1594624" y="0"/>
            <a:ext cx="6843431" cy="6858000"/>
            <a:chOff x="1594624" y="0"/>
            <a:chExt cx="6843431" cy="685800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C822BB5-77F3-4AF1-8DD6-42CC923A97F4}"/>
                </a:ext>
              </a:extLst>
            </p:cNvPr>
            <p:cNvSpPr/>
            <p:nvPr/>
          </p:nvSpPr>
          <p:spPr>
            <a:xfrm>
              <a:off x="3359240" y="0"/>
              <a:ext cx="3804274" cy="6858000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47D6AB6-76C8-4467-8717-E333E7CAD246}"/>
                </a:ext>
              </a:extLst>
            </p:cNvPr>
            <p:cNvSpPr/>
            <p:nvPr/>
          </p:nvSpPr>
          <p:spPr>
            <a:xfrm>
              <a:off x="3477681" y="190500"/>
              <a:ext cx="3369733" cy="948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b="1" dirty="0"/>
                <a:t>PostProcessYOLO</a:t>
              </a:r>
              <a:endParaRPr lang="zh-CN" altLang="en-US" sz="3200" b="1" dirty="0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5B86365-B7B6-44C1-A958-EDA0E147F18B}"/>
                </a:ext>
              </a:extLst>
            </p:cNvPr>
            <p:cNvSpPr/>
            <p:nvPr/>
          </p:nvSpPr>
          <p:spPr>
            <a:xfrm>
              <a:off x="3477681" y="1095978"/>
              <a:ext cx="3369733" cy="74106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yolo_mask,</a:t>
              </a:r>
              <a:r>
                <a: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yolo_anchors</a:t>
              </a:r>
            </a:p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Obj_threshold, nms_threshold</a:t>
              </a:r>
            </a:p>
            <a:p>
              <a:pPr algn="ctr"/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yolo_input_resolutioin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E7BD03CA-4982-48BA-B592-ADBC85250222}"/>
                </a:ext>
              </a:extLst>
            </p:cNvPr>
            <p:cNvSpPr/>
            <p:nvPr/>
          </p:nvSpPr>
          <p:spPr>
            <a:xfrm rot="5400000">
              <a:off x="1595149" y="2308971"/>
              <a:ext cx="1512000" cy="2880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Outputs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09F2B045-B9CE-4F06-8D91-90C9C2936F89}"/>
                </a:ext>
              </a:extLst>
            </p:cNvPr>
            <p:cNvSpPr/>
            <p:nvPr/>
          </p:nvSpPr>
          <p:spPr>
            <a:xfrm rot="5400000">
              <a:off x="1975659" y="2311931"/>
              <a:ext cx="1512000" cy="2880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resolution_raw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D8F2A09-6154-4C38-9115-135E72CBC68E}"/>
                </a:ext>
              </a:extLst>
            </p:cNvPr>
            <p:cNvSpPr/>
            <p:nvPr/>
          </p:nvSpPr>
          <p:spPr>
            <a:xfrm>
              <a:off x="3464984" y="2048477"/>
              <a:ext cx="3369733" cy="7410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Process()</a:t>
              </a:r>
              <a:endPara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CA8D5CF-230D-49AD-9C62-A4217A0502E9}"/>
                </a:ext>
              </a:extLst>
            </p:cNvPr>
            <p:cNvSpPr/>
            <p:nvPr/>
          </p:nvSpPr>
          <p:spPr>
            <a:xfrm>
              <a:off x="3477681" y="3211931"/>
              <a:ext cx="3369729" cy="40023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_reshape_output()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13AE723-4B58-4CAD-9621-A5F88C7F85F3}"/>
                </a:ext>
              </a:extLst>
            </p:cNvPr>
            <p:cNvSpPr/>
            <p:nvPr/>
          </p:nvSpPr>
          <p:spPr>
            <a:xfrm>
              <a:off x="3464983" y="3989998"/>
              <a:ext cx="3369730" cy="40023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_process_yolo_output()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箭头: 下 8">
              <a:extLst>
                <a:ext uri="{FF2B5EF4-FFF2-40B4-BE49-F238E27FC236}">
                  <a16:creationId xmlns:a16="http://schemas.microsoft.com/office/drawing/2014/main" id="{F4756C0D-5D9D-4BDC-9D8B-6D45B5AE2A80}"/>
                </a:ext>
              </a:extLst>
            </p:cNvPr>
            <p:cNvSpPr/>
            <p:nvPr/>
          </p:nvSpPr>
          <p:spPr>
            <a:xfrm rot="16200000">
              <a:off x="7045697" y="2324775"/>
              <a:ext cx="389467" cy="296332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AA4BABB-35EC-428D-BA0F-B7DC47272E07}"/>
                </a:ext>
              </a:extLst>
            </p:cNvPr>
            <p:cNvSpPr/>
            <p:nvPr/>
          </p:nvSpPr>
          <p:spPr>
            <a:xfrm>
              <a:off x="3464980" y="4780455"/>
              <a:ext cx="3369733" cy="4002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_process_feats()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D2BFC11-6158-49B0-94C8-BB8082AC4895}"/>
                </a:ext>
              </a:extLst>
            </p:cNvPr>
            <p:cNvSpPr/>
            <p:nvPr/>
          </p:nvSpPr>
          <p:spPr>
            <a:xfrm>
              <a:off x="3464981" y="5514304"/>
              <a:ext cx="3369732" cy="4002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_filter_boxes()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82102A8-BCA9-451B-8510-CD788ED990F7}"/>
                </a:ext>
              </a:extLst>
            </p:cNvPr>
            <p:cNvSpPr/>
            <p:nvPr/>
          </p:nvSpPr>
          <p:spPr>
            <a:xfrm>
              <a:off x="3464981" y="6286500"/>
              <a:ext cx="3369732" cy="4002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_nms_boxes()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77DB984E-6A0B-477A-97C0-E497F956AA78}"/>
                </a:ext>
              </a:extLst>
            </p:cNvPr>
            <p:cNvCxnSpPr>
              <a:cxnSpLocks/>
              <a:stCxn id="8" idx="2"/>
              <a:endCxn id="12" idx="0"/>
            </p:cNvCxnSpPr>
            <p:nvPr/>
          </p:nvCxnSpPr>
          <p:spPr>
            <a:xfrm flipH="1">
              <a:off x="5149847" y="4390231"/>
              <a:ext cx="1" cy="3902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2677A035-1D05-47FF-BEFB-AE043F031A79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>
            <a:xfrm>
              <a:off x="5149847" y="5180687"/>
              <a:ext cx="0" cy="3336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4FD2F182-2763-4058-A9DC-9EEBC4FAEEF6}"/>
                </a:ext>
              </a:extLst>
            </p:cNvPr>
            <p:cNvCxnSpPr>
              <a:stCxn id="13" idx="2"/>
              <a:endCxn id="14" idx="0"/>
            </p:cNvCxnSpPr>
            <p:nvPr/>
          </p:nvCxnSpPr>
          <p:spPr>
            <a:xfrm>
              <a:off x="5149847" y="5914536"/>
              <a:ext cx="0" cy="3719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28F94529-E230-45D3-9E05-AD2454FFFA72}"/>
                </a:ext>
              </a:extLst>
            </p:cNvPr>
            <p:cNvSpPr/>
            <p:nvPr/>
          </p:nvSpPr>
          <p:spPr>
            <a:xfrm rot="5400000">
              <a:off x="7005905" y="2272656"/>
              <a:ext cx="1212843" cy="292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boxes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F3FB9C9B-5E4D-44EA-8BAC-4A212B4F0055}"/>
                </a:ext>
              </a:extLst>
            </p:cNvPr>
            <p:cNvSpPr/>
            <p:nvPr/>
          </p:nvSpPr>
          <p:spPr>
            <a:xfrm rot="5400000">
              <a:off x="7345592" y="2272655"/>
              <a:ext cx="1212844" cy="292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categories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C45E5D79-13D7-4D7D-9165-2B5BDAB16DFF}"/>
                </a:ext>
              </a:extLst>
            </p:cNvPr>
            <p:cNvSpPr/>
            <p:nvPr/>
          </p:nvSpPr>
          <p:spPr>
            <a:xfrm rot="5400000">
              <a:off x="7685280" y="2272655"/>
              <a:ext cx="1212844" cy="29270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confidences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箭头: 下 38">
              <a:extLst>
                <a:ext uri="{FF2B5EF4-FFF2-40B4-BE49-F238E27FC236}">
                  <a16:creationId xmlns:a16="http://schemas.microsoft.com/office/drawing/2014/main" id="{B66EED30-68C7-4F0B-8FE0-56CC661A0445}"/>
                </a:ext>
              </a:extLst>
            </p:cNvPr>
            <p:cNvSpPr/>
            <p:nvPr/>
          </p:nvSpPr>
          <p:spPr>
            <a:xfrm rot="16200000">
              <a:off x="2870706" y="2324775"/>
              <a:ext cx="389467" cy="296332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连接符: 曲线 41">
              <a:extLst>
                <a:ext uri="{FF2B5EF4-FFF2-40B4-BE49-F238E27FC236}">
                  <a16:creationId xmlns:a16="http://schemas.microsoft.com/office/drawing/2014/main" id="{C88403EA-4F7A-4BD6-8D2C-EB1828678ED3}"/>
                </a:ext>
              </a:extLst>
            </p:cNvPr>
            <p:cNvCxnSpPr>
              <a:stCxn id="14" idx="3"/>
              <a:endCxn id="8" idx="3"/>
            </p:cNvCxnSpPr>
            <p:nvPr/>
          </p:nvCxnSpPr>
          <p:spPr>
            <a:xfrm flipV="1">
              <a:off x="6834713" y="4190115"/>
              <a:ext cx="12700" cy="2296501"/>
            </a:xfrm>
            <a:prstGeom prst="curvedConnector3">
              <a:avLst>
                <a:gd name="adj1" fmla="val 1800000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连接符: 曲线 43">
              <a:extLst>
                <a:ext uri="{FF2B5EF4-FFF2-40B4-BE49-F238E27FC236}">
                  <a16:creationId xmlns:a16="http://schemas.microsoft.com/office/drawing/2014/main" id="{E150FA2B-1F2E-44F8-BF3C-558F97C3EE69}"/>
                </a:ext>
              </a:extLst>
            </p:cNvPr>
            <p:cNvCxnSpPr>
              <a:cxnSpLocks/>
              <a:stCxn id="48" idx="3"/>
              <a:endCxn id="6" idx="3"/>
            </p:cNvCxnSpPr>
            <p:nvPr/>
          </p:nvCxnSpPr>
          <p:spPr>
            <a:xfrm flipH="1" flipV="1">
              <a:off x="6834717" y="2419009"/>
              <a:ext cx="54307" cy="1393921"/>
            </a:xfrm>
            <a:prstGeom prst="curvedConnector3">
              <a:avLst>
                <a:gd name="adj1" fmla="val -420940"/>
              </a:avLst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37D85D60-7F0D-4E63-87D6-17E172BB32ED}"/>
                </a:ext>
              </a:extLst>
            </p:cNvPr>
            <p:cNvSpPr/>
            <p:nvPr/>
          </p:nvSpPr>
          <p:spPr>
            <a:xfrm>
              <a:off x="3427639" y="3161503"/>
              <a:ext cx="3461385" cy="1302853"/>
            </a:xfrm>
            <a:prstGeom prst="rect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62770A2D-F2A6-4FC8-956D-AEDDC36A1846}"/>
                </a:ext>
              </a:extLst>
            </p:cNvPr>
            <p:cNvCxnSpPr>
              <a:cxnSpLocks/>
              <a:stCxn id="6" idx="2"/>
              <a:endCxn id="48" idx="0"/>
            </p:cNvCxnSpPr>
            <p:nvPr/>
          </p:nvCxnSpPr>
          <p:spPr>
            <a:xfrm>
              <a:off x="5149851" y="2789540"/>
              <a:ext cx="8481" cy="3719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003C7DA-0188-486A-BD09-A81022711701}"/>
                </a:ext>
              </a:extLst>
            </p:cNvPr>
            <p:cNvSpPr/>
            <p:nvPr/>
          </p:nvSpPr>
          <p:spPr>
            <a:xfrm>
              <a:off x="3427638" y="4682988"/>
              <a:ext cx="3461385" cy="2117208"/>
            </a:xfrm>
            <a:prstGeom prst="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5517153-CCA5-4E65-BEAE-A1D06BAAB28C}"/>
                </a:ext>
              </a:extLst>
            </p:cNvPr>
            <p:cNvSpPr/>
            <p:nvPr/>
          </p:nvSpPr>
          <p:spPr>
            <a:xfrm>
              <a:off x="1594624" y="4710286"/>
              <a:ext cx="1377808" cy="288000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sigmoid</a:t>
              </a:r>
              <a:endParaRPr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673F03AC-58B8-4C11-90D6-1136129F7F84}"/>
                </a:ext>
              </a:extLst>
            </p:cNvPr>
            <p:cNvSpPr/>
            <p:nvPr/>
          </p:nvSpPr>
          <p:spPr>
            <a:xfrm>
              <a:off x="1594624" y="5114391"/>
              <a:ext cx="1377808" cy="288000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exponential</a:t>
              </a:r>
              <a:endParaRPr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0" name="连接符: 曲线 59">
              <a:extLst>
                <a:ext uri="{FF2B5EF4-FFF2-40B4-BE49-F238E27FC236}">
                  <a16:creationId xmlns:a16="http://schemas.microsoft.com/office/drawing/2014/main" id="{54071CBF-B40C-4D23-A63B-C537E89DB157}"/>
                </a:ext>
              </a:extLst>
            </p:cNvPr>
            <p:cNvCxnSpPr>
              <a:cxnSpLocks/>
              <a:stCxn id="57" idx="3"/>
              <a:endCxn id="12" idx="1"/>
            </p:cNvCxnSpPr>
            <p:nvPr/>
          </p:nvCxnSpPr>
          <p:spPr>
            <a:xfrm>
              <a:off x="2972432" y="4854286"/>
              <a:ext cx="492548" cy="126285"/>
            </a:xfrm>
            <a:prstGeom prst="curved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连接符: 曲线 61">
              <a:extLst>
                <a:ext uri="{FF2B5EF4-FFF2-40B4-BE49-F238E27FC236}">
                  <a16:creationId xmlns:a16="http://schemas.microsoft.com/office/drawing/2014/main" id="{307F85C2-924C-4F6D-93C1-150C0A391173}"/>
                </a:ext>
              </a:extLst>
            </p:cNvPr>
            <p:cNvCxnSpPr>
              <a:cxnSpLocks/>
              <a:stCxn id="58" idx="3"/>
              <a:endCxn id="12" idx="1"/>
            </p:cNvCxnSpPr>
            <p:nvPr/>
          </p:nvCxnSpPr>
          <p:spPr>
            <a:xfrm flipV="1">
              <a:off x="2972432" y="4980571"/>
              <a:ext cx="492548" cy="277820"/>
            </a:xfrm>
            <a:prstGeom prst="curved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14CA8D3-524D-4EE9-9F5D-146DC68F1CB5}"/>
                </a:ext>
              </a:extLst>
            </p:cNvPr>
            <p:cNvSpPr/>
            <p:nvPr/>
          </p:nvSpPr>
          <p:spPr>
            <a:xfrm>
              <a:off x="4135359" y="5127989"/>
              <a:ext cx="19221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box, category, confidence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D56996B8-06DD-44B7-882D-2EE8077CF459}"/>
                </a:ext>
              </a:extLst>
            </p:cNvPr>
            <p:cNvSpPr/>
            <p:nvPr/>
          </p:nvSpPr>
          <p:spPr>
            <a:xfrm>
              <a:off x="4576734" y="3528323"/>
              <a:ext cx="133402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output_reshaped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EE261519-F043-4D6E-A50D-32FE9A0ED1EC}"/>
              </a:ext>
            </a:extLst>
          </p:cNvPr>
          <p:cNvSpPr txBox="1"/>
          <p:nvPr/>
        </p:nvSpPr>
        <p:spPr>
          <a:xfrm>
            <a:off x="18685" y="70937"/>
            <a:ext cx="738664" cy="37608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600" b="1" dirty="0"/>
              <a:t>Yolo</a:t>
            </a:r>
            <a:r>
              <a:rPr lang="zh-CN" altLang="en-US" sz="3600" b="1" dirty="0"/>
              <a:t>数据后处理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3E831D5-2741-4E0D-9D4D-C43C7C806919}"/>
              </a:ext>
            </a:extLst>
          </p:cNvPr>
          <p:cNvSpPr/>
          <p:nvPr/>
        </p:nvSpPr>
        <p:spPr>
          <a:xfrm>
            <a:off x="7167679" y="0"/>
            <a:ext cx="46410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grid_w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grid_h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num_anchors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num_classes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Resolution_raw: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(608,608)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558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81FB8BD-ED28-4753-9864-B1B97FAA99AE}"/>
              </a:ext>
            </a:extLst>
          </p:cNvPr>
          <p:cNvSpPr/>
          <p:nvPr/>
        </p:nvSpPr>
        <p:spPr>
          <a:xfrm>
            <a:off x="469753" y="331262"/>
            <a:ext cx="2104220" cy="31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2,16,416,416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13C0F94-ACE2-42E5-9EE7-AF7FE2C5830A}"/>
              </a:ext>
            </a:extLst>
          </p:cNvPr>
          <p:cNvGrpSpPr/>
          <p:nvPr/>
        </p:nvGrpSpPr>
        <p:grpSpPr>
          <a:xfrm>
            <a:off x="5965308" y="256278"/>
            <a:ext cx="5931111" cy="6345443"/>
            <a:chOff x="5948375" y="523127"/>
            <a:chExt cx="5931111" cy="634544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DB6CEAC-45AB-47AC-850C-C08E1DE8FCB8}"/>
                </a:ext>
              </a:extLst>
            </p:cNvPr>
            <p:cNvSpPr/>
            <p:nvPr/>
          </p:nvSpPr>
          <p:spPr>
            <a:xfrm>
              <a:off x="5948375" y="523127"/>
              <a:ext cx="1393372" cy="283028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/>
                <a:t>Conv 3*3/1</a:t>
              </a:r>
              <a:endParaRPr lang="zh-CN" altLang="en-US" sz="1400" b="1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44E53FF-B430-4C7D-8187-FABDA4F25AEB}"/>
                </a:ext>
              </a:extLst>
            </p:cNvPr>
            <p:cNvSpPr/>
            <p:nvPr/>
          </p:nvSpPr>
          <p:spPr>
            <a:xfrm>
              <a:off x="5948375" y="1148550"/>
              <a:ext cx="1393372" cy="28302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/>
                <a:t>Maxpool 2*2/2</a:t>
              </a:r>
              <a:endParaRPr lang="zh-CN" altLang="en-US" sz="1400" b="1" dirty="0"/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A692682F-EF6B-4BF2-9973-26F660BB1A81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6645061" y="806155"/>
              <a:ext cx="0" cy="34239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C6EF033-E23B-414F-AC59-62F33D0DAAC9}"/>
                </a:ext>
              </a:extLst>
            </p:cNvPr>
            <p:cNvSpPr txBox="1"/>
            <p:nvPr/>
          </p:nvSpPr>
          <p:spPr>
            <a:xfrm>
              <a:off x="6160647" y="783703"/>
              <a:ext cx="1006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416*416*16</a:t>
              </a:r>
              <a:endParaRPr lang="zh-CN" altLang="en-US" sz="1200" b="1" dirty="0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2B71A38-34F0-47F1-AF36-64AD1C47A21B}"/>
                </a:ext>
              </a:extLst>
            </p:cNvPr>
            <p:cNvGrpSpPr/>
            <p:nvPr/>
          </p:nvGrpSpPr>
          <p:grpSpPr>
            <a:xfrm>
              <a:off x="5967425" y="1760836"/>
              <a:ext cx="1393372" cy="908451"/>
              <a:chOff x="6389914" y="696686"/>
              <a:chExt cx="1393372" cy="908451"/>
            </a:xfrm>
          </p:grpSpPr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F7290FCA-DC4D-4114-8AC3-1084406AEE96}"/>
                  </a:ext>
                </a:extLst>
              </p:cNvPr>
              <p:cNvSpPr/>
              <p:nvPr/>
            </p:nvSpPr>
            <p:spPr>
              <a:xfrm>
                <a:off x="6389914" y="696686"/>
                <a:ext cx="1393372" cy="283028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/>
                  <a:t>Conv 3*3/1</a:t>
                </a:r>
                <a:endParaRPr lang="zh-CN" altLang="en-US" sz="1400" b="1" dirty="0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3D38E5DE-E110-4177-8561-3516BB8C7D64}"/>
                  </a:ext>
                </a:extLst>
              </p:cNvPr>
              <p:cNvSpPr/>
              <p:nvPr/>
            </p:nvSpPr>
            <p:spPr>
              <a:xfrm>
                <a:off x="6389914" y="1322109"/>
                <a:ext cx="1393372" cy="283028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/>
                  <a:t>Maxpool 2*2/2</a:t>
                </a:r>
                <a:endParaRPr lang="zh-CN" altLang="en-US" sz="1400" b="1" dirty="0"/>
              </a:p>
            </p:txBody>
          </p:sp>
          <p:cxnSp>
            <p:nvCxnSpPr>
              <p:cNvPr id="83" name="直接箭头连接符 82">
                <a:extLst>
                  <a:ext uri="{FF2B5EF4-FFF2-40B4-BE49-F238E27FC236}">
                    <a16:creationId xmlns:a16="http://schemas.microsoft.com/office/drawing/2014/main" id="{3AC45E5B-1639-4020-A237-B7CF36ADCD55}"/>
                  </a:ext>
                </a:extLst>
              </p:cNvPr>
              <p:cNvCxnSpPr>
                <a:stCxn id="81" idx="2"/>
                <a:endCxn id="82" idx="0"/>
              </p:cNvCxnSpPr>
              <p:nvPr/>
            </p:nvCxnSpPr>
            <p:spPr>
              <a:xfrm>
                <a:off x="7086600" y="979714"/>
                <a:ext cx="0" cy="342395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683BCAD0-A7D2-4A44-B4DC-64C141A00434}"/>
                  </a:ext>
                </a:extLst>
              </p:cNvPr>
              <p:cNvSpPr txBox="1"/>
              <p:nvPr/>
            </p:nvSpPr>
            <p:spPr>
              <a:xfrm>
                <a:off x="6602186" y="957262"/>
                <a:ext cx="10069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/>
                  <a:t>208*208*32</a:t>
                </a:r>
                <a:endParaRPr lang="zh-CN" altLang="en-US" sz="1200" b="1" dirty="0"/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D1BBFA6-E374-43C5-8000-201F06C52AF8}"/>
                </a:ext>
              </a:extLst>
            </p:cNvPr>
            <p:cNvSpPr txBox="1"/>
            <p:nvPr/>
          </p:nvSpPr>
          <p:spPr>
            <a:xfrm>
              <a:off x="6160647" y="1408468"/>
              <a:ext cx="1006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208*208*16</a:t>
              </a:r>
              <a:endParaRPr lang="zh-CN" altLang="en-US" sz="1200" b="1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3C2DC152-79FF-4378-ABD7-1B939BC27FD5}"/>
                </a:ext>
              </a:extLst>
            </p:cNvPr>
            <p:cNvCxnSpPr/>
            <p:nvPr/>
          </p:nvCxnSpPr>
          <p:spPr>
            <a:xfrm>
              <a:off x="6664111" y="1424951"/>
              <a:ext cx="0" cy="34239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7BA14564-9AE9-477F-B6DC-960CCD7C8AEC}"/>
                </a:ext>
              </a:extLst>
            </p:cNvPr>
            <p:cNvGrpSpPr/>
            <p:nvPr/>
          </p:nvGrpSpPr>
          <p:grpSpPr>
            <a:xfrm>
              <a:off x="5967425" y="3011682"/>
              <a:ext cx="1393372" cy="908451"/>
              <a:chOff x="6389914" y="696686"/>
              <a:chExt cx="1393372" cy="908451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F57500E4-446D-448B-A07D-F26B4DD4AEEC}"/>
                  </a:ext>
                </a:extLst>
              </p:cNvPr>
              <p:cNvSpPr/>
              <p:nvPr/>
            </p:nvSpPr>
            <p:spPr>
              <a:xfrm>
                <a:off x="6389914" y="696686"/>
                <a:ext cx="1393372" cy="283028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/>
                  <a:t>Conv 3*3/1</a:t>
                </a:r>
                <a:endParaRPr lang="zh-CN" altLang="en-US" sz="1400" b="1" dirty="0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0231852-5B40-41B4-ACCE-E7D77B7254D7}"/>
                  </a:ext>
                </a:extLst>
              </p:cNvPr>
              <p:cNvSpPr/>
              <p:nvPr/>
            </p:nvSpPr>
            <p:spPr>
              <a:xfrm>
                <a:off x="6389914" y="1322109"/>
                <a:ext cx="1393372" cy="283028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/>
                  <a:t>Maxpool 2*2/2</a:t>
                </a:r>
                <a:endParaRPr lang="zh-CN" altLang="en-US" sz="1400" b="1" dirty="0"/>
              </a:p>
            </p:txBody>
          </p:sp>
          <p:cxnSp>
            <p:nvCxnSpPr>
              <p:cNvPr id="79" name="直接箭头连接符 78">
                <a:extLst>
                  <a:ext uri="{FF2B5EF4-FFF2-40B4-BE49-F238E27FC236}">
                    <a16:creationId xmlns:a16="http://schemas.microsoft.com/office/drawing/2014/main" id="{AFF48742-35F5-4F8D-94BF-119F17AFF93A}"/>
                  </a:ext>
                </a:extLst>
              </p:cNvPr>
              <p:cNvCxnSpPr>
                <a:stCxn id="77" idx="2"/>
                <a:endCxn id="78" idx="0"/>
              </p:cNvCxnSpPr>
              <p:nvPr/>
            </p:nvCxnSpPr>
            <p:spPr>
              <a:xfrm>
                <a:off x="7086600" y="979714"/>
                <a:ext cx="0" cy="342395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BAEBA1D0-6320-4229-BF83-377E7AB573AA}"/>
                  </a:ext>
                </a:extLst>
              </p:cNvPr>
              <p:cNvSpPr txBox="1"/>
              <p:nvPr/>
            </p:nvSpPr>
            <p:spPr>
              <a:xfrm>
                <a:off x="6602186" y="957262"/>
                <a:ext cx="10069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/>
                  <a:t>104*104*64</a:t>
                </a:r>
                <a:endParaRPr lang="zh-CN" altLang="en-US" sz="1200" b="1" dirty="0"/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DE9784F-7DFE-4650-9BC1-83818430812D}"/>
                </a:ext>
              </a:extLst>
            </p:cNvPr>
            <p:cNvSpPr txBox="1"/>
            <p:nvPr/>
          </p:nvSpPr>
          <p:spPr>
            <a:xfrm>
              <a:off x="6160647" y="2659314"/>
              <a:ext cx="1006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104*204*32</a:t>
              </a:r>
              <a:endParaRPr lang="zh-CN" altLang="en-US" sz="1200" b="1" dirty="0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4D314042-F02C-41F1-A001-7B2021ADE922}"/>
                </a:ext>
              </a:extLst>
            </p:cNvPr>
            <p:cNvCxnSpPr/>
            <p:nvPr/>
          </p:nvCxnSpPr>
          <p:spPr>
            <a:xfrm>
              <a:off x="6664111" y="2675797"/>
              <a:ext cx="0" cy="34239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B35BA7C1-0922-4F9F-A441-F856885E0EAC}"/>
                </a:ext>
              </a:extLst>
            </p:cNvPr>
            <p:cNvGrpSpPr/>
            <p:nvPr/>
          </p:nvGrpSpPr>
          <p:grpSpPr>
            <a:xfrm>
              <a:off x="5967425" y="4272501"/>
              <a:ext cx="1393372" cy="908451"/>
              <a:chOff x="6389914" y="696686"/>
              <a:chExt cx="1393372" cy="908451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04773E9-AA9A-48DD-B95F-54F66D2B926E}"/>
                  </a:ext>
                </a:extLst>
              </p:cNvPr>
              <p:cNvSpPr/>
              <p:nvPr/>
            </p:nvSpPr>
            <p:spPr>
              <a:xfrm>
                <a:off x="6389914" y="696686"/>
                <a:ext cx="1393372" cy="283028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/>
                  <a:t>Conv 3*3/1</a:t>
                </a:r>
                <a:endParaRPr lang="zh-CN" altLang="en-US" sz="1400" b="1" dirty="0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3CD7F755-4A1F-46DD-8615-840C76940A44}"/>
                  </a:ext>
                </a:extLst>
              </p:cNvPr>
              <p:cNvSpPr/>
              <p:nvPr/>
            </p:nvSpPr>
            <p:spPr>
              <a:xfrm>
                <a:off x="6389914" y="1322109"/>
                <a:ext cx="1393372" cy="283028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/>
                  <a:t>Maxpool 2*2/2</a:t>
                </a:r>
                <a:endParaRPr lang="zh-CN" altLang="en-US" sz="1400" b="1" dirty="0"/>
              </a:p>
            </p:txBody>
          </p: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24D70293-3609-410B-BD34-F15993BB6521}"/>
                  </a:ext>
                </a:extLst>
              </p:cNvPr>
              <p:cNvCxnSpPr>
                <a:stCxn id="73" idx="2"/>
                <a:endCxn id="74" idx="0"/>
              </p:cNvCxnSpPr>
              <p:nvPr/>
            </p:nvCxnSpPr>
            <p:spPr>
              <a:xfrm>
                <a:off x="7086600" y="979714"/>
                <a:ext cx="0" cy="342395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0070E973-B8CD-4462-8A21-6CB0902EC9BB}"/>
                  </a:ext>
                </a:extLst>
              </p:cNvPr>
              <p:cNvSpPr txBox="1"/>
              <p:nvPr/>
            </p:nvSpPr>
            <p:spPr>
              <a:xfrm>
                <a:off x="6602186" y="957262"/>
                <a:ext cx="10069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/>
                  <a:t>52*52*128</a:t>
                </a:r>
                <a:endParaRPr lang="zh-CN" altLang="en-US" sz="1200" b="1" dirty="0"/>
              </a:p>
            </p:txBody>
          </p: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EE98885-D839-4CF5-8B46-E762640F4813}"/>
                </a:ext>
              </a:extLst>
            </p:cNvPr>
            <p:cNvSpPr txBox="1"/>
            <p:nvPr/>
          </p:nvSpPr>
          <p:spPr>
            <a:xfrm>
              <a:off x="6160647" y="3920133"/>
              <a:ext cx="1006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52*52*64</a:t>
              </a:r>
              <a:endParaRPr lang="zh-CN" altLang="en-US" sz="1200" b="1" dirty="0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98EE923-9A10-4328-BC21-08361981E564}"/>
                </a:ext>
              </a:extLst>
            </p:cNvPr>
            <p:cNvCxnSpPr/>
            <p:nvPr/>
          </p:nvCxnSpPr>
          <p:spPr>
            <a:xfrm>
              <a:off x="6664111" y="3936616"/>
              <a:ext cx="0" cy="34239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5901D7D-95A6-4A98-A6E6-5C43FDEEF617}"/>
                </a:ext>
              </a:extLst>
            </p:cNvPr>
            <p:cNvGrpSpPr/>
            <p:nvPr/>
          </p:nvGrpSpPr>
          <p:grpSpPr>
            <a:xfrm>
              <a:off x="8207721" y="523127"/>
              <a:ext cx="1393372" cy="908451"/>
              <a:chOff x="6389914" y="696686"/>
              <a:chExt cx="1393372" cy="908451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E6E9FADF-A932-412A-8790-17255248F356}"/>
                  </a:ext>
                </a:extLst>
              </p:cNvPr>
              <p:cNvSpPr/>
              <p:nvPr/>
            </p:nvSpPr>
            <p:spPr>
              <a:xfrm>
                <a:off x="6389914" y="696686"/>
                <a:ext cx="1393372" cy="283028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/>
                  <a:t>Conv 3*3/1</a:t>
                </a:r>
                <a:endParaRPr lang="zh-CN" altLang="en-US" sz="1400" b="1" dirty="0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12A0C917-B75F-4406-9341-BEC19CA254C0}"/>
                  </a:ext>
                </a:extLst>
              </p:cNvPr>
              <p:cNvSpPr/>
              <p:nvPr/>
            </p:nvSpPr>
            <p:spPr>
              <a:xfrm>
                <a:off x="6389914" y="1322109"/>
                <a:ext cx="1393372" cy="283028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/>
                  <a:t>Maxpool 2*2/2</a:t>
                </a:r>
                <a:endParaRPr lang="zh-CN" altLang="en-US" sz="1400" b="1" dirty="0"/>
              </a:p>
            </p:txBody>
          </p:sp>
          <p:cxnSp>
            <p:nvCxnSpPr>
              <p:cNvPr id="71" name="直接箭头连接符 70">
                <a:extLst>
                  <a:ext uri="{FF2B5EF4-FFF2-40B4-BE49-F238E27FC236}">
                    <a16:creationId xmlns:a16="http://schemas.microsoft.com/office/drawing/2014/main" id="{5E8E4E54-0CAA-4FE5-BC9D-BCC7F116BBAF}"/>
                  </a:ext>
                </a:extLst>
              </p:cNvPr>
              <p:cNvCxnSpPr>
                <a:stCxn id="69" idx="2"/>
                <a:endCxn id="70" idx="0"/>
              </p:cNvCxnSpPr>
              <p:nvPr/>
            </p:nvCxnSpPr>
            <p:spPr>
              <a:xfrm>
                <a:off x="7086600" y="979714"/>
                <a:ext cx="0" cy="342395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8D687B2C-2871-4E1B-A29D-8BEA5D45619F}"/>
                  </a:ext>
                </a:extLst>
              </p:cNvPr>
              <p:cNvSpPr txBox="1"/>
              <p:nvPr/>
            </p:nvSpPr>
            <p:spPr>
              <a:xfrm>
                <a:off x="6602186" y="957262"/>
                <a:ext cx="10069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/>
                  <a:t>26*26*256</a:t>
                </a:r>
                <a:endParaRPr lang="zh-CN" altLang="en-US" sz="1200" b="1" dirty="0"/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90640A6-7BE1-4F6C-8E73-ED244E166B34}"/>
                </a:ext>
              </a:extLst>
            </p:cNvPr>
            <p:cNvSpPr txBox="1"/>
            <p:nvPr/>
          </p:nvSpPr>
          <p:spPr>
            <a:xfrm rot="16200000">
              <a:off x="7189055" y="2769457"/>
              <a:ext cx="1006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26*26*128</a:t>
              </a:r>
              <a:endParaRPr lang="zh-CN" altLang="en-US" sz="1200" b="1" dirty="0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5A9A8E47-5408-4A15-8882-F43CF7DC4D2D}"/>
                </a:ext>
              </a:extLst>
            </p:cNvPr>
            <p:cNvGrpSpPr/>
            <p:nvPr/>
          </p:nvGrpSpPr>
          <p:grpSpPr>
            <a:xfrm>
              <a:off x="8207721" y="1799156"/>
              <a:ext cx="1393372" cy="908451"/>
              <a:chOff x="6389914" y="696686"/>
              <a:chExt cx="1393372" cy="908451"/>
            </a:xfrm>
          </p:grpSpPr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6E4B1BA9-DFD0-46BD-ADCA-D9D73FA73ECA}"/>
                  </a:ext>
                </a:extLst>
              </p:cNvPr>
              <p:cNvSpPr/>
              <p:nvPr/>
            </p:nvSpPr>
            <p:spPr>
              <a:xfrm>
                <a:off x="6389914" y="696686"/>
                <a:ext cx="1393372" cy="283028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/>
                  <a:t>Conv 3*3/1</a:t>
                </a:r>
                <a:endParaRPr lang="zh-CN" altLang="en-US" sz="1400" b="1" dirty="0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3744F3F-90FE-41A3-A313-B554A0AF280F}"/>
                  </a:ext>
                </a:extLst>
              </p:cNvPr>
              <p:cNvSpPr/>
              <p:nvPr/>
            </p:nvSpPr>
            <p:spPr>
              <a:xfrm>
                <a:off x="6389914" y="1322109"/>
                <a:ext cx="1393372" cy="283028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/>
                  <a:t>Maxpool 2*2/1</a:t>
                </a:r>
                <a:endParaRPr lang="zh-CN" altLang="en-US" sz="1400" b="1" dirty="0"/>
              </a:p>
            </p:txBody>
          </p:sp>
          <p:cxnSp>
            <p:nvCxnSpPr>
              <p:cNvPr id="67" name="直接箭头连接符 66">
                <a:extLst>
                  <a:ext uri="{FF2B5EF4-FFF2-40B4-BE49-F238E27FC236}">
                    <a16:creationId xmlns:a16="http://schemas.microsoft.com/office/drawing/2014/main" id="{CFE1FF2A-EB66-4662-84E2-D74EC060C797}"/>
                  </a:ext>
                </a:extLst>
              </p:cNvPr>
              <p:cNvCxnSpPr>
                <a:cxnSpLocks/>
                <a:stCxn id="65" idx="2"/>
                <a:endCxn id="66" idx="0"/>
              </p:cNvCxnSpPr>
              <p:nvPr/>
            </p:nvCxnSpPr>
            <p:spPr>
              <a:xfrm>
                <a:off x="7086600" y="979714"/>
                <a:ext cx="0" cy="342395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9AEE6C3A-33FA-40B6-AFCE-EBF9396E58DF}"/>
                  </a:ext>
                </a:extLst>
              </p:cNvPr>
              <p:cNvSpPr txBox="1"/>
              <p:nvPr/>
            </p:nvSpPr>
            <p:spPr>
              <a:xfrm>
                <a:off x="6602186" y="957262"/>
                <a:ext cx="10069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/>
                  <a:t>13*13*512</a:t>
                </a:r>
                <a:endParaRPr lang="zh-CN" altLang="en-US" sz="1200" b="1" dirty="0"/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7585057-7F46-4333-8C3F-64D41FE12827}"/>
                </a:ext>
              </a:extLst>
            </p:cNvPr>
            <p:cNvSpPr txBox="1"/>
            <p:nvPr/>
          </p:nvSpPr>
          <p:spPr>
            <a:xfrm>
              <a:off x="8400943" y="1446788"/>
              <a:ext cx="1006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13*13*256</a:t>
              </a:r>
              <a:endParaRPr lang="zh-CN" altLang="en-US" sz="1200" b="1" dirty="0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7944E92B-AF4C-4964-9F8D-654071CBF0D3}"/>
                </a:ext>
              </a:extLst>
            </p:cNvPr>
            <p:cNvCxnSpPr/>
            <p:nvPr/>
          </p:nvCxnSpPr>
          <p:spPr>
            <a:xfrm>
              <a:off x="8904407" y="1463271"/>
              <a:ext cx="0" cy="34239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连接符: 肘形 21">
              <a:extLst>
                <a:ext uri="{FF2B5EF4-FFF2-40B4-BE49-F238E27FC236}">
                  <a16:creationId xmlns:a16="http://schemas.microsoft.com/office/drawing/2014/main" id="{B610EF5A-CE84-443B-80FB-05567549E41A}"/>
                </a:ext>
              </a:extLst>
            </p:cNvPr>
            <p:cNvCxnSpPr>
              <a:stCxn id="74" idx="3"/>
              <a:endCxn id="69" idx="1"/>
            </p:cNvCxnSpPr>
            <p:nvPr/>
          </p:nvCxnSpPr>
          <p:spPr>
            <a:xfrm flipV="1">
              <a:off x="7360797" y="664641"/>
              <a:ext cx="846924" cy="4374797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2469086F-48FF-4FE9-AF9C-FEC02A5F13B5}"/>
                </a:ext>
              </a:extLst>
            </p:cNvPr>
            <p:cNvGrpSpPr/>
            <p:nvPr/>
          </p:nvGrpSpPr>
          <p:grpSpPr>
            <a:xfrm>
              <a:off x="8207720" y="3050002"/>
              <a:ext cx="1393372" cy="625423"/>
              <a:chOff x="6389914" y="696686"/>
              <a:chExt cx="1393372" cy="625423"/>
            </a:xfrm>
          </p:grpSpPr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A211E13E-4A44-4297-A434-4D6995F0B0FF}"/>
                  </a:ext>
                </a:extLst>
              </p:cNvPr>
              <p:cNvSpPr/>
              <p:nvPr/>
            </p:nvSpPr>
            <p:spPr>
              <a:xfrm>
                <a:off x="6389914" y="696686"/>
                <a:ext cx="1393372" cy="283028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/>
                  <a:t>Conv 3*3/1</a:t>
                </a:r>
                <a:endParaRPr lang="zh-CN" altLang="en-US" sz="1400" b="1" dirty="0"/>
              </a:p>
            </p:txBody>
          </p:sp>
          <p:cxnSp>
            <p:nvCxnSpPr>
              <p:cNvPr id="63" name="直接箭头连接符 62">
                <a:extLst>
                  <a:ext uri="{FF2B5EF4-FFF2-40B4-BE49-F238E27FC236}">
                    <a16:creationId xmlns:a16="http://schemas.microsoft.com/office/drawing/2014/main" id="{54686CBB-058B-47A0-A779-7826146D192F}"/>
                  </a:ext>
                </a:extLst>
              </p:cNvPr>
              <p:cNvCxnSpPr>
                <a:cxnSpLocks/>
                <a:stCxn id="62" idx="2"/>
              </p:cNvCxnSpPr>
              <p:nvPr/>
            </p:nvCxnSpPr>
            <p:spPr>
              <a:xfrm>
                <a:off x="7086600" y="979714"/>
                <a:ext cx="0" cy="342395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DE2B493-EA5C-4578-8965-02E24729874D}"/>
                  </a:ext>
                </a:extLst>
              </p:cNvPr>
              <p:cNvSpPr txBox="1"/>
              <p:nvPr/>
            </p:nvSpPr>
            <p:spPr>
              <a:xfrm>
                <a:off x="6602186" y="957262"/>
                <a:ext cx="10069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/>
                  <a:t>13*13*1024</a:t>
                </a:r>
                <a:endParaRPr lang="zh-CN" altLang="en-US" sz="1200" b="1" dirty="0"/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AD2F8DD-06C7-4ADB-8EBB-A7614FD5DAF6}"/>
                </a:ext>
              </a:extLst>
            </p:cNvPr>
            <p:cNvSpPr txBox="1"/>
            <p:nvPr/>
          </p:nvSpPr>
          <p:spPr>
            <a:xfrm>
              <a:off x="8400942" y="2697634"/>
              <a:ext cx="1006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13*13*512</a:t>
              </a:r>
              <a:endParaRPr lang="zh-CN" altLang="en-US" sz="1200" b="1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E8543ED8-E71D-4885-B087-50D328E794A0}"/>
                </a:ext>
              </a:extLst>
            </p:cNvPr>
            <p:cNvCxnSpPr/>
            <p:nvPr/>
          </p:nvCxnSpPr>
          <p:spPr>
            <a:xfrm>
              <a:off x="8904406" y="2714117"/>
              <a:ext cx="0" cy="34239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AAB89EA2-B1D7-4B2B-B5B2-B282786A0309}"/>
                </a:ext>
              </a:extLst>
            </p:cNvPr>
            <p:cNvGrpSpPr/>
            <p:nvPr/>
          </p:nvGrpSpPr>
          <p:grpSpPr>
            <a:xfrm>
              <a:off x="8207720" y="3688528"/>
              <a:ext cx="1393372" cy="625423"/>
              <a:chOff x="6389914" y="696686"/>
              <a:chExt cx="1393372" cy="625423"/>
            </a:xfrm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35679181-C3A9-45B2-800D-909AD217103F}"/>
                  </a:ext>
                </a:extLst>
              </p:cNvPr>
              <p:cNvSpPr/>
              <p:nvPr/>
            </p:nvSpPr>
            <p:spPr>
              <a:xfrm>
                <a:off x="6389914" y="696686"/>
                <a:ext cx="1393372" cy="283028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/>
                  <a:t>Conv 1*1/1</a:t>
                </a:r>
                <a:endParaRPr lang="zh-CN" altLang="en-US" sz="1400" b="1" dirty="0"/>
              </a:p>
            </p:txBody>
          </p:sp>
          <p:cxnSp>
            <p:nvCxnSpPr>
              <p:cNvPr id="60" name="直接箭头连接符 59">
                <a:extLst>
                  <a:ext uri="{FF2B5EF4-FFF2-40B4-BE49-F238E27FC236}">
                    <a16:creationId xmlns:a16="http://schemas.microsoft.com/office/drawing/2014/main" id="{60B6A59E-5B9D-4EDE-8695-FD5773A09FB1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7086600" y="979714"/>
                <a:ext cx="0" cy="342395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9BD49583-DD47-41C4-AC8B-A65345B89BEA}"/>
                  </a:ext>
                </a:extLst>
              </p:cNvPr>
              <p:cNvSpPr txBox="1"/>
              <p:nvPr/>
            </p:nvSpPr>
            <p:spPr>
              <a:xfrm>
                <a:off x="6602186" y="957262"/>
                <a:ext cx="10069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/>
                  <a:t>13*13*256</a:t>
                </a:r>
                <a:endParaRPr lang="zh-CN" altLang="en-US" sz="1200" b="1" dirty="0"/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00429955-32A2-4F55-B9FD-70DF23AFB491}"/>
                </a:ext>
              </a:extLst>
            </p:cNvPr>
            <p:cNvGrpSpPr/>
            <p:nvPr/>
          </p:nvGrpSpPr>
          <p:grpSpPr>
            <a:xfrm>
              <a:off x="8207720" y="4322880"/>
              <a:ext cx="1393372" cy="625423"/>
              <a:chOff x="6389914" y="696686"/>
              <a:chExt cx="1393372" cy="625423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2590BCFC-5AD0-40B7-8298-ED511801477B}"/>
                  </a:ext>
                </a:extLst>
              </p:cNvPr>
              <p:cNvSpPr/>
              <p:nvPr/>
            </p:nvSpPr>
            <p:spPr>
              <a:xfrm>
                <a:off x="6389914" y="696686"/>
                <a:ext cx="1393372" cy="283028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/>
                  <a:t>Conv 3*3/1</a:t>
                </a:r>
                <a:endParaRPr lang="zh-CN" altLang="en-US" sz="1400" b="1" dirty="0"/>
              </a:p>
            </p:txBody>
          </p:sp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D16426E2-B87E-4F9C-A9C2-5F47DE67D182}"/>
                  </a:ext>
                </a:extLst>
              </p:cNvPr>
              <p:cNvCxnSpPr>
                <a:cxnSpLocks/>
                <a:stCxn id="56" idx="2"/>
              </p:cNvCxnSpPr>
              <p:nvPr/>
            </p:nvCxnSpPr>
            <p:spPr>
              <a:xfrm>
                <a:off x="7086600" y="979714"/>
                <a:ext cx="0" cy="342395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5150C76-7516-4244-8F4A-C95220C03DED}"/>
                  </a:ext>
                </a:extLst>
              </p:cNvPr>
              <p:cNvSpPr txBox="1"/>
              <p:nvPr/>
            </p:nvSpPr>
            <p:spPr>
              <a:xfrm>
                <a:off x="6602186" y="957262"/>
                <a:ext cx="10069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/>
                  <a:t>13*13*512</a:t>
                </a:r>
                <a:endParaRPr lang="zh-CN" altLang="en-US" sz="1200" b="1" dirty="0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CA87217D-8658-4533-8970-B052E9AD36FF}"/>
                </a:ext>
              </a:extLst>
            </p:cNvPr>
            <p:cNvGrpSpPr/>
            <p:nvPr/>
          </p:nvGrpSpPr>
          <p:grpSpPr>
            <a:xfrm>
              <a:off x="8207720" y="4956835"/>
              <a:ext cx="1393372" cy="861403"/>
              <a:chOff x="6389914" y="696686"/>
              <a:chExt cx="1393372" cy="861403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536C9E13-48F2-4A6E-A0F7-F3DE2730B553}"/>
                  </a:ext>
                </a:extLst>
              </p:cNvPr>
              <p:cNvSpPr/>
              <p:nvPr/>
            </p:nvSpPr>
            <p:spPr>
              <a:xfrm>
                <a:off x="6389914" y="696686"/>
                <a:ext cx="1393372" cy="283028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/>
                  <a:t>Conv 1*1/1</a:t>
                </a:r>
                <a:endParaRPr lang="zh-CN" altLang="en-US" sz="1400" b="1" dirty="0"/>
              </a:p>
            </p:txBody>
          </p: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CD9B3F9A-C907-44EF-9D0B-A5E4803A2774}"/>
                  </a:ext>
                </a:extLst>
              </p:cNvPr>
              <p:cNvCxnSpPr>
                <a:cxnSpLocks/>
                <a:stCxn id="52" idx="2"/>
              </p:cNvCxnSpPr>
              <p:nvPr/>
            </p:nvCxnSpPr>
            <p:spPr>
              <a:xfrm>
                <a:off x="7086600" y="979714"/>
                <a:ext cx="0" cy="342395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75DF0C22-36BF-4680-A29C-FEB70B820B6F}"/>
                  </a:ext>
                </a:extLst>
              </p:cNvPr>
              <p:cNvSpPr txBox="1"/>
              <p:nvPr/>
            </p:nvSpPr>
            <p:spPr>
              <a:xfrm>
                <a:off x="6624758" y="1281090"/>
                <a:ext cx="10069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FF0000"/>
                    </a:solidFill>
                  </a:rPr>
                  <a:t>13*13*255</a:t>
                </a:r>
                <a:endParaRPr lang="zh-CN" alt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A23AF2F2-123A-4A5B-9952-D2924ECFB3EE}"/>
                  </a:ext>
                </a:extLst>
              </p:cNvPr>
              <p:cNvSpPr txBox="1"/>
              <p:nvPr/>
            </p:nvSpPr>
            <p:spPr>
              <a:xfrm>
                <a:off x="6602186" y="1012412"/>
                <a:ext cx="10069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rgbClr val="FF0000"/>
                    </a:solidFill>
                  </a:rPr>
                  <a:t>output</a:t>
                </a:r>
                <a:endParaRPr lang="zh-CN" altLang="en-US" sz="1200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B1C80001-83D0-4EF0-B9A3-01F77CD290CB}"/>
                </a:ext>
              </a:extLst>
            </p:cNvPr>
            <p:cNvCxnSpPr>
              <a:stCxn id="59" idx="3"/>
            </p:cNvCxnSpPr>
            <p:nvPr/>
          </p:nvCxnSpPr>
          <p:spPr>
            <a:xfrm>
              <a:off x="9601092" y="3830042"/>
              <a:ext cx="32305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B1B54E84-A6D6-46BD-B8A4-0CACF162A25B}"/>
                </a:ext>
              </a:extLst>
            </p:cNvPr>
            <p:cNvGrpSpPr/>
            <p:nvPr/>
          </p:nvGrpSpPr>
          <p:grpSpPr>
            <a:xfrm>
              <a:off x="9911334" y="3596724"/>
              <a:ext cx="1393372" cy="625423"/>
              <a:chOff x="6389914" y="696686"/>
              <a:chExt cx="1393372" cy="625423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AFE166C-CBF2-40A1-B641-A0F3F89D2CCC}"/>
                  </a:ext>
                </a:extLst>
              </p:cNvPr>
              <p:cNvSpPr/>
              <p:nvPr/>
            </p:nvSpPr>
            <p:spPr>
              <a:xfrm>
                <a:off x="6389914" y="696686"/>
                <a:ext cx="1393372" cy="283028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/>
                  <a:t>Conv 1*1/1</a:t>
                </a:r>
                <a:endParaRPr lang="zh-CN" altLang="en-US" sz="1400" b="1" dirty="0"/>
              </a:p>
            </p:txBody>
          </p: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0663DE19-4B2E-4CB5-9005-5960F564D1B0}"/>
                  </a:ext>
                </a:extLst>
              </p:cNvPr>
              <p:cNvCxnSpPr>
                <a:cxnSpLocks/>
                <a:stCxn id="49" idx="2"/>
              </p:cNvCxnSpPr>
              <p:nvPr/>
            </p:nvCxnSpPr>
            <p:spPr>
              <a:xfrm>
                <a:off x="7086600" y="979714"/>
                <a:ext cx="0" cy="342395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47D2BB8B-49F0-46BF-A601-5FF79E62DDBB}"/>
                  </a:ext>
                </a:extLst>
              </p:cNvPr>
              <p:cNvSpPr txBox="1"/>
              <p:nvPr/>
            </p:nvSpPr>
            <p:spPr>
              <a:xfrm>
                <a:off x="6602186" y="957262"/>
                <a:ext cx="10069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/>
                  <a:t>13*13*128</a:t>
                </a:r>
                <a:endParaRPr lang="zh-CN" altLang="en-US" sz="1200" b="1" dirty="0"/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86374494-CF10-4E17-A496-31E295CA3B4D}"/>
                </a:ext>
              </a:extLst>
            </p:cNvPr>
            <p:cNvGrpSpPr/>
            <p:nvPr/>
          </p:nvGrpSpPr>
          <p:grpSpPr>
            <a:xfrm>
              <a:off x="9911334" y="4230302"/>
              <a:ext cx="1393372" cy="625423"/>
              <a:chOff x="6389914" y="696686"/>
              <a:chExt cx="1393372" cy="625423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1FE5FFE-F678-4DB5-BD75-5E65FCD6CBD9}"/>
                  </a:ext>
                </a:extLst>
              </p:cNvPr>
              <p:cNvSpPr/>
              <p:nvPr/>
            </p:nvSpPr>
            <p:spPr>
              <a:xfrm>
                <a:off x="6389914" y="696686"/>
                <a:ext cx="1393372" cy="283028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err="1"/>
                  <a:t>Upsample</a:t>
                </a:r>
                <a:endParaRPr lang="zh-CN" altLang="en-US" sz="1400" b="1" dirty="0"/>
              </a:p>
            </p:txBody>
          </p: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D824AC33-0F8E-4426-9543-79880290658B}"/>
                  </a:ext>
                </a:extLst>
              </p:cNvPr>
              <p:cNvCxnSpPr>
                <a:cxnSpLocks/>
                <a:stCxn id="46" idx="2"/>
              </p:cNvCxnSpPr>
              <p:nvPr/>
            </p:nvCxnSpPr>
            <p:spPr>
              <a:xfrm>
                <a:off x="7086600" y="979714"/>
                <a:ext cx="0" cy="342395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A81A8CD-D652-4895-A4AE-BF4D6A23A05A}"/>
                  </a:ext>
                </a:extLst>
              </p:cNvPr>
              <p:cNvSpPr txBox="1"/>
              <p:nvPr/>
            </p:nvSpPr>
            <p:spPr>
              <a:xfrm>
                <a:off x="6602186" y="957262"/>
                <a:ext cx="10069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/>
                  <a:t>26*26*128</a:t>
                </a:r>
                <a:endParaRPr lang="zh-CN" altLang="en-US" sz="1200" b="1" dirty="0"/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6DDBC7B6-036C-4F8A-AB5F-283D9C9AE8C3}"/>
                </a:ext>
              </a:extLst>
            </p:cNvPr>
            <p:cNvGrpSpPr/>
            <p:nvPr/>
          </p:nvGrpSpPr>
          <p:grpSpPr>
            <a:xfrm>
              <a:off x="10486114" y="4821724"/>
              <a:ext cx="1393372" cy="625423"/>
              <a:chOff x="6389914" y="696686"/>
              <a:chExt cx="1393372" cy="625423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1CCC177E-BA17-4FB6-AD54-1E0F57998265}"/>
                  </a:ext>
                </a:extLst>
              </p:cNvPr>
              <p:cNvSpPr/>
              <p:nvPr/>
            </p:nvSpPr>
            <p:spPr>
              <a:xfrm>
                <a:off x="6389914" y="696686"/>
                <a:ext cx="1393372" cy="283028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err="1">
                    <a:solidFill>
                      <a:schemeClr val="tx1"/>
                    </a:solidFill>
                  </a:rPr>
                  <a:t>concat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8A349590-109F-4EE5-8251-A7A48EF138B3}"/>
                  </a:ext>
                </a:extLst>
              </p:cNvPr>
              <p:cNvCxnSpPr>
                <a:cxnSpLocks/>
                <a:stCxn id="43" idx="2"/>
              </p:cNvCxnSpPr>
              <p:nvPr/>
            </p:nvCxnSpPr>
            <p:spPr>
              <a:xfrm>
                <a:off x="7086600" y="979714"/>
                <a:ext cx="0" cy="342395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CFAC1CF-A200-47A1-A13A-9FA6F4664C3B}"/>
                  </a:ext>
                </a:extLst>
              </p:cNvPr>
              <p:cNvSpPr txBox="1"/>
              <p:nvPr/>
            </p:nvSpPr>
            <p:spPr>
              <a:xfrm>
                <a:off x="6602186" y="957262"/>
                <a:ext cx="10069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/>
                  <a:t>26*26*384</a:t>
                </a:r>
                <a:endParaRPr lang="zh-CN" altLang="en-US" sz="1200" b="1" dirty="0"/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7698D6DD-E161-472D-A732-FDFFA4C0CC7F}"/>
                </a:ext>
              </a:extLst>
            </p:cNvPr>
            <p:cNvGrpSpPr/>
            <p:nvPr/>
          </p:nvGrpSpPr>
          <p:grpSpPr>
            <a:xfrm>
              <a:off x="10486114" y="5455302"/>
              <a:ext cx="1393372" cy="625423"/>
              <a:chOff x="6389914" y="696686"/>
              <a:chExt cx="1393372" cy="625423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8E39014-AC06-43A9-944A-9BD9BB82E153}"/>
                  </a:ext>
                </a:extLst>
              </p:cNvPr>
              <p:cNvSpPr/>
              <p:nvPr/>
            </p:nvSpPr>
            <p:spPr>
              <a:xfrm>
                <a:off x="6389914" y="696686"/>
                <a:ext cx="1393372" cy="283028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/>
                  <a:t>Conv 3*3/1</a:t>
                </a:r>
                <a:endParaRPr lang="zh-CN" altLang="en-US" sz="1400" b="1" dirty="0"/>
              </a:p>
            </p:txBody>
          </p: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2D035078-7A4C-4305-AAB2-0A75A603CD64}"/>
                  </a:ext>
                </a:extLst>
              </p:cNvPr>
              <p:cNvCxnSpPr>
                <a:cxnSpLocks/>
                <a:stCxn id="40" idx="2"/>
              </p:cNvCxnSpPr>
              <p:nvPr/>
            </p:nvCxnSpPr>
            <p:spPr>
              <a:xfrm>
                <a:off x="7086600" y="979714"/>
                <a:ext cx="0" cy="342395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910DE5BE-EF5F-49DC-BBB1-B32091E081E7}"/>
                  </a:ext>
                </a:extLst>
              </p:cNvPr>
              <p:cNvSpPr txBox="1"/>
              <p:nvPr/>
            </p:nvSpPr>
            <p:spPr>
              <a:xfrm>
                <a:off x="6602186" y="957262"/>
                <a:ext cx="10069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/>
                  <a:t>26*26*256</a:t>
                </a:r>
                <a:endParaRPr lang="zh-CN" altLang="en-US" sz="1200" b="1" dirty="0"/>
              </a:p>
            </p:txBody>
          </p:sp>
        </p:grp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ACB1C18E-6B6E-4BC6-B519-5579048C52CC}"/>
                </a:ext>
              </a:extLst>
            </p:cNvPr>
            <p:cNvSpPr/>
            <p:nvPr/>
          </p:nvSpPr>
          <p:spPr>
            <a:xfrm>
              <a:off x="10486114" y="6080725"/>
              <a:ext cx="1393372" cy="283028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/>
                <a:t>Conv 1*1/1</a:t>
              </a:r>
              <a:endParaRPr lang="zh-CN" altLang="en-US" sz="1400" b="1" dirty="0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FF8BDDBE-B0C1-4669-96FE-E42FAFEC9A0F}"/>
                </a:ext>
              </a:extLst>
            </p:cNvPr>
            <p:cNvCxnSpPr>
              <a:cxnSpLocks/>
              <a:stCxn id="34" idx="2"/>
              <a:endCxn id="37" idx="2"/>
            </p:cNvCxnSpPr>
            <p:nvPr/>
          </p:nvCxnSpPr>
          <p:spPr>
            <a:xfrm>
              <a:off x="11182800" y="6363753"/>
              <a:ext cx="1586" cy="20849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1F9992C-4150-4E50-8C05-999E7497A605}"/>
                </a:ext>
              </a:extLst>
            </p:cNvPr>
            <p:cNvSpPr txBox="1"/>
            <p:nvPr/>
          </p:nvSpPr>
          <p:spPr>
            <a:xfrm>
              <a:off x="10698386" y="6504801"/>
              <a:ext cx="1006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26*26*255</a:t>
              </a:r>
              <a:endParaRPr lang="zh-CN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29EB92D-F2E7-4ED3-AAE0-68640BEFC62F}"/>
                </a:ext>
              </a:extLst>
            </p:cNvPr>
            <p:cNvSpPr txBox="1"/>
            <p:nvPr/>
          </p:nvSpPr>
          <p:spPr>
            <a:xfrm>
              <a:off x="10698386" y="6320251"/>
              <a:ext cx="972000" cy="25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FF0000"/>
                  </a:solidFill>
                </a:rPr>
                <a:t>output</a:t>
              </a:r>
              <a:endParaRPr lang="zh-CN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连接符: 肘形 37">
              <a:extLst>
                <a:ext uri="{FF2B5EF4-FFF2-40B4-BE49-F238E27FC236}">
                  <a16:creationId xmlns:a16="http://schemas.microsoft.com/office/drawing/2014/main" id="{FDF6D635-B05C-4CB8-8D7F-A696FDCF7895}"/>
                </a:ext>
              </a:extLst>
            </p:cNvPr>
            <p:cNvCxnSpPr>
              <a:stCxn id="69" idx="3"/>
            </p:cNvCxnSpPr>
            <p:nvPr/>
          </p:nvCxnSpPr>
          <p:spPr>
            <a:xfrm>
              <a:off x="9601093" y="664641"/>
              <a:ext cx="2104221" cy="4140000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EF7481B-9781-4CF1-B631-467E8EB81533}"/>
                </a:ext>
              </a:extLst>
            </p:cNvPr>
            <p:cNvSpPr txBox="1"/>
            <p:nvPr/>
          </p:nvSpPr>
          <p:spPr>
            <a:xfrm>
              <a:off x="6362700" y="6222239"/>
              <a:ext cx="30642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Yolov3-tiny</a:t>
              </a:r>
            </a:p>
            <a:p>
              <a:r>
                <a:rPr lang="zh-CN" altLang="en-US" dirty="0"/>
                <a:t>共</a:t>
              </a:r>
              <a:r>
                <a:rPr lang="en-US" altLang="zh-CN" dirty="0"/>
                <a:t>:21</a:t>
              </a:r>
              <a:r>
                <a:rPr lang="zh-CN" altLang="en-US" dirty="0"/>
                <a:t>层</a:t>
              </a:r>
            </a:p>
          </p:txBody>
        </p:sp>
      </p:grpSp>
      <p:sp>
        <p:nvSpPr>
          <p:cNvPr id="86" name="矩形 85">
            <a:extLst>
              <a:ext uri="{FF2B5EF4-FFF2-40B4-BE49-F238E27FC236}">
                <a16:creationId xmlns:a16="http://schemas.microsoft.com/office/drawing/2014/main" id="{6708338F-D4CD-498E-BDA5-8F9814BFD253}"/>
              </a:ext>
            </a:extLst>
          </p:cNvPr>
          <p:cNvSpPr/>
          <p:nvPr/>
        </p:nvSpPr>
        <p:spPr>
          <a:xfrm>
            <a:off x="469753" y="973702"/>
            <a:ext cx="2104221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Maxpool 2*2/2</a:t>
            </a:r>
            <a:endParaRPr lang="zh-CN" alt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5ECCBDC4-E026-4BA3-8DB9-F0DE3AACFB0A}"/>
              </a:ext>
            </a:extLst>
          </p:cNvPr>
          <p:cNvSpPr/>
          <p:nvPr/>
        </p:nvSpPr>
        <p:spPr>
          <a:xfrm>
            <a:off x="469753" y="1264792"/>
            <a:ext cx="2104220" cy="31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2,16,208,208</a:t>
            </a:r>
            <a:endParaRPr lang="zh-CN" alt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C4214B6F-250E-4523-837A-024BCEBA2332}"/>
              </a:ext>
            </a:extLst>
          </p:cNvPr>
          <p:cNvSpPr/>
          <p:nvPr/>
        </p:nvSpPr>
        <p:spPr>
          <a:xfrm>
            <a:off x="469753" y="1842174"/>
            <a:ext cx="2104221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 3*3/1</a:t>
            </a:r>
            <a:endParaRPr lang="zh-CN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DB452807-0479-49BA-9DAC-A506B75E8BAF}"/>
              </a:ext>
            </a:extLst>
          </p:cNvPr>
          <p:cNvSpPr/>
          <p:nvPr/>
        </p:nvSpPr>
        <p:spPr>
          <a:xfrm>
            <a:off x="469753" y="2133264"/>
            <a:ext cx="2104220" cy="31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2,32,208,208</a:t>
            </a:r>
            <a:endParaRPr lang="zh-CN" altLang="en-US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E85B35A5-57E4-476E-AFE7-5521C225EBC1}"/>
              </a:ext>
            </a:extLst>
          </p:cNvPr>
          <p:cNvSpPr/>
          <p:nvPr/>
        </p:nvSpPr>
        <p:spPr>
          <a:xfrm>
            <a:off x="469753" y="2701085"/>
            <a:ext cx="2104221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Maxpool 2*2/2</a:t>
            </a:r>
            <a:endParaRPr lang="zh-CN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3C140BC7-1F32-410F-A3FB-6C57C57D9E1A}"/>
              </a:ext>
            </a:extLst>
          </p:cNvPr>
          <p:cNvSpPr/>
          <p:nvPr/>
        </p:nvSpPr>
        <p:spPr>
          <a:xfrm>
            <a:off x="469753" y="2992175"/>
            <a:ext cx="2104220" cy="31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2,32,104,104</a:t>
            </a:r>
            <a:endParaRPr lang="zh-CN" altLang="en-US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815B30C0-27AA-4222-B7D9-02F564B405DC}"/>
              </a:ext>
            </a:extLst>
          </p:cNvPr>
          <p:cNvSpPr/>
          <p:nvPr/>
        </p:nvSpPr>
        <p:spPr>
          <a:xfrm>
            <a:off x="469752" y="3562165"/>
            <a:ext cx="2104221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 3*3/1</a:t>
            </a:r>
            <a:endParaRPr lang="zh-CN" alt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ED1C6368-464C-43B2-97A0-6AE8667FFAA6}"/>
              </a:ext>
            </a:extLst>
          </p:cNvPr>
          <p:cNvSpPr/>
          <p:nvPr/>
        </p:nvSpPr>
        <p:spPr>
          <a:xfrm>
            <a:off x="469752" y="3853255"/>
            <a:ext cx="2104220" cy="31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2,64,104,104</a:t>
            </a:r>
            <a:endParaRPr lang="zh-CN" altLang="en-US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30C338FC-51BA-423D-B838-42D8C87A9A12}"/>
              </a:ext>
            </a:extLst>
          </p:cNvPr>
          <p:cNvSpPr/>
          <p:nvPr/>
        </p:nvSpPr>
        <p:spPr>
          <a:xfrm>
            <a:off x="469752" y="4463832"/>
            <a:ext cx="2104221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Maxpool 2*2/2/1</a:t>
            </a:r>
            <a:endParaRPr lang="zh-CN" alt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3E03A485-32BD-4F3E-A3EC-CE4FBC19DCB7}"/>
              </a:ext>
            </a:extLst>
          </p:cNvPr>
          <p:cNvSpPr/>
          <p:nvPr/>
        </p:nvSpPr>
        <p:spPr>
          <a:xfrm>
            <a:off x="469752" y="4754922"/>
            <a:ext cx="2104220" cy="31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2,64,52,52</a:t>
            </a:r>
            <a:endParaRPr lang="zh-CN" altLang="en-US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6E83F27-732A-4310-B5B0-89B00D20EF99}"/>
              </a:ext>
            </a:extLst>
          </p:cNvPr>
          <p:cNvSpPr/>
          <p:nvPr/>
        </p:nvSpPr>
        <p:spPr>
          <a:xfrm>
            <a:off x="469752" y="5297509"/>
            <a:ext cx="2104221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 3*3/1</a:t>
            </a:r>
            <a:endParaRPr lang="zh-CN" altLang="en-US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597CF73F-91B1-426F-A2B6-4AD3195ACF60}"/>
              </a:ext>
            </a:extLst>
          </p:cNvPr>
          <p:cNvSpPr/>
          <p:nvPr/>
        </p:nvSpPr>
        <p:spPr>
          <a:xfrm>
            <a:off x="469752" y="5588599"/>
            <a:ext cx="2104220" cy="31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2,128,52,52</a:t>
            </a:r>
            <a:endParaRPr lang="zh-CN" altLang="en-US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A361BF0A-E807-47A6-89AF-B16B74231393}"/>
              </a:ext>
            </a:extLst>
          </p:cNvPr>
          <p:cNvSpPr/>
          <p:nvPr/>
        </p:nvSpPr>
        <p:spPr>
          <a:xfrm>
            <a:off x="469752" y="6123065"/>
            <a:ext cx="2104221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Maxpool 2*2/2/0</a:t>
            </a:r>
            <a:endParaRPr lang="zh-CN" altLang="en-US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A07390FA-E572-420B-B03A-F6907644F65D}"/>
              </a:ext>
            </a:extLst>
          </p:cNvPr>
          <p:cNvSpPr/>
          <p:nvPr/>
        </p:nvSpPr>
        <p:spPr>
          <a:xfrm>
            <a:off x="469752" y="6414155"/>
            <a:ext cx="2104220" cy="31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2,128,26,26</a:t>
            </a:r>
            <a:endParaRPr lang="zh-CN" altLang="en-US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C187321-2BF5-4B60-8684-C68214C23CD9}"/>
              </a:ext>
            </a:extLst>
          </p:cNvPr>
          <p:cNvSpPr/>
          <p:nvPr/>
        </p:nvSpPr>
        <p:spPr>
          <a:xfrm>
            <a:off x="469752" y="47217"/>
            <a:ext cx="2104221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 3*3/1/1</a:t>
            </a:r>
            <a:endParaRPr lang="zh-CN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5A0FE444-74BF-41F8-8DE6-7E7469AE15A4}"/>
              </a:ext>
            </a:extLst>
          </p:cNvPr>
          <p:cNvSpPr/>
          <p:nvPr/>
        </p:nvSpPr>
        <p:spPr>
          <a:xfrm>
            <a:off x="3101252" y="973702"/>
            <a:ext cx="2104221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Maxpool 2*2/2/0</a:t>
            </a:r>
            <a:endParaRPr lang="zh-CN" altLang="en-US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81492BC5-2291-4453-BE66-F4A5063964CF}"/>
              </a:ext>
            </a:extLst>
          </p:cNvPr>
          <p:cNvSpPr/>
          <p:nvPr/>
        </p:nvSpPr>
        <p:spPr>
          <a:xfrm>
            <a:off x="3101252" y="1264792"/>
            <a:ext cx="2104220" cy="31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2,256,13,13</a:t>
            </a:r>
            <a:endParaRPr lang="zh-CN" altLang="en-US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D5A00EC1-395F-4826-801A-B7209CAA9DAD}"/>
              </a:ext>
            </a:extLst>
          </p:cNvPr>
          <p:cNvSpPr/>
          <p:nvPr/>
        </p:nvSpPr>
        <p:spPr>
          <a:xfrm>
            <a:off x="3093874" y="42069"/>
            <a:ext cx="2104221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 3*3/1/1</a:t>
            </a:r>
            <a:endParaRPr lang="zh-CN" altLang="en-US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3CF8244C-FC80-4F07-A6F9-2AD5D9C530DE}"/>
              </a:ext>
            </a:extLst>
          </p:cNvPr>
          <p:cNvSpPr/>
          <p:nvPr/>
        </p:nvSpPr>
        <p:spPr>
          <a:xfrm>
            <a:off x="3093874" y="333159"/>
            <a:ext cx="2104220" cy="31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2,256,26,26</a:t>
            </a:r>
            <a:endParaRPr lang="zh-CN" altLang="en-US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39F7B38C-CEC3-405C-802F-F49F27E5A4A4}"/>
              </a:ext>
            </a:extLst>
          </p:cNvPr>
          <p:cNvSpPr/>
          <p:nvPr/>
        </p:nvSpPr>
        <p:spPr>
          <a:xfrm>
            <a:off x="3085948" y="2768972"/>
            <a:ext cx="2104221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pad (0,1,0,1)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18551689-09A2-4EDA-9D27-5276E5F80DED}"/>
              </a:ext>
            </a:extLst>
          </p:cNvPr>
          <p:cNvSpPr/>
          <p:nvPr/>
        </p:nvSpPr>
        <p:spPr>
          <a:xfrm>
            <a:off x="3085948" y="3060062"/>
            <a:ext cx="2104220" cy="31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2,512,14,14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C9A103DA-1AA5-4013-9FD0-5462D83AF71D}"/>
              </a:ext>
            </a:extLst>
          </p:cNvPr>
          <p:cNvSpPr/>
          <p:nvPr/>
        </p:nvSpPr>
        <p:spPr>
          <a:xfrm>
            <a:off x="3078570" y="1837339"/>
            <a:ext cx="2104221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Conv 3*3/1/1</a:t>
            </a:r>
            <a:endParaRPr lang="zh-CN" altLang="en-US" b="1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45CDC184-C7E0-494F-9C17-FAD4A95ADB0E}"/>
              </a:ext>
            </a:extLst>
          </p:cNvPr>
          <p:cNvSpPr/>
          <p:nvPr/>
        </p:nvSpPr>
        <p:spPr>
          <a:xfrm>
            <a:off x="3078570" y="2128429"/>
            <a:ext cx="2104220" cy="31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2,512,13,13</a:t>
            </a:r>
            <a:endParaRPr lang="zh-CN" altLang="en-US" b="1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23140F16-3BF8-4579-8C3A-D5CED7C172B6}"/>
              </a:ext>
            </a:extLst>
          </p:cNvPr>
          <p:cNvSpPr/>
          <p:nvPr/>
        </p:nvSpPr>
        <p:spPr>
          <a:xfrm>
            <a:off x="3101252" y="3614477"/>
            <a:ext cx="2104221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Maxpool 2*2/1/0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C2FA93D5-0C7F-4D23-9533-78A618879925}"/>
              </a:ext>
            </a:extLst>
          </p:cNvPr>
          <p:cNvSpPr/>
          <p:nvPr/>
        </p:nvSpPr>
        <p:spPr>
          <a:xfrm>
            <a:off x="3101252" y="3905567"/>
            <a:ext cx="2104220" cy="31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2,512,13,13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64CE09B0-94B2-4DC2-9F03-413ADDA9F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266" y="4981595"/>
            <a:ext cx="2041983" cy="157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矩形 110">
            <a:extLst>
              <a:ext uri="{FF2B5EF4-FFF2-40B4-BE49-F238E27FC236}">
                <a16:creationId xmlns:a16="http://schemas.microsoft.com/office/drawing/2014/main" id="{1848FC1E-2A0A-478F-B202-48FAF9C8733D}"/>
              </a:ext>
            </a:extLst>
          </p:cNvPr>
          <p:cNvSpPr/>
          <p:nvPr/>
        </p:nvSpPr>
        <p:spPr>
          <a:xfrm>
            <a:off x="2762156" y="6510328"/>
            <a:ext cx="4079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nn.ZeroPad2d(padding=(100,30,60,60))</a:t>
            </a:r>
            <a:endParaRPr lang="zh-CN" alt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756B9CF5-FCFF-4312-A2EA-3429972AA887}"/>
              </a:ext>
            </a:extLst>
          </p:cNvPr>
          <p:cNvSpPr/>
          <p:nvPr/>
        </p:nvSpPr>
        <p:spPr>
          <a:xfrm>
            <a:off x="2762156" y="2669464"/>
            <a:ext cx="2821592" cy="172130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003ABE30-8DCF-4A19-8F51-916EA8723D2D}"/>
              </a:ext>
            </a:extLst>
          </p:cNvPr>
          <p:cNvSpPr txBox="1"/>
          <p:nvPr/>
        </p:nvSpPr>
        <p:spPr>
          <a:xfrm>
            <a:off x="2655161" y="4377930"/>
            <a:ext cx="340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替换方案为</a:t>
            </a:r>
            <a:r>
              <a:rPr lang="en-US" altLang="zh-CN" b="1" dirty="0">
                <a:solidFill>
                  <a:srgbClr val="FF0000"/>
                </a:solidFill>
              </a:rPr>
              <a:t>: Maxpool 1*1/1/0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14" name="连接符: 曲线 113">
            <a:extLst>
              <a:ext uri="{FF2B5EF4-FFF2-40B4-BE49-F238E27FC236}">
                <a16:creationId xmlns:a16="http://schemas.microsoft.com/office/drawing/2014/main" id="{B348AD37-2AE9-436C-BD7C-2EAC45C53448}"/>
              </a:ext>
            </a:extLst>
          </p:cNvPr>
          <p:cNvCxnSpPr>
            <a:stCxn id="105" idx="3"/>
            <a:endCxn id="1026" idx="0"/>
          </p:cNvCxnSpPr>
          <p:nvPr/>
        </p:nvCxnSpPr>
        <p:spPr>
          <a:xfrm flipH="1">
            <a:off x="4692258" y="2907472"/>
            <a:ext cx="497911" cy="2074123"/>
          </a:xfrm>
          <a:prstGeom prst="curvedConnector4">
            <a:avLst>
              <a:gd name="adj1" fmla="val -45912"/>
              <a:gd name="adj2" fmla="val 533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3BBE13BF-C0EA-485A-9FFE-55E6E63C30DD}"/>
              </a:ext>
            </a:extLst>
          </p:cNvPr>
          <p:cNvSpPr txBox="1"/>
          <p:nvPr/>
        </p:nvSpPr>
        <p:spPr>
          <a:xfrm>
            <a:off x="2655161" y="4670206"/>
            <a:ext cx="305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替换方案为</a:t>
            </a:r>
            <a:r>
              <a:rPr lang="en-US" altLang="zh-CN" b="1" dirty="0">
                <a:solidFill>
                  <a:srgbClr val="FF0000"/>
                </a:solidFill>
              </a:rPr>
              <a:t>: Conv3 3*3/1/1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353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AD19DB6-3D94-4B42-A50C-9194BD875B8D}"/>
              </a:ext>
            </a:extLst>
          </p:cNvPr>
          <p:cNvGrpSpPr/>
          <p:nvPr/>
        </p:nvGrpSpPr>
        <p:grpSpPr>
          <a:xfrm>
            <a:off x="-3011061" y="5517232"/>
            <a:ext cx="4007672" cy="1061343"/>
            <a:chOff x="0" y="3068960"/>
            <a:chExt cx="4007672" cy="1061343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C1F4304-663B-46D7-BB66-9D8D71692D72}"/>
                </a:ext>
              </a:extLst>
            </p:cNvPr>
            <p:cNvSpPr/>
            <p:nvPr/>
          </p:nvSpPr>
          <p:spPr>
            <a:xfrm>
              <a:off x="22369" y="3410303"/>
              <a:ext cx="1006923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CBL</a:t>
              </a:r>
            </a:p>
            <a:p>
              <a:pPr algn="ctr"/>
              <a:r>
                <a:rPr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3*3/1/1</a:t>
              </a:r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5F7E976-0222-44A2-B5E9-64094FD05D85}"/>
                </a:ext>
              </a:extLst>
            </p:cNvPr>
            <p:cNvSpPr/>
            <p:nvPr/>
          </p:nvSpPr>
          <p:spPr>
            <a:xfrm>
              <a:off x="1377635" y="3410303"/>
              <a:ext cx="864000" cy="72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Conv</a:t>
              </a:r>
            </a:p>
            <a:p>
              <a:pPr algn="ctr"/>
              <a:r>
                <a:rPr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3*3/1/1</a:t>
              </a:r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63EBD61-3C05-45B5-8F16-1DFE88EE73CA}"/>
                </a:ext>
              </a:extLst>
            </p:cNvPr>
            <p:cNvSpPr/>
            <p:nvPr/>
          </p:nvSpPr>
          <p:spPr>
            <a:xfrm>
              <a:off x="2263630" y="3410303"/>
              <a:ext cx="864000" cy="72000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BN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7DDD271-2C56-44B9-9165-90D62152ABBF}"/>
                </a:ext>
              </a:extLst>
            </p:cNvPr>
            <p:cNvSpPr/>
            <p:nvPr/>
          </p:nvSpPr>
          <p:spPr>
            <a:xfrm>
              <a:off x="3143672" y="3410303"/>
              <a:ext cx="864000" cy="720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Leaky relu</a:t>
              </a:r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等号 6">
              <a:extLst>
                <a:ext uri="{FF2B5EF4-FFF2-40B4-BE49-F238E27FC236}">
                  <a16:creationId xmlns:a16="http://schemas.microsoft.com/office/drawing/2014/main" id="{DD00D77A-28A9-4A60-8287-00B3C8A48A7E}"/>
                </a:ext>
              </a:extLst>
            </p:cNvPr>
            <p:cNvSpPr/>
            <p:nvPr/>
          </p:nvSpPr>
          <p:spPr>
            <a:xfrm>
              <a:off x="1045334" y="3576630"/>
              <a:ext cx="310241" cy="445771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D60872-0041-4B54-8814-E3BE30EF9420}"/>
                </a:ext>
              </a:extLst>
            </p:cNvPr>
            <p:cNvSpPr txBox="1"/>
            <p:nvPr/>
          </p:nvSpPr>
          <p:spPr>
            <a:xfrm>
              <a:off x="0" y="3068960"/>
              <a:ext cx="3719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Darknet-Conv2D_BN_Learky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896AE67-B5AC-431A-BB42-DCF382724AB1}"/>
              </a:ext>
            </a:extLst>
          </p:cNvPr>
          <p:cNvGrpSpPr/>
          <p:nvPr/>
        </p:nvGrpSpPr>
        <p:grpSpPr>
          <a:xfrm>
            <a:off x="1390147" y="5530112"/>
            <a:ext cx="5209909" cy="1048463"/>
            <a:chOff x="21995" y="4859868"/>
            <a:chExt cx="5209909" cy="104846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C0E41D8-2777-4114-9828-628BC78FB51E}"/>
                </a:ext>
              </a:extLst>
            </p:cNvPr>
            <p:cNvSpPr/>
            <p:nvPr/>
          </p:nvSpPr>
          <p:spPr>
            <a:xfrm>
              <a:off x="44364" y="5178204"/>
              <a:ext cx="1006923" cy="72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Res</a:t>
              </a:r>
            </a:p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等号 10">
              <a:extLst>
                <a:ext uri="{FF2B5EF4-FFF2-40B4-BE49-F238E27FC236}">
                  <a16:creationId xmlns:a16="http://schemas.microsoft.com/office/drawing/2014/main" id="{D1048188-A30D-4CE3-A567-789D5ED9D454}"/>
                </a:ext>
              </a:extLst>
            </p:cNvPr>
            <p:cNvSpPr/>
            <p:nvPr/>
          </p:nvSpPr>
          <p:spPr>
            <a:xfrm>
              <a:off x="1067329" y="5344531"/>
              <a:ext cx="310241" cy="445771"/>
            </a:xfrm>
            <a:prstGeom prst="mathEqual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770ED8C-6BE1-4D5F-AB70-E6665BFD936F}"/>
                </a:ext>
              </a:extLst>
            </p:cNvPr>
            <p:cNvSpPr txBox="1"/>
            <p:nvPr/>
          </p:nvSpPr>
          <p:spPr>
            <a:xfrm>
              <a:off x="21995" y="4859868"/>
              <a:ext cx="1333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Res unit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AF6A7B5-8930-4E44-9077-9716910AE5BA}"/>
                </a:ext>
              </a:extLst>
            </p:cNvPr>
            <p:cNvSpPr/>
            <p:nvPr/>
          </p:nvSpPr>
          <p:spPr>
            <a:xfrm>
              <a:off x="1992887" y="5178204"/>
              <a:ext cx="1006923" cy="72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CBL</a:t>
              </a:r>
            </a:p>
            <a:p>
              <a:pPr algn="ctr"/>
              <a:r>
                <a:rPr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3*3/1/1</a:t>
              </a:r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A79E84B-CECA-45EE-B71F-5B9F53FBB44A}"/>
                </a:ext>
              </a:extLst>
            </p:cNvPr>
            <p:cNvSpPr/>
            <p:nvPr/>
          </p:nvSpPr>
          <p:spPr>
            <a:xfrm>
              <a:off x="3033906" y="5188331"/>
              <a:ext cx="1006923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CBL</a:t>
              </a:r>
            </a:p>
            <a:p>
              <a:pPr algn="ctr"/>
              <a:r>
                <a:rPr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3*3/1/1</a:t>
              </a:r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流程图: 接点 14">
              <a:extLst>
                <a:ext uri="{FF2B5EF4-FFF2-40B4-BE49-F238E27FC236}">
                  <a16:creationId xmlns:a16="http://schemas.microsoft.com/office/drawing/2014/main" id="{5FE7BEC9-502B-4698-A835-A24023D68300}"/>
                </a:ext>
              </a:extLst>
            </p:cNvPr>
            <p:cNvSpPr/>
            <p:nvPr/>
          </p:nvSpPr>
          <p:spPr>
            <a:xfrm>
              <a:off x="4334356" y="5332307"/>
              <a:ext cx="681524" cy="432048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1341307C-F983-48F2-9C4F-24DF55972CBC}"/>
                </a:ext>
              </a:extLst>
            </p:cNvPr>
            <p:cNvCxnSpPr>
              <a:cxnSpLocks/>
              <a:stCxn id="14" idx="3"/>
              <a:endCxn id="15" idx="2"/>
            </p:cNvCxnSpPr>
            <p:nvPr/>
          </p:nvCxnSpPr>
          <p:spPr>
            <a:xfrm>
              <a:off x="4040829" y="5548331"/>
              <a:ext cx="2935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71432DF8-68FC-4956-BAA9-FF57FD5771FA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>
              <a:off x="5015880" y="5548331"/>
              <a:ext cx="2160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7E6D4ECF-524B-4FFA-B151-253A79CE7350}"/>
                </a:ext>
              </a:extLst>
            </p:cNvPr>
            <p:cNvCxnSpPr>
              <a:endCxn id="13" idx="1"/>
            </p:cNvCxnSpPr>
            <p:nvPr/>
          </p:nvCxnSpPr>
          <p:spPr>
            <a:xfrm flipV="1">
              <a:off x="1487488" y="5538204"/>
              <a:ext cx="5053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9" name="连接符: 肘形 18">
              <a:extLst>
                <a:ext uri="{FF2B5EF4-FFF2-40B4-BE49-F238E27FC236}">
                  <a16:creationId xmlns:a16="http://schemas.microsoft.com/office/drawing/2014/main" id="{6356E6EB-650D-488F-9448-E266CE54006C}"/>
                </a:ext>
              </a:extLst>
            </p:cNvPr>
            <p:cNvCxnSpPr>
              <a:endCxn id="15" idx="4"/>
            </p:cNvCxnSpPr>
            <p:nvPr/>
          </p:nvCxnSpPr>
          <p:spPr>
            <a:xfrm>
              <a:off x="1631504" y="5548331"/>
              <a:ext cx="3043614" cy="216024"/>
            </a:xfrm>
            <a:prstGeom prst="bentConnector4">
              <a:avLst>
                <a:gd name="adj1" fmla="val -399"/>
                <a:gd name="adj2" fmla="val 205822"/>
              </a:avLst>
            </a:prstGeom>
            <a:ln>
              <a:tailEnd type="triangl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D915E52-1836-4E73-887D-434B850D6C21}"/>
              </a:ext>
            </a:extLst>
          </p:cNvPr>
          <p:cNvGrpSpPr/>
          <p:nvPr/>
        </p:nvGrpSpPr>
        <p:grpSpPr>
          <a:xfrm>
            <a:off x="7161003" y="5047004"/>
            <a:ext cx="4993127" cy="1790911"/>
            <a:chOff x="5207327" y="553644"/>
            <a:chExt cx="4993127" cy="179091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C224413-D92C-4D2C-847A-1FCDEA63FE67}"/>
                </a:ext>
              </a:extLst>
            </p:cNvPr>
            <p:cNvSpPr/>
            <p:nvPr/>
          </p:nvSpPr>
          <p:spPr>
            <a:xfrm>
              <a:off x="5276848" y="1362854"/>
              <a:ext cx="1006923" cy="72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Resn</a:t>
              </a:r>
            </a:p>
          </p:txBody>
        </p:sp>
        <p:sp>
          <p:nvSpPr>
            <p:cNvPr id="22" name="等号 21">
              <a:extLst>
                <a:ext uri="{FF2B5EF4-FFF2-40B4-BE49-F238E27FC236}">
                  <a16:creationId xmlns:a16="http://schemas.microsoft.com/office/drawing/2014/main" id="{342218D7-AFEC-40BD-9704-B32AA8670D9F}"/>
                </a:ext>
              </a:extLst>
            </p:cNvPr>
            <p:cNvSpPr/>
            <p:nvPr/>
          </p:nvSpPr>
          <p:spPr>
            <a:xfrm>
              <a:off x="6299813" y="1529181"/>
              <a:ext cx="310241" cy="445771"/>
            </a:xfrm>
            <a:prstGeom prst="mathEqual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F0AC877-A98E-44CA-A975-1D82C5DE7F18}"/>
                </a:ext>
              </a:extLst>
            </p:cNvPr>
            <p:cNvSpPr txBox="1"/>
            <p:nvPr/>
          </p:nvSpPr>
          <p:spPr>
            <a:xfrm>
              <a:off x="5207327" y="1051837"/>
              <a:ext cx="1355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Res unit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2C32A4D-1DAA-422A-8916-0D9881CED4EF}"/>
                </a:ext>
              </a:extLst>
            </p:cNvPr>
            <p:cNvSpPr/>
            <p:nvPr/>
          </p:nvSpPr>
          <p:spPr>
            <a:xfrm>
              <a:off x="7225371" y="1362854"/>
              <a:ext cx="1006923" cy="720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CBL</a:t>
              </a:r>
            </a:p>
            <a:p>
              <a:pPr algn="ctr"/>
              <a:r>
                <a:rPr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3*3/</a:t>
              </a:r>
              <a:r>
                <a:rPr lang="en-US" altLang="zh-CN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/1</a:t>
              </a:r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C1DD74A-8CE0-44EC-928B-ECB75AE2D69D}"/>
                </a:ext>
              </a:extLst>
            </p:cNvPr>
            <p:cNvSpPr/>
            <p:nvPr/>
          </p:nvSpPr>
          <p:spPr>
            <a:xfrm>
              <a:off x="8712910" y="1124744"/>
              <a:ext cx="1006923" cy="72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Res unit</a:t>
              </a:r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D4D2B2E0-C140-4B11-8B10-08482A440A7C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9719833" y="1484744"/>
              <a:ext cx="2935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19BEF3D8-49A9-42FC-9E4D-AEAF99DA8EF5}"/>
                </a:ext>
              </a:extLst>
            </p:cNvPr>
            <p:cNvCxnSpPr>
              <a:endCxn id="24" idx="1"/>
            </p:cNvCxnSpPr>
            <p:nvPr/>
          </p:nvCxnSpPr>
          <p:spPr>
            <a:xfrm flipV="1">
              <a:off x="6719972" y="1722854"/>
              <a:ext cx="5053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03B6357-32B9-43B4-B6BD-3F74D5F06CDB}"/>
                </a:ext>
              </a:extLst>
            </p:cNvPr>
            <p:cNvSpPr/>
            <p:nvPr/>
          </p:nvSpPr>
          <p:spPr>
            <a:xfrm>
              <a:off x="8865310" y="1277144"/>
              <a:ext cx="1006923" cy="72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Res unit</a:t>
              </a:r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AD14CA4-46E3-4AC4-A779-D7601019FB76}"/>
                </a:ext>
              </a:extLst>
            </p:cNvPr>
            <p:cNvSpPr/>
            <p:nvPr/>
          </p:nvSpPr>
          <p:spPr>
            <a:xfrm>
              <a:off x="9017710" y="1429544"/>
              <a:ext cx="1006923" cy="72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Res unit</a:t>
              </a:r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BAE9807-3B05-479E-B04A-6A0207BFCD22}"/>
                </a:ext>
              </a:extLst>
            </p:cNvPr>
            <p:cNvSpPr/>
            <p:nvPr/>
          </p:nvSpPr>
          <p:spPr>
            <a:xfrm>
              <a:off x="9170110" y="1581944"/>
              <a:ext cx="1006923" cy="72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Res unit</a:t>
              </a:r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左大括号 30">
              <a:extLst>
                <a:ext uri="{FF2B5EF4-FFF2-40B4-BE49-F238E27FC236}">
                  <a16:creationId xmlns:a16="http://schemas.microsoft.com/office/drawing/2014/main" id="{33970148-7490-425D-A8F4-362DEB543817}"/>
                </a:ext>
              </a:extLst>
            </p:cNvPr>
            <p:cNvSpPr/>
            <p:nvPr/>
          </p:nvSpPr>
          <p:spPr>
            <a:xfrm rot="5400000" flipV="1">
              <a:off x="9332712" y="272398"/>
              <a:ext cx="247941" cy="1487543"/>
            </a:xfrm>
            <a:prstGeom prst="leftBrac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82EA599-24FB-4A38-BF69-77B697DCA050}"/>
                </a:ext>
              </a:extLst>
            </p:cNvPr>
            <p:cNvSpPr txBox="1"/>
            <p:nvPr/>
          </p:nvSpPr>
          <p:spPr>
            <a:xfrm>
              <a:off x="8712909" y="553644"/>
              <a:ext cx="13117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Res unit * n</a:t>
              </a:r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61B25421-DC7D-4D07-ADFD-66E1EF19E32C}"/>
                </a:ext>
              </a:extLst>
            </p:cNvPr>
            <p:cNvCxnSpPr/>
            <p:nvPr/>
          </p:nvCxnSpPr>
          <p:spPr>
            <a:xfrm flipV="1">
              <a:off x="8254897" y="1732892"/>
              <a:ext cx="39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C468B5F-039C-475C-B31B-95760CB9E3D0}"/>
                </a:ext>
              </a:extLst>
            </p:cNvPr>
            <p:cNvSpPr txBox="1"/>
            <p:nvPr/>
          </p:nvSpPr>
          <p:spPr>
            <a:xfrm>
              <a:off x="7072970" y="2036778"/>
              <a:ext cx="13117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downSample</a:t>
              </a:r>
              <a:endPara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4F8F5C73-2819-41A9-AC98-532998E845E4}"/>
              </a:ext>
            </a:extLst>
          </p:cNvPr>
          <p:cNvGrpSpPr/>
          <p:nvPr/>
        </p:nvGrpSpPr>
        <p:grpSpPr>
          <a:xfrm>
            <a:off x="5731075" y="278505"/>
            <a:ext cx="10920679" cy="1373585"/>
            <a:chOff x="5731075" y="278505"/>
            <a:chExt cx="10920679" cy="1373585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CDE01F01-387A-42CA-947E-A17D604730E6}"/>
                </a:ext>
              </a:extLst>
            </p:cNvPr>
            <p:cNvSpPr/>
            <p:nvPr/>
          </p:nvSpPr>
          <p:spPr>
            <a:xfrm>
              <a:off x="6142993" y="278505"/>
              <a:ext cx="1006923" cy="72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DBL</a:t>
              </a:r>
            </a:p>
            <a:p>
              <a:pPr algn="ctr"/>
              <a:r>
                <a:rPr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3*3/1/1</a:t>
              </a:r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73F3D732-854E-4AB9-AC1E-0C6F4D5DCDE1}"/>
                </a:ext>
              </a:extLst>
            </p:cNvPr>
            <p:cNvSpPr/>
            <p:nvPr/>
          </p:nvSpPr>
          <p:spPr>
            <a:xfrm>
              <a:off x="6229519" y="351368"/>
              <a:ext cx="1006923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DBL</a:t>
              </a:r>
            </a:p>
            <a:p>
              <a:pPr algn="ctr"/>
              <a:r>
                <a:rPr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3*3/1/1</a:t>
              </a:r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A6659A0-CBF4-4AF2-9271-DAB4359F60BB}"/>
                </a:ext>
              </a:extLst>
            </p:cNvPr>
            <p:cNvSpPr/>
            <p:nvPr/>
          </p:nvSpPr>
          <p:spPr>
            <a:xfrm>
              <a:off x="6316045" y="424231"/>
              <a:ext cx="1006923" cy="72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DBL</a:t>
              </a:r>
            </a:p>
            <a:p>
              <a:pPr algn="ctr"/>
              <a:r>
                <a:rPr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3*3/1/1</a:t>
              </a:r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09D40F9A-7938-42BF-BEAF-CD05B65A3FC8}"/>
                </a:ext>
              </a:extLst>
            </p:cNvPr>
            <p:cNvSpPr/>
            <p:nvPr/>
          </p:nvSpPr>
          <p:spPr>
            <a:xfrm>
              <a:off x="6402571" y="497094"/>
              <a:ext cx="1006923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DBL</a:t>
              </a:r>
            </a:p>
            <a:p>
              <a:pPr algn="ctr"/>
              <a:r>
                <a:rPr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3*3/1/1</a:t>
              </a:r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57E51B6-56AB-4685-85C7-04039E451425}"/>
                </a:ext>
              </a:extLst>
            </p:cNvPr>
            <p:cNvSpPr/>
            <p:nvPr/>
          </p:nvSpPr>
          <p:spPr>
            <a:xfrm>
              <a:off x="6489097" y="569957"/>
              <a:ext cx="1006923" cy="72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CBL</a:t>
              </a:r>
            </a:p>
            <a:p>
              <a:pPr algn="ctr"/>
              <a:r>
                <a:rPr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3*3/1/1</a:t>
              </a:r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606C9ECD-D05E-4AFC-8016-AFAE2E2DAC0D}"/>
                </a:ext>
              </a:extLst>
            </p:cNvPr>
            <p:cNvSpPr/>
            <p:nvPr/>
          </p:nvSpPr>
          <p:spPr>
            <a:xfrm>
              <a:off x="11462788" y="288345"/>
              <a:ext cx="1006923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CBL</a:t>
              </a:r>
            </a:p>
            <a:p>
              <a:pPr algn="ctr"/>
              <a:r>
                <a:rPr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3*3/1/1</a:t>
              </a:r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E93278D9-F651-4B62-8440-BF023AB15EB3}"/>
                </a:ext>
              </a:extLst>
            </p:cNvPr>
            <p:cNvSpPr txBox="1"/>
            <p:nvPr/>
          </p:nvSpPr>
          <p:spPr>
            <a:xfrm>
              <a:off x="6541821" y="1300008"/>
              <a:ext cx="9866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13*13*512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375CF75C-3785-4275-B819-7616DDCB19AF}"/>
                </a:ext>
              </a:extLst>
            </p:cNvPr>
            <p:cNvSpPr txBox="1"/>
            <p:nvPr/>
          </p:nvSpPr>
          <p:spPr>
            <a:xfrm>
              <a:off x="11483066" y="970873"/>
              <a:ext cx="9866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13*13*1024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9FE9F8CE-ACA8-46E3-BDB4-F6171A97042F}"/>
                </a:ext>
              </a:extLst>
            </p:cNvPr>
            <p:cNvSpPr/>
            <p:nvPr/>
          </p:nvSpPr>
          <p:spPr>
            <a:xfrm>
              <a:off x="12468459" y="288345"/>
              <a:ext cx="1006923" cy="720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Conv</a:t>
              </a:r>
            </a:p>
            <a:p>
              <a:pPr algn="ctr"/>
              <a:r>
                <a:rPr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1*1/1/1</a:t>
              </a:r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5AFDE97E-5F31-49C4-8655-7EFCC30EBE75}"/>
                </a:ext>
              </a:extLst>
            </p:cNvPr>
            <p:cNvSpPr txBox="1"/>
            <p:nvPr/>
          </p:nvSpPr>
          <p:spPr>
            <a:xfrm>
              <a:off x="12488737" y="970873"/>
              <a:ext cx="9866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13*13*255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立方体 66">
              <a:extLst>
                <a:ext uri="{FF2B5EF4-FFF2-40B4-BE49-F238E27FC236}">
                  <a16:creationId xmlns:a16="http://schemas.microsoft.com/office/drawing/2014/main" id="{79E61C4C-98BB-46F8-B357-EB23EAA2D931}"/>
                </a:ext>
              </a:extLst>
            </p:cNvPr>
            <p:cNvSpPr/>
            <p:nvPr/>
          </p:nvSpPr>
          <p:spPr>
            <a:xfrm>
              <a:off x="14016880" y="278561"/>
              <a:ext cx="2634874" cy="585495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908F94EF-AD0D-4FFB-B7E9-BEDA6B041962}"/>
                </a:ext>
              </a:extLst>
            </p:cNvPr>
            <p:cNvSpPr txBox="1"/>
            <p:nvPr/>
          </p:nvSpPr>
          <p:spPr>
            <a:xfrm>
              <a:off x="14764885" y="905757"/>
              <a:ext cx="9866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13*13*255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96372FCA-C6CD-40BD-A194-AF4F7831B720}"/>
                </a:ext>
              </a:extLst>
            </p:cNvPr>
            <p:cNvCxnSpPr>
              <a:stCxn id="65" idx="3"/>
              <a:endCxn id="67" idx="2"/>
            </p:cNvCxnSpPr>
            <p:nvPr/>
          </p:nvCxnSpPr>
          <p:spPr>
            <a:xfrm flipV="1">
              <a:off x="13475382" y="644495"/>
              <a:ext cx="541498" cy="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6769CA59-EF15-4914-A4D6-85C0EFD95D19}"/>
                </a:ext>
              </a:extLst>
            </p:cNvPr>
            <p:cNvCxnSpPr>
              <a:stCxn id="48" idx="3"/>
              <a:endCxn id="57" idx="1"/>
            </p:cNvCxnSpPr>
            <p:nvPr/>
          </p:nvCxnSpPr>
          <p:spPr>
            <a:xfrm>
              <a:off x="5731075" y="635082"/>
              <a:ext cx="411918" cy="3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F930F6E2-A115-4FB5-997A-2D5E8B55D4BE}"/>
                </a:ext>
              </a:extLst>
            </p:cNvPr>
            <p:cNvCxnSpPr>
              <a:cxnSpLocks/>
            </p:cNvCxnSpPr>
            <p:nvPr/>
          </p:nvCxnSpPr>
          <p:spPr>
            <a:xfrm>
              <a:off x="7500408" y="635081"/>
              <a:ext cx="39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连接符: 肘形 71">
              <a:extLst>
                <a:ext uri="{FF2B5EF4-FFF2-40B4-BE49-F238E27FC236}">
                  <a16:creationId xmlns:a16="http://schemas.microsoft.com/office/drawing/2014/main" id="{ACFE3738-6E7E-474B-9BB1-70EE172DDFE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856787" y="655806"/>
              <a:ext cx="2172889" cy="996284"/>
            </a:xfrm>
            <a:prstGeom prst="bentConnector3">
              <a:avLst>
                <a:gd name="adj1" fmla="val 57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F882CEB6-81BB-464C-9285-08C2B8F22B32}"/>
              </a:ext>
            </a:extLst>
          </p:cNvPr>
          <p:cNvCxnSpPr>
            <a:cxnSpLocks/>
            <a:endCxn id="77" idx="1"/>
          </p:cNvCxnSpPr>
          <p:nvPr/>
        </p:nvCxnSpPr>
        <p:spPr>
          <a:xfrm rot="16200000" flipH="1">
            <a:off x="5743690" y="1765186"/>
            <a:ext cx="512399" cy="2862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FA687C4E-6370-4DAA-AAAE-FC8FBB7EFEBF}"/>
              </a:ext>
            </a:extLst>
          </p:cNvPr>
          <p:cNvCxnSpPr/>
          <p:nvPr/>
        </p:nvCxnSpPr>
        <p:spPr>
          <a:xfrm>
            <a:off x="4594626" y="635082"/>
            <a:ext cx="3942836" cy="2361870"/>
          </a:xfrm>
          <a:prstGeom prst="bentConnector3">
            <a:avLst>
              <a:gd name="adj1" fmla="val -8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6986639B-5027-42C5-8473-1B357621B893}"/>
              </a:ext>
            </a:extLst>
          </p:cNvPr>
          <p:cNvCxnSpPr/>
          <p:nvPr/>
        </p:nvCxnSpPr>
        <p:spPr>
          <a:xfrm>
            <a:off x="3287688" y="655805"/>
            <a:ext cx="5249774" cy="4170219"/>
          </a:xfrm>
          <a:prstGeom prst="bentConnector3">
            <a:avLst>
              <a:gd name="adj1" fmla="val -5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44554D42-8F37-46AE-AEED-28BE4313501F}"/>
              </a:ext>
            </a:extLst>
          </p:cNvPr>
          <p:cNvGrpSpPr/>
          <p:nvPr/>
        </p:nvGrpSpPr>
        <p:grpSpPr>
          <a:xfrm>
            <a:off x="5856785" y="1792450"/>
            <a:ext cx="10843980" cy="1636550"/>
            <a:chOff x="5856785" y="1792450"/>
            <a:chExt cx="10843980" cy="1636550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22D5A03-DC9A-4181-B69F-D435A0DBF07B}"/>
                </a:ext>
              </a:extLst>
            </p:cNvPr>
            <p:cNvSpPr/>
            <p:nvPr/>
          </p:nvSpPr>
          <p:spPr>
            <a:xfrm>
              <a:off x="6142993" y="1804490"/>
              <a:ext cx="1006923" cy="72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CBL</a:t>
              </a:r>
            </a:p>
            <a:p>
              <a:pPr algn="ctr"/>
              <a:r>
                <a:rPr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1*1/1/1</a:t>
              </a:r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B42AFA86-6493-44A2-AB6F-C201E538E2A3}"/>
                </a:ext>
              </a:extLst>
            </p:cNvPr>
            <p:cNvSpPr txBox="1"/>
            <p:nvPr/>
          </p:nvSpPr>
          <p:spPr>
            <a:xfrm>
              <a:off x="6163271" y="2487018"/>
              <a:ext cx="9866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13*13*256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9A209042-E106-4B25-BA58-03E03705F286}"/>
                </a:ext>
              </a:extLst>
            </p:cNvPr>
            <p:cNvSpPr/>
            <p:nvPr/>
          </p:nvSpPr>
          <p:spPr>
            <a:xfrm>
              <a:off x="7177309" y="1811932"/>
              <a:ext cx="1006923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Upsample</a:t>
              </a:r>
              <a:endPara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流程图: 手动操作 79">
              <a:extLst>
                <a:ext uri="{FF2B5EF4-FFF2-40B4-BE49-F238E27FC236}">
                  <a16:creationId xmlns:a16="http://schemas.microsoft.com/office/drawing/2014/main" id="{D3FAFE46-3D63-4130-B71D-A62D19F875AF}"/>
                </a:ext>
              </a:extLst>
            </p:cNvPr>
            <p:cNvSpPr/>
            <p:nvPr/>
          </p:nvSpPr>
          <p:spPr>
            <a:xfrm rot="16200000">
              <a:off x="8110604" y="2219309"/>
              <a:ext cx="1510445" cy="656728"/>
            </a:xfrm>
            <a:prstGeom prst="flowChartManualOperat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b="1" dirty="0"/>
                <a:t>Concate</a:t>
              </a:r>
              <a:endParaRPr lang="zh-CN" altLang="en-US" b="1" dirty="0"/>
            </a:p>
          </p:txBody>
        </p: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6C8D457F-7DA6-4BF9-AFF2-876732034B8A}"/>
                </a:ext>
              </a:extLst>
            </p:cNvPr>
            <p:cNvCxnSpPr/>
            <p:nvPr/>
          </p:nvCxnSpPr>
          <p:spPr>
            <a:xfrm>
              <a:off x="8184232" y="1987875"/>
              <a:ext cx="3532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B8826B68-4F94-4030-80EF-0D6223053BDE}"/>
                </a:ext>
              </a:extLst>
            </p:cNvPr>
            <p:cNvSpPr/>
            <p:nvPr/>
          </p:nvSpPr>
          <p:spPr>
            <a:xfrm>
              <a:off x="11511799" y="2183191"/>
              <a:ext cx="1006923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CBL</a:t>
              </a:r>
            </a:p>
            <a:p>
              <a:pPr algn="ctr"/>
              <a:r>
                <a:rPr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3*3/1/1</a:t>
              </a:r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80314604-F6DF-4E7F-8D84-8DD6285A8CC0}"/>
                </a:ext>
              </a:extLst>
            </p:cNvPr>
            <p:cNvSpPr txBox="1"/>
            <p:nvPr/>
          </p:nvSpPr>
          <p:spPr>
            <a:xfrm>
              <a:off x="11532077" y="2865719"/>
              <a:ext cx="9866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26*26*512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9A7B8CEB-66D8-4B96-8C0A-A67663791860}"/>
                </a:ext>
              </a:extLst>
            </p:cNvPr>
            <p:cNvSpPr/>
            <p:nvPr/>
          </p:nvSpPr>
          <p:spPr>
            <a:xfrm>
              <a:off x="12517470" y="2183191"/>
              <a:ext cx="1006923" cy="720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Conv</a:t>
              </a:r>
            </a:p>
            <a:p>
              <a:pPr algn="ctr"/>
              <a:r>
                <a:rPr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1*1/1/1</a:t>
              </a:r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516A9F49-BDFA-4F50-B048-6FED54C1DDDC}"/>
                </a:ext>
              </a:extLst>
            </p:cNvPr>
            <p:cNvSpPr txBox="1"/>
            <p:nvPr/>
          </p:nvSpPr>
          <p:spPr>
            <a:xfrm>
              <a:off x="12537748" y="2865719"/>
              <a:ext cx="9866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26*26*255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立方体 85">
              <a:extLst>
                <a:ext uri="{FF2B5EF4-FFF2-40B4-BE49-F238E27FC236}">
                  <a16:creationId xmlns:a16="http://schemas.microsoft.com/office/drawing/2014/main" id="{3BEB913B-68AE-4476-B5C8-F5DC93528CEE}"/>
                </a:ext>
              </a:extLst>
            </p:cNvPr>
            <p:cNvSpPr/>
            <p:nvPr/>
          </p:nvSpPr>
          <p:spPr>
            <a:xfrm>
              <a:off x="14065891" y="2173407"/>
              <a:ext cx="2634874" cy="585495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AAA40262-488B-48EF-9727-510B25C2CBCB}"/>
                </a:ext>
              </a:extLst>
            </p:cNvPr>
            <p:cNvSpPr txBox="1"/>
            <p:nvPr/>
          </p:nvSpPr>
          <p:spPr>
            <a:xfrm>
              <a:off x="14813896" y="2800603"/>
              <a:ext cx="9866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26*26*255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A53587CB-5D3E-4C8F-ABFD-09620F6B4B6C}"/>
                </a:ext>
              </a:extLst>
            </p:cNvPr>
            <p:cNvCxnSpPr>
              <a:stCxn id="84" idx="3"/>
              <a:endCxn id="86" idx="2"/>
            </p:cNvCxnSpPr>
            <p:nvPr/>
          </p:nvCxnSpPr>
          <p:spPr>
            <a:xfrm flipV="1">
              <a:off x="13524393" y="2539341"/>
              <a:ext cx="541498" cy="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DAE737DF-CE30-4D18-AA79-F5D291852139}"/>
                </a:ext>
              </a:extLst>
            </p:cNvPr>
            <p:cNvCxnSpPr>
              <a:cxnSpLocks/>
              <a:stCxn id="80" idx="2"/>
            </p:cNvCxnSpPr>
            <p:nvPr/>
          </p:nvCxnSpPr>
          <p:spPr>
            <a:xfrm>
              <a:off x="9194191" y="2547673"/>
              <a:ext cx="4043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9455DF06-042E-4F6F-8F10-F1FC8CC73350}"/>
                </a:ext>
              </a:extLst>
            </p:cNvPr>
            <p:cNvSpPr/>
            <p:nvPr/>
          </p:nvSpPr>
          <p:spPr>
            <a:xfrm>
              <a:off x="9598547" y="2043786"/>
              <a:ext cx="1006923" cy="72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DBL</a:t>
              </a:r>
            </a:p>
            <a:p>
              <a:pPr algn="ctr"/>
              <a:r>
                <a:rPr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3*3/1/1</a:t>
              </a:r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1CFF24F1-BFCA-4BA8-9782-2D2FE19DECD3}"/>
                </a:ext>
              </a:extLst>
            </p:cNvPr>
            <p:cNvSpPr/>
            <p:nvPr/>
          </p:nvSpPr>
          <p:spPr>
            <a:xfrm>
              <a:off x="9685073" y="2116649"/>
              <a:ext cx="1006923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DBL</a:t>
              </a:r>
            </a:p>
            <a:p>
              <a:pPr algn="ctr"/>
              <a:r>
                <a:rPr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3*3/1/1</a:t>
              </a:r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E68A512-6EE2-42E9-812A-D21E3EB202AC}"/>
                </a:ext>
              </a:extLst>
            </p:cNvPr>
            <p:cNvSpPr/>
            <p:nvPr/>
          </p:nvSpPr>
          <p:spPr>
            <a:xfrm>
              <a:off x="9771599" y="2189512"/>
              <a:ext cx="1006923" cy="72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DBL</a:t>
              </a:r>
            </a:p>
            <a:p>
              <a:pPr algn="ctr"/>
              <a:r>
                <a:rPr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3*3/1/1</a:t>
              </a:r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567B245-A906-4E2A-B5B1-CA953267CC83}"/>
                </a:ext>
              </a:extLst>
            </p:cNvPr>
            <p:cNvSpPr/>
            <p:nvPr/>
          </p:nvSpPr>
          <p:spPr>
            <a:xfrm>
              <a:off x="9858125" y="2262375"/>
              <a:ext cx="1006923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DBL</a:t>
              </a:r>
            </a:p>
            <a:p>
              <a:pPr algn="ctr"/>
              <a:r>
                <a:rPr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3*3/1/1</a:t>
              </a:r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E9640DB8-9E24-4C19-870B-2D4BDB6ECB27}"/>
                </a:ext>
              </a:extLst>
            </p:cNvPr>
            <p:cNvSpPr/>
            <p:nvPr/>
          </p:nvSpPr>
          <p:spPr>
            <a:xfrm>
              <a:off x="9944651" y="2335238"/>
              <a:ext cx="1006923" cy="72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CBL</a:t>
              </a:r>
            </a:p>
            <a:p>
              <a:pPr algn="ctr"/>
              <a:r>
                <a:rPr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3*3/1/1</a:t>
              </a:r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5555A8DF-D532-4E10-8932-767A40C38CCD}"/>
                </a:ext>
              </a:extLst>
            </p:cNvPr>
            <p:cNvSpPr txBox="1"/>
            <p:nvPr/>
          </p:nvSpPr>
          <p:spPr>
            <a:xfrm>
              <a:off x="9997375" y="3065289"/>
              <a:ext cx="9866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26*26*256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BCC681BD-53AD-4390-AC76-1E8C0549A8D6}"/>
                </a:ext>
              </a:extLst>
            </p:cNvPr>
            <p:cNvCxnSpPr>
              <a:cxnSpLocks/>
              <a:endCxn id="82" idx="1"/>
            </p:cNvCxnSpPr>
            <p:nvPr/>
          </p:nvCxnSpPr>
          <p:spPr>
            <a:xfrm flipV="1">
              <a:off x="10984020" y="2543191"/>
              <a:ext cx="527779" cy="4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A3272C7D-074C-4E30-8DBE-78F1EDEC9DF4}"/>
                </a:ext>
              </a:extLst>
            </p:cNvPr>
            <p:cNvSpPr txBox="1"/>
            <p:nvPr/>
          </p:nvSpPr>
          <p:spPr>
            <a:xfrm>
              <a:off x="7259673" y="2505836"/>
              <a:ext cx="9866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26*26*256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8" name="连接符: 肘形 97">
              <a:extLst>
                <a:ext uri="{FF2B5EF4-FFF2-40B4-BE49-F238E27FC236}">
                  <a16:creationId xmlns:a16="http://schemas.microsoft.com/office/drawing/2014/main" id="{5C59E6C5-FB75-44E8-B00D-A03681B03D4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856785" y="2547672"/>
              <a:ext cx="5353348" cy="881328"/>
            </a:xfrm>
            <a:prstGeom prst="bentConnector3">
              <a:avLst>
                <a:gd name="adj1" fmla="val -15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D04ADAE0-B08B-49E4-8411-2DA99EA88EA9}"/>
              </a:ext>
            </a:extLst>
          </p:cNvPr>
          <p:cNvGrpSpPr/>
          <p:nvPr/>
        </p:nvGrpSpPr>
        <p:grpSpPr>
          <a:xfrm>
            <a:off x="5856785" y="3429000"/>
            <a:ext cx="10843980" cy="1661710"/>
            <a:chOff x="5856785" y="3429000"/>
            <a:chExt cx="10843980" cy="1661710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5301644F-65F1-43B1-9120-062D856457D7}"/>
                </a:ext>
              </a:extLst>
            </p:cNvPr>
            <p:cNvSpPr/>
            <p:nvPr/>
          </p:nvSpPr>
          <p:spPr>
            <a:xfrm>
              <a:off x="6142993" y="3583690"/>
              <a:ext cx="1006923" cy="72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CBL</a:t>
              </a:r>
            </a:p>
            <a:p>
              <a:pPr algn="ctr"/>
              <a:r>
                <a:rPr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1*1/1/1</a:t>
              </a:r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A6D4E014-B96F-4A59-B5CF-9382C8053B05}"/>
                </a:ext>
              </a:extLst>
            </p:cNvPr>
            <p:cNvSpPr txBox="1"/>
            <p:nvPr/>
          </p:nvSpPr>
          <p:spPr>
            <a:xfrm>
              <a:off x="6163271" y="4266218"/>
              <a:ext cx="9866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26*26*128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127D42D2-F8B8-401D-9309-FE0113476201}"/>
                </a:ext>
              </a:extLst>
            </p:cNvPr>
            <p:cNvSpPr/>
            <p:nvPr/>
          </p:nvSpPr>
          <p:spPr>
            <a:xfrm>
              <a:off x="7177309" y="3591132"/>
              <a:ext cx="1006923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Upsample</a:t>
              </a:r>
              <a:endPara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流程图: 手动操作 102">
              <a:extLst>
                <a:ext uri="{FF2B5EF4-FFF2-40B4-BE49-F238E27FC236}">
                  <a16:creationId xmlns:a16="http://schemas.microsoft.com/office/drawing/2014/main" id="{462C9725-B872-4463-BA37-76F76BFCA0F5}"/>
                </a:ext>
              </a:extLst>
            </p:cNvPr>
            <p:cNvSpPr/>
            <p:nvPr/>
          </p:nvSpPr>
          <p:spPr>
            <a:xfrm rot="16200000">
              <a:off x="8110604" y="3998509"/>
              <a:ext cx="1510445" cy="656728"/>
            </a:xfrm>
            <a:prstGeom prst="flowChartManualOperat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b="1" dirty="0"/>
                <a:t>Concate</a:t>
              </a:r>
              <a:endParaRPr lang="zh-CN" altLang="en-US" b="1" dirty="0"/>
            </a:p>
          </p:txBody>
        </p: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0A1D48B4-3205-4404-B5FF-97A8340D33F3}"/>
                </a:ext>
              </a:extLst>
            </p:cNvPr>
            <p:cNvCxnSpPr/>
            <p:nvPr/>
          </p:nvCxnSpPr>
          <p:spPr>
            <a:xfrm>
              <a:off x="8184232" y="3767075"/>
              <a:ext cx="3532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A41444CC-6E3D-4507-BD0F-997A88A46D2B}"/>
                </a:ext>
              </a:extLst>
            </p:cNvPr>
            <p:cNvSpPr/>
            <p:nvPr/>
          </p:nvSpPr>
          <p:spPr>
            <a:xfrm>
              <a:off x="11511799" y="3962391"/>
              <a:ext cx="1006923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CBL</a:t>
              </a:r>
            </a:p>
            <a:p>
              <a:pPr algn="ctr"/>
              <a:r>
                <a:rPr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3*3/1/1</a:t>
              </a:r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B63E37E6-B0CA-4292-9473-CCFEC83BF207}"/>
                </a:ext>
              </a:extLst>
            </p:cNvPr>
            <p:cNvSpPr txBox="1"/>
            <p:nvPr/>
          </p:nvSpPr>
          <p:spPr>
            <a:xfrm>
              <a:off x="11532077" y="4644919"/>
              <a:ext cx="9866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52*52*256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A56E43CA-6DAF-4A29-A656-D1A65BA81BD0}"/>
                </a:ext>
              </a:extLst>
            </p:cNvPr>
            <p:cNvSpPr/>
            <p:nvPr/>
          </p:nvSpPr>
          <p:spPr>
            <a:xfrm>
              <a:off x="12517470" y="3962391"/>
              <a:ext cx="1006923" cy="720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Conv</a:t>
              </a:r>
            </a:p>
            <a:p>
              <a:pPr algn="ctr"/>
              <a:r>
                <a:rPr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1*1/1/1</a:t>
              </a:r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9D697B79-E603-45EB-8EEE-DA275D2B89B6}"/>
                </a:ext>
              </a:extLst>
            </p:cNvPr>
            <p:cNvSpPr txBox="1"/>
            <p:nvPr/>
          </p:nvSpPr>
          <p:spPr>
            <a:xfrm>
              <a:off x="12537748" y="4644919"/>
              <a:ext cx="9866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52*52*255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立方体 108">
              <a:extLst>
                <a:ext uri="{FF2B5EF4-FFF2-40B4-BE49-F238E27FC236}">
                  <a16:creationId xmlns:a16="http://schemas.microsoft.com/office/drawing/2014/main" id="{A4DA363B-8AD1-4AC7-A6CA-656175C96F65}"/>
                </a:ext>
              </a:extLst>
            </p:cNvPr>
            <p:cNvSpPr/>
            <p:nvPr/>
          </p:nvSpPr>
          <p:spPr>
            <a:xfrm>
              <a:off x="14065891" y="3952607"/>
              <a:ext cx="2634874" cy="585495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5CCE5B33-7491-4348-B177-C749058D1294}"/>
                </a:ext>
              </a:extLst>
            </p:cNvPr>
            <p:cNvSpPr txBox="1"/>
            <p:nvPr/>
          </p:nvSpPr>
          <p:spPr>
            <a:xfrm>
              <a:off x="14813896" y="4579803"/>
              <a:ext cx="9866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52*52*255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A2302F19-3A5C-4951-9D76-64CAB25A0368}"/>
                </a:ext>
              </a:extLst>
            </p:cNvPr>
            <p:cNvCxnSpPr>
              <a:stCxn id="107" idx="3"/>
              <a:endCxn id="109" idx="2"/>
            </p:cNvCxnSpPr>
            <p:nvPr/>
          </p:nvCxnSpPr>
          <p:spPr>
            <a:xfrm flipV="1">
              <a:off x="13524393" y="4318541"/>
              <a:ext cx="541498" cy="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616AA3B4-D0A6-4635-8F6E-26C09FCEB0E9}"/>
                </a:ext>
              </a:extLst>
            </p:cNvPr>
            <p:cNvCxnSpPr>
              <a:cxnSpLocks/>
              <a:stCxn id="103" idx="2"/>
            </p:cNvCxnSpPr>
            <p:nvPr/>
          </p:nvCxnSpPr>
          <p:spPr>
            <a:xfrm>
              <a:off x="9194191" y="4326873"/>
              <a:ext cx="4043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C3DE746B-6377-4C68-A236-E36A233CC6AB}"/>
                </a:ext>
              </a:extLst>
            </p:cNvPr>
            <p:cNvSpPr/>
            <p:nvPr/>
          </p:nvSpPr>
          <p:spPr>
            <a:xfrm>
              <a:off x="9598547" y="3822986"/>
              <a:ext cx="1006923" cy="72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DBL</a:t>
              </a:r>
            </a:p>
            <a:p>
              <a:pPr algn="ctr"/>
              <a:r>
                <a:rPr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3*3/1/1</a:t>
              </a:r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0A790C22-E792-4E8D-A7A0-BAC20B92CB70}"/>
                </a:ext>
              </a:extLst>
            </p:cNvPr>
            <p:cNvSpPr/>
            <p:nvPr/>
          </p:nvSpPr>
          <p:spPr>
            <a:xfrm>
              <a:off x="9685073" y="3895849"/>
              <a:ext cx="1006923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DBL</a:t>
              </a:r>
            </a:p>
            <a:p>
              <a:pPr algn="ctr"/>
              <a:r>
                <a:rPr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3*3/1/1</a:t>
              </a:r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ADAB387B-BF7F-4496-A8D7-84B4FE25E94C}"/>
                </a:ext>
              </a:extLst>
            </p:cNvPr>
            <p:cNvSpPr/>
            <p:nvPr/>
          </p:nvSpPr>
          <p:spPr>
            <a:xfrm>
              <a:off x="9771599" y="3968712"/>
              <a:ext cx="1006923" cy="72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DBL</a:t>
              </a:r>
            </a:p>
            <a:p>
              <a:pPr algn="ctr"/>
              <a:r>
                <a:rPr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3*3/1/1</a:t>
              </a:r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516036BB-7602-446B-8807-6AF638E31A3B}"/>
                </a:ext>
              </a:extLst>
            </p:cNvPr>
            <p:cNvSpPr/>
            <p:nvPr/>
          </p:nvSpPr>
          <p:spPr>
            <a:xfrm>
              <a:off x="9858125" y="4041575"/>
              <a:ext cx="1006923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DBL</a:t>
              </a:r>
            </a:p>
            <a:p>
              <a:pPr algn="ctr"/>
              <a:r>
                <a:rPr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3*3/1/1</a:t>
              </a:r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AC7C3336-015F-4D53-A462-2ECA39D617D3}"/>
                </a:ext>
              </a:extLst>
            </p:cNvPr>
            <p:cNvSpPr/>
            <p:nvPr/>
          </p:nvSpPr>
          <p:spPr>
            <a:xfrm>
              <a:off x="9944651" y="4114438"/>
              <a:ext cx="1006923" cy="72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CBL</a:t>
              </a:r>
            </a:p>
            <a:p>
              <a:pPr algn="ctr"/>
              <a:r>
                <a:rPr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3*3/1/1</a:t>
              </a:r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E373F22B-3313-428A-A98A-D51A94D9B681}"/>
                </a:ext>
              </a:extLst>
            </p:cNvPr>
            <p:cNvSpPr txBox="1"/>
            <p:nvPr/>
          </p:nvSpPr>
          <p:spPr>
            <a:xfrm>
              <a:off x="9997375" y="4844489"/>
              <a:ext cx="9866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52*52*128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B350CF45-369B-4B35-94B3-06E5221D444F}"/>
                </a:ext>
              </a:extLst>
            </p:cNvPr>
            <p:cNvCxnSpPr>
              <a:cxnSpLocks/>
              <a:endCxn id="105" idx="1"/>
            </p:cNvCxnSpPr>
            <p:nvPr/>
          </p:nvCxnSpPr>
          <p:spPr>
            <a:xfrm flipV="1">
              <a:off x="10984020" y="4322391"/>
              <a:ext cx="527779" cy="4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2F06F5AC-D741-4F07-A304-4E40F2C2148F}"/>
                </a:ext>
              </a:extLst>
            </p:cNvPr>
            <p:cNvSpPr txBox="1"/>
            <p:nvPr/>
          </p:nvSpPr>
          <p:spPr>
            <a:xfrm>
              <a:off x="7259673" y="4285036"/>
              <a:ext cx="9866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52*52*128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" name="连接符: 肘形 120">
              <a:extLst>
                <a:ext uri="{FF2B5EF4-FFF2-40B4-BE49-F238E27FC236}">
                  <a16:creationId xmlns:a16="http://schemas.microsoft.com/office/drawing/2014/main" id="{BCF65262-8CCA-47AD-B715-B4B6303E05B6}"/>
                </a:ext>
              </a:extLst>
            </p:cNvPr>
            <p:cNvCxnSpPr>
              <a:cxnSpLocks/>
              <a:endCxn id="100" idx="1"/>
            </p:cNvCxnSpPr>
            <p:nvPr/>
          </p:nvCxnSpPr>
          <p:spPr>
            <a:xfrm rot="16200000" flipH="1">
              <a:off x="5742544" y="3543241"/>
              <a:ext cx="514690" cy="28620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4B440515-36DF-4145-B921-FAB9E0D4FD07}"/>
              </a:ext>
            </a:extLst>
          </p:cNvPr>
          <p:cNvGrpSpPr/>
          <p:nvPr/>
        </p:nvGrpSpPr>
        <p:grpSpPr>
          <a:xfrm>
            <a:off x="-3252266" y="-184631"/>
            <a:ext cx="8989603" cy="2037932"/>
            <a:chOff x="-3252266" y="-184631"/>
            <a:chExt cx="8989603" cy="2037932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48B870C-2741-4D47-A5FD-3AA14ABE7811}"/>
                </a:ext>
              </a:extLst>
            </p:cNvPr>
            <p:cNvSpPr txBox="1"/>
            <p:nvPr/>
          </p:nvSpPr>
          <p:spPr>
            <a:xfrm>
              <a:off x="-2903262" y="1483969"/>
              <a:ext cx="144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416*416*3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E011D0B-0506-4004-AAB5-854746C19F66}"/>
                </a:ext>
              </a:extLst>
            </p:cNvPr>
            <p:cNvSpPr/>
            <p:nvPr/>
          </p:nvSpPr>
          <p:spPr>
            <a:xfrm>
              <a:off x="-1247627" y="278641"/>
              <a:ext cx="1006923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CBL</a:t>
              </a:r>
            </a:p>
            <a:p>
              <a:pPr algn="ctr"/>
              <a:r>
                <a:rPr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3*3/1/1</a:t>
              </a:r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7F80BC0-D1E2-4618-9F03-F5A77EA853D7}"/>
                </a:ext>
              </a:extLst>
            </p:cNvPr>
            <p:cNvSpPr/>
            <p:nvPr/>
          </p:nvSpPr>
          <p:spPr>
            <a:xfrm>
              <a:off x="-95499" y="278641"/>
              <a:ext cx="1006923" cy="72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Res1</a:t>
              </a: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E2C5BA85-77B7-461D-BE9B-AF05A250284E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 flipV="1">
              <a:off x="-1529035" y="638641"/>
              <a:ext cx="2814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E18A968B-82BB-4986-9F24-9B75665523E2}"/>
                </a:ext>
              </a:extLst>
            </p:cNvPr>
            <p:cNvCxnSpPr>
              <a:cxnSpLocks/>
              <a:stCxn id="38" idx="3"/>
              <a:endCxn id="39" idx="1"/>
            </p:cNvCxnSpPr>
            <p:nvPr/>
          </p:nvCxnSpPr>
          <p:spPr>
            <a:xfrm>
              <a:off x="-240704" y="638641"/>
              <a:ext cx="1452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24127AC-189D-4837-AD87-D2AC82ACB7BD}"/>
                </a:ext>
              </a:extLst>
            </p:cNvPr>
            <p:cNvSpPr/>
            <p:nvPr/>
          </p:nvSpPr>
          <p:spPr>
            <a:xfrm>
              <a:off x="1056629" y="295806"/>
              <a:ext cx="1006923" cy="72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Res2</a:t>
              </a:r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0560A6F8-4F8B-4451-8BFF-4647809B7B8B}"/>
                </a:ext>
              </a:extLst>
            </p:cNvPr>
            <p:cNvCxnSpPr>
              <a:cxnSpLocks/>
            </p:cNvCxnSpPr>
            <p:nvPr/>
          </p:nvCxnSpPr>
          <p:spPr>
            <a:xfrm>
              <a:off x="911424" y="655806"/>
              <a:ext cx="1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72E20E5-EE68-4A5D-B5B4-776B85A8E7C3}"/>
                </a:ext>
              </a:extLst>
            </p:cNvPr>
            <p:cNvSpPr/>
            <p:nvPr/>
          </p:nvSpPr>
          <p:spPr>
            <a:xfrm>
              <a:off x="2192204" y="278641"/>
              <a:ext cx="1006923" cy="72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Res8</a:t>
              </a:r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D5FA25AB-072B-4473-B1A4-571A2BAEF4CC}"/>
                </a:ext>
              </a:extLst>
            </p:cNvPr>
            <p:cNvCxnSpPr>
              <a:cxnSpLocks/>
            </p:cNvCxnSpPr>
            <p:nvPr/>
          </p:nvCxnSpPr>
          <p:spPr>
            <a:xfrm>
              <a:off x="2027568" y="638641"/>
              <a:ext cx="1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C7C7D6C0-2DD7-4B1A-BFB9-06CD00F1E4F0}"/>
                </a:ext>
              </a:extLst>
            </p:cNvPr>
            <p:cNvSpPr/>
            <p:nvPr/>
          </p:nvSpPr>
          <p:spPr>
            <a:xfrm>
              <a:off x="3458178" y="295806"/>
              <a:ext cx="1006923" cy="72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Res8</a:t>
              </a:r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E71D4ECA-CCE7-4F17-B0A0-2F935BCA826C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>
              <a:off x="3199127" y="655806"/>
              <a:ext cx="2590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DA2D6E3-20D9-4960-BD23-C1E98514537D}"/>
                </a:ext>
              </a:extLst>
            </p:cNvPr>
            <p:cNvSpPr/>
            <p:nvPr/>
          </p:nvSpPr>
          <p:spPr>
            <a:xfrm>
              <a:off x="4724152" y="275082"/>
              <a:ext cx="1006923" cy="72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Res4</a:t>
              </a: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250660E3-CBF4-4164-A4E2-24C826CB328D}"/>
                </a:ext>
              </a:extLst>
            </p:cNvPr>
            <p:cNvCxnSpPr>
              <a:cxnSpLocks/>
              <a:endCxn id="48" idx="1"/>
            </p:cNvCxnSpPr>
            <p:nvPr/>
          </p:nvCxnSpPr>
          <p:spPr>
            <a:xfrm>
              <a:off x="4465101" y="635082"/>
              <a:ext cx="2590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3E7D2C6-8BBF-4620-ADE0-A78357497E3F}"/>
                </a:ext>
              </a:extLst>
            </p:cNvPr>
            <p:cNvSpPr txBox="1"/>
            <p:nvPr/>
          </p:nvSpPr>
          <p:spPr>
            <a:xfrm>
              <a:off x="-1176471" y="995082"/>
              <a:ext cx="8198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416*416*32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4D1064A-C60F-47D4-9A2E-B850CC0FD90B}"/>
                </a:ext>
              </a:extLst>
            </p:cNvPr>
            <p:cNvSpPr txBox="1"/>
            <p:nvPr/>
          </p:nvSpPr>
          <p:spPr>
            <a:xfrm>
              <a:off x="-35353" y="975315"/>
              <a:ext cx="8198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208*208*64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4E8E0677-947D-401C-98C1-50CD1100073C}"/>
                </a:ext>
              </a:extLst>
            </p:cNvPr>
            <p:cNvSpPr txBox="1"/>
            <p:nvPr/>
          </p:nvSpPr>
          <p:spPr>
            <a:xfrm>
              <a:off x="1076906" y="995081"/>
              <a:ext cx="9866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104*104*128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F0E8F32E-69E9-4C0A-B4B5-20CFB9F8C5F1}"/>
                </a:ext>
              </a:extLst>
            </p:cNvPr>
            <p:cNvSpPr txBox="1"/>
            <p:nvPr/>
          </p:nvSpPr>
          <p:spPr>
            <a:xfrm>
              <a:off x="2202342" y="995081"/>
              <a:ext cx="9866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52*52*256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063B8D19-2986-4C89-8F5A-CC98D4B1618D}"/>
                </a:ext>
              </a:extLst>
            </p:cNvPr>
            <p:cNvSpPr txBox="1"/>
            <p:nvPr/>
          </p:nvSpPr>
          <p:spPr>
            <a:xfrm>
              <a:off x="3458177" y="1005980"/>
              <a:ext cx="9866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26*26*512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D1A00F19-6D61-4213-834A-7671EB7B9EBC}"/>
                </a:ext>
              </a:extLst>
            </p:cNvPr>
            <p:cNvSpPr txBox="1"/>
            <p:nvPr/>
          </p:nvSpPr>
          <p:spPr>
            <a:xfrm>
              <a:off x="4750692" y="995081"/>
              <a:ext cx="9866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13*13*1024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217222F2-CDC4-46E9-A2B4-B757523C5D46}"/>
                </a:ext>
              </a:extLst>
            </p:cNvPr>
            <p:cNvGrpSpPr/>
            <p:nvPr/>
          </p:nvGrpSpPr>
          <p:grpSpPr>
            <a:xfrm>
              <a:off x="-3252266" y="-184631"/>
              <a:ext cx="1728704" cy="1668600"/>
              <a:chOff x="-3281294" y="-184631"/>
              <a:chExt cx="1728704" cy="1668600"/>
            </a:xfrm>
          </p:grpSpPr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1D9D6764-3F43-4CFE-B992-F4392462D488}"/>
                  </a:ext>
                </a:extLst>
              </p:cNvPr>
              <p:cNvSpPr/>
              <p:nvPr/>
            </p:nvSpPr>
            <p:spPr>
              <a:xfrm>
                <a:off x="-3281294" y="-184631"/>
                <a:ext cx="1440000" cy="1440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3B99916A-AC96-4F1B-ADB7-FC174D786D5A}"/>
                  </a:ext>
                </a:extLst>
              </p:cNvPr>
              <p:cNvSpPr/>
              <p:nvPr/>
            </p:nvSpPr>
            <p:spPr>
              <a:xfrm>
                <a:off x="-3136942" y="-70331"/>
                <a:ext cx="1440000" cy="144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1EF2229F-2136-4F26-BEEB-57F5D0C16097}"/>
                  </a:ext>
                </a:extLst>
              </p:cNvPr>
              <p:cNvSpPr/>
              <p:nvPr/>
            </p:nvSpPr>
            <p:spPr>
              <a:xfrm>
                <a:off x="-2992590" y="43969"/>
                <a:ext cx="1440000" cy="14400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1523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8B22281-49CD-45DE-AEC5-7037F961A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4400"/>
            <a:ext cx="5842000" cy="43815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321FB11-78F5-414F-AA6A-9048722E3EE5}"/>
              </a:ext>
            </a:extLst>
          </p:cNvPr>
          <p:cNvSpPr/>
          <p:nvPr/>
        </p:nvSpPr>
        <p:spPr>
          <a:xfrm>
            <a:off x="12700" y="292100"/>
            <a:ext cx="584200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Yolov3.cfg</a:t>
            </a:r>
            <a:r>
              <a:rPr lang="en-US" altLang="zh-CN" dirty="0">
                <a:sym typeface="Wingdings" panose="05000000000000000000" pitchFamily="2" charset="2"/>
              </a:rPr>
              <a:t>yolov3.ptyolov3.onnxyolov3.trt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1E9524-B736-4E5A-924C-DFA7A39F0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615" y="914400"/>
            <a:ext cx="3575824" cy="476776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B08619D-47A7-4B72-BC8A-9E7F0121BF6A}"/>
              </a:ext>
            </a:extLst>
          </p:cNvPr>
          <p:cNvSpPr/>
          <p:nvPr/>
        </p:nvSpPr>
        <p:spPr>
          <a:xfrm>
            <a:off x="6534615" y="292100"/>
            <a:ext cx="584200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Yolov3.cfg</a:t>
            </a:r>
            <a:r>
              <a:rPr lang="en-US" altLang="zh-CN" dirty="0">
                <a:sym typeface="Wingdings" panose="05000000000000000000" pitchFamily="2" charset="2"/>
              </a:rPr>
              <a:t>yolov3.ptyolov3.onnxyolov3.trt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F76754-8516-4A8B-86D3-2406F545CA95}"/>
              </a:ext>
            </a:extLst>
          </p:cNvPr>
          <p:cNvSpPr/>
          <p:nvPr/>
        </p:nvSpPr>
        <p:spPr>
          <a:xfrm>
            <a:off x="6400800" y="5682164"/>
            <a:ext cx="5975815" cy="813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</a:t>
            </a:r>
            <a:r>
              <a:rPr lang="en-US" altLang="zh-CN" dirty="0"/>
              <a:t>: </a:t>
            </a:r>
            <a:r>
              <a:rPr lang="zh-CN" altLang="en-US" dirty="0"/>
              <a:t>少了一层</a:t>
            </a:r>
            <a:r>
              <a:rPr lang="en-US" altLang="zh-CN" dirty="0"/>
              <a:t>,</a:t>
            </a:r>
            <a:r>
              <a:rPr lang="zh-CN" altLang="en-US" dirty="0"/>
              <a:t>且</a:t>
            </a:r>
            <a:r>
              <a:rPr lang="en-US" altLang="zh-CN" dirty="0" err="1"/>
              <a:t>maxpool</a:t>
            </a:r>
            <a:r>
              <a:rPr lang="zh-CN" altLang="en-US" dirty="0"/>
              <a:t>的</a:t>
            </a:r>
            <a:r>
              <a:rPr lang="en-US" altLang="zh-CN" dirty="0"/>
              <a:t>kernel</a:t>
            </a:r>
            <a:r>
              <a:rPr lang="zh-CN" altLang="en-US" dirty="0"/>
              <a:t>从</a:t>
            </a:r>
            <a:r>
              <a:rPr lang="en-US" altLang="zh-CN" dirty="0"/>
              <a:t>2</a:t>
            </a:r>
            <a:r>
              <a:rPr lang="zh-CN" altLang="en-US" dirty="0"/>
              <a:t>变成</a:t>
            </a:r>
            <a:r>
              <a:rPr lang="en-US" altLang="zh-CN" dirty="0"/>
              <a:t>1,</a:t>
            </a:r>
            <a:r>
              <a:rPr lang="zh-CN" altLang="en-US" dirty="0"/>
              <a:t>导致检测到物体</a:t>
            </a:r>
            <a:r>
              <a:rPr lang="en-US" altLang="zh-CN" dirty="0"/>
              <a:t>,</a:t>
            </a:r>
            <a:r>
              <a:rPr lang="zh-CN" altLang="en-US" dirty="0"/>
              <a:t>但定位的</a:t>
            </a:r>
            <a:r>
              <a:rPr lang="en-US" altLang="zh-CN" dirty="0"/>
              <a:t>box</a:t>
            </a:r>
            <a:r>
              <a:rPr lang="zh-CN" altLang="en-US" dirty="0"/>
              <a:t>效果非常差</a:t>
            </a:r>
            <a:r>
              <a:rPr lang="en-US" altLang="zh-CN" dirty="0"/>
              <a:t>. </a:t>
            </a:r>
            <a:r>
              <a:rPr lang="zh-CN" altLang="en-US" dirty="0"/>
              <a:t>另外</a:t>
            </a:r>
            <a:r>
              <a:rPr lang="en-US" altLang="zh-CN" dirty="0"/>
              <a:t>anchor</a:t>
            </a:r>
            <a:r>
              <a:rPr lang="zh-CN" altLang="en-US" dirty="0"/>
              <a:t>一定要匹配好才行</a:t>
            </a:r>
          </a:p>
        </p:txBody>
      </p:sp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4A1E3C59-CCFA-4F8B-8177-895941DF24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8780766"/>
              </p:ext>
            </p:extLst>
          </p:nvPr>
        </p:nvGraphicFramePr>
        <p:xfrm>
          <a:off x="10110439" y="1567445"/>
          <a:ext cx="1970048" cy="919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14457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3 Ways To Get Started With TensorRT 8 Using TensorFlow | by Doga Ozgon |  Becoming Human: Artificial Intelligence Magazine">
            <a:extLst>
              <a:ext uri="{FF2B5EF4-FFF2-40B4-BE49-F238E27FC236}">
                <a16:creationId xmlns:a16="http://schemas.microsoft.com/office/drawing/2014/main" id="{E9EA97F5-74F3-4BF4-9E27-2A2F68BF43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" t="8572" r="4530" b="5932"/>
          <a:stretch/>
        </p:blipFill>
        <p:spPr bwMode="auto">
          <a:xfrm>
            <a:off x="17749" y="276224"/>
            <a:ext cx="12174251" cy="646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306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61B99DC-0E4D-4EAF-9334-06CEC8C46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145" y="-1"/>
            <a:ext cx="5519655" cy="567100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33B256B-8525-493B-ACEC-58F0E9D03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993" y="5576"/>
            <a:ext cx="3510955" cy="567100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7C1AB31-D694-42D6-A3B9-C37367AA7365}"/>
              </a:ext>
            </a:extLst>
          </p:cNvPr>
          <p:cNvSpPr txBox="1"/>
          <p:nvPr/>
        </p:nvSpPr>
        <p:spPr>
          <a:xfrm>
            <a:off x="0" y="0"/>
            <a:ext cx="2048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YOLOV3_tiny</a:t>
            </a:r>
          </a:p>
          <a:p>
            <a:r>
              <a:rPr lang="zh-CN" altLang="en-US" dirty="0"/>
              <a:t>含后处理</a:t>
            </a:r>
            <a:endParaRPr lang="en-US" altLang="zh-CN" dirty="0"/>
          </a:p>
          <a:p>
            <a:r>
              <a:rPr lang="zh-CN" altLang="en-US" dirty="0"/>
              <a:t>无法转为</a:t>
            </a:r>
            <a:r>
              <a:rPr lang="en-US" altLang="zh-CN" dirty="0"/>
              <a:t>trt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834AD5-B945-4E5D-A4B0-A9640B09E7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1367" y="0"/>
            <a:ext cx="2070633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BAD10EB-8060-4C77-BFFA-D22FB2D7B0C5}"/>
              </a:ext>
            </a:extLst>
          </p:cNvPr>
          <p:cNvSpPr txBox="1"/>
          <p:nvPr/>
        </p:nvSpPr>
        <p:spPr>
          <a:xfrm>
            <a:off x="8928293" y="131997"/>
            <a:ext cx="2070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仅模型结构</a:t>
            </a:r>
            <a:endParaRPr lang="en-US" altLang="zh-CN" dirty="0"/>
          </a:p>
          <a:p>
            <a:r>
              <a:rPr lang="zh-CN" altLang="en-US" dirty="0"/>
              <a:t>输出两个层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74D7444-D39F-441B-8D64-D5C6A4F828BB}"/>
              </a:ext>
            </a:extLst>
          </p:cNvPr>
          <p:cNvSpPr/>
          <p:nvPr/>
        </p:nvSpPr>
        <p:spPr>
          <a:xfrm>
            <a:off x="1650380" y="5910146"/>
            <a:ext cx="8184996" cy="94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该网络为</a:t>
            </a:r>
            <a:r>
              <a:rPr lang="en-US" altLang="zh-CN" dirty="0"/>
              <a:t>YOLOV3_tiny, </a:t>
            </a:r>
            <a:r>
              <a:rPr lang="zh-CN" altLang="en-US" dirty="0"/>
              <a:t>前两个图中包含利用</a:t>
            </a:r>
            <a:r>
              <a:rPr lang="en-US" altLang="zh-CN" dirty="0"/>
              <a:t>torch</a:t>
            </a:r>
            <a:r>
              <a:rPr lang="zh-CN" altLang="en-US" dirty="0"/>
              <a:t>对网络输出进行后处理</a:t>
            </a:r>
            <a:r>
              <a:rPr lang="en-US" altLang="zh-CN" dirty="0"/>
              <a:t>,</a:t>
            </a:r>
            <a:r>
              <a:rPr lang="zh-CN" altLang="en-US" dirty="0"/>
              <a:t>如</a:t>
            </a:r>
            <a:r>
              <a:rPr lang="en-US" altLang="zh-CN" dirty="0"/>
              <a:t>shape</a:t>
            </a:r>
            <a:r>
              <a:rPr lang="zh-CN" altLang="en-US" dirty="0"/>
              <a:t>变换</a:t>
            </a:r>
            <a:r>
              <a:rPr lang="en-US" altLang="zh-CN" dirty="0"/>
              <a:t>, </a:t>
            </a:r>
            <a:r>
              <a:rPr lang="zh-CN" altLang="en-US" dirty="0"/>
              <a:t>对</a:t>
            </a:r>
            <a:r>
              <a:rPr lang="en-US" altLang="zh-CN" dirty="0" err="1"/>
              <a:t>xywh</a:t>
            </a:r>
            <a:r>
              <a:rPr lang="zh-CN" altLang="en-US" dirty="0"/>
              <a:t>进行</a:t>
            </a:r>
            <a:r>
              <a:rPr lang="en-US" altLang="zh-CN" dirty="0"/>
              <a:t>sigmoid</a:t>
            </a:r>
            <a:r>
              <a:rPr lang="zh-CN" altLang="en-US" dirty="0"/>
              <a:t>和</a:t>
            </a:r>
            <a:r>
              <a:rPr lang="en-US" altLang="zh-CN" dirty="0"/>
              <a:t>exp</a:t>
            </a:r>
            <a:r>
              <a:rPr lang="zh-CN" altLang="en-US" dirty="0"/>
              <a:t>变换等</a:t>
            </a:r>
            <a:r>
              <a:rPr lang="en-US" altLang="zh-CN" dirty="0"/>
              <a:t>,</a:t>
            </a:r>
            <a:r>
              <a:rPr lang="zh-CN" altLang="en-US" dirty="0"/>
              <a:t>输出</a:t>
            </a:r>
            <a:r>
              <a:rPr lang="en-US" altLang="zh-CN" dirty="0"/>
              <a:t>shape[1,n, 85]</a:t>
            </a:r>
          </a:p>
          <a:p>
            <a:pPr algn="ctr"/>
            <a:r>
              <a:rPr lang="zh-CN" altLang="en-US" dirty="0"/>
              <a:t>而图</a:t>
            </a:r>
            <a:r>
              <a:rPr lang="en-US" altLang="zh-CN" dirty="0"/>
              <a:t>3</a:t>
            </a:r>
            <a:r>
              <a:rPr lang="zh-CN" altLang="en-US" dirty="0"/>
              <a:t>则是仅包含</a:t>
            </a:r>
            <a:r>
              <a:rPr lang="en-US" altLang="zh-CN" dirty="0"/>
              <a:t>YOLOv3_tiny, </a:t>
            </a:r>
            <a:r>
              <a:rPr lang="zh-CN" altLang="en-US" dirty="0"/>
              <a:t>其输出</a:t>
            </a:r>
            <a:r>
              <a:rPr lang="en-US" altLang="zh-CN" dirty="0"/>
              <a:t>shape</a:t>
            </a:r>
            <a:r>
              <a:rPr lang="zh-CN" altLang="en-US" dirty="0"/>
              <a:t>为</a:t>
            </a:r>
            <a:r>
              <a:rPr lang="en-US" altLang="zh-CN" dirty="0"/>
              <a:t>[[1,19,19,255],[1,38,38,255]]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1822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</TotalTime>
  <Words>820</Words>
  <Application>Microsoft Office PowerPoint</Application>
  <PresentationFormat>宽屏</PresentationFormat>
  <Paragraphs>285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Times New Roman</vt:lpstr>
      <vt:lpstr>Wingdings</vt:lpstr>
      <vt:lpstr>Office 主题​​</vt:lpstr>
      <vt:lpstr>TensorRT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苏奎</dc:creator>
  <cp:lastModifiedBy>苏奎</cp:lastModifiedBy>
  <cp:revision>60</cp:revision>
  <dcterms:created xsi:type="dcterms:W3CDTF">2022-01-13T08:24:23Z</dcterms:created>
  <dcterms:modified xsi:type="dcterms:W3CDTF">2022-01-18T09:33:07Z</dcterms:modified>
</cp:coreProperties>
</file>