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60B-0CAF-48CC-88C5-E12045D93FB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F715599-E290-48B2-B8D0-11394A7347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60B-0CAF-48CC-88C5-E12045D93FB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599-E290-48B2-B8D0-11394A734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60B-0CAF-48CC-88C5-E12045D93FB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599-E290-48B2-B8D0-11394A734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60B-0CAF-48CC-88C5-E12045D93FB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599-E290-48B2-B8D0-11394A7347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60B-0CAF-48CC-88C5-E12045D93FB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F715599-E290-48B2-B8D0-11394A7347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60B-0CAF-48CC-88C5-E12045D93FB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599-E290-48B2-B8D0-11394A7347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60B-0CAF-48CC-88C5-E12045D93FB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599-E290-48B2-B8D0-11394A7347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60B-0CAF-48CC-88C5-E12045D93FB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599-E290-48B2-B8D0-11394A734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60B-0CAF-48CC-88C5-E12045D93FB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599-E290-48B2-B8D0-11394A734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60B-0CAF-48CC-88C5-E12045D93FB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599-E290-48B2-B8D0-11394A7347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60B-0CAF-48CC-88C5-E12045D93FB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F715599-E290-48B2-B8D0-11394A7347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C6160B-0CAF-48CC-88C5-E12045D93FB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F715599-E290-48B2-B8D0-11394A7347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inta-company.ru/franshiza" TargetMode="External"/><Relationship Id="rId2" Type="http://schemas.openxmlformats.org/officeDocument/2006/relationships/hyperlink" Target="http://kalinkino.com/franchi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sstartup.ru/franchising/vsefranshiza/franchajzing-pivnogo-magazina-birma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3573016"/>
            <a:ext cx="6400800" cy="2244824"/>
          </a:xfrm>
        </p:spPr>
        <p:txBody>
          <a:bodyPr>
            <a:normAutofit/>
          </a:bodyPr>
          <a:lstStyle/>
          <a:p>
            <a:r>
              <a:rPr lang="en-US" b="1" dirty="0" smtClean="0"/>
              <a:t>Applied </a:t>
            </a:r>
            <a:r>
              <a:rPr lang="en-US" b="1" dirty="0"/>
              <a:t>Data Science Capstone by </a:t>
            </a:r>
            <a:r>
              <a:rPr lang="en-US" b="1" dirty="0" smtClean="0"/>
              <a:t>IBM/Coursera </a:t>
            </a:r>
          </a:p>
          <a:p>
            <a:endParaRPr lang="en-US" b="1" dirty="0" smtClean="0"/>
          </a:p>
          <a:p>
            <a:r>
              <a:rPr lang="en-US" b="1" dirty="0" smtClean="0"/>
              <a:t>Roman Makarov (May,2019)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Capstone Project - The best place for </a:t>
            </a:r>
            <a:r>
              <a:rPr lang="en-US" b="1" dirty="0" smtClean="0"/>
              <a:t>a beer </a:t>
            </a:r>
            <a:r>
              <a:rPr lang="en-US" b="1" dirty="0"/>
              <a:t>shop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0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rmAutofit fontScale="90000"/>
          </a:bodyPr>
          <a:lstStyle/>
          <a:p>
            <a:r>
              <a:rPr lang="en-US" b="1" dirty="0"/>
              <a:t>The best districts by all the features</a:t>
            </a:r>
            <a:br>
              <a:rPr lang="en-US" b="1" dirty="0"/>
            </a:br>
            <a:r>
              <a:rPr lang="en-US" b="1" dirty="0"/>
              <a:t>(in Russian)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Южнопортовый</a:t>
            </a:r>
            <a:endParaRPr lang="ru-RU" dirty="0"/>
          </a:p>
          <a:p>
            <a:r>
              <a:rPr lang="ru-RU" dirty="0"/>
              <a:t>Нижегородский</a:t>
            </a:r>
          </a:p>
          <a:p>
            <a:r>
              <a:rPr lang="ru-RU" dirty="0"/>
              <a:t>Рязанский</a:t>
            </a:r>
          </a:p>
          <a:p>
            <a:r>
              <a:rPr lang="ru-RU" dirty="0"/>
              <a:t>Текстильщики</a:t>
            </a:r>
          </a:p>
          <a:p>
            <a:r>
              <a:rPr lang="ru-RU" dirty="0"/>
              <a:t>Печатники</a:t>
            </a:r>
          </a:p>
          <a:p>
            <a:r>
              <a:rPr lang="ru-RU" dirty="0"/>
              <a:t>Кузьминки</a:t>
            </a:r>
          </a:p>
          <a:p>
            <a:r>
              <a:rPr lang="ru-RU" dirty="0"/>
              <a:t>Люблино</a:t>
            </a:r>
          </a:p>
          <a:p>
            <a:r>
              <a:rPr lang="ru-RU" dirty="0"/>
              <a:t>Марьино</a:t>
            </a:r>
          </a:p>
          <a:p>
            <a:r>
              <a:rPr lang="ru-RU" dirty="0"/>
              <a:t>Выхино-Жулебино</a:t>
            </a:r>
          </a:p>
          <a:p>
            <a:r>
              <a:rPr lang="ru-RU" dirty="0"/>
              <a:t>Капотня</a:t>
            </a:r>
          </a:p>
          <a:p>
            <a:r>
              <a:rPr lang="ru-RU" dirty="0" err="1"/>
              <a:t>Некрасовка</a:t>
            </a:r>
            <a:endParaRPr lang="ru-RU" dirty="0"/>
          </a:p>
          <a:p>
            <a:r>
              <a:rPr lang="ru-RU" dirty="0"/>
              <a:t>Лефортово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rmAutofit/>
          </a:bodyPr>
          <a:lstStyle/>
          <a:p>
            <a:r>
              <a:rPr lang="en-US" b="1" dirty="0"/>
              <a:t>The</a:t>
            </a:r>
            <a:r>
              <a:rPr lang="en-US" b="1" dirty="0"/>
              <a:t> best </a:t>
            </a:r>
            <a:r>
              <a:rPr lang="en-US" b="1" dirty="0"/>
              <a:t>franchises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27584" y="1916832"/>
            <a:ext cx="7772400" cy="3526904"/>
          </a:xfrm>
        </p:spPr>
        <p:txBody>
          <a:bodyPr/>
          <a:lstStyle/>
          <a:p>
            <a:r>
              <a:rPr lang="en-US" b="1" dirty="0" err="1" smtClean="0"/>
              <a:t>Kalinkino</a:t>
            </a:r>
            <a:r>
              <a:rPr lang="en-US" b="1" dirty="0"/>
              <a:t> </a:t>
            </a:r>
            <a:r>
              <a:rPr lang="en-US" b="1" dirty="0" smtClean="0"/>
              <a:t> (</a:t>
            </a:r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kalinkino.com/franchise.html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err="1" smtClean="0"/>
              <a:t>Pinta</a:t>
            </a:r>
            <a:r>
              <a:rPr lang="en-US" b="1" dirty="0"/>
              <a:t> (</a:t>
            </a:r>
            <a:r>
              <a:rPr lang="en-US" b="1" dirty="0">
                <a:hlinkClick r:id="rId3"/>
              </a:rPr>
              <a:t>http://pinta-company.ru/franshiza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err="1" smtClean="0"/>
              <a:t>BeerMag</a:t>
            </a:r>
            <a:r>
              <a:rPr lang="en-US" b="1" dirty="0"/>
              <a:t> (</a:t>
            </a:r>
            <a:r>
              <a:rPr lang="en-US" b="1" dirty="0">
                <a:hlinkClick r:id="rId4"/>
              </a:rPr>
              <a:t>https://www.russtartup.ru/franchising/vsefranshiza/franchajzing-pivnogo-magazina-birmag.html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7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 bIns="91440" anchor="b" anchorCtr="0">
            <a:normAutofit/>
          </a:bodyPr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988840"/>
            <a:ext cx="7772400" cy="334935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collected information helps to make </a:t>
            </a:r>
            <a:r>
              <a:rPr lang="en-US" dirty="0" smtClean="0"/>
              <a:t>a right </a:t>
            </a:r>
            <a:r>
              <a:rPr lang="en-US" dirty="0"/>
              <a:t>decision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collected information </a:t>
            </a:r>
            <a:r>
              <a:rPr lang="en-US" dirty="0" smtClean="0"/>
              <a:t>is </a:t>
            </a:r>
            <a:r>
              <a:rPr lang="en-US" dirty="0"/>
              <a:t>statistically correct.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final decision of optimal business strategy will be completed by the customer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0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requirements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a small business in </a:t>
            </a:r>
            <a:r>
              <a:rPr lang="en-US" dirty="0" smtClean="0"/>
              <a:t>Moscow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Shop </a:t>
            </a:r>
            <a:r>
              <a:rPr lang="en-US" dirty="0"/>
              <a:t>has to be located in the appropriate district. </a:t>
            </a:r>
          </a:p>
          <a:p>
            <a:r>
              <a:rPr lang="en-US" dirty="0"/>
              <a:t>S</a:t>
            </a:r>
            <a:r>
              <a:rPr lang="en-US" dirty="0" smtClean="0"/>
              <a:t>hop </a:t>
            </a:r>
            <a:r>
              <a:rPr lang="en-US" dirty="0"/>
              <a:t>has to be located near </a:t>
            </a:r>
            <a:r>
              <a:rPr lang="en-US" dirty="0" smtClean="0"/>
              <a:t>customer’s house</a:t>
            </a:r>
            <a:r>
              <a:rPr lang="en-US" dirty="0"/>
              <a:t>. </a:t>
            </a:r>
          </a:p>
          <a:p>
            <a:r>
              <a:rPr lang="en-US" dirty="0" smtClean="0"/>
              <a:t>Payback </a:t>
            </a:r>
            <a:r>
              <a:rPr lang="en-US" dirty="0"/>
              <a:t>period should be minimal. </a:t>
            </a:r>
            <a:endParaRPr lang="en-US" dirty="0"/>
          </a:p>
          <a:p>
            <a:r>
              <a:rPr lang="en-US" dirty="0" smtClean="0"/>
              <a:t>Choose best </a:t>
            </a:r>
            <a:r>
              <a:rPr lang="en-US" dirty="0"/>
              <a:t>price/quality trademark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6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problems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best trademark (according to </a:t>
            </a:r>
            <a:r>
              <a:rPr lang="en-US" dirty="0" smtClean="0"/>
              <a:t>customer’s </a:t>
            </a:r>
            <a:r>
              <a:rPr lang="en-US" dirty="0"/>
              <a:t>investments etc.)? </a:t>
            </a:r>
          </a:p>
          <a:p>
            <a:r>
              <a:rPr lang="en-US" dirty="0" smtClean="0"/>
              <a:t>What </a:t>
            </a:r>
            <a:r>
              <a:rPr lang="en-US" dirty="0"/>
              <a:t>is the best place of the city to open a beer shop according to standard of living? </a:t>
            </a:r>
          </a:p>
          <a:p>
            <a:r>
              <a:rPr lang="en-US" dirty="0" smtClean="0"/>
              <a:t>What </a:t>
            </a:r>
            <a:r>
              <a:rPr lang="en-US" dirty="0"/>
              <a:t>is the most visited place for the shop (place with other entertainment)? </a:t>
            </a:r>
          </a:p>
          <a:p>
            <a:r>
              <a:rPr lang="en-US" dirty="0" smtClean="0"/>
              <a:t>What </a:t>
            </a:r>
            <a:r>
              <a:rPr lang="en-US" dirty="0"/>
              <a:t>is the best place for the shop depending </a:t>
            </a:r>
            <a:r>
              <a:rPr lang="en-US" dirty="0" smtClean="0"/>
              <a:t>on a location (the nearest to customer’s house place etc.)?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5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rmAutofit/>
          </a:bodyPr>
          <a:lstStyle/>
          <a:p>
            <a:r>
              <a:rPr lang="en-US" b="1" dirty="0"/>
              <a:t>Data </a:t>
            </a:r>
            <a:r>
              <a:rPr lang="en-US" b="1" dirty="0"/>
              <a:t>acquisition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is represented on the official web </a:t>
            </a:r>
            <a:r>
              <a:rPr lang="en-US" dirty="0" smtClean="0"/>
              <a:t>sites</a:t>
            </a:r>
          </a:p>
          <a:p>
            <a:pPr lvl="1"/>
            <a:r>
              <a:rPr lang="en-US" dirty="0"/>
              <a:t>http://moscow.gks.ru/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from open sources (like Wikipedia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://en.wikipedia.org/</a:t>
            </a: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GEO </a:t>
            </a:r>
            <a:r>
              <a:rPr lang="en-US" dirty="0"/>
              <a:t>Data (retrieved by some web services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https://tech.yandex.com/maps/ </a:t>
            </a:r>
            <a:endParaRPr lang="en-US" dirty="0"/>
          </a:p>
          <a:p>
            <a:pPr lvl="1"/>
            <a:r>
              <a:rPr lang="en-US" dirty="0"/>
              <a:t>https</a:t>
            </a:r>
            <a:r>
              <a:rPr lang="en-US" dirty="0" smtClean="0"/>
              <a:t>://</a:t>
            </a:r>
            <a:r>
              <a:rPr lang="en-US" dirty="0"/>
              <a:t>foursquare.com</a:t>
            </a:r>
            <a:endParaRPr lang="en-US" dirty="0"/>
          </a:p>
          <a:p>
            <a:r>
              <a:rPr lang="en-US" sz="2800" dirty="0"/>
              <a:t>S</a:t>
            </a:r>
            <a:r>
              <a:rPr lang="en-US" sz="2800" dirty="0" smtClean="0"/>
              <a:t>tandard </a:t>
            </a:r>
            <a:r>
              <a:rPr lang="en-US" sz="2800" dirty="0"/>
              <a:t>of living </a:t>
            </a:r>
            <a:r>
              <a:rPr lang="en-US" sz="2800" dirty="0" smtClean="0"/>
              <a:t>indicators </a:t>
            </a:r>
          </a:p>
          <a:p>
            <a:pPr lvl="1"/>
            <a:r>
              <a:rPr lang="en-US" dirty="0"/>
              <a:t>https://www.irn.ru/rating/moscow/ </a:t>
            </a:r>
            <a:endParaRPr lang="en-US" dirty="0" smtClean="0"/>
          </a:p>
          <a:p>
            <a:pPr lvl="1"/>
            <a:r>
              <a:rPr lang="en-US" dirty="0" smtClean="0"/>
              <a:t>https://rbc.ru/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1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rmAutofit/>
          </a:bodyPr>
          <a:lstStyle/>
          <a:p>
            <a:r>
              <a:rPr lang="en-US" b="1" dirty="0"/>
              <a:t>Districts by income</a:t>
            </a:r>
          </a:p>
        </p:txBody>
      </p:sp>
      <p:pic>
        <p:nvPicPr>
          <p:cNvPr id="2050" name="Picture 2" descr="D:\Coursera\Coursera_Capstone\FinalProject\out\mounthly_in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04" y="1484784"/>
            <a:ext cx="39604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>
            <a:spLocks noGrp="1"/>
          </p:cNvSpPr>
          <p:nvPr>
            <p:ph sz="quarter" idx="1"/>
          </p:nvPr>
        </p:nvSpPr>
        <p:spPr>
          <a:xfrm>
            <a:off x="914400" y="2564904"/>
            <a:ext cx="3619904" cy="2552256"/>
          </a:xfrm>
        </p:spPr>
        <p:txBody>
          <a:bodyPr/>
          <a:lstStyle/>
          <a:p>
            <a:r>
              <a:rPr lang="en-US" dirty="0" smtClean="0"/>
              <a:t>One district with extremely high price</a:t>
            </a:r>
          </a:p>
          <a:p>
            <a:r>
              <a:rPr lang="en-US" dirty="0" smtClean="0"/>
              <a:t>One district with high price</a:t>
            </a:r>
          </a:p>
          <a:p>
            <a:r>
              <a:rPr lang="en-US" dirty="0" smtClean="0"/>
              <a:t>Others </a:t>
            </a:r>
            <a:r>
              <a:rPr lang="en-US" dirty="0"/>
              <a:t>are the same</a:t>
            </a:r>
          </a:p>
        </p:txBody>
      </p:sp>
    </p:spTree>
    <p:extLst>
      <p:ext uri="{BB962C8B-B14F-4D97-AF65-F5344CB8AC3E}">
        <p14:creationId xmlns:p14="http://schemas.microsoft.com/office/powerpoint/2010/main" val="250729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rmAutofit/>
          </a:bodyPr>
          <a:lstStyle/>
          <a:p>
            <a:r>
              <a:rPr lang="en-US" b="1" dirty="0"/>
              <a:t>Districts by real estate price</a:t>
            </a:r>
          </a:p>
        </p:txBody>
      </p:sp>
      <p:pic>
        <p:nvPicPr>
          <p:cNvPr id="3074" name="Picture 2" descr="D:\Coursera\Coursera_Capstone\FinalProject\out\real_estate_pr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047279" cy="404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>
            <a:spLocks noGrp="1"/>
          </p:cNvSpPr>
          <p:nvPr>
            <p:ph sz="quarter" idx="1"/>
          </p:nvPr>
        </p:nvSpPr>
        <p:spPr>
          <a:xfrm>
            <a:off x="899592" y="2204864"/>
            <a:ext cx="3619904" cy="2552256"/>
          </a:xfrm>
        </p:spPr>
        <p:txBody>
          <a:bodyPr/>
          <a:lstStyle/>
          <a:p>
            <a:r>
              <a:rPr lang="en-US" dirty="0" smtClean="0"/>
              <a:t>Districts may be divided into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1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rmAutofit/>
          </a:bodyPr>
          <a:lstStyle/>
          <a:p>
            <a:r>
              <a:rPr lang="en-US" b="1" dirty="0"/>
              <a:t>Districts by average rent price</a:t>
            </a:r>
          </a:p>
        </p:txBody>
      </p:sp>
      <p:pic>
        <p:nvPicPr>
          <p:cNvPr id="4098" name="Picture 2" descr="D:\Coursera\Coursera_Capstone\FinalProject\out\average_rent_price_by_boroug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1412776"/>
            <a:ext cx="424847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>
            <a:spLocks noGrp="1"/>
          </p:cNvSpPr>
          <p:nvPr>
            <p:ph sz="quarter" idx="1"/>
          </p:nvPr>
        </p:nvSpPr>
        <p:spPr>
          <a:xfrm>
            <a:off x="827584" y="1988840"/>
            <a:ext cx="3619904" cy="2552256"/>
          </a:xfrm>
        </p:spPr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district with extremely high </a:t>
            </a:r>
            <a:r>
              <a:rPr lang="en-US" dirty="0" smtClean="0"/>
              <a:t>price</a:t>
            </a:r>
          </a:p>
          <a:p>
            <a:r>
              <a:rPr lang="en-US" dirty="0" smtClean="0"/>
              <a:t>Others may </a:t>
            </a:r>
            <a:r>
              <a:rPr lang="en-US" dirty="0"/>
              <a:t>be divided into clusters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3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rmAutofit/>
          </a:bodyPr>
          <a:lstStyle/>
          <a:p>
            <a:r>
              <a:rPr lang="en-US" b="1" dirty="0"/>
              <a:t>General map of Moscow clusters</a:t>
            </a:r>
          </a:p>
        </p:txBody>
      </p:sp>
      <p:pic>
        <p:nvPicPr>
          <p:cNvPr id="5122" name="Picture 2" descr="D:\Coursera\Coursera_Capstone\FinalProject\out\cust_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7"/>
            <a:ext cx="6552728" cy="506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1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rmAutofit/>
          </a:bodyPr>
          <a:lstStyle/>
          <a:p>
            <a:r>
              <a:rPr lang="en-US" b="1" dirty="0"/>
              <a:t>Table of selected franchises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96" y="1988840"/>
            <a:ext cx="77343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500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</TotalTime>
  <Words>300</Words>
  <Application>Microsoft Office PowerPoint</Application>
  <PresentationFormat>Экран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Справедливость</vt:lpstr>
      <vt:lpstr>  Capstone Project - The best place for a beer shop  </vt:lpstr>
      <vt:lpstr>Customer requirements: </vt:lpstr>
      <vt:lpstr>Business problems </vt:lpstr>
      <vt:lpstr>Data acquisition</vt:lpstr>
      <vt:lpstr>Districts by income</vt:lpstr>
      <vt:lpstr>Districts by real estate price</vt:lpstr>
      <vt:lpstr>Districts by average rent price</vt:lpstr>
      <vt:lpstr>General map of Moscow clusters</vt:lpstr>
      <vt:lpstr>Table of selected franchises</vt:lpstr>
      <vt:lpstr>The best districts by all the features (in Russian)</vt:lpstr>
      <vt:lpstr>The best franchises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best place for a beer shop</dc:title>
  <dc:creator>Макаров</dc:creator>
  <cp:lastModifiedBy>Макаров</cp:lastModifiedBy>
  <cp:revision>19</cp:revision>
  <dcterms:created xsi:type="dcterms:W3CDTF">2019-05-09T13:14:47Z</dcterms:created>
  <dcterms:modified xsi:type="dcterms:W3CDTF">2019-05-09T14:22:30Z</dcterms:modified>
</cp:coreProperties>
</file>