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BF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21" d="100"/>
          <a:sy n="121" d="100"/>
        </p:scale>
        <p:origin x="4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2/29/24</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468502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2/29/24</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581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2/29/24</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834411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2/29/24</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13807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2/29/24</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48697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2/29/24</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514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2/29/24</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2612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2/29/24</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272671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2/29/24</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37176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2/29/24</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45730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2/29/24</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2784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lIns="109728" tIns="109728" rIns="109728" bIns="91440"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lIns="109728" tIns="109728" rIns="109728" bIns="91440" anchor="ctr"/>
          <a:lstStyle>
            <a:lvl1pPr algn="l">
              <a:defRPr sz="900" cap="none" spc="100" baseline="0">
                <a:solidFill>
                  <a:schemeClr val="tx1">
                    <a:lumMod val="65000"/>
                    <a:lumOff val="35000"/>
                  </a:schemeClr>
                </a:solidFill>
              </a:defRPr>
            </a:lvl1pPr>
          </a:lstStyle>
          <a:p>
            <a:fld id="{8769D389-4C4C-4FD7-9E6B-9F44477F0EB8}" type="datetime1">
              <a:rPr lang="en-US" smtClean="0"/>
              <a:t>2/29/24</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lIns="109728" tIns="109728" rIns="109728" bIns="91440" anchor="ctr"/>
          <a:lstStyle>
            <a:lvl1pPr algn="l">
              <a:defRPr sz="900" cap="none" spc="10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lIns="109728" tIns="109728" rIns="109728" bIns="9144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17994499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117000"/>
        </a:lnSpc>
        <a:spcBef>
          <a:spcPct val="0"/>
        </a:spcBef>
        <a:buNone/>
        <a:defRPr sz="3600" i="0" kern="1200" spc="100">
          <a:solidFill>
            <a:schemeClr val="tx1"/>
          </a:solidFill>
          <a:latin typeface="+mj-lt"/>
          <a:ea typeface="+mj-ea"/>
          <a:cs typeface="+mj-cs"/>
        </a:defRPr>
      </a:lvl1pPr>
    </p:titleStyle>
    <p:bodyStyle>
      <a:lvl1pPr marL="0" indent="0" algn="l" defTabSz="914400" rtl="0" eaLnBrk="1" latinLnBrk="0" hangingPunct="1">
        <a:lnSpc>
          <a:spcPct val="117000"/>
        </a:lnSpc>
        <a:spcBef>
          <a:spcPts val="1000"/>
        </a:spcBef>
        <a:buFont typeface="Arial" panose="020B0604020202020204" pitchFamily="34" charset="0"/>
        <a:buNone/>
        <a:defRPr sz="2000" kern="1200" spc="90">
          <a:solidFill>
            <a:schemeClr val="tx1"/>
          </a:solidFill>
          <a:latin typeface="+mn-lt"/>
          <a:ea typeface="+mn-ea"/>
          <a:cs typeface="+mn-cs"/>
        </a:defRPr>
      </a:lvl1pPr>
      <a:lvl2pPr marL="0" indent="-228600" algn="l" defTabSz="914400" rtl="0" eaLnBrk="1" latinLnBrk="0" hangingPunct="1">
        <a:lnSpc>
          <a:spcPct val="117000"/>
        </a:lnSpc>
        <a:spcBef>
          <a:spcPts val="500"/>
        </a:spcBef>
        <a:buFont typeface="Arial" panose="020B0604020202020204" pitchFamily="34" charset="0"/>
        <a:buChar char="•"/>
        <a:defRPr sz="1800" kern="1200" spc="90">
          <a:solidFill>
            <a:schemeClr val="tx1"/>
          </a:solidFill>
          <a:latin typeface="+mn-lt"/>
          <a:ea typeface="+mn-ea"/>
          <a:cs typeface="+mn-cs"/>
        </a:defRPr>
      </a:lvl2pPr>
      <a:lvl3pPr marL="457200" indent="0" algn="l" defTabSz="914400" rtl="0" eaLnBrk="1" latinLnBrk="0" hangingPunct="1">
        <a:lnSpc>
          <a:spcPct val="117000"/>
        </a:lnSpc>
        <a:spcBef>
          <a:spcPts val="500"/>
        </a:spcBef>
        <a:buFont typeface="Arial" panose="020B0604020202020204" pitchFamily="34" charset="0"/>
        <a:buNone/>
        <a:defRPr sz="1600" kern="1200" spc="90">
          <a:solidFill>
            <a:schemeClr val="tx1"/>
          </a:solidFill>
          <a:latin typeface="+mn-lt"/>
          <a:ea typeface="+mn-ea"/>
          <a:cs typeface="+mn-cs"/>
        </a:defRPr>
      </a:lvl3pPr>
      <a:lvl4pPr marL="685800" indent="-228600" algn="l" defTabSz="914400" rtl="0" eaLnBrk="1" latinLnBrk="0" hangingPunct="1">
        <a:lnSpc>
          <a:spcPct val="117000"/>
        </a:lnSpc>
        <a:spcBef>
          <a:spcPts val="500"/>
        </a:spcBef>
        <a:buFont typeface="Arial" panose="020B0604020202020204" pitchFamily="34" charset="0"/>
        <a:buChar char="•"/>
        <a:defRPr sz="1400" kern="1200" spc="90">
          <a:solidFill>
            <a:schemeClr val="tx1"/>
          </a:solidFill>
          <a:latin typeface="+mn-lt"/>
          <a:ea typeface="+mn-ea"/>
          <a:cs typeface="+mn-cs"/>
        </a:defRPr>
      </a:lvl4pPr>
      <a:lvl5pPr marL="914400" indent="0" algn="l" defTabSz="914400" rtl="0" eaLnBrk="1" latinLnBrk="0" hangingPunct="1">
        <a:lnSpc>
          <a:spcPct val="117000"/>
        </a:lnSpc>
        <a:spcBef>
          <a:spcPts val="500"/>
        </a:spcBef>
        <a:buFont typeface="Arial" panose="020B0604020202020204" pitchFamily="34" charset="0"/>
        <a:buNone/>
        <a:defRPr sz="14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75" name="Freeform: Shape 1032">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35" name="Group 1034">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036" name="Freeform: Shape 1035">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76" name="Freeform: Shape 1036">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8" name="Freeform: Shape 1037">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39"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040"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41"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42" name="Freeform: Shape 1041">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4" name="Freeform: Shape 1043">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46" name="Rectangle 1045">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Design a luxurious certificate frame with a wide inner space, emphasizing the golden, shimmering appearance. The frame should have elaborate decorations, such as intricate scrollwork, filigree, or floral motifs, but these should be concentrated along the outer edges to leave a generous blank area in the middle. This design choice maximizes the space available for the certificate's content while maintaining the frame's ornate and grand aesthetic. The gold should be rich and reflective, creating a sense of depth and elegance.">
            <a:extLst>
              <a:ext uri="{FF2B5EF4-FFF2-40B4-BE49-F238E27FC236}">
                <a16:creationId xmlns:a16="http://schemas.microsoft.com/office/drawing/2014/main" id="{98F254D1-2542-2998-B387-F815DDFBC8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648" b="2110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a:extLst>
              <a:ext uri="{FF2B5EF4-FFF2-40B4-BE49-F238E27FC236}">
                <a16:creationId xmlns:a16="http://schemas.microsoft.com/office/drawing/2014/main" id="{ACA362A6-83F7-3FB6-A200-492658269691}"/>
              </a:ext>
            </a:extLst>
          </p:cNvPr>
          <p:cNvSpPr/>
          <p:nvPr/>
        </p:nvSpPr>
        <p:spPr>
          <a:xfrm>
            <a:off x="4502725" y="840828"/>
            <a:ext cx="3885461" cy="110358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800" dirty="0"/>
              <a:t>\ 503,2540-</a:t>
            </a:r>
            <a:endParaRPr kumimoji="1" lang="ja-JP" altLang="en-US" sz="2800"/>
          </a:p>
        </p:txBody>
      </p:sp>
      <p:sp>
        <p:nvSpPr>
          <p:cNvPr id="13" name="正方形/長方形 12">
            <a:extLst>
              <a:ext uri="{FF2B5EF4-FFF2-40B4-BE49-F238E27FC236}">
                <a16:creationId xmlns:a16="http://schemas.microsoft.com/office/drawing/2014/main" id="{646A698E-E356-8603-B3F8-F22861578F1C}"/>
              </a:ext>
            </a:extLst>
          </p:cNvPr>
          <p:cNvSpPr/>
          <p:nvPr/>
        </p:nvSpPr>
        <p:spPr>
          <a:xfrm>
            <a:off x="4536622" y="2413871"/>
            <a:ext cx="3851564" cy="37655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endParaRPr kumimoji="1" lang="ja-JP" altLang="en-US" sz="800"/>
          </a:p>
        </p:txBody>
      </p:sp>
      <p:sp>
        <p:nvSpPr>
          <p:cNvPr id="2" name="正方形/長方形 1">
            <a:extLst>
              <a:ext uri="{FF2B5EF4-FFF2-40B4-BE49-F238E27FC236}">
                <a16:creationId xmlns:a16="http://schemas.microsoft.com/office/drawing/2014/main" id="{FC4B01A6-09B3-3515-0292-4158D485B131}"/>
              </a:ext>
            </a:extLst>
          </p:cNvPr>
          <p:cNvSpPr/>
          <p:nvPr/>
        </p:nvSpPr>
        <p:spPr>
          <a:xfrm>
            <a:off x="611760" y="542656"/>
            <a:ext cx="3279227" cy="95644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領</a:t>
            </a:r>
            <a:r>
              <a:rPr kumimoji="1" lang="en-US" altLang="ja-JP" dirty="0"/>
              <a:t> </a:t>
            </a:r>
            <a:r>
              <a:rPr kumimoji="1" lang="ja-JP" altLang="en-US"/>
              <a:t>収</a:t>
            </a:r>
            <a:r>
              <a:rPr kumimoji="1" lang="en-US" altLang="ja-JP" dirty="0"/>
              <a:t> </a:t>
            </a:r>
            <a:r>
              <a:rPr kumimoji="1" lang="ja-JP" altLang="en-US"/>
              <a:t>書</a:t>
            </a:r>
          </a:p>
        </p:txBody>
      </p:sp>
      <p:sp>
        <p:nvSpPr>
          <p:cNvPr id="3" name="正方形/長方形 2">
            <a:extLst>
              <a:ext uri="{FF2B5EF4-FFF2-40B4-BE49-F238E27FC236}">
                <a16:creationId xmlns:a16="http://schemas.microsoft.com/office/drawing/2014/main" id="{346DECCD-AFFD-3548-68AE-52168CD48BB1}"/>
              </a:ext>
            </a:extLst>
          </p:cNvPr>
          <p:cNvSpPr/>
          <p:nvPr/>
        </p:nvSpPr>
        <p:spPr>
          <a:xfrm>
            <a:off x="611759" y="1733062"/>
            <a:ext cx="3279227" cy="95644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鈴木　太郎</a:t>
            </a:r>
            <a:r>
              <a:rPr kumimoji="1" lang="en-US" altLang="ja-JP" dirty="0"/>
              <a:t> </a:t>
            </a:r>
            <a:r>
              <a:rPr kumimoji="1" lang="ja-JP" altLang="en-US"/>
              <a:t>様</a:t>
            </a:r>
          </a:p>
        </p:txBody>
      </p:sp>
      <p:sp>
        <p:nvSpPr>
          <p:cNvPr id="4" name="テキスト ボックス 3">
            <a:extLst>
              <a:ext uri="{FF2B5EF4-FFF2-40B4-BE49-F238E27FC236}">
                <a16:creationId xmlns:a16="http://schemas.microsoft.com/office/drawing/2014/main" id="{120A6629-4178-F0C4-DD00-B3835BE92508}"/>
              </a:ext>
            </a:extLst>
          </p:cNvPr>
          <p:cNvSpPr txBox="1"/>
          <p:nvPr/>
        </p:nvSpPr>
        <p:spPr>
          <a:xfrm>
            <a:off x="4502725" y="882376"/>
            <a:ext cx="492443" cy="276999"/>
          </a:xfrm>
          <a:prstGeom prst="rect">
            <a:avLst/>
          </a:prstGeom>
          <a:noFill/>
        </p:spPr>
        <p:txBody>
          <a:bodyPr wrap="none" rtlCol="0">
            <a:spAutoFit/>
          </a:bodyPr>
          <a:lstStyle/>
          <a:p>
            <a:r>
              <a:rPr kumimoji="1" lang="ja-JP" altLang="en-US" sz="1200">
                <a:solidFill>
                  <a:schemeClr val="bg1"/>
                </a:solidFill>
              </a:rPr>
              <a:t>金額</a:t>
            </a:r>
          </a:p>
        </p:txBody>
      </p:sp>
      <p:sp>
        <p:nvSpPr>
          <p:cNvPr id="5" name="正方形/長方形 4">
            <a:extLst>
              <a:ext uri="{FF2B5EF4-FFF2-40B4-BE49-F238E27FC236}">
                <a16:creationId xmlns:a16="http://schemas.microsoft.com/office/drawing/2014/main" id="{7C33FE03-4FDC-974E-A8C6-0970EAFE975C}"/>
              </a:ext>
            </a:extLst>
          </p:cNvPr>
          <p:cNvSpPr/>
          <p:nvPr/>
        </p:nvSpPr>
        <p:spPr>
          <a:xfrm>
            <a:off x="4780476" y="2795752"/>
            <a:ext cx="3333509" cy="3468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上記正に領収いたしました</a:t>
            </a:r>
          </a:p>
        </p:txBody>
      </p:sp>
      <p:sp>
        <p:nvSpPr>
          <p:cNvPr id="6" name="正方形/長方形 5">
            <a:extLst>
              <a:ext uri="{FF2B5EF4-FFF2-40B4-BE49-F238E27FC236}">
                <a16:creationId xmlns:a16="http://schemas.microsoft.com/office/drawing/2014/main" id="{835BAC2B-BDE5-162D-8482-66C75912725D}"/>
              </a:ext>
            </a:extLst>
          </p:cNvPr>
          <p:cNvSpPr/>
          <p:nvPr/>
        </p:nvSpPr>
        <p:spPr>
          <a:xfrm>
            <a:off x="6464679" y="5039860"/>
            <a:ext cx="1767469" cy="878369"/>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kumimoji="1" lang="ja-JP" altLang="en-US" sz="1100"/>
              <a:t>内訳</a:t>
            </a:r>
            <a:endParaRPr kumimoji="1" lang="en-US" altLang="ja-JP" sz="1100" dirty="0"/>
          </a:p>
          <a:p>
            <a:pPr>
              <a:lnSpc>
                <a:spcPct val="150000"/>
              </a:lnSpc>
            </a:pPr>
            <a:r>
              <a:rPr lang="ja-JP" altLang="en-US" sz="1100"/>
              <a:t>税抜金額</a:t>
            </a:r>
            <a:r>
              <a:rPr lang="en-US" altLang="ja-JP" sz="1100" dirty="0"/>
              <a:t>: 4,529,286</a:t>
            </a:r>
          </a:p>
          <a:p>
            <a:pPr>
              <a:lnSpc>
                <a:spcPct val="150000"/>
              </a:lnSpc>
            </a:pPr>
            <a:r>
              <a:rPr lang="ja-JP" altLang="en-US" sz="1100"/>
              <a:t>消費税等</a:t>
            </a:r>
            <a:r>
              <a:rPr lang="en-US" altLang="ja-JP" sz="1100" dirty="0"/>
              <a:t>: 10%</a:t>
            </a:r>
          </a:p>
        </p:txBody>
      </p:sp>
      <p:cxnSp>
        <p:nvCxnSpPr>
          <p:cNvPr id="8" name="直線コネクタ 7">
            <a:extLst>
              <a:ext uri="{FF2B5EF4-FFF2-40B4-BE49-F238E27FC236}">
                <a16:creationId xmlns:a16="http://schemas.microsoft.com/office/drawing/2014/main" id="{11CDD507-44DD-411B-7D23-753950DBE444}"/>
              </a:ext>
            </a:extLst>
          </p:cNvPr>
          <p:cNvCxnSpPr/>
          <p:nvPr/>
        </p:nvCxnSpPr>
        <p:spPr>
          <a:xfrm>
            <a:off x="6558455" y="5366049"/>
            <a:ext cx="15555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43AC5D6C-C80C-F00E-76F8-0F2682194021}"/>
              </a:ext>
            </a:extLst>
          </p:cNvPr>
          <p:cNvCxnSpPr/>
          <p:nvPr/>
        </p:nvCxnSpPr>
        <p:spPr>
          <a:xfrm>
            <a:off x="6558455" y="5645640"/>
            <a:ext cx="155553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D720839D-6DC2-FFEB-1404-545D9A8C46DB}"/>
              </a:ext>
            </a:extLst>
          </p:cNvPr>
          <p:cNvSpPr/>
          <p:nvPr/>
        </p:nvSpPr>
        <p:spPr>
          <a:xfrm>
            <a:off x="8718796" y="4959709"/>
            <a:ext cx="3142593" cy="157592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ja-JP" altLang="en-US" sz="1400"/>
              <a:t>〒</a:t>
            </a:r>
            <a:r>
              <a:rPr lang="en-US" altLang="ja-JP" sz="1400" dirty="0"/>
              <a:t>123-4567</a:t>
            </a:r>
          </a:p>
          <a:p>
            <a:pPr algn="r"/>
            <a:r>
              <a:rPr kumimoji="1" lang="ja-JP" altLang="en-US" sz="1400"/>
              <a:t>東京都</a:t>
            </a:r>
            <a:r>
              <a:rPr kumimoji="1" lang="en-US" altLang="ja-JP" sz="1400" dirty="0"/>
              <a:t> </a:t>
            </a:r>
            <a:r>
              <a:rPr kumimoji="1" lang="ja-JP" altLang="en-US" sz="1400"/>
              <a:t>クジラ市</a:t>
            </a:r>
            <a:r>
              <a:rPr kumimoji="1" lang="en-US" altLang="ja-JP" sz="1400" dirty="0"/>
              <a:t> </a:t>
            </a:r>
            <a:r>
              <a:rPr kumimoji="1" lang="ja-JP" altLang="en-US" sz="1400"/>
              <a:t>クジラ</a:t>
            </a:r>
            <a:r>
              <a:rPr lang="en-US" altLang="ja-JP" sz="1400" dirty="0"/>
              <a:t>1-2-3</a:t>
            </a:r>
          </a:p>
          <a:p>
            <a:pPr algn="r"/>
            <a:r>
              <a:rPr kumimoji="1" lang="en-US" altLang="ja-JP" sz="1400" dirty="0"/>
              <a:t>web@kujirahand.com</a:t>
            </a:r>
            <a:endParaRPr kumimoji="1" lang="ja-JP" altLang="en-US" sz="1400"/>
          </a:p>
        </p:txBody>
      </p:sp>
      <p:sp>
        <p:nvSpPr>
          <p:cNvPr id="11" name="正方形/長方形 10">
            <a:extLst>
              <a:ext uri="{FF2B5EF4-FFF2-40B4-BE49-F238E27FC236}">
                <a16:creationId xmlns:a16="http://schemas.microsoft.com/office/drawing/2014/main" id="{8089DA0C-2D7D-C242-741C-0DEC7929EE6C}"/>
              </a:ext>
            </a:extLst>
          </p:cNvPr>
          <p:cNvSpPr/>
          <p:nvPr/>
        </p:nvSpPr>
        <p:spPr>
          <a:xfrm>
            <a:off x="8718795" y="4057968"/>
            <a:ext cx="3142593" cy="75112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クジラ豪華ホテル</a:t>
            </a:r>
          </a:p>
        </p:txBody>
      </p:sp>
    </p:spTree>
    <p:extLst>
      <p:ext uri="{BB962C8B-B14F-4D97-AF65-F5344CB8AC3E}">
        <p14:creationId xmlns:p14="http://schemas.microsoft.com/office/powerpoint/2010/main" val="2139493303"/>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52</TotalTime>
  <Words>39</Words>
  <Application>Microsoft Macintosh PowerPoint</Application>
  <PresentationFormat>ワイド画面</PresentationFormat>
  <Paragraphs>12</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Yu Gothic</vt:lpstr>
      <vt:lpstr>Yu Mincho Demibold</vt:lpstr>
      <vt:lpstr>Arial</vt:lpstr>
      <vt:lpstr>Avenir Next LT Pro Light</vt:lpstr>
      <vt:lpstr>RocaVTI</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kujirahand</dc:creator>
  <cp:lastModifiedBy>kujirahand</cp:lastModifiedBy>
  <cp:revision>7</cp:revision>
  <dcterms:created xsi:type="dcterms:W3CDTF">2024-02-29T10:33:07Z</dcterms:created>
  <dcterms:modified xsi:type="dcterms:W3CDTF">2024-02-29T11:30:23Z</dcterms:modified>
</cp:coreProperties>
</file>