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70" r:id="rId4"/>
    <p:sldId id="276" r:id="rId5"/>
    <p:sldId id="269" r:id="rId6"/>
    <p:sldId id="278" r:id="rId7"/>
    <p:sldId id="283" r:id="rId8"/>
    <p:sldId id="277" r:id="rId9"/>
    <p:sldId id="279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88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8EB74-1644-4083-BA48-67A8E8B92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1B088C-01B2-4D19-9DC6-9E86715DE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AEFDC-4924-4DE9-8687-FF6B1C41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80E2-27FA-4E42-AFF9-35180DAB49B2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EB4B9-E8EF-42BE-8A92-1C0C52E2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A727D-0C0A-4B9F-8190-E4CBD727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7FC18-E32C-45A4-94CC-699358E8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B8ADE1-97A4-46E1-9DAD-3F0100FCC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1F203-E782-4C65-8BA8-15363727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80E2-27FA-4E42-AFF9-35180DAB49B2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76A516-4A59-4F30-8982-A60E9C85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99A03D-1AD2-4225-8681-0B5345AE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3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EEE922-6674-4D07-A654-C8F246CDE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A350FC-105B-44BB-9E76-598988595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27BF2-60BC-4085-B86A-4BCF35C9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80E2-27FA-4E42-AFF9-35180DAB49B2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C5A2B-8C62-4273-8272-4F9DEDDE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F2637-BCF5-41BF-A66A-B4E4BED3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0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25741-0C2B-45FE-81F5-0B7D0791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4959E-CF1C-4378-B9E2-19550F03B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E0426-440B-4BC8-B74C-884E093A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80E2-27FA-4E42-AFF9-35180DAB49B2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88E4E-A400-41CB-8D65-1E734ABB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8DC53-1A65-4B52-B165-39C1980D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06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F4997-442B-4348-86EB-108C1332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E83DD-7804-4748-ABA0-3C8C32B1A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70DFB-D559-4EFB-8538-CAF3F114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80E2-27FA-4E42-AFF9-35180DAB49B2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58D59-A60F-4671-9B89-6F1F966B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86E9C-9189-4AAB-8061-6A01AEEE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20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B0264-AF6A-443B-80E8-B27E9E79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5454DB-A765-4E0D-98AA-009C4E86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4DC066-7738-4B41-9BD0-C0450EB73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DFC10C-D24D-4CB6-85A9-536DAD9F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80E2-27FA-4E42-AFF9-35180DAB49B2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ED435-B89E-4E60-A814-CA6A4073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FEE372-3999-47B9-B7A0-6AD9AEE0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9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8C17-B564-4849-BDF5-2FD217C1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04A77-0BC1-4A93-868B-D1DADCA6C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DAE414-1B28-4512-8D26-1677BF8E0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E2F0B7-9232-47F6-8E0D-816C8150A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EFF0C6-D826-4D90-968A-9E8DAD1CB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4C9573-929F-4FCD-8C53-EC34AA77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80E2-27FA-4E42-AFF9-35180DAB49B2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07B7B5-D15B-4EFC-BEA4-C46E1454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8B5651-F07F-4726-BEA4-184E16BD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00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21A4-16BB-44A5-A715-7C347D82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51466E-6CA9-4378-BC7B-0CC6B2F5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80E2-27FA-4E42-AFF9-35180DAB49B2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964AFD-5898-46BC-AD6A-FF13EE75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639FF-8141-4EA6-BE24-E71C784F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18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56FC15-6041-4C97-8CC1-6D8D809E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80E2-27FA-4E42-AFF9-35180DAB49B2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769DF6-A33F-44B6-A13E-B5960446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C02127-BD7F-4E69-8460-992C2DAA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72672-C08E-4D30-9747-72E6935E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4697D-F8F7-46D4-9C7B-1C068556B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2C91AD-512B-4C2D-BEE2-F68E53050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A1D4DB-457E-487F-ABDB-B5BCC71B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80E2-27FA-4E42-AFF9-35180DAB49B2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C7059-B5ED-459E-81CE-48E5D51B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6F6FCF-6922-48E2-B09D-9C0735A4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55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6B965-3262-488C-B12E-76161962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4921C0-0C91-4EBC-ADE4-5C3ED2FC5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A78F3-E89D-4ED0-9376-A4E617086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AB3E1D-BD20-4BF1-98DA-1FF4AC1E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80E2-27FA-4E42-AFF9-35180DAB49B2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B77B3-CBD2-4090-A575-1DDCA565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29EAE4-F188-44B3-A63D-05656E2D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04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A2379E-6B6C-4309-AD7E-49F93C4A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B84099-E461-4699-AD0A-9E02D1F7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50160-D204-45F6-B878-002D1F394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B80E2-27FA-4E42-AFF9-35180DAB49B2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F421D9-1C31-47C5-A730-9EACF2A13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97AC7-39BB-40A4-A77B-E73EEF860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CC155-5967-4404-B4FD-8EA1A0D8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6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1E092C2-E074-49F6-BA16-8EA170133100}"/>
              </a:ext>
            </a:extLst>
          </p:cNvPr>
          <p:cNvSpPr/>
          <p:nvPr/>
        </p:nvSpPr>
        <p:spPr>
          <a:xfrm>
            <a:off x="819150" y="485214"/>
            <a:ext cx="10153650" cy="876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MariaDB, C# </a:t>
            </a:r>
            <a:r>
              <a:rPr lang="ko-KR" altLang="en-US" sz="2000" dirty="0"/>
              <a:t>연동 </a:t>
            </a:r>
            <a:r>
              <a:rPr lang="en-US" altLang="ko-KR" sz="2000" dirty="0"/>
              <a:t>(</a:t>
            </a:r>
            <a:r>
              <a:rPr lang="ko-KR" altLang="en-US" sz="2000" dirty="0"/>
              <a:t>도서 관리 시스템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2096E-5487-4C73-B19C-56E5A38D8041}"/>
              </a:ext>
            </a:extLst>
          </p:cNvPr>
          <p:cNvSpPr txBox="1"/>
          <p:nvPr/>
        </p:nvSpPr>
        <p:spPr>
          <a:xfrm>
            <a:off x="819150" y="1690946"/>
            <a:ext cx="101536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accent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MariaDB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란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</a:p>
          <a:p>
            <a:r>
              <a:rPr lang="en-US" altLang="ko-KR" sz="1800" dirty="0">
                <a:solidFill>
                  <a:srgbClr val="578857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// MariaDB</a:t>
            </a:r>
            <a:r>
              <a:rPr lang="ko-KR" altLang="en-US" sz="1800" dirty="0">
                <a:solidFill>
                  <a:srgbClr val="578857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사가 제작한 오픈소스 </a:t>
            </a:r>
            <a:r>
              <a:rPr lang="en-US" altLang="ko-KR" sz="1800" dirty="0">
                <a:solidFill>
                  <a:srgbClr val="578857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RDMBS </a:t>
            </a:r>
            <a:r>
              <a:rPr lang="ko-KR" altLang="en-US" sz="1800" dirty="0">
                <a:solidFill>
                  <a:srgbClr val="578857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소프트웨어</a:t>
            </a:r>
            <a:endParaRPr lang="en-US" altLang="ko-KR" b="1" dirty="0">
              <a:solidFill>
                <a:srgbClr val="578857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578857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// </a:t>
            </a:r>
            <a:r>
              <a:rPr lang="en-US" altLang="ko-KR" dirty="0">
                <a:solidFill>
                  <a:srgbClr val="578857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</a:t>
            </a:r>
            <a:r>
              <a:rPr lang="ko-KR" altLang="en-US" dirty="0">
                <a:solidFill>
                  <a:srgbClr val="578857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코드 베이스지만 </a:t>
            </a:r>
            <a:r>
              <a:rPr lang="en-US" altLang="ko-KR" dirty="0">
                <a:solidFill>
                  <a:srgbClr val="578857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</a:t>
            </a:r>
            <a:r>
              <a:rPr lang="ko-KR" altLang="en-US" dirty="0">
                <a:solidFill>
                  <a:srgbClr val="578857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과는 독립적인 </a:t>
            </a:r>
            <a:r>
              <a:rPr lang="en-US" altLang="ko-KR" dirty="0">
                <a:solidFill>
                  <a:srgbClr val="578857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RDBMS</a:t>
            </a:r>
          </a:p>
          <a:p>
            <a:r>
              <a:rPr lang="en-US" altLang="ko-KR" dirty="0">
                <a:solidFill>
                  <a:srgbClr val="578857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// </a:t>
            </a:r>
            <a:r>
              <a:rPr lang="ko-KR" altLang="en-US" dirty="0">
                <a:solidFill>
                  <a:srgbClr val="578857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상업적인 용도를 제외하고는 교육</a:t>
            </a:r>
            <a:r>
              <a:rPr lang="en-US" altLang="ko-KR" dirty="0">
                <a:solidFill>
                  <a:srgbClr val="578857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dirty="0">
                <a:solidFill>
                  <a:srgbClr val="578857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개발용인 커뮤니티 버전은 무료제공</a:t>
            </a:r>
            <a:endParaRPr lang="en-US" altLang="ko-KR" sz="1800" dirty="0">
              <a:solidFill>
                <a:srgbClr val="578857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>
                <a:solidFill>
                  <a:schemeClr val="accent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분석</a:t>
            </a:r>
            <a:endParaRPr lang="en-US" altLang="ko-KR" b="1" dirty="0">
              <a:solidFill>
                <a:schemeClr val="accent2">
                  <a:lumMod val="50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chemeClr val="accent6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1. MariaDB 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접속 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– MariaDB 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데이터를 </a:t>
            </a:r>
            <a:r>
              <a:rPr lang="en-US" altLang="ko-KR" sz="1800" dirty="0" err="1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DataGridView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출력 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메소드 활용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도서목록 데이터를 버튼에 따라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추가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수정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삭제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가능</a:t>
            </a:r>
            <a:endParaRPr lang="en-US" altLang="ko-KR" sz="1800" dirty="0">
              <a:solidFill>
                <a:schemeClr val="accent6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구성</a:t>
            </a:r>
            <a:endParaRPr lang="ko-KR" altLang="en-US" sz="1800" dirty="0">
              <a:solidFill>
                <a:schemeClr val="accent2">
                  <a:lumMod val="50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// MariaDB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//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WinForm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TextBox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Label, Button,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DataGridView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1800" dirty="0">
              <a:solidFill>
                <a:schemeClr val="accent6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프로젝트를 통해 </a:t>
            </a:r>
            <a:r>
              <a:rPr lang="ko-KR" altLang="en-US" b="1" dirty="0" err="1">
                <a:solidFill>
                  <a:schemeClr val="accent2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배운점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b="1" dirty="0">
              <a:solidFill>
                <a:schemeClr val="accent2">
                  <a:lumMod val="50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b="1" dirty="0">
                <a:solidFill>
                  <a:schemeClr val="accent6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800" dirty="0" err="1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MySqlClient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MySqlConnection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MySqlCommand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MySqlParameter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</a:t>
            </a:r>
            <a:r>
              <a:rPr lang="en-US" altLang="ko-KR" sz="1800" dirty="0" err="1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DataSet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사용법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//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DB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데이터를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WinForm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내에서 추가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수정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삭제 기능 구현</a:t>
            </a:r>
            <a:endParaRPr lang="en-US" altLang="ko-KR" sz="1800" dirty="0">
              <a:solidFill>
                <a:schemeClr val="accent6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800" dirty="0" err="1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WinForm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구성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DataGridView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039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4D99AF-A760-4CEC-BC9B-5E2EC93D741D}"/>
              </a:ext>
            </a:extLst>
          </p:cNvPr>
          <p:cNvSpPr/>
          <p:nvPr/>
        </p:nvSpPr>
        <p:spPr>
          <a:xfrm>
            <a:off x="1019175" y="331694"/>
            <a:ext cx="10153650" cy="442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수정 버튼 </a:t>
            </a:r>
            <a:r>
              <a:rPr lang="ko-KR" altLang="en-US" sz="2000" dirty="0" err="1"/>
              <a:t>클릭시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WinForm</a:t>
            </a:r>
            <a:r>
              <a:rPr lang="en-US" altLang="ko-KR" sz="2000" dirty="0"/>
              <a:t> </a:t>
            </a:r>
            <a:r>
              <a:rPr lang="ko-KR" altLang="en-US" sz="2000" dirty="0"/>
              <a:t>화면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D5E74B-72D5-472D-843D-03788A545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942" y="1480298"/>
            <a:ext cx="5606392" cy="37357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B8F013-4BBE-4B1C-A92A-F3A9349D4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66" y="1480298"/>
            <a:ext cx="5491779" cy="373576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42C8211-0BA8-4FBA-93B4-2FCC5243ED26}"/>
              </a:ext>
            </a:extLst>
          </p:cNvPr>
          <p:cNvSpPr/>
          <p:nvPr/>
        </p:nvSpPr>
        <p:spPr>
          <a:xfrm>
            <a:off x="9920253" y="2508439"/>
            <a:ext cx="876300" cy="28575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ED60CD-848C-4F31-951E-769500E90E31}"/>
              </a:ext>
            </a:extLst>
          </p:cNvPr>
          <p:cNvSpPr txBox="1"/>
          <p:nvPr/>
        </p:nvSpPr>
        <p:spPr>
          <a:xfrm>
            <a:off x="1832551" y="5423648"/>
            <a:ext cx="27923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578857"/>
                </a:solidFill>
              </a:rPr>
              <a:t>&lt;</a:t>
            </a:r>
            <a:r>
              <a:rPr lang="en-US" altLang="ko-KR" sz="1500" dirty="0" err="1">
                <a:solidFill>
                  <a:srgbClr val="578857"/>
                </a:solidFill>
              </a:rPr>
              <a:t>WinForm</a:t>
            </a:r>
            <a:r>
              <a:rPr lang="en-US" altLang="ko-KR" sz="1500" dirty="0">
                <a:solidFill>
                  <a:srgbClr val="578857"/>
                </a:solidFill>
              </a:rPr>
              <a:t> </a:t>
            </a:r>
            <a:r>
              <a:rPr lang="ko-KR" altLang="en-US" sz="1500" dirty="0">
                <a:solidFill>
                  <a:srgbClr val="578857"/>
                </a:solidFill>
              </a:rPr>
              <a:t>행을 추가한 화면</a:t>
            </a:r>
            <a:r>
              <a:rPr lang="en-US" altLang="ko-KR" sz="1500" dirty="0">
                <a:solidFill>
                  <a:srgbClr val="578857"/>
                </a:solidFill>
              </a:rPr>
              <a:t>&gt;</a:t>
            </a:r>
            <a:endParaRPr lang="ko-KR" altLang="en-US" sz="1500" dirty="0">
              <a:solidFill>
                <a:srgbClr val="578857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8E4748-ADA1-4D88-8056-F03C9662055B}"/>
              </a:ext>
            </a:extLst>
          </p:cNvPr>
          <p:cNvSpPr txBox="1"/>
          <p:nvPr/>
        </p:nvSpPr>
        <p:spPr>
          <a:xfrm>
            <a:off x="6677623" y="5400564"/>
            <a:ext cx="464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578857"/>
                </a:solidFill>
              </a:rPr>
              <a:t>&lt;</a:t>
            </a:r>
            <a:r>
              <a:rPr lang="ko-KR" altLang="en-US" sz="1500" dirty="0">
                <a:solidFill>
                  <a:srgbClr val="578857"/>
                </a:solidFill>
              </a:rPr>
              <a:t>수정 버튼 </a:t>
            </a:r>
            <a:r>
              <a:rPr lang="ko-KR" altLang="en-US" sz="1500" dirty="0" err="1">
                <a:solidFill>
                  <a:srgbClr val="578857"/>
                </a:solidFill>
              </a:rPr>
              <a:t>클릭시</a:t>
            </a:r>
            <a:r>
              <a:rPr lang="en-US" altLang="ko-KR" sz="1500" dirty="0">
                <a:solidFill>
                  <a:srgbClr val="578857"/>
                </a:solidFill>
              </a:rPr>
              <a:t>, </a:t>
            </a:r>
            <a:r>
              <a:rPr lang="ko-KR" altLang="en-US" sz="1500" dirty="0">
                <a:solidFill>
                  <a:srgbClr val="578857"/>
                </a:solidFill>
              </a:rPr>
              <a:t>마지막 행이 수정된 것을 확인</a:t>
            </a:r>
            <a:r>
              <a:rPr lang="en-US" altLang="ko-KR" sz="1500" dirty="0">
                <a:solidFill>
                  <a:srgbClr val="578857"/>
                </a:solidFill>
              </a:rPr>
              <a:t>&gt;</a:t>
            </a:r>
            <a:endParaRPr lang="ko-KR" altLang="en-US" sz="1500" dirty="0">
              <a:solidFill>
                <a:srgbClr val="5788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708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4D99AF-A760-4CEC-BC9B-5E2EC93D741D}"/>
              </a:ext>
            </a:extLst>
          </p:cNvPr>
          <p:cNvSpPr/>
          <p:nvPr/>
        </p:nvSpPr>
        <p:spPr>
          <a:xfrm>
            <a:off x="1019175" y="331694"/>
            <a:ext cx="10153650" cy="442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삭제 버튼 </a:t>
            </a:r>
            <a:r>
              <a:rPr lang="ko-KR" altLang="en-US" sz="2000" dirty="0" err="1"/>
              <a:t>클릭시</a:t>
            </a:r>
            <a:r>
              <a:rPr lang="en-US" altLang="ko-KR" sz="2000" dirty="0"/>
              <a:t> (</a:t>
            </a:r>
            <a:r>
              <a:rPr lang="ko-KR" altLang="en-US" sz="2000" dirty="0"/>
              <a:t>코드 부분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00428C-3E44-4C28-9986-CF2916D210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29"/>
          <a:stretch/>
        </p:blipFill>
        <p:spPr>
          <a:xfrm>
            <a:off x="1019175" y="1281112"/>
            <a:ext cx="10153650" cy="1857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3312CC-1C9A-4160-8A88-69398C5FDC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87"/>
          <a:stretch/>
        </p:blipFill>
        <p:spPr>
          <a:xfrm>
            <a:off x="1019175" y="3429000"/>
            <a:ext cx="5791200" cy="2657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FAC0FC-56AE-4E78-85DD-0F10B757A7D1}"/>
              </a:ext>
            </a:extLst>
          </p:cNvPr>
          <p:cNvSpPr txBox="1"/>
          <p:nvPr/>
        </p:nvSpPr>
        <p:spPr>
          <a:xfrm>
            <a:off x="6925230" y="4040280"/>
            <a:ext cx="51836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578857"/>
                </a:solidFill>
              </a:rPr>
              <a:t>// </a:t>
            </a:r>
            <a:r>
              <a:rPr lang="ko-KR" altLang="en-US" sz="1300" dirty="0" err="1">
                <a:solidFill>
                  <a:srgbClr val="578857"/>
                </a:solidFill>
              </a:rPr>
              <a:t>빈값은</a:t>
            </a:r>
            <a:r>
              <a:rPr lang="ko-KR" altLang="en-US" sz="1300" dirty="0">
                <a:solidFill>
                  <a:srgbClr val="578857"/>
                </a:solidFill>
              </a:rPr>
              <a:t> 삭제할 수 없다는 메시지 </a:t>
            </a:r>
            <a:r>
              <a:rPr lang="ko-KR" altLang="en-US" sz="1300" dirty="0" err="1">
                <a:solidFill>
                  <a:srgbClr val="578857"/>
                </a:solidFill>
              </a:rPr>
              <a:t>경고창</a:t>
            </a:r>
            <a:r>
              <a:rPr lang="ko-KR" altLang="en-US" sz="1300" dirty="0">
                <a:solidFill>
                  <a:srgbClr val="578857"/>
                </a:solidFill>
              </a:rPr>
              <a:t> 알림</a:t>
            </a:r>
            <a:endParaRPr lang="en-US" altLang="ko-KR" sz="1300" dirty="0">
              <a:solidFill>
                <a:srgbClr val="578857"/>
              </a:solidFill>
            </a:endParaRPr>
          </a:p>
          <a:p>
            <a:r>
              <a:rPr lang="en-US" altLang="ko-KR" sz="1300" dirty="0">
                <a:solidFill>
                  <a:srgbClr val="578857"/>
                </a:solidFill>
              </a:rPr>
              <a:t>// </a:t>
            </a:r>
            <a:r>
              <a:rPr lang="en-US" altLang="ko-KR" sz="1300" dirty="0" err="1">
                <a:solidFill>
                  <a:srgbClr val="578857"/>
                </a:solidFill>
              </a:rPr>
              <a:t>DeletProcess</a:t>
            </a:r>
            <a:r>
              <a:rPr lang="en-US" altLang="ko-KR" sz="1300" dirty="0">
                <a:solidFill>
                  <a:srgbClr val="578857"/>
                </a:solidFill>
              </a:rPr>
              <a:t>(), </a:t>
            </a:r>
            <a:r>
              <a:rPr lang="en-US" altLang="ko-KR" sz="1300" dirty="0" err="1">
                <a:solidFill>
                  <a:srgbClr val="578857"/>
                </a:solidFill>
              </a:rPr>
              <a:t>ClearTextControls</a:t>
            </a:r>
            <a:r>
              <a:rPr lang="en-US" altLang="ko-KR" sz="1300" dirty="0">
                <a:solidFill>
                  <a:srgbClr val="578857"/>
                </a:solidFill>
              </a:rPr>
              <a:t>(), </a:t>
            </a:r>
            <a:r>
              <a:rPr lang="en-US" altLang="ko-KR" sz="1300" dirty="0" err="1">
                <a:solidFill>
                  <a:srgbClr val="578857"/>
                </a:solidFill>
              </a:rPr>
              <a:t>Updatedata</a:t>
            </a:r>
            <a:r>
              <a:rPr lang="en-US" altLang="ko-KR" sz="1300" dirty="0">
                <a:solidFill>
                  <a:srgbClr val="578857"/>
                </a:solidFill>
              </a:rPr>
              <a:t>() </a:t>
            </a:r>
            <a:r>
              <a:rPr lang="ko-KR" altLang="en-US" sz="1300" dirty="0">
                <a:solidFill>
                  <a:srgbClr val="578857"/>
                </a:solidFill>
              </a:rPr>
              <a:t>메소드 실행</a:t>
            </a:r>
            <a:endParaRPr lang="en-US" altLang="ko-KR" sz="1300" dirty="0">
              <a:solidFill>
                <a:srgbClr val="578857"/>
              </a:solidFill>
            </a:endParaRPr>
          </a:p>
          <a:p>
            <a:endParaRPr lang="en-US" altLang="ko-KR" sz="1300" dirty="0">
              <a:solidFill>
                <a:srgbClr val="578857"/>
              </a:solidFill>
            </a:endParaRPr>
          </a:p>
          <a:p>
            <a:r>
              <a:rPr lang="en-US" altLang="ko-KR" sz="1300" dirty="0">
                <a:solidFill>
                  <a:srgbClr val="578857"/>
                </a:solidFill>
              </a:rPr>
              <a:t>// </a:t>
            </a:r>
            <a:r>
              <a:rPr lang="en-US" altLang="ko-KR" sz="1300" dirty="0" err="1">
                <a:solidFill>
                  <a:srgbClr val="578857"/>
                </a:solidFill>
              </a:rPr>
              <a:t>DeleteProcess</a:t>
            </a:r>
            <a:r>
              <a:rPr lang="en-US" altLang="ko-KR" sz="1300" dirty="0">
                <a:solidFill>
                  <a:srgbClr val="578857"/>
                </a:solidFill>
              </a:rPr>
              <a:t>()</a:t>
            </a:r>
          </a:p>
          <a:p>
            <a:r>
              <a:rPr lang="en-US" altLang="ko-KR" sz="1300" dirty="0">
                <a:solidFill>
                  <a:srgbClr val="578857"/>
                </a:solidFill>
              </a:rPr>
              <a:t>// 1. DB</a:t>
            </a:r>
            <a:r>
              <a:rPr lang="ko-KR" altLang="en-US" sz="1300" dirty="0">
                <a:solidFill>
                  <a:srgbClr val="578857"/>
                </a:solidFill>
              </a:rPr>
              <a:t>에 접속</a:t>
            </a:r>
            <a:endParaRPr lang="en-US" altLang="ko-KR" sz="1300" dirty="0">
              <a:solidFill>
                <a:srgbClr val="578857"/>
              </a:solidFill>
            </a:endParaRPr>
          </a:p>
          <a:p>
            <a:r>
              <a:rPr lang="en-US" altLang="ko-KR" sz="1300" dirty="0">
                <a:solidFill>
                  <a:srgbClr val="578857"/>
                </a:solidFill>
              </a:rPr>
              <a:t>// 2. </a:t>
            </a:r>
            <a:r>
              <a:rPr lang="en-US" altLang="ko-KR" sz="1300" dirty="0" err="1">
                <a:solidFill>
                  <a:srgbClr val="578857"/>
                </a:solidFill>
              </a:rPr>
              <a:t>tblBook</a:t>
            </a:r>
            <a:r>
              <a:rPr lang="ko-KR" altLang="en-US" sz="1300" dirty="0">
                <a:solidFill>
                  <a:srgbClr val="578857"/>
                </a:solidFill>
              </a:rPr>
              <a:t> 테이블에서 찾은 </a:t>
            </a:r>
            <a:r>
              <a:rPr lang="en-US" altLang="ko-KR" sz="1300" dirty="0" err="1">
                <a:solidFill>
                  <a:srgbClr val="578857"/>
                </a:solidFill>
              </a:rPr>
              <a:t>Isbn</a:t>
            </a:r>
            <a:r>
              <a:rPr lang="ko-KR" altLang="en-US" sz="1300" dirty="0">
                <a:solidFill>
                  <a:srgbClr val="578857"/>
                </a:solidFill>
              </a:rPr>
              <a:t>과 같은 </a:t>
            </a:r>
            <a:r>
              <a:rPr lang="en-US" altLang="ko-KR" sz="1300" dirty="0" err="1">
                <a:solidFill>
                  <a:srgbClr val="578857"/>
                </a:solidFill>
              </a:rPr>
              <a:t>Isbn</a:t>
            </a:r>
            <a:r>
              <a:rPr lang="en-US" altLang="ko-KR" sz="1300" dirty="0">
                <a:solidFill>
                  <a:srgbClr val="578857"/>
                </a:solidFill>
              </a:rPr>
              <a:t> </a:t>
            </a:r>
            <a:r>
              <a:rPr lang="ko-KR" altLang="en-US" sz="1300" dirty="0">
                <a:solidFill>
                  <a:srgbClr val="578857"/>
                </a:solidFill>
              </a:rPr>
              <a:t>행을 삭제</a:t>
            </a:r>
          </a:p>
        </p:txBody>
      </p:sp>
    </p:spTree>
    <p:extLst>
      <p:ext uri="{BB962C8B-B14F-4D97-AF65-F5344CB8AC3E}">
        <p14:creationId xmlns:p14="http://schemas.microsoft.com/office/powerpoint/2010/main" val="56679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4D99AF-A760-4CEC-BC9B-5E2EC93D741D}"/>
              </a:ext>
            </a:extLst>
          </p:cNvPr>
          <p:cNvSpPr/>
          <p:nvPr/>
        </p:nvSpPr>
        <p:spPr>
          <a:xfrm>
            <a:off x="1019175" y="331694"/>
            <a:ext cx="10153650" cy="442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삭제 버튼 </a:t>
            </a:r>
            <a:r>
              <a:rPr lang="ko-KR" altLang="en-US" sz="2000" dirty="0" err="1"/>
              <a:t>클릭시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WinForm</a:t>
            </a:r>
            <a:r>
              <a:rPr lang="en-US" altLang="ko-KR" sz="2000" dirty="0"/>
              <a:t> </a:t>
            </a:r>
            <a:r>
              <a:rPr lang="ko-KR" altLang="en-US" sz="2000" dirty="0"/>
              <a:t>화면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C426A9-05CC-4AAF-9B34-6FD8BDDC5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068" y="1489263"/>
            <a:ext cx="5609153" cy="37357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B778D3-DC38-4588-99DD-3955C12AE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41" y="1489263"/>
            <a:ext cx="5606392" cy="373576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0FF506E-7B7A-4E2A-A850-6CC32E37DD74}"/>
              </a:ext>
            </a:extLst>
          </p:cNvPr>
          <p:cNvSpPr/>
          <p:nvPr/>
        </p:nvSpPr>
        <p:spPr>
          <a:xfrm>
            <a:off x="10887075" y="2517404"/>
            <a:ext cx="920608" cy="26726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223E0-D51E-475D-A411-2F8107D920B5}"/>
              </a:ext>
            </a:extLst>
          </p:cNvPr>
          <p:cNvSpPr txBox="1"/>
          <p:nvPr/>
        </p:nvSpPr>
        <p:spPr>
          <a:xfrm>
            <a:off x="7069958" y="5404382"/>
            <a:ext cx="39773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578857"/>
                </a:solidFill>
              </a:rPr>
              <a:t>&lt;</a:t>
            </a:r>
            <a:r>
              <a:rPr lang="ko-KR" altLang="en-US" sz="1500" dirty="0">
                <a:solidFill>
                  <a:srgbClr val="578857"/>
                </a:solidFill>
              </a:rPr>
              <a:t>삭제 버튼 </a:t>
            </a:r>
            <a:r>
              <a:rPr lang="ko-KR" altLang="en-US" sz="1500" dirty="0" err="1">
                <a:solidFill>
                  <a:srgbClr val="578857"/>
                </a:solidFill>
              </a:rPr>
              <a:t>클릭시</a:t>
            </a:r>
            <a:r>
              <a:rPr lang="en-US" altLang="ko-KR" sz="1500" dirty="0">
                <a:solidFill>
                  <a:srgbClr val="578857"/>
                </a:solidFill>
              </a:rPr>
              <a:t>, </a:t>
            </a:r>
            <a:r>
              <a:rPr lang="ko-KR" altLang="en-US" sz="1500" dirty="0">
                <a:solidFill>
                  <a:srgbClr val="578857"/>
                </a:solidFill>
              </a:rPr>
              <a:t>행이 삭제된 것을 확인</a:t>
            </a:r>
            <a:r>
              <a:rPr lang="en-US" altLang="ko-KR" sz="1500" dirty="0">
                <a:solidFill>
                  <a:srgbClr val="578857"/>
                </a:solidFill>
              </a:rPr>
              <a:t>&gt;</a:t>
            </a:r>
            <a:endParaRPr lang="ko-KR" altLang="en-US" sz="1500" dirty="0">
              <a:solidFill>
                <a:srgbClr val="578857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26951D-63B5-4BF1-9347-67DBF92E608C}"/>
              </a:ext>
            </a:extLst>
          </p:cNvPr>
          <p:cNvSpPr txBox="1"/>
          <p:nvPr/>
        </p:nvSpPr>
        <p:spPr>
          <a:xfrm>
            <a:off x="1738553" y="5404382"/>
            <a:ext cx="27923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578857"/>
                </a:solidFill>
              </a:rPr>
              <a:t>&lt;</a:t>
            </a:r>
            <a:r>
              <a:rPr lang="en-US" altLang="ko-KR" sz="1500" dirty="0" err="1">
                <a:solidFill>
                  <a:srgbClr val="578857"/>
                </a:solidFill>
              </a:rPr>
              <a:t>WinForm</a:t>
            </a:r>
            <a:r>
              <a:rPr lang="en-US" altLang="ko-KR" sz="1500" dirty="0">
                <a:solidFill>
                  <a:srgbClr val="578857"/>
                </a:solidFill>
              </a:rPr>
              <a:t> </a:t>
            </a:r>
            <a:r>
              <a:rPr lang="ko-KR" altLang="en-US" sz="1500" dirty="0">
                <a:solidFill>
                  <a:srgbClr val="578857"/>
                </a:solidFill>
              </a:rPr>
              <a:t>행을 추가한 화면</a:t>
            </a:r>
            <a:r>
              <a:rPr lang="en-US" altLang="ko-KR" sz="1500" dirty="0">
                <a:solidFill>
                  <a:srgbClr val="578857"/>
                </a:solidFill>
              </a:rPr>
              <a:t>&gt;</a:t>
            </a:r>
            <a:endParaRPr lang="ko-KR" altLang="en-US" sz="1500" dirty="0">
              <a:solidFill>
                <a:srgbClr val="5788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320B76-2882-4F8B-A881-A493CDAFD68E}"/>
              </a:ext>
            </a:extLst>
          </p:cNvPr>
          <p:cNvSpPr/>
          <p:nvPr/>
        </p:nvSpPr>
        <p:spPr>
          <a:xfrm>
            <a:off x="1019175" y="331694"/>
            <a:ext cx="10153650" cy="442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추가설정</a:t>
            </a:r>
            <a:r>
              <a:rPr lang="en-US" altLang="ko-KR" sz="2000" dirty="0"/>
              <a:t>) </a:t>
            </a:r>
            <a:r>
              <a:rPr lang="ko-KR" altLang="en-US" sz="2000" dirty="0"/>
              <a:t>참조 </a:t>
            </a:r>
            <a:r>
              <a:rPr lang="en-US" altLang="ko-KR" sz="2000" dirty="0"/>
              <a:t>– </a:t>
            </a:r>
            <a:r>
              <a:rPr lang="ko-KR" altLang="en-US" sz="2000" dirty="0"/>
              <a:t>참조추가 </a:t>
            </a:r>
            <a:r>
              <a:rPr lang="en-US" altLang="ko-KR" sz="2000" dirty="0"/>
              <a:t>– MySql.Data.dll </a:t>
            </a:r>
            <a:r>
              <a:rPr lang="ko-KR" altLang="en-US" sz="2000" dirty="0"/>
              <a:t>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773FB-376D-43DB-980E-E72D741F4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670" y="1132354"/>
            <a:ext cx="7728660" cy="533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8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6E7869F-C27F-43F9-81F3-9B6D623AC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324940"/>
            <a:ext cx="4355700" cy="212491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8C631F-7A15-42D1-8574-E6323BE97FAB}"/>
              </a:ext>
            </a:extLst>
          </p:cNvPr>
          <p:cNvSpPr/>
          <p:nvPr/>
        </p:nvSpPr>
        <p:spPr>
          <a:xfrm>
            <a:off x="1019175" y="331694"/>
            <a:ext cx="10153650" cy="442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WinForm</a:t>
            </a:r>
            <a:r>
              <a:rPr lang="en-US" altLang="ko-KR" sz="2000" dirty="0"/>
              <a:t> </a:t>
            </a:r>
            <a:r>
              <a:rPr lang="ko-KR" altLang="en-US" sz="2000" dirty="0"/>
              <a:t>메인 실행화면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A64C8D-2B6A-4B06-8C35-6D87D384E27D}"/>
              </a:ext>
            </a:extLst>
          </p:cNvPr>
          <p:cNvSpPr txBox="1"/>
          <p:nvPr/>
        </p:nvSpPr>
        <p:spPr>
          <a:xfrm>
            <a:off x="1019175" y="4724813"/>
            <a:ext cx="4355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578857"/>
                </a:solidFill>
              </a:rPr>
              <a:t>// Form</a:t>
            </a:r>
            <a:r>
              <a:rPr lang="ko-KR" altLang="en-US" sz="1500" dirty="0">
                <a:solidFill>
                  <a:srgbClr val="578857"/>
                </a:solidFill>
              </a:rPr>
              <a:t> </a:t>
            </a:r>
            <a:r>
              <a:rPr lang="en-US" altLang="ko-KR" sz="1500" dirty="0">
                <a:solidFill>
                  <a:srgbClr val="578857"/>
                </a:solidFill>
              </a:rPr>
              <a:t>Load </a:t>
            </a:r>
            <a:r>
              <a:rPr lang="ko-KR" altLang="en-US" sz="1500" dirty="0">
                <a:solidFill>
                  <a:srgbClr val="578857"/>
                </a:solidFill>
              </a:rPr>
              <a:t>시</a:t>
            </a:r>
            <a:r>
              <a:rPr lang="en-US" altLang="ko-KR" sz="1500" dirty="0">
                <a:solidFill>
                  <a:srgbClr val="578857"/>
                </a:solidFill>
              </a:rPr>
              <a:t>,</a:t>
            </a:r>
            <a:r>
              <a:rPr lang="ko-KR" altLang="en-US" sz="1500" dirty="0">
                <a:solidFill>
                  <a:srgbClr val="578857"/>
                </a:solidFill>
              </a:rPr>
              <a:t> </a:t>
            </a:r>
            <a:r>
              <a:rPr lang="en-US" altLang="ko-KR" sz="1500" dirty="0" err="1">
                <a:solidFill>
                  <a:srgbClr val="578857"/>
                </a:solidFill>
              </a:rPr>
              <a:t>UpdateData</a:t>
            </a:r>
            <a:r>
              <a:rPr lang="en-US" altLang="ko-KR" sz="1500" dirty="0">
                <a:solidFill>
                  <a:srgbClr val="578857"/>
                </a:solidFill>
              </a:rPr>
              <a:t>() </a:t>
            </a:r>
            <a:r>
              <a:rPr lang="ko-KR" altLang="en-US" sz="1500" dirty="0">
                <a:solidFill>
                  <a:srgbClr val="578857"/>
                </a:solidFill>
              </a:rPr>
              <a:t>메소드 실행</a:t>
            </a:r>
            <a:endParaRPr lang="en-US" altLang="ko-KR" sz="1500" dirty="0">
              <a:solidFill>
                <a:srgbClr val="578857"/>
              </a:solidFill>
            </a:endParaRPr>
          </a:p>
          <a:p>
            <a:r>
              <a:rPr lang="en-US" altLang="ko-KR" sz="1500" dirty="0">
                <a:solidFill>
                  <a:srgbClr val="578857"/>
                </a:solidFill>
              </a:rPr>
              <a:t>//</a:t>
            </a:r>
            <a:r>
              <a:rPr lang="ko-KR" altLang="en-US" sz="1500" dirty="0">
                <a:solidFill>
                  <a:srgbClr val="578857"/>
                </a:solidFill>
              </a:rPr>
              <a:t> </a:t>
            </a:r>
            <a:r>
              <a:rPr lang="en-US" altLang="ko-KR" sz="1500" dirty="0" err="1">
                <a:solidFill>
                  <a:srgbClr val="578857"/>
                </a:solidFill>
              </a:rPr>
              <a:t>GridView</a:t>
            </a:r>
            <a:r>
              <a:rPr lang="en-US" altLang="ko-KR" sz="1500" dirty="0">
                <a:solidFill>
                  <a:srgbClr val="578857"/>
                </a:solidFill>
              </a:rPr>
              <a:t> </a:t>
            </a:r>
            <a:r>
              <a:rPr lang="ko-KR" altLang="en-US" sz="1500" dirty="0">
                <a:solidFill>
                  <a:srgbClr val="578857"/>
                </a:solidFill>
              </a:rPr>
              <a:t>셀 </a:t>
            </a:r>
            <a:r>
              <a:rPr lang="ko-KR" altLang="en-US" sz="1500" dirty="0" err="1">
                <a:solidFill>
                  <a:srgbClr val="578857"/>
                </a:solidFill>
              </a:rPr>
              <a:t>클릭시</a:t>
            </a:r>
            <a:r>
              <a:rPr lang="en-US" altLang="ko-KR" sz="1500" dirty="0">
                <a:solidFill>
                  <a:srgbClr val="578857"/>
                </a:solidFill>
              </a:rPr>
              <a:t>, </a:t>
            </a:r>
            <a:r>
              <a:rPr lang="ko-KR" altLang="en-US" sz="1500" dirty="0">
                <a:solidFill>
                  <a:srgbClr val="578857"/>
                </a:solidFill>
              </a:rPr>
              <a:t>데이터 업데이트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436415-C932-439C-941B-B12BF97EB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046" y="1621211"/>
            <a:ext cx="5491779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CDC3E4-A19D-43BF-A91B-83D3A483B094}"/>
              </a:ext>
            </a:extLst>
          </p:cNvPr>
          <p:cNvSpPr txBox="1"/>
          <p:nvPr/>
        </p:nvSpPr>
        <p:spPr>
          <a:xfrm>
            <a:off x="7386618" y="5378823"/>
            <a:ext cx="20806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578857"/>
                </a:solidFill>
              </a:rPr>
              <a:t>&lt;</a:t>
            </a:r>
            <a:r>
              <a:rPr lang="en-US" altLang="ko-KR" sz="1500" dirty="0" err="1">
                <a:solidFill>
                  <a:srgbClr val="578857"/>
                </a:solidFill>
              </a:rPr>
              <a:t>WinForm</a:t>
            </a:r>
            <a:r>
              <a:rPr lang="en-US" altLang="ko-KR" sz="1500" dirty="0">
                <a:solidFill>
                  <a:srgbClr val="578857"/>
                </a:solidFill>
              </a:rPr>
              <a:t> </a:t>
            </a:r>
            <a:r>
              <a:rPr lang="ko-KR" altLang="en-US" sz="1500" dirty="0" err="1">
                <a:solidFill>
                  <a:srgbClr val="578857"/>
                </a:solidFill>
              </a:rPr>
              <a:t>메인화면</a:t>
            </a:r>
            <a:r>
              <a:rPr lang="en-US" altLang="ko-KR" sz="1500" dirty="0">
                <a:solidFill>
                  <a:srgbClr val="578857"/>
                </a:solidFill>
              </a:rPr>
              <a:t>&gt;</a:t>
            </a:r>
            <a:endParaRPr lang="ko-KR" altLang="en-US" sz="1500" dirty="0">
              <a:solidFill>
                <a:srgbClr val="5788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71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4D99AF-A760-4CEC-BC9B-5E2EC93D741D}"/>
              </a:ext>
            </a:extLst>
          </p:cNvPr>
          <p:cNvSpPr/>
          <p:nvPr/>
        </p:nvSpPr>
        <p:spPr>
          <a:xfrm>
            <a:off x="1019175" y="331694"/>
            <a:ext cx="10153650" cy="442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출력 버튼 </a:t>
            </a:r>
            <a:r>
              <a:rPr lang="ko-KR" altLang="en-US" sz="2000" dirty="0" err="1"/>
              <a:t>클릭시</a:t>
            </a:r>
            <a:r>
              <a:rPr lang="en-US" altLang="ko-KR" sz="2000" dirty="0"/>
              <a:t> (</a:t>
            </a:r>
            <a:r>
              <a:rPr lang="ko-KR" altLang="en-US" sz="2000" dirty="0"/>
              <a:t>코드 부분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4D13F7-1419-427A-9A37-20733DDBE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903741"/>
            <a:ext cx="3743325" cy="657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5F7310-4E28-43D0-84BF-DC226B8A6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2914650"/>
            <a:ext cx="7905750" cy="2390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19C9B0-1564-44A9-BCE6-B752E15169F1}"/>
              </a:ext>
            </a:extLst>
          </p:cNvPr>
          <p:cNvSpPr txBox="1"/>
          <p:nvPr/>
        </p:nvSpPr>
        <p:spPr>
          <a:xfrm>
            <a:off x="6413969" y="2070770"/>
            <a:ext cx="36349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578857"/>
                </a:solidFill>
              </a:rPr>
              <a:t>// </a:t>
            </a:r>
            <a:r>
              <a:rPr lang="ko-KR" altLang="en-US" sz="1500" dirty="0">
                <a:solidFill>
                  <a:srgbClr val="578857"/>
                </a:solidFill>
              </a:rPr>
              <a:t>출력 버튼 </a:t>
            </a:r>
            <a:r>
              <a:rPr lang="ko-KR" altLang="en-US" sz="1500" dirty="0" err="1">
                <a:solidFill>
                  <a:srgbClr val="578857"/>
                </a:solidFill>
              </a:rPr>
              <a:t>클릭시</a:t>
            </a:r>
            <a:r>
              <a:rPr lang="ko-KR" altLang="en-US" sz="1500" dirty="0">
                <a:solidFill>
                  <a:srgbClr val="578857"/>
                </a:solidFill>
              </a:rPr>
              <a:t> </a:t>
            </a:r>
            <a:r>
              <a:rPr lang="en-US" altLang="ko-KR" sz="1500" dirty="0">
                <a:solidFill>
                  <a:srgbClr val="578857"/>
                </a:solidFill>
              </a:rPr>
              <a:t>Reset() </a:t>
            </a:r>
            <a:r>
              <a:rPr lang="ko-KR" altLang="en-US" sz="1500" dirty="0">
                <a:solidFill>
                  <a:srgbClr val="578857"/>
                </a:solidFill>
              </a:rPr>
              <a:t>메소드 실행</a:t>
            </a:r>
          </a:p>
        </p:txBody>
      </p:sp>
    </p:spTree>
    <p:extLst>
      <p:ext uri="{BB962C8B-B14F-4D97-AF65-F5344CB8AC3E}">
        <p14:creationId xmlns:p14="http://schemas.microsoft.com/office/powerpoint/2010/main" val="173675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4D99AF-A760-4CEC-BC9B-5E2EC93D741D}"/>
              </a:ext>
            </a:extLst>
          </p:cNvPr>
          <p:cNvSpPr/>
          <p:nvPr/>
        </p:nvSpPr>
        <p:spPr>
          <a:xfrm>
            <a:off x="1019175" y="331694"/>
            <a:ext cx="10153650" cy="442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출력 버튼 </a:t>
            </a:r>
            <a:r>
              <a:rPr lang="ko-KR" altLang="en-US" sz="2000" dirty="0" err="1"/>
              <a:t>클릭시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WinForm</a:t>
            </a:r>
            <a:r>
              <a:rPr lang="en-US" altLang="ko-KR" sz="2000" dirty="0"/>
              <a:t> </a:t>
            </a:r>
            <a:r>
              <a:rPr lang="ko-KR" altLang="en-US" sz="2000" dirty="0"/>
              <a:t>화면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33F0ABC-0FCD-4C0B-A863-1B8D580F3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174" y="1066800"/>
            <a:ext cx="7079652" cy="472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052BCB-0234-42F1-8ED0-86B348A01226}"/>
              </a:ext>
            </a:extLst>
          </p:cNvPr>
          <p:cNvSpPr txBox="1"/>
          <p:nvPr/>
        </p:nvSpPr>
        <p:spPr>
          <a:xfrm>
            <a:off x="3805084" y="5922651"/>
            <a:ext cx="45818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578857"/>
                </a:solidFill>
              </a:rPr>
              <a:t>&lt;</a:t>
            </a:r>
            <a:r>
              <a:rPr lang="en-US" altLang="ko-KR" sz="1500" dirty="0" err="1">
                <a:solidFill>
                  <a:srgbClr val="578857"/>
                </a:solidFill>
              </a:rPr>
              <a:t>WinForm</a:t>
            </a:r>
            <a:r>
              <a:rPr lang="en-US" altLang="ko-KR" sz="1500" dirty="0">
                <a:solidFill>
                  <a:srgbClr val="578857"/>
                </a:solidFill>
              </a:rPr>
              <a:t> Load (</a:t>
            </a:r>
            <a:r>
              <a:rPr lang="ko-KR" altLang="en-US" sz="1500" dirty="0">
                <a:solidFill>
                  <a:srgbClr val="578857"/>
                </a:solidFill>
              </a:rPr>
              <a:t>출력버튼 </a:t>
            </a:r>
            <a:r>
              <a:rPr lang="ko-KR" altLang="en-US" sz="1500" dirty="0" err="1">
                <a:solidFill>
                  <a:srgbClr val="578857"/>
                </a:solidFill>
              </a:rPr>
              <a:t>클릭시</a:t>
            </a:r>
            <a:r>
              <a:rPr lang="en-US" altLang="ko-KR" sz="1500" dirty="0">
                <a:solidFill>
                  <a:srgbClr val="578857"/>
                </a:solidFill>
              </a:rPr>
              <a:t>), Update</a:t>
            </a:r>
            <a:r>
              <a:rPr lang="ko-KR" altLang="en-US" sz="1500" dirty="0">
                <a:solidFill>
                  <a:srgbClr val="578857"/>
                </a:solidFill>
              </a:rPr>
              <a:t>된</a:t>
            </a:r>
            <a:r>
              <a:rPr lang="en-US" altLang="ko-KR" sz="1500" dirty="0">
                <a:solidFill>
                  <a:srgbClr val="578857"/>
                </a:solidFill>
              </a:rPr>
              <a:t> </a:t>
            </a:r>
            <a:r>
              <a:rPr lang="ko-KR" altLang="en-US" sz="1500" dirty="0">
                <a:solidFill>
                  <a:srgbClr val="578857"/>
                </a:solidFill>
              </a:rPr>
              <a:t>화면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480E70-B876-4930-97F4-2838C4D4629F}"/>
              </a:ext>
            </a:extLst>
          </p:cNvPr>
          <p:cNvSpPr/>
          <p:nvPr/>
        </p:nvSpPr>
        <p:spPr>
          <a:xfrm>
            <a:off x="2630581" y="2373969"/>
            <a:ext cx="2613772" cy="33337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26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4D99AF-A760-4CEC-BC9B-5E2EC93D741D}"/>
              </a:ext>
            </a:extLst>
          </p:cNvPr>
          <p:cNvSpPr/>
          <p:nvPr/>
        </p:nvSpPr>
        <p:spPr>
          <a:xfrm>
            <a:off x="1019175" y="331694"/>
            <a:ext cx="10153650" cy="442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추가 버튼 </a:t>
            </a:r>
            <a:r>
              <a:rPr lang="ko-KR" altLang="en-US" sz="2000" dirty="0" err="1"/>
              <a:t>클릭시</a:t>
            </a:r>
            <a:r>
              <a:rPr lang="en-US" altLang="ko-KR" sz="2000" dirty="0"/>
              <a:t> (</a:t>
            </a:r>
            <a:r>
              <a:rPr lang="ko-KR" altLang="en-US" sz="2000" dirty="0"/>
              <a:t>코드 부분 </a:t>
            </a:r>
            <a:r>
              <a:rPr lang="en-US" altLang="ko-KR" sz="2000" dirty="0"/>
              <a:t>1)</a:t>
            </a:r>
            <a:r>
              <a:rPr lang="ko-KR" altLang="en-US" sz="2000" dirty="0"/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FF9559-EC83-4638-8E83-DE70AEE55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423987"/>
            <a:ext cx="10153651" cy="2143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BFC38E-63B9-46F9-B739-F52DEB35D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5096153"/>
            <a:ext cx="2305050" cy="1247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C6B17B-4C01-4637-8027-D9FFDADD1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75" y="3707745"/>
            <a:ext cx="3952875" cy="12477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9B5FFA-41C3-4C36-847C-351480B14FEB}"/>
              </a:ext>
            </a:extLst>
          </p:cNvPr>
          <p:cNvSpPr txBox="1"/>
          <p:nvPr/>
        </p:nvSpPr>
        <p:spPr>
          <a:xfrm>
            <a:off x="5212698" y="4054633"/>
            <a:ext cx="56613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578857"/>
                </a:solidFill>
              </a:rPr>
              <a:t>// </a:t>
            </a:r>
            <a:r>
              <a:rPr lang="ko-KR" altLang="en-US" sz="1500" dirty="0">
                <a:solidFill>
                  <a:srgbClr val="578857"/>
                </a:solidFill>
              </a:rPr>
              <a:t>출력 버튼 </a:t>
            </a:r>
            <a:r>
              <a:rPr lang="ko-KR" altLang="en-US" sz="1500" dirty="0" err="1">
                <a:solidFill>
                  <a:srgbClr val="578857"/>
                </a:solidFill>
              </a:rPr>
              <a:t>클릭시</a:t>
            </a:r>
            <a:r>
              <a:rPr lang="ko-KR" altLang="en-US" sz="1500" dirty="0">
                <a:solidFill>
                  <a:srgbClr val="578857"/>
                </a:solidFill>
              </a:rPr>
              <a:t> </a:t>
            </a:r>
            <a:r>
              <a:rPr lang="en-US" altLang="ko-KR" sz="1500" dirty="0">
                <a:solidFill>
                  <a:srgbClr val="578857"/>
                </a:solidFill>
              </a:rPr>
              <a:t>Mode = “INSERT” </a:t>
            </a:r>
          </a:p>
          <a:p>
            <a:r>
              <a:rPr lang="en-US" altLang="ko-KR" sz="1500" dirty="0">
                <a:solidFill>
                  <a:srgbClr val="578857"/>
                </a:solidFill>
              </a:rPr>
              <a:t>// </a:t>
            </a:r>
            <a:r>
              <a:rPr lang="en-US" altLang="ko-KR" sz="1500" dirty="0" err="1">
                <a:solidFill>
                  <a:srgbClr val="578857"/>
                </a:solidFill>
              </a:rPr>
              <a:t>SaveProcess</a:t>
            </a:r>
            <a:r>
              <a:rPr lang="en-US" altLang="ko-KR" sz="1500" dirty="0">
                <a:solidFill>
                  <a:srgbClr val="578857"/>
                </a:solidFill>
              </a:rPr>
              <a:t>(), </a:t>
            </a:r>
            <a:r>
              <a:rPr lang="en-US" altLang="ko-KR" sz="1500" dirty="0" err="1">
                <a:solidFill>
                  <a:srgbClr val="578857"/>
                </a:solidFill>
              </a:rPr>
              <a:t>ClearTextControls</a:t>
            </a:r>
            <a:r>
              <a:rPr lang="en-US" altLang="ko-KR" sz="1500" dirty="0">
                <a:solidFill>
                  <a:srgbClr val="578857"/>
                </a:solidFill>
              </a:rPr>
              <a:t>(), </a:t>
            </a:r>
            <a:r>
              <a:rPr lang="en-US" altLang="ko-KR" sz="1500" dirty="0" err="1">
                <a:solidFill>
                  <a:srgbClr val="578857"/>
                </a:solidFill>
              </a:rPr>
              <a:t>UpdateData</a:t>
            </a:r>
            <a:r>
              <a:rPr lang="en-US" altLang="ko-KR" sz="1500" dirty="0">
                <a:solidFill>
                  <a:srgbClr val="578857"/>
                </a:solidFill>
              </a:rPr>
              <a:t>() </a:t>
            </a:r>
            <a:r>
              <a:rPr lang="ko-KR" altLang="en-US" sz="1500" dirty="0">
                <a:solidFill>
                  <a:srgbClr val="578857"/>
                </a:solidFill>
              </a:rPr>
              <a:t>메소드 실행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09528A-0172-40E5-853D-D6C3DBBF9CED}"/>
              </a:ext>
            </a:extLst>
          </p:cNvPr>
          <p:cNvSpPr txBox="1"/>
          <p:nvPr/>
        </p:nvSpPr>
        <p:spPr>
          <a:xfrm>
            <a:off x="3643874" y="5443041"/>
            <a:ext cx="46698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578857"/>
                </a:solidFill>
              </a:rPr>
              <a:t>// </a:t>
            </a:r>
            <a:r>
              <a:rPr lang="en-US" altLang="ko-KR" sz="1500" dirty="0" err="1">
                <a:solidFill>
                  <a:srgbClr val="578857"/>
                </a:solidFill>
              </a:rPr>
              <a:t>ClearTextControls</a:t>
            </a:r>
            <a:r>
              <a:rPr lang="en-US" altLang="ko-KR" sz="1500" dirty="0">
                <a:solidFill>
                  <a:srgbClr val="578857"/>
                </a:solidFill>
              </a:rPr>
              <a:t>()</a:t>
            </a:r>
          </a:p>
          <a:p>
            <a:r>
              <a:rPr lang="en-US" altLang="ko-KR" sz="1500" dirty="0">
                <a:solidFill>
                  <a:srgbClr val="578857"/>
                </a:solidFill>
              </a:rPr>
              <a:t>// </a:t>
            </a:r>
            <a:r>
              <a:rPr lang="ko-KR" altLang="en-US" sz="1500" dirty="0">
                <a:solidFill>
                  <a:srgbClr val="578857"/>
                </a:solidFill>
              </a:rPr>
              <a:t>텍스트를 공백으로 만들고</a:t>
            </a:r>
            <a:r>
              <a:rPr lang="en-US" altLang="ko-KR" sz="1500" dirty="0">
                <a:solidFill>
                  <a:srgbClr val="578857"/>
                </a:solidFill>
              </a:rPr>
              <a:t>, </a:t>
            </a:r>
            <a:r>
              <a:rPr lang="ko-KR" altLang="en-US" sz="1500" dirty="0">
                <a:solidFill>
                  <a:srgbClr val="578857"/>
                </a:solidFill>
              </a:rPr>
              <a:t>텍스트박스</a:t>
            </a:r>
            <a:r>
              <a:rPr lang="en-US" altLang="ko-KR" sz="1500" dirty="0">
                <a:solidFill>
                  <a:srgbClr val="578857"/>
                </a:solidFill>
              </a:rPr>
              <a:t>1</a:t>
            </a:r>
            <a:r>
              <a:rPr lang="ko-KR" altLang="en-US" sz="1500" dirty="0">
                <a:solidFill>
                  <a:srgbClr val="578857"/>
                </a:solidFill>
              </a:rPr>
              <a:t>에 포커스</a:t>
            </a:r>
          </a:p>
        </p:txBody>
      </p:sp>
    </p:spTree>
    <p:extLst>
      <p:ext uri="{BB962C8B-B14F-4D97-AF65-F5344CB8AC3E}">
        <p14:creationId xmlns:p14="http://schemas.microsoft.com/office/powerpoint/2010/main" val="32261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DF022BE-E4B2-475F-98DF-9065C80694B7}"/>
              </a:ext>
            </a:extLst>
          </p:cNvPr>
          <p:cNvSpPr/>
          <p:nvPr/>
        </p:nvSpPr>
        <p:spPr>
          <a:xfrm>
            <a:off x="1019175" y="331694"/>
            <a:ext cx="10153650" cy="442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추가 버튼 </a:t>
            </a:r>
            <a:r>
              <a:rPr lang="ko-KR" altLang="en-US" sz="2000" dirty="0" err="1"/>
              <a:t>클릭시</a:t>
            </a:r>
            <a:r>
              <a:rPr lang="en-US" altLang="ko-KR" sz="2000" dirty="0"/>
              <a:t> (</a:t>
            </a:r>
            <a:r>
              <a:rPr lang="ko-KR" altLang="en-US" sz="2000" dirty="0"/>
              <a:t>코드 부분 </a:t>
            </a:r>
            <a:r>
              <a:rPr lang="en-US" altLang="ko-KR" sz="2000" dirty="0"/>
              <a:t>2)</a:t>
            </a:r>
            <a:r>
              <a:rPr lang="ko-KR" altLang="en-US" sz="2000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1CD370-5E76-40E4-96B6-C37FF2EE0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909357"/>
            <a:ext cx="5360922" cy="53771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C7E19C-364E-4D30-BCFF-C30F31015AA6}"/>
              </a:ext>
            </a:extLst>
          </p:cNvPr>
          <p:cNvSpPr txBox="1"/>
          <p:nvPr/>
        </p:nvSpPr>
        <p:spPr>
          <a:xfrm>
            <a:off x="6476995" y="3151652"/>
            <a:ext cx="54370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578857"/>
                </a:solidFill>
              </a:rPr>
              <a:t>// </a:t>
            </a:r>
            <a:r>
              <a:rPr lang="en-US" altLang="ko-KR" sz="1300" dirty="0" err="1">
                <a:solidFill>
                  <a:srgbClr val="578857"/>
                </a:solidFill>
              </a:rPr>
              <a:t>SaveProcess</a:t>
            </a:r>
            <a:r>
              <a:rPr lang="en-US" altLang="ko-KR" sz="1300" dirty="0">
                <a:solidFill>
                  <a:srgbClr val="578857"/>
                </a:solidFill>
              </a:rPr>
              <a:t>()</a:t>
            </a:r>
          </a:p>
          <a:p>
            <a:r>
              <a:rPr lang="en-US" altLang="ko-KR" sz="1300" dirty="0">
                <a:solidFill>
                  <a:srgbClr val="578857"/>
                </a:solidFill>
              </a:rPr>
              <a:t>// 1. DB</a:t>
            </a:r>
            <a:r>
              <a:rPr lang="ko-KR" altLang="en-US" sz="1300" dirty="0">
                <a:solidFill>
                  <a:srgbClr val="578857"/>
                </a:solidFill>
              </a:rPr>
              <a:t>에 접속</a:t>
            </a:r>
            <a:endParaRPr lang="en-US" altLang="ko-KR" sz="1300" dirty="0">
              <a:solidFill>
                <a:srgbClr val="578857"/>
              </a:solidFill>
            </a:endParaRPr>
          </a:p>
          <a:p>
            <a:r>
              <a:rPr lang="en-US" altLang="ko-KR" sz="1300" dirty="0">
                <a:solidFill>
                  <a:srgbClr val="578857"/>
                </a:solidFill>
              </a:rPr>
              <a:t>// (mode</a:t>
            </a:r>
            <a:r>
              <a:rPr lang="ko-KR" altLang="en-US" sz="1300" dirty="0">
                <a:solidFill>
                  <a:srgbClr val="578857"/>
                </a:solidFill>
              </a:rPr>
              <a:t>에 따라 </a:t>
            </a:r>
            <a:r>
              <a:rPr lang="en-US" altLang="ko-KR" sz="1300" dirty="0">
                <a:solidFill>
                  <a:srgbClr val="578857"/>
                </a:solidFill>
              </a:rPr>
              <a:t>INSERT</a:t>
            </a:r>
            <a:r>
              <a:rPr lang="ko-KR" altLang="en-US" sz="1300" dirty="0">
                <a:solidFill>
                  <a:srgbClr val="578857"/>
                </a:solidFill>
              </a:rPr>
              <a:t>와 </a:t>
            </a:r>
            <a:r>
              <a:rPr lang="en-US" altLang="ko-KR" sz="1300" dirty="0">
                <a:solidFill>
                  <a:srgbClr val="578857"/>
                </a:solidFill>
              </a:rPr>
              <a:t>UPDATE </a:t>
            </a:r>
            <a:r>
              <a:rPr lang="ko-KR" altLang="en-US" sz="1300" dirty="0">
                <a:solidFill>
                  <a:srgbClr val="578857"/>
                </a:solidFill>
              </a:rPr>
              <a:t>실행</a:t>
            </a:r>
            <a:r>
              <a:rPr lang="en-US" altLang="ko-KR" sz="1300" dirty="0">
                <a:solidFill>
                  <a:srgbClr val="578857"/>
                </a:solidFill>
              </a:rPr>
              <a:t>)</a:t>
            </a:r>
          </a:p>
          <a:p>
            <a:r>
              <a:rPr lang="en-US" altLang="ko-KR" sz="1300" dirty="0">
                <a:solidFill>
                  <a:srgbClr val="578857"/>
                </a:solidFill>
              </a:rPr>
              <a:t>// 2. </a:t>
            </a:r>
            <a:r>
              <a:rPr lang="en-US" altLang="ko-KR" sz="1300" dirty="0" err="1">
                <a:solidFill>
                  <a:srgbClr val="578857"/>
                </a:solidFill>
              </a:rPr>
              <a:t>tblBook</a:t>
            </a:r>
            <a:r>
              <a:rPr lang="ko-KR" altLang="en-US" sz="1300" dirty="0">
                <a:solidFill>
                  <a:srgbClr val="578857"/>
                </a:solidFill>
              </a:rPr>
              <a:t> 테이블에서 찾은 요소와 맞을 </a:t>
            </a:r>
            <a:r>
              <a:rPr lang="ko-KR" altLang="en-US" sz="1300" dirty="0" err="1">
                <a:solidFill>
                  <a:srgbClr val="578857"/>
                </a:solidFill>
              </a:rPr>
              <a:t>쿼리문</a:t>
            </a:r>
            <a:r>
              <a:rPr lang="ko-KR" altLang="en-US" sz="1300" dirty="0">
                <a:solidFill>
                  <a:srgbClr val="578857"/>
                </a:solidFill>
              </a:rPr>
              <a:t> 실행 </a:t>
            </a:r>
            <a:r>
              <a:rPr lang="en-US" altLang="ko-KR" sz="1300" dirty="0">
                <a:solidFill>
                  <a:srgbClr val="578857"/>
                </a:solidFill>
              </a:rPr>
              <a:t>(</a:t>
            </a:r>
            <a:r>
              <a:rPr lang="ko-KR" altLang="en-US" sz="1300" dirty="0">
                <a:solidFill>
                  <a:srgbClr val="578857"/>
                </a:solidFill>
              </a:rPr>
              <a:t>추가 및 수정</a:t>
            </a:r>
            <a:r>
              <a:rPr lang="en-US" altLang="ko-KR" sz="1300" dirty="0">
                <a:solidFill>
                  <a:srgbClr val="578857"/>
                </a:solidFill>
              </a:rPr>
              <a:t>)</a:t>
            </a:r>
            <a:endParaRPr lang="ko-KR" altLang="en-US" sz="1300" dirty="0">
              <a:solidFill>
                <a:srgbClr val="5788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84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4D99AF-A760-4CEC-BC9B-5E2EC93D741D}"/>
              </a:ext>
            </a:extLst>
          </p:cNvPr>
          <p:cNvSpPr/>
          <p:nvPr/>
        </p:nvSpPr>
        <p:spPr>
          <a:xfrm>
            <a:off x="1019175" y="331694"/>
            <a:ext cx="10153650" cy="442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추가 버튼 </a:t>
            </a:r>
            <a:r>
              <a:rPr lang="ko-KR" altLang="en-US" sz="2000" dirty="0" err="1"/>
              <a:t>클릭시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WinForm</a:t>
            </a:r>
            <a:r>
              <a:rPr lang="en-US" altLang="ko-KR" sz="2000" dirty="0"/>
              <a:t> </a:t>
            </a:r>
            <a:r>
              <a:rPr lang="ko-KR" altLang="en-US" sz="2000" dirty="0"/>
              <a:t>화면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702854-0CF5-4F8E-BF5C-028E37936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250" y="1489264"/>
            <a:ext cx="5491779" cy="373576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35EF1E7-7485-4DC4-BD91-01F1FB1DD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73" y="1567425"/>
            <a:ext cx="5491779" cy="36576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35C63E-EA9B-4707-84E9-AA05CE8D0E19}"/>
              </a:ext>
            </a:extLst>
          </p:cNvPr>
          <p:cNvSpPr/>
          <p:nvPr/>
        </p:nvSpPr>
        <p:spPr>
          <a:xfrm>
            <a:off x="8849846" y="2508440"/>
            <a:ext cx="876300" cy="28575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31CEA3-F5EF-4182-85B2-E69E59431748}"/>
              </a:ext>
            </a:extLst>
          </p:cNvPr>
          <p:cNvSpPr txBox="1"/>
          <p:nvPr/>
        </p:nvSpPr>
        <p:spPr>
          <a:xfrm>
            <a:off x="2198545" y="5432615"/>
            <a:ext cx="20806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578857"/>
                </a:solidFill>
              </a:rPr>
              <a:t>&lt;</a:t>
            </a:r>
            <a:r>
              <a:rPr lang="en-US" altLang="ko-KR" sz="1500" dirty="0" err="1">
                <a:solidFill>
                  <a:srgbClr val="578857"/>
                </a:solidFill>
              </a:rPr>
              <a:t>WinForm</a:t>
            </a:r>
            <a:r>
              <a:rPr lang="en-US" altLang="ko-KR" sz="1500" dirty="0">
                <a:solidFill>
                  <a:srgbClr val="578857"/>
                </a:solidFill>
              </a:rPr>
              <a:t> </a:t>
            </a:r>
            <a:r>
              <a:rPr lang="ko-KR" altLang="en-US" sz="1500" dirty="0" err="1">
                <a:solidFill>
                  <a:srgbClr val="578857"/>
                </a:solidFill>
              </a:rPr>
              <a:t>메인화면</a:t>
            </a:r>
            <a:r>
              <a:rPr lang="en-US" altLang="ko-KR" sz="1500" dirty="0">
                <a:solidFill>
                  <a:srgbClr val="578857"/>
                </a:solidFill>
              </a:rPr>
              <a:t>&gt;</a:t>
            </a:r>
            <a:endParaRPr lang="ko-KR" altLang="en-US" sz="1500" dirty="0">
              <a:solidFill>
                <a:srgbClr val="578857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77ED6C-5171-4D90-9FCB-36CB0B75D160}"/>
              </a:ext>
            </a:extLst>
          </p:cNvPr>
          <p:cNvSpPr txBox="1"/>
          <p:nvPr/>
        </p:nvSpPr>
        <p:spPr>
          <a:xfrm>
            <a:off x="6628624" y="5409531"/>
            <a:ext cx="464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578857"/>
                </a:solidFill>
              </a:rPr>
              <a:t>&lt;</a:t>
            </a:r>
            <a:r>
              <a:rPr lang="ko-KR" altLang="en-US" sz="1500" dirty="0">
                <a:solidFill>
                  <a:srgbClr val="578857"/>
                </a:solidFill>
              </a:rPr>
              <a:t>추가 버튼 </a:t>
            </a:r>
            <a:r>
              <a:rPr lang="ko-KR" altLang="en-US" sz="1500" dirty="0" err="1">
                <a:solidFill>
                  <a:srgbClr val="578857"/>
                </a:solidFill>
              </a:rPr>
              <a:t>클릭시</a:t>
            </a:r>
            <a:r>
              <a:rPr lang="en-US" altLang="ko-KR" sz="1500" dirty="0">
                <a:solidFill>
                  <a:srgbClr val="578857"/>
                </a:solidFill>
              </a:rPr>
              <a:t>, </a:t>
            </a:r>
            <a:r>
              <a:rPr lang="ko-KR" altLang="en-US" sz="1500" dirty="0">
                <a:solidFill>
                  <a:srgbClr val="578857"/>
                </a:solidFill>
              </a:rPr>
              <a:t>마지막 행이 추가된 것을 확인</a:t>
            </a:r>
            <a:r>
              <a:rPr lang="en-US" altLang="ko-KR" sz="1500" dirty="0">
                <a:solidFill>
                  <a:srgbClr val="578857"/>
                </a:solidFill>
              </a:rPr>
              <a:t>&gt;</a:t>
            </a:r>
            <a:endParaRPr lang="ko-KR" altLang="en-US" sz="1500" dirty="0">
              <a:solidFill>
                <a:srgbClr val="5788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59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4D99AF-A760-4CEC-BC9B-5E2EC93D741D}"/>
              </a:ext>
            </a:extLst>
          </p:cNvPr>
          <p:cNvSpPr/>
          <p:nvPr/>
        </p:nvSpPr>
        <p:spPr>
          <a:xfrm>
            <a:off x="1019175" y="331694"/>
            <a:ext cx="10153650" cy="442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수정 버튼 </a:t>
            </a:r>
            <a:r>
              <a:rPr lang="ko-KR" altLang="en-US" sz="2000" dirty="0" err="1"/>
              <a:t>클릭시</a:t>
            </a:r>
            <a:r>
              <a:rPr lang="en-US" altLang="ko-KR" sz="2000" dirty="0"/>
              <a:t> (</a:t>
            </a:r>
            <a:r>
              <a:rPr lang="ko-KR" altLang="en-US" sz="2000" dirty="0"/>
              <a:t>코드 부분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081FC1-1617-4C28-A575-B17414CD4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631016"/>
            <a:ext cx="3676650" cy="1162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CF7C4B-D8BC-4BEA-86DC-AB7ECF334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3107953"/>
            <a:ext cx="6788804" cy="2571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879C-62D2-4E1C-ABA9-B329E92F941F}"/>
              </a:ext>
            </a:extLst>
          </p:cNvPr>
          <p:cNvSpPr txBox="1"/>
          <p:nvPr/>
        </p:nvSpPr>
        <p:spPr>
          <a:xfrm>
            <a:off x="4859434" y="1935042"/>
            <a:ext cx="50928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578857"/>
                </a:solidFill>
              </a:rPr>
              <a:t>// </a:t>
            </a:r>
            <a:r>
              <a:rPr lang="ko-KR" altLang="en-US" sz="1500" dirty="0">
                <a:solidFill>
                  <a:srgbClr val="578857"/>
                </a:solidFill>
              </a:rPr>
              <a:t>출력 버튼 </a:t>
            </a:r>
            <a:r>
              <a:rPr lang="ko-KR" altLang="en-US" sz="1500" dirty="0" err="1">
                <a:solidFill>
                  <a:srgbClr val="578857"/>
                </a:solidFill>
              </a:rPr>
              <a:t>클릭시</a:t>
            </a:r>
            <a:r>
              <a:rPr lang="ko-KR" altLang="en-US" sz="1500" dirty="0">
                <a:solidFill>
                  <a:srgbClr val="578857"/>
                </a:solidFill>
              </a:rPr>
              <a:t> </a:t>
            </a:r>
            <a:r>
              <a:rPr lang="en-US" altLang="ko-KR" sz="1500" dirty="0">
                <a:solidFill>
                  <a:srgbClr val="578857"/>
                </a:solidFill>
              </a:rPr>
              <a:t>Mode = “UPDATE” </a:t>
            </a:r>
          </a:p>
          <a:p>
            <a:r>
              <a:rPr lang="en-US" altLang="ko-KR" sz="1500" dirty="0">
                <a:solidFill>
                  <a:srgbClr val="578857"/>
                </a:solidFill>
              </a:rPr>
              <a:t>// </a:t>
            </a:r>
            <a:r>
              <a:rPr lang="en-US" altLang="ko-KR" sz="1500" dirty="0" err="1">
                <a:solidFill>
                  <a:srgbClr val="578857"/>
                </a:solidFill>
              </a:rPr>
              <a:t>SaveProcess</a:t>
            </a:r>
            <a:r>
              <a:rPr lang="en-US" altLang="ko-KR" sz="1500" dirty="0">
                <a:solidFill>
                  <a:srgbClr val="578857"/>
                </a:solidFill>
              </a:rPr>
              <a:t>(), </a:t>
            </a:r>
            <a:r>
              <a:rPr lang="en-US" altLang="ko-KR" sz="1500" dirty="0" err="1">
                <a:solidFill>
                  <a:srgbClr val="578857"/>
                </a:solidFill>
              </a:rPr>
              <a:t>ClearTextControls</a:t>
            </a:r>
            <a:r>
              <a:rPr lang="en-US" altLang="ko-KR" sz="1500" dirty="0">
                <a:solidFill>
                  <a:srgbClr val="578857"/>
                </a:solidFill>
              </a:rPr>
              <a:t>(), Reset() </a:t>
            </a:r>
            <a:r>
              <a:rPr lang="ko-KR" altLang="en-US" sz="1500" dirty="0">
                <a:solidFill>
                  <a:srgbClr val="578857"/>
                </a:solidFill>
              </a:rPr>
              <a:t>메소드 실행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583A46-CA8F-44E1-824F-CB0BF7E53023}"/>
              </a:ext>
            </a:extLst>
          </p:cNvPr>
          <p:cNvSpPr txBox="1"/>
          <p:nvPr/>
        </p:nvSpPr>
        <p:spPr>
          <a:xfrm>
            <a:off x="7926851" y="4116829"/>
            <a:ext cx="34163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578857"/>
                </a:solidFill>
              </a:rPr>
              <a:t>//</a:t>
            </a:r>
            <a:r>
              <a:rPr lang="ko-KR" altLang="en-US" sz="1500" dirty="0">
                <a:solidFill>
                  <a:srgbClr val="578857"/>
                </a:solidFill>
              </a:rPr>
              <a:t> </a:t>
            </a:r>
            <a:r>
              <a:rPr lang="en-US" altLang="ko-KR" sz="1500" dirty="0">
                <a:solidFill>
                  <a:srgbClr val="578857"/>
                </a:solidFill>
              </a:rPr>
              <a:t>1. DB</a:t>
            </a:r>
            <a:r>
              <a:rPr lang="ko-KR" altLang="en-US" sz="1500" dirty="0">
                <a:solidFill>
                  <a:srgbClr val="578857"/>
                </a:solidFill>
              </a:rPr>
              <a:t>접속</a:t>
            </a:r>
            <a:endParaRPr lang="en-US" altLang="ko-KR" sz="1500" dirty="0">
              <a:solidFill>
                <a:srgbClr val="578857"/>
              </a:solidFill>
            </a:endParaRPr>
          </a:p>
          <a:p>
            <a:r>
              <a:rPr lang="en-US" altLang="ko-KR" sz="1500" dirty="0">
                <a:solidFill>
                  <a:srgbClr val="578857"/>
                </a:solidFill>
              </a:rPr>
              <a:t>// 2. </a:t>
            </a:r>
            <a:r>
              <a:rPr lang="en-US" altLang="ko-KR" sz="1500" dirty="0" err="1">
                <a:solidFill>
                  <a:srgbClr val="578857"/>
                </a:solidFill>
              </a:rPr>
              <a:t>tblBook</a:t>
            </a:r>
            <a:r>
              <a:rPr lang="en-US" altLang="ko-KR" sz="1500" dirty="0">
                <a:solidFill>
                  <a:srgbClr val="578857"/>
                </a:solidFill>
              </a:rPr>
              <a:t> </a:t>
            </a:r>
            <a:r>
              <a:rPr lang="ko-KR" altLang="en-US" sz="1500" dirty="0">
                <a:solidFill>
                  <a:srgbClr val="578857"/>
                </a:solidFill>
              </a:rPr>
              <a:t>테이블 데이터 업데이트</a:t>
            </a:r>
            <a:endParaRPr lang="en-US" altLang="ko-KR" sz="1500" dirty="0">
              <a:solidFill>
                <a:srgbClr val="5788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6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435</Words>
  <Application>Microsoft Office PowerPoint</Application>
  <PresentationFormat>와이드스크린</PresentationFormat>
  <Paragraphs>58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nnjiyoun@office.deu.ac.kr</dc:creator>
  <cp:lastModifiedBy>nnjiyoun@office.deu.ac.kr</cp:lastModifiedBy>
  <cp:revision>65</cp:revision>
  <dcterms:created xsi:type="dcterms:W3CDTF">2020-09-11T08:29:28Z</dcterms:created>
  <dcterms:modified xsi:type="dcterms:W3CDTF">2020-09-15T01:02:25Z</dcterms:modified>
</cp:coreProperties>
</file>