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7" r:id="rId3"/>
    <p:sldId id="276" r:id="rId4"/>
    <p:sldId id="291" r:id="rId5"/>
    <p:sldId id="295" r:id="rId6"/>
    <p:sldId id="258" r:id="rId7"/>
    <p:sldId id="306" r:id="rId8"/>
    <p:sldId id="259" r:id="rId9"/>
    <p:sldId id="260" r:id="rId10"/>
    <p:sldId id="261" r:id="rId11"/>
    <p:sldId id="296" r:id="rId12"/>
    <p:sldId id="289" r:id="rId13"/>
    <p:sldId id="262" r:id="rId14"/>
    <p:sldId id="263" r:id="rId15"/>
    <p:sldId id="290" r:id="rId16"/>
    <p:sldId id="265" r:id="rId17"/>
    <p:sldId id="266" r:id="rId18"/>
    <p:sldId id="267" r:id="rId19"/>
    <p:sldId id="268" r:id="rId20"/>
    <p:sldId id="278" r:id="rId21"/>
    <p:sldId id="292" r:id="rId22"/>
    <p:sldId id="269" r:id="rId23"/>
    <p:sldId id="270" r:id="rId24"/>
    <p:sldId id="272" r:id="rId25"/>
    <p:sldId id="274" r:id="rId26"/>
    <p:sldId id="293" r:id="rId27"/>
    <p:sldId id="273" r:id="rId28"/>
    <p:sldId id="271" r:id="rId29"/>
    <p:sldId id="275" r:id="rId30"/>
    <p:sldId id="297" r:id="rId31"/>
    <p:sldId id="305" r:id="rId32"/>
    <p:sldId id="279" r:id="rId33"/>
    <p:sldId id="280" r:id="rId34"/>
    <p:sldId id="282" r:id="rId35"/>
    <p:sldId id="285" r:id="rId36"/>
    <p:sldId id="286" r:id="rId37"/>
    <p:sldId id="287" r:id="rId38"/>
    <p:sldId id="288" r:id="rId39"/>
    <p:sldId id="298" r:id="rId40"/>
    <p:sldId id="300" r:id="rId41"/>
    <p:sldId id="303" r:id="rId42"/>
    <p:sldId id="283" r:id="rId4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9" autoAdjust="0"/>
  </p:normalViewPr>
  <p:slideViewPr>
    <p:cSldViewPr snapToGrid="0">
      <p:cViewPr varScale="1">
        <p:scale>
          <a:sx n="72" d="100"/>
          <a:sy n="72" d="100"/>
        </p:scale>
        <p:origin x="2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2A4A462E-5C4F-44BE-9707-454933B32F47}"/>
    <pc:docChg chg="custSel addSld modSld">
      <pc:chgData name="Tanveer Ahmad" userId="75c06f85-09b1-443c-a13e-34be703d7e6e" providerId="ADAL" clId="{2A4A462E-5C4F-44BE-9707-454933B32F47}" dt="2019-09-09T05:19:51.082" v="57" actId="20577"/>
      <pc:docMkLst>
        <pc:docMk/>
      </pc:docMkLst>
      <pc:sldChg chg="modSp">
        <pc:chgData name="Tanveer Ahmad" userId="75c06f85-09b1-443c-a13e-34be703d7e6e" providerId="ADAL" clId="{2A4A462E-5C4F-44BE-9707-454933B32F47}" dt="2019-09-09T05:12:41.292" v="56" actId="20577"/>
        <pc:sldMkLst>
          <pc:docMk/>
          <pc:sldMk cId="3508398247" sldId="258"/>
        </pc:sldMkLst>
        <pc:spChg chg="mod">
          <ac:chgData name="Tanveer Ahmad" userId="75c06f85-09b1-443c-a13e-34be703d7e6e" providerId="ADAL" clId="{2A4A462E-5C4F-44BE-9707-454933B32F47}" dt="2019-09-09T05:12:41.292" v="56" actId="20577"/>
          <ac:spMkLst>
            <pc:docMk/>
            <pc:sldMk cId="3508398247" sldId="258"/>
            <ac:spMk id="3" creationId="{00000000-0000-0000-0000-000000000000}"/>
          </ac:spMkLst>
        </pc:spChg>
      </pc:sldChg>
      <pc:sldChg chg="modSp">
        <pc:chgData name="Tanveer Ahmad" userId="75c06f85-09b1-443c-a13e-34be703d7e6e" providerId="ADAL" clId="{2A4A462E-5C4F-44BE-9707-454933B32F47}" dt="2019-09-08T10:40:02.891" v="15" actId="20577"/>
        <pc:sldMkLst>
          <pc:docMk/>
          <pc:sldMk cId="2078696186" sldId="261"/>
        </pc:sldMkLst>
        <pc:spChg chg="mod">
          <ac:chgData name="Tanveer Ahmad" userId="75c06f85-09b1-443c-a13e-34be703d7e6e" providerId="ADAL" clId="{2A4A462E-5C4F-44BE-9707-454933B32F47}" dt="2019-09-08T10:40:02.891" v="15" actId="20577"/>
          <ac:spMkLst>
            <pc:docMk/>
            <pc:sldMk cId="2078696186" sldId="261"/>
            <ac:spMk id="6" creationId="{00000000-0000-0000-0000-000000000000}"/>
          </ac:spMkLst>
        </pc:spChg>
      </pc:sldChg>
      <pc:sldChg chg="modSp">
        <pc:chgData name="Tanveer Ahmad" userId="75c06f85-09b1-443c-a13e-34be703d7e6e" providerId="ADAL" clId="{2A4A462E-5C4F-44BE-9707-454933B32F47}" dt="2019-09-07T11:54:33.941" v="5" actId="20577"/>
        <pc:sldMkLst>
          <pc:docMk/>
          <pc:sldMk cId="1266752406" sldId="276"/>
        </pc:sldMkLst>
        <pc:spChg chg="mod">
          <ac:chgData name="Tanveer Ahmad" userId="75c06f85-09b1-443c-a13e-34be703d7e6e" providerId="ADAL" clId="{2A4A462E-5C4F-44BE-9707-454933B32F47}" dt="2019-09-07T11:54:33.941" v="5" actId="20577"/>
          <ac:spMkLst>
            <pc:docMk/>
            <pc:sldMk cId="1266752406" sldId="276"/>
            <ac:spMk id="3" creationId="{00000000-0000-0000-0000-000000000000}"/>
          </ac:spMkLst>
        </pc:spChg>
      </pc:sldChg>
      <pc:sldChg chg="modSp">
        <pc:chgData name="Tanveer Ahmad" userId="75c06f85-09b1-443c-a13e-34be703d7e6e" providerId="ADAL" clId="{2A4A462E-5C4F-44BE-9707-454933B32F47}" dt="2019-09-09T05:19:51.082" v="57" actId="20577"/>
        <pc:sldMkLst>
          <pc:docMk/>
          <pc:sldMk cId="2304266382" sldId="289"/>
        </pc:sldMkLst>
        <pc:spChg chg="mod">
          <ac:chgData name="Tanveer Ahmad" userId="75c06f85-09b1-443c-a13e-34be703d7e6e" providerId="ADAL" clId="{2A4A462E-5C4F-44BE-9707-454933B32F47}" dt="2019-09-09T05:19:51.082" v="57" actId="20577"/>
          <ac:spMkLst>
            <pc:docMk/>
            <pc:sldMk cId="2304266382" sldId="289"/>
            <ac:spMk id="2" creationId="{A01101C9-4BAF-453C-ADAE-8A52C2A3AB5E}"/>
          </ac:spMkLst>
        </pc:spChg>
      </pc:sldChg>
      <pc:sldChg chg="modSp add">
        <pc:chgData name="Tanveer Ahmad" userId="75c06f85-09b1-443c-a13e-34be703d7e6e" providerId="ADAL" clId="{2A4A462E-5C4F-44BE-9707-454933B32F47}" dt="2019-09-08T12:42:51.009" v="37" actId="20577"/>
        <pc:sldMkLst>
          <pc:docMk/>
          <pc:sldMk cId="2369751757" sldId="306"/>
        </pc:sldMkLst>
        <pc:spChg chg="mod">
          <ac:chgData name="Tanveer Ahmad" userId="75c06f85-09b1-443c-a13e-34be703d7e6e" providerId="ADAL" clId="{2A4A462E-5C4F-44BE-9707-454933B32F47}" dt="2019-09-08T12:42:32.629" v="21" actId="113"/>
          <ac:spMkLst>
            <pc:docMk/>
            <pc:sldMk cId="2369751757" sldId="306"/>
            <ac:spMk id="2" creationId="{417B6E97-93E9-490A-B180-306A809E613B}"/>
          </ac:spMkLst>
        </pc:spChg>
        <pc:spChg chg="mod">
          <ac:chgData name="Tanveer Ahmad" userId="75c06f85-09b1-443c-a13e-34be703d7e6e" providerId="ADAL" clId="{2A4A462E-5C4F-44BE-9707-454933B32F47}" dt="2019-09-08T12:42:51.009" v="37" actId="20577"/>
          <ac:spMkLst>
            <pc:docMk/>
            <pc:sldMk cId="2369751757" sldId="306"/>
            <ac:spMk id="3" creationId="{D3CDD601-9AA5-4A11-AD79-42A955A558D7}"/>
          </ac:spMkLst>
        </pc:spChg>
      </pc:sldChg>
    </pc:docChg>
  </pc:docChgLst>
  <pc:docChgLst>
    <pc:chgData name="Tanveer Ahmad" userId="75c06f85-09b1-443c-a13e-34be703d7e6e" providerId="ADAL" clId="{27107D21-7FDE-4158-B9C9-A9870DB81E45}"/>
    <pc:docChg chg="custSel addSld delSld modSld">
      <pc:chgData name="Tanveer Ahmad" userId="75c06f85-09b1-443c-a13e-34be703d7e6e" providerId="ADAL" clId="{27107D21-7FDE-4158-B9C9-A9870DB81E45}" dt="2019-05-06T13:25:25.870" v="61" actId="2696"/>
      <pc:docMkLst>
        <pc:docMk/>
      </pc:docMkLst>
      <pc:sldChg chg="modSp">
        <pc:chgData name="Tanveer Ahmad" userId="75c06f85-09b1-443c-a13e-34be703d7e6e" providerId="ADAL" clId="{27107D21-7FDE-4158-B9C9-A9870DB81E45}" dt="2019-05-06T13:07:26.562" v="56" actId="404"/>
        <pc:sldMkLst>
          <pc:docMk/>
          <pc:sldMk cId="719257384" sldId="295"/>
        </pc:sldMkLst>
        <pc:spChg chg="mod">
          <ac:chgData name="Tanveer Ahmad" userId="75c06f85-09b1-443c-a13e-34be703d7e6e" providerId="ADAL" clId="{27107D21-7FDE-4158-B9C9-A9870DB81E45}" dt="2019-05-06T13:07:26.562" v="56" actId="404"/>
          <ac:spMkLst>
            <pc:docMk/>
            <pc:sldMk cId="719257384" sldId="295"/>
            <ac:spMk id="4" creationId="{72E8D51C-DFEE-4F9F-93A1-FE84DB197E1B}"/>
          </ac:spMkLst>
        </pc:spChg>
      </pc:sldChg>
      <pc:sldChg chg="add del setBg">
        <pc:chgData name="Tanveer Ahmad" userId="75c06f85-09b1-443c-a13e-34be703d7e6e" providerId="ADAL" clId="{27107D21-7FDE-4158-B9C9-A9870DB81E45}" dt="2019-05-06T13:25:25.870" v="61" actId="2696"/>
        <pc:sldMkLst>
          <pc:docMk/>
          <pc:sldMk cId="2730860639" sldId="299"/>
        </pc:sldMkLst>
      </pc:sldChg>
      <pc:sldChg chg="del">
        <pc:chgData name="Tanveer Ahmad" userId="75c06f85-09b1-443c-a13e-34be703d7e6e" providerId="ADAL" clId="{27107D21-7FDE-4158-B9C9-A9870DB81E45}" dt="2019-05-06T13:25:10.551" v="59" actId="2696"/>
        <pc:sldMkLst>
          <pc:docMk/>
          <pc:sldMk cId="2833211656" sldId="299"/>
        </pc:sldMkLst>
      </pc:sldChg>
      <pc:sldChg chg="del">
        <pc:chgData name="Tanveer Ahmad" userId="75c06f85-09b1-443c-a13e-34be703d7e6e" providerId="ADAL" clId="{27107D21-7FDE-4158-B9C9-A9870DB81E45}" dt="2019-05-06T13:25:00.411" v="58" actId="2696"/>
        <pc:sldMkLst>
          <pc:docMk/>
          <pc:sldMk cId="2931640968" sldId="301"/>
        </pc:sldMkLst>
      </pc:sldChg>
      <pc:sldChg chg="del">
        <pc:chgData name="Tanveer Ahmad" userId="75c06f85-09b1-443c-a13e-34be703d7e6e" providerId="ADAL" clId="{27107D21-7FDE-4158-B9C9-A9870DB81E45}" dt="2019-05-06T13:24:57.182" v="57" actId="2696"/>
        <pc:sldMkLst>
          <pc:docMk/>
          <pc:sldMk cId="1800407345" sldId="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4E62-0CD7-448E-AC24-5D48995723B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098" y="942975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231E-F790-461B-A9FA-873788D2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3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13B9E-B3CB-46EE-8361-0EF5E187F58A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2405C-DA62-473E-8C45-47F38781C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1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MVC, where is the driving seat?  It’s the controller, which responds to URLs</a:t>
            </a:r>
            <a:endParaRPr lang="en-GB" dirty="0"/>
          </a:p>
          <a:p>
            <a:r>
              <a:rPr lang="en-GB" dirty="0"/>
              <a:t>Try this out – type into</a:t>
            </a:r>
            <a:r>
              <a:rPr lang="en-GB" baseline="0" dirty="0"/>
              <a:t> the URL and see what happens.  Also, use the navigation bar to change pages and see what happens to the URL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5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 out</a:t>
            </a:r>
            <a:r>
              <a:rPr lang="en-GB" baseline="0" dirty="0"/>
              <a:t> – could fix it by restoring the string parameter and making the URL /3?name=Louise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the code – what</a:t>
            </a:r>
            <a:r>
              <a:rPr lang="en-GB" baseline="0" dirty="0"/>
              <a:t> is familiar? What is unfamiliar?  Now try to match up the code to what you are seeing on the webpage – does it match up?  Is there anything missing?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4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your own</a:t>
            </a:r>
            <a:r>
              <a:rPr lang="en-GB" baseline="0" dirty="0"/>
              <a:t> version of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0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2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8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A1A-F28A-4E05-BE5F-51EAA8F5E06D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sp.net/mvc/overview/getting-started/introduction/getting-starte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overview/getting-started/introduction/getting-starte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getting-started/introduction/getting-starte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getting-started/getting-started-with-ef-using-mvc/creating-an-entity-framework-data-model-for-an-asp-net-mvc-applica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9294975/why-isnt-viewbag-value-passing-back-to-the-view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3838"/>
            <a:ext cx="9144000" cy="2387600"/>
          </a:xfrm>
        </p:spPr>
        <p:txBody>
          <a:bodyPr/>
          <a:lstStyle/>
          <a:p>
            <a:r>
              <a:rPr lang="en-GB" sz="8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</a:t>
            </a:r>
            <a:b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83465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MVC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in Visual Studio</a:t>
            </a:r>
          </a:p>
          <a:p>
            <a:r>
              <a:rPr lang="en-GB" dirty="0"/>
              <a:t>We will use ASP.NET MVC 5</a:t>
            </a:r>
          </a:p>
          <a:p>
            <a:pPr lvl="1"/>
            <a:r>
              <a:rPr lang="en-GB" dirty="0"/>
              <a:t>ASP.NET Core ( = ASP.NET 5 and MVC 6) has been released, but we won’t be using it in class until there is demand for them from employers</a:t>
            </a:r>
          </a:p>
          <a:p>
            <a:r>
              <a:rPr lang="en-GB" dirty="0"/>
              <a:t>Uses C#, HTML, CSS, JavaScript and Bootstrap</a:t>
            </a:r>
          </a:p>
          <a:p>
            <a:r>
              <a:rPr lang="en-GB" dirty="0"/>
              <a:t>Also uses Razor for Views</a:t>
            </a:r>
          </a:p>
          <a:p>
            <a:pPr lvl="1"/>
            <a:r>
              <a:rPr lang="en-GB" dirty="0"/>
              <a:t>Razor is an ASP.NET programming syntax used to create dynamic web pages with the C# or VB.NET.</a:t>
            </a:r>
          </a:p>
          <a:p>
            <a:r>
              <a:rPr lang="en-GB" dirty="0"/>
              <a:t>Open source with public repository</a:t>
            </a:r>
          </a:p>
        </p:txBody>
      </p:sp>
    </p:spTree>
    <p:extLst>
      <p:ext uri="{BB962C8B-B14F-4D97-AF65-F5344CB8AC3E}">
        <p14:creationId xmlns:p14="http://schemas.microsoft.com/office/powerpoint/2010/main" val="207869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78706" y="1370689"/>
            <a:ext cx="215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49476" y="548792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A40F12-0563-4FFD-AE01-8DBDFBE3F917}"/>
              </a:ext>
            </a:extLst>
          </p:cNvPr>
          <p:cNvSpPr/>
          <p:nvPr/>
        </p:nvSpPr>
        <p:spPr>
          <a:xfrm>
            <a:off x="2233182" y="1370688"/>
            <a:ext cx="69790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B72F8-2177-4077-903E-301500B5E40E}"/>
              </a:ext>
            </a:extLst>
          </p:cNvPr>
          <p:cNvSpPr txBox="1"/>
          <p:nvPr/>
        </p:nvSpPr>
        <p:spPr>
          <a:xfrm>
            <a:off x="3092258" y="1189049"/>
            <a:ext cx="3084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Routing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F37BB-8EEE-44D2-9AC2-64B2650ACE4C}"/>
              </a:ext>
            </a:extLst>
          </p:cNvPr>
          <p:cNvSpPr txBox="1"/>
          <p:nvPr/>
        </p:nvSpPr>
        <p:spPr>
          <a:xfrm>
            <a:off x="3088711" y="3328629"/>
            <a:ext cx="3038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8941494" y="4664121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5770BE-38E1-4CAE-8A27-6D5720392562}"/>
              </a:ext>
            </a:extLst>
          </p:cNvPr>
          <p:cNvSpPr/>
          <p:nvPr/>
        </p:nvSpPr>
        <p:spPr>
          <a:xfrm rot="10800000">
            <a:off x="2316687" y="610087"/>
            <a:ext cx="7628979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4F94B-B44E-4E8C-87C9-78288E430D82}"/>
              </a:ext>
            </a:extLst>
          </p:cNvPr>
          <p:cNvSpPr/>
          <p:nvPr/>
        </p:nvSpPr>
        <p:spPr>
          <a:xfrm>
            <a:off x="2025941" y="3842847"/>
            <a:ext cx="5902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Controllers are responsible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Talk to database and build model to pass to a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view to render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 the model data to the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9179488" y="5477564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9CA9D-2B13-4AA7-AA67-BD2FCB13DA3B}"/>
              </a:ext>
            </a:extLst>
          </p:cNvPr>
          <p:cNvSpPr/>
          <p:nvPr/>
        </p:nvSpPr>
        <p:spPr>
          <a:xfrm>
            <a:off x="187890" y="5075897"/>
            <a:ext cx="7941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job of most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to assemble some sort of model and put it into the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data then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it through to the view for the view to then present it on the page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DBBE8D-7C03-49D0-A4F0-BCA5C5EDD40A}"/>
              </a:ext>
            </a:extLst>
          </p:cNvPr>
          <p:cNvSpPr/>
          <p:nvPr/>
        </p:nvSpPr>
        <p:spPr>
          <a:xfrm rot="1190860">
            <a:off x="6605137" y="3831845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8883040" y="1906133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16ACED-E004-4F99-AB25-FF4942B05342}"/>
              </a:ext>
            </a:extLst>
          </p:cNvPr>
          <p:cNvSpPr/>
          <p:nvPr/>
        </p:nvSpPr>
        <p:spPr>
          <a:xfrm>
            <a:off x="9108510" y="2530251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 rot="16200000">
            <a:off x="9521867" y="3741989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4A8E2B-26DE-4AA4-AB25-D0AB2A79C4FC}"/>
              </a:ext>
            </a:extLst>
          </p:cNvPr>
          <p:cNvSpPr/>
          <p:nvPr/>
        </p:nvSpPr>
        <p:spPr>
          <a:xfrm rot="20772698">
            <a:off x="6602722" y="2519572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BCFA4A-426F-406B-9424-38BE307091E6}"/>
              </a:ext>
            </a:extLst>
          </p:cNvPr>
          <p:cNvSpPr/>
          <p:nvPr/>
        </p:nvSpPr>
        <p:spPr>
          <a:xfrm rot="5400000">
            <a:off x="4377337" y="2870864"/>
            <a:ext cx="461664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7F81B49-EB1B-444D-8BEE-40C06A13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62154"/>
              </p:ext>
            </p:extLst>
          </p:nvPr>
        </p:nvGraphicFramePr>
        <p:xfrm>
          <a:off x="3092258" y="1791567"/>
          <a:ext cx="3061152" cy="1032066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3061152">
                  <a:extLst>
                    <a:ext uri="{9D8B030D-6E8A-4147-A177-3AD203B41FA5}">
                      <a16:colId xmlns:a16="http://schemas.microsoft.com/office/drawing/2014/main" val="2040249222"/>
                    </a:ext>
                  </a:extLst>
                </a:gridCol>
              </a:tblGrid>
              <a:tr h="783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process of directing an HTTP request to a controller and correct method in the controller is known as routing.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0510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185CB87-D85E-4DFD-99DE-4E3F5BEC0C08}"/>
              </a:ext>
            </a:extLst>
          </p:cNvPr>
          <p:cNvSpPr/>
          <p:nvPr/>
        </p:nvSpPr>
        <p:spPr>
          <a:xfrm>
            <a:off x="9945666" y="713984"/>
            <a:ext cx="236948" cy="1029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D05FA-FDED-44C5-89C4-AEAC37C4B678}"/>
              </a:ext>
            </a:extLst>
          </p:cNvPr>
          <p:cNvSpPr/>
          <p:nvPr/>
        </p:nvSpPr>
        <p:spPr>
          <a:xfrm>
            <a:off x="187890" y="5998316"/>
            <a:ext cx="794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correct controller and method is identified and the Action Invoker then executed Actions on the HTTP request and determine the final destination.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4206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03539" y="2567836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Creating MVC Project</a:t>
            </a:r>
          </a:p>
        </p:txBody>
      </p:sp>
    </p:spTree>
    <p:extLst>
      <p:ext uri="{BB962C8B-B14F-4D97-AF65-F5344CB8AC3E}">
        <p14:creationId xmlns:p14="http://schemas.microsoft.com/office/powerpoint/2010/main" val="230426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36" y="365125"/>
            <a:ext cx="629625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2033587"/>
            <a:ext cx="5930081" cy="459581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187609" y="2732568"/>
            <a:ext cx="808075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531934" y="4830726"/>
            <a:ext cx="808075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023730" y="488646"/>
            <a:ext cx="3430772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18437" y="3576084"/>
            <a:ext cx="4019107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4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307387"/>
            <a:ext cx="9441101" cy="59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03539" y="2567836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42103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controller and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591" y="1690688"/>
            <a:ext cx="6613423" cy="414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766" y="2157413"/>
            <a:ext cx="5017834" cy="4581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15299" y="2410691"/>
            <a:ext cx="342901" cy="259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8200" y="2410690"/>
            <a:ext cx="342901" cy="25977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51018" y="2886364"/>
            <a:ext cx="318655" cy="259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368928" y="3447041"/>
            <a:ext cx="342901" cy="25977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3269673" y="2540578"/>
            <a:ext cx="4845626" cy="475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11829" y="2670464"/>
            <a:ext cx="4998934" cy="9064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486" y="6035738"/>
            <a:ext cx="630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only type the name of the controller, you get the Index method</a:t>
            </a:r>
          </a:p>
        </p:txBody>
      </p:sp>
      <p:sp>
        <p:nvSpPr>
          <p:cNvPr id="15" name="Oval 14"/>
          <p:cNvSpPr/>
          <p:nvPr/>
        </p:nvSpPr>
        <p:spPr>
          <a:xfrm>
            <a:off x="3384491" y="3052833"/>
            <a:ext cx="318655" cy="25977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15" idx="3"/>
          </p:cNvCxnSpPr>
          <p:nvPr/>
        </p:nvCxnSpPr>
        <p:spPr>
          <a:xfrm flipV="1">
            <a:off x="838200" y="3274563"/>
            <a:ext cx="2592957" cy="27611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0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parameters &amp; query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14" y="1983770"/>
            <a:ext cx="5721735" cy="358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206" y="2403312"/>
            <a:ext cx="4377604" cy="3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2" y="229899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ID parameter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296" y="1389348"/>
            <a:ext cx="6889284" cy="4319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296" y="5926413"/>
            <a:ext cx="116094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MVC’s default routing conventions is to pick up any variable that corresponds to a parameter called ID and pass it into the action method being called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809" y="1389349"/>
            <a:ext cx="4730895" cy="43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29" y="15218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</a:t>
            </a:r>
            <a:r>
              <a:rPr lang="en-GB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RouteConfig.cs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1" y="1387214"/>
            <a:ext cx="8227732" cy="51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20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Model-View-Controller </a:t>
            </a:r>
            <a:r>
              <a:rPr lang="en-US"/>
              <a:t>design framework</a:t>
            </a:r>
            <a:endParaRPr lang="en-US" dirty="0"/>
          </a:p>
          <a:p>
            <a:r>
              <a:rPr lang="en-US" dirty="0"/>
              <a:t>MVC projects in Visual Studio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URLs and routing in MVC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Razor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User controls</a:t>
            </a:r>
          </a:p>
          <a:p>
            <a:r>
              <a:rPr lang="en-US" dirty="0"/>
              <a:t>MVC Party invitations tutorial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19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51" y="1146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adding another route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46" y="1231084"/>
            <a:ext cx="10184410" cy="49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665961" y="2154477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MVC CONVENTIONS</a:t>
            </a:r>
          </a:p>
        </p:txBody>
      </p:sp>
    </p:spTree>
    <p:extLst>
      <p:ext uri="{BB962C8B-B14F-4D97-AF65-F5344CB8AC3E}">
        <p14:creationId xmlns:p14="http://schemas.microsoft.com/office/powerpoint/2010/main" val="205024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conventions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6191" y="1825625"/>
            <a:ext cx="5004089" cy="426344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‘Convention over configuration’</a:t>
            </a:r>
          </a:p>
          <a:p>
            <a:r>
              <a:rPr lang="en-GB" dirty="0"/>
              <a:t>Controllers and Action Methods map to URLs</a:t>
            </a:r>
          </a:p>
          <a:p>
            <a:r>
              <a:rPr lang="en-GB" dirty="0"/>
              <a:t>Each controller’s class name ends with Controller</a:t>
            </a:r>
          </a:p>
          <a:p>
            <a:pPr lvl="1"/>
            <a:r>
              <a:rPr lang="en-GB" dirty="0"/>
              <a:t>But the ‘Controller’ bit is dropped from paths</a:t>
            </a:r>
          </a:p>
          <a:p>
            <a:r>
              <a:rPr lang="en-GB" dirty="0"/>
              <a:t>Controllers look for views in the \Views\[</a:t>
            </a:r>
            <a:r>
              <a:rPr lang="en-GB" dirty="0" err="1"/>
              <a:t>ControllerName</a:t>
            </a:r>
            <a:r>
              <a:rPr lang="en-GB" dirty="0"/>
              <a:t>] folder</a:t>
            </a:r>
          </a:p>
          <a:p>
            <a:pPr lvl="1"/>
            <a:r>
              <a:rPr lang="en-GB" dirty="0"/>
              <a:t>View names usually match the Action Method that calls them</a:t>
            </a:r>
          </a:p>
          <a:p>
            <a:r>
              <a:rPr lang="en-GB" dirty="0"/>
              <a:t>Only one Views folder and all views are in it</a:t>
            </a:r>
          </a:p>
          <a:p>
            <a:r>
              <a:rPr lang="en-GB" dirty="0"/>
              <a:t>Possible to override conventions, but avoid this for now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80" y="1277437"/>
            <a:ext cx="6363566" cy="499304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840191" y="4499264"/>
            <a:ext cx="841664" cy="602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64582" y="3564082"/>
            <a:ext cx="2428009" cy="1132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68491" y="4301836"/>
            <a:ext cx="2324100" cy="495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3031" y="3093028"/>
            <a:ext cx="2445760" cy="1824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0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- views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5444" y="154769"/>
            <a:ext cx="5181600" cy="348718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44" y="1898362"/>
            <a:ext cx="5181600" cy="4351338"/>
          </a:xfrm>
        </p:spPr>
        <p:txBody>
          <a:bodyPr/>
          <a:lstStyle/>
          <a:p>
            <a:r>
              <a:rPr lang="en-GB" dirty="0"/>
              <a:t>Responsible for user interface</a:t>
            </a:r>
          </a:p>
          <a:p>
            <a:r>
              <a:rPr lang="en-GB" dirty="0"/>
              <a:t>Views are rendered by controllers</a:t>
            </a:r>
          </a:p>
          <a:p>
            <a:pPr lvl="1"/>
            <a:r>
              <a:rPr lang="en-GB" dirty="0"/>
              <a:t>Can’t navigate to a view</a:t>
            </a:r>
          </a:p>
          <a:p>
            <a:r>
              <a:rPr lang="en-GB" dirty="0"/>
              <a:t>Controllers provide data to views</a:t>
            </a:r>
          </a:p>
          <a:p>
            <a:pPr lvl="1"/>
            <a:r>
              <a:rPr lang="en-GB" dirty="0"/>
              <a:t>Use a data transfer object called a model</a:t>
            </a:r>
          </a:p>
          <a:p>
            <a:r>
              <a:rPr lang="en-GB" dirty="0"/>
              <a:t>Views often contain a mixture of HTML, C# and Razor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233" y="3144897"/>
            <a:ext cx="4920854" cy="334942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8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78" y="1745733"/>
            <a:ext cx="4857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views -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Clean, lightweight, simple view engine</a:t>
            </a:r>
          </a:p>
          <a:p>
            <a:pPr lvl="1"/>
            <a:r>
              <a:rPr lang="en-GB" dirty="0"/>
              <a:t>Contrasts with the syntactic clutter of </a:t>
            </a:r>
            <a:r>
              <a:rPr lang="en-GB" dirty="0" err="1"/>
              <a:t>WebForms</a:t>
            </a:r>
            <a:endParaRPr lang="en-GB" dirty="0"/>
          </a:p>
          <a:p>
            <a:r>
              <a:rPr lang="en-GB" dirty="0"/>
              <a:t>Razor understands the structure of </a:t>
            </a:r>
            <a:r>
              <a:rPr lang="en-GB" dirty="0" err="1"/>
              <a:t>markup</a:t>
            </a:r>
            <a:r>
              <a:rPr lang="en-GB" dirty="0"/>
              <a:t> and does a lot of work for you</a:t>
            </a:r>
          </a:p>
          <a:p>
            <a:r>
              <a:rPr lang="en-GB" dirty="0"/>
              <a:t>@ symbol marks transitions between C# and HTML</a:t>
            </a:r>
          </a:p>
          <a:p>
            <a:pPr lvl="1"/>
            <a:r>
              <a:rPr lang="en-GB" dirty="0"/>
              <a:t>Works for expressions and blocks</a:t>
            </a:r>
          </a:p>
          <a:p>
            <a:pPr lvl="1"/>
            <a:r>
              <a:rPr lang="en-GB" dirty="0"/>
              <a:t>Use () to resolve any ambiguities</a:t>
            </a:r>
          </a:p>
          <a:p>
            <a:pPr lvl="1"/>
            <a:r>
              <a:rPr lang="en-GB" dirty="0"/>
              <a:t>@@ escapes the @ symbol</a:t>
            </a:r>
          </a:p>
          <a:p>
            <a:pPr lvl="1"/>
            <a:r>
              <a:rPr lang="en-GB" dirty="0"/>
              <a:t>@*       *@ for comments</a:t>
            </a:r>
          </a:p>
        </p:txBody>
      </p:sp>
      <p:sp>
        <p:nvSpPr>
          <p:cNvPr id="6" name="Oval 5"/>
          <p:cNvSpPr/>
          <p:nvPr/>
        </p:nvSpPr>
        <p:spPr>
          <a:xfrm>
            <a:off x="8356275" y="4450814"/>
            <a:ext cx="1652530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110447" y="3510487"/>
            <a:ext cx="3383878" cy="2465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27230" y="4839569"/>
            <a:ext cx="1934807" cy="317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 flipV="1">
            <a:off x="3901119" y="4610559"/>
            <a:ext cx="4455156" cy="94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4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0" y="188357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–view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460" y="1513919"/>
            <a:ext cx="5339680" cy="457405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Example of passing data through a controller to a view</a:t>
            </a:r>
          </a:p>
          <a:p>
            <a:r>
              <a:rPr lang="en-GB" dirty="0" err="1"/>
              <a:t>ViewBag</a:t>
            </a:r>
            <a:r>
              <a:rPr lang="en-GB" dirty="0"/>
              <a:t> is a dictionary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ViewBag</a:t>
            </a:r>
            <a:r>
              <a:rPr lang="en-GB" dirty="0"/>
              <a:t>.[name] to pass a variable by name to a view</a:t>
            </a:r>
          </a:p>
          <a:p>
            <a:pPr lvl="1"/>
            <a:r>
              <a:rPr lang="en-GB" dirty="0"/>
              <a:t>Same as </a:t>
            </a:r>
            <a:r>
              <a:rPr lang="en-GB" dirty="0" err="1"/>
              <a:t>ViewData</a:t>
            </a:r>
            <a:r>
              <a:rPr lang="en-GB" dirty="0"/>
              <a:t>[“name”]</a:t>
            </a:r>
          </a:p>
          <a:p>
            <a:pPr lvl="1"/>
            <a:r>
              <a:rPr lang="en-GB" dirty="0"/>
              <a:t>Not strongly typed, so can cause problems</a:t>
            </a:r>
          </a:p>
          <a:p>
            <a:pPr lvl="1"/>
            <a:r>
              <a:rPr lang="en-US" dirty="0"/>
              <a:t>Only persists for one render (can’t be used for redirects – use </a:t>
            </a:r>
            <a:r>
              <a:rPr lang="en-US" dirty="0" err="1"/>
              <a:t>TempData</a:t>
            </a:r>
            <a:r>
              <a:rPr lang="en-US" dirty="0"/>
              <a:t>)</a:t>
            </a:r>
          </a:p>
          <a:p>
            <a:pPr lvl="1"/>
            <a:r>
              <a:rPr lang="en-GB" dirty="0" err="1"/>
              <a:t>TempData</a:t>
            </a:r>
            <a:r>
              <a:rPr lang="en-GB" dirty="0"/>
              <a:t> is useful when you want to transfer non-sensitive data from one action method to another action method of the same or a different controller as well as redirects.</a:t>
            </a:r>
          </a:p>
          <a:p>
            <a:r>
              <a:rPr lang="en-GB" dirty="0"/>
              <a:t>A view that doesn’t contain a model reference is said to be weakly typed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49" y="521178"/>
            <a:ext cx="5339681" cy="4974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19" y="2845736"/>
            <a:ext cx="5042226" cy="4697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25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MVC Weakly Typed Views</a:t>
            </a:r>
          </a:p>
        </p:txBody>
      </p:sp>
    </p:spTree>
    <p:extLst>
      <p:ext uri="{BB962C8B-B14F-4D97-AF65-F5344CB8AC3E}">
        <p14:creationId xmlns:p14="http://schemas.microsoft.com/office/powerpoint/2010/main" val="407640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486421" y="2167177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MVC CONVENTIONS</a:t>
            </a:r>
          </a:p>
        </p:txBody>
      </p:sp>
    </p:spTree>
    <p:extLst>
      <p:ext uri="{BB962C8B-B14F-4D97-AF65-F5344CB8AC3E}">
        <p14:creationId xmlns:p14="http://schemas.microsoft.com/office/powerpoint/2010/main" val="211007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02" y="258458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802" y="1584021"/>
            <a:ext cx="4780402" cy="4310770"/>
          </a:xfrm>
        </p:spPr>
        <p:txBody>
          <a:bodyPr>
            <a:normAutofit/>
          </a:bodyPr>
          <a:lstStyle/>
          <a:p>
            <a:r>
              <a:rPr lang="en-GB" dirty="0"/>
              <a:t>The model contains the classes that you will use for data</a:t>
            </a:r>
          </a:p>
          <a:p>
            <a:r>
              <a:rPr lang="en-GB" dirty="0"/>
              <a:t>All these classes go in the Models folder</a:t>
            </a:r>
          </a:p>
          <a:p>
            <a:r>
              <a:rPr lang="en-GB" dirty="0"/>
              <a:t>When we add a database, this will add classes to the Models folder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2" y="1342417"/>
            <a:ext cx="6467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7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81" y="24620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strongly typed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707" y="177174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Strongly typed views are best</a:t>
            </a:r>
          </a:p>
          <a:p>
            <a:pPr lvl="1"/>
            <a:r>
              <a:rPr lang="en-GB" dirty="0"/>
              <a:t>These make sure you stay consistent with the model</a:t>
            </a:r>
          </a:p>
          <a:p>
            <a:pPr lvl="1"/>
            <a:r>
              <a:rPr lang="en-GB" dirty="0"/>
              <a:t>They make </a:t>
            </a:r>
            <a:r>
              <a:rPr lang="en-GB" dirty="0" err="1"/>
              <a:t>Intellisense</a:t>
            </a:r>
            <a:r>
              <a:rPr lang="en-GB" dirty="0"/>
              <a:t> available to help you</a:t>
            </a:r>
          </a:p>
          <a:p>
            <a:pPr lvl="1"/>
            <a:r>
              <a:rPr lang="en-GB" dirty="0" err="1"/>
              <a:t>IEnumerable</a:t>
            </a:r>
            <a:r>
              <a:rPr lang="en-GB" dirty="0"/>
              <a:t> is the base interface for all non-generic collections that can be enumerated.</a:t>
            </a:r>
          </a:p>
          <a:p>
            <a:pPr lvl="1"/>
            <a:r>
              <a:rPr lang="en-GB" dirty="0" err="1"/>
              <a:t>IEnumerator</a:t>
            </a:r>
            <a:r>
              <a:rPr lang="en-GB" dirty="0"/>
              <a:t> provides the ability to iterate through the collection by exposing a Current property and </a:t>
            </a:r>
            <a:r>
              <a:rPr lang="en-GB" dirty="0" err="1"/>
              <a:t>MoveNext</a:t>
            </a:r>
            <a:r>
              <a:rPr lang="en-GB" dirty="0"/>
              <a:t> and Reset methods.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47" y="1283607"/>
            <a:ext cx="5940952" cy="309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55" y="4577945"/>
            <a:ext cx="6454158" cy="15451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43443" y="4564361"/>
            <a:ext cx="4494882" cy="13660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48694" y="2581705"/>
            <a:ext cx="3437263" cy="2324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00953" y="3927763"/>
            <a:ext cx="1619025" cy="150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9176174" y="3671095"/>
            <a:ext cx="1302978" cy="14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7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" y="1462087"/>
            <a:ext cx="7038975" cy="454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144" y="1342417"/>
            <a:ext cx="4863599" cy="3273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04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strongly typed views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618" y="4282460"/>
            <a:ext cx="2965681" cy="28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MVC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3916" cy="4635333"/>
          </a:xfrm>
        </p:spPr>
        <p:txBody>
          <a:bodyPr>
            <a:normAutofit/>
          </a:bodyPr>
          <a:lstStyle/>
          <a:p>
            <a:r>
              <a:rPr lang="en-GB" dirty="0"/>
              <a:t>Recommended book: </a:t>
            </a:r>
          </a:p>
          <a:p>
            <a:pPr marL="0" indent="0">
              <a:buNone/>
            </a:pPr>
            <a:r>
              <a:rPr lang="en-GB" dirty="0"/>
              <a:t>    Pro ASP.NET MVC5 by Adam Freeman</a:t>
            </a:r>
          </a:p>
          <a:p>
            <a:pPr lvl="1"/>
            <a:r>
              <a:rPr lang="en-GB" dirty="0"/>
              <a:t>No good beginners’ books on MVC, but this is well-written and fairly accessible</a:t>
            </a:r>
          </a:p>
          <a:p>
            <a:r>
              <a:rPr lang="en-GB" dirty="0"/>
              <a:t>Online tutorial: </a:t>
            </a:r>
            <a:r>
              <a:rPr lang="en-GB" dirty="0">
                <a:hlinkClick r:id="rId2"/>
              </a:rPr>
              <a:t>http://www.asp.net/mvc/overview/getting-started/introduction/getting-started</a:t>
            </a:r>
            <a:endParaRPr lang="en-GB" dirty="0"/>
          </a:p>
          <a:p>
            <a:pPr lvl="1"/>
            <a:r>
              <a:rPr lang="en-GB" dirty="0"/>
              <a:t>This has been updated, but is still MVC5.  (Use this version, not the MVC Core version.  Also, ignore the confusing introductory paragraph.)</a:t>
            </a:r>
          </a:p>
          <a:p>
            <a:pPr lvl="1"/>
            <a:r>
              <a:rPr lang="en-GB" dirty="0"/>
              <a:t>In the database connection string, you may need to change (</a:t>
            </a:r>
            <a:r>
              <a:rPr lang="en-GB" dirty="0" err="1"/>
              <a:t>LocalDB</a:t>
            </a:r>
            <a:r>
              <a:rPr lang="en-GB" dirty="0"/>
              <a:t>)\v11.0 to (</a:t>
            </a:r>
            <a:r>
              <a:rPr lang="en-GB" dirty="0" err="1"/>
              <a:t>LocalDB</a:t>
            </a:r>
            <a:r>
              <a:rPr lang="en-GB" dirty="0"/>
              <a:t>)\</a:t>
            </a:r>
            <a:r>
              <a:rPr lang="en-GB" dirty="0" err="1"/>
              <a:t>MSSQLLocalDB</a:t>
            </a:r>
            <a:endParaRPr lang="en-GB" dirty="0"/>
          </a:p>
          <a:p>
            <a:r>
              <a:rPr lang="en-GB" dirty="0"/>
              <a:t>Also, look at </a:t>
            </a:r>
            <a:r>
              <a:rPr lang="en-GB" dirty="0" err="1"/>
              <a:t>Pluralsight</a:t>
            </a:r>
            <a:r>
              <a:rPr lang="en-GB" dirty="0"/>
              <a:t> videos</a:t>
            </a:r>
          </a:p>
          <a:p>
            <a:pPr lvl="1"/>
            <a:r>
              <a:rPr lang="en-GB" dirty="0"/>
              <a:t>Scott Allen is good on MVC, but check that the video is MVC5, not an earlier one</a:t>
            </a:r>
          </a:p>
          <a:p>
            <a:endParaRPr lang="en-GB" dirty="0"/>
          </a:p>
        </p:txBody>
      </p:sp>
      <p:pic>
        <p:nvPicPr>
          <p:cNvPr id="1026" name="Picture 2" descr="https://images-na.ssl-images-amazon.com/images/I/51wrWpy53ZL._SX402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4" y="95693"/>
            <a:ext cx="1666675" cy="20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75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665961" y="2154477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MVC CONVENTIONS</a:t>
            </a:r>
          </a:p>
        </p:txBody>
      </p:sp>
    </p:spTree>
    <p:extLst>
      <p:ext uri="{BB962C8B-B14F-4D97-AF65-F5344CB8AC3E}">
        <p14:creationId xmlns:p14="http://schemas.microsoft.com/office/powerpoint/2010/main" val="160579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Main Razor Syntax Rules for C#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Razor is a simple programming syntax for embedding server code in web pages. </a:t>
            </a:r>
          </a:p>
          <a:p>
            <a:r>
              <a:rPr lang="en-GB" dirty="0"/>
              <a:t>Razor code blocks are enclosed in @{ ... }</a:t>
            </a:r>
          </a:p>
          <a:p>
            <a:r>
              <a:rPr lang="en-GB" dirty="0"/>
              <a:t>Inline expressions (variables and functions) start with @</a:t>
            </a:r>
          </a:p>
          <a:p>
            <a:r>
              <a:rPr lang="en-GB" dirty="0"/>
              <a:t>Code statements end with semicolon</a:t>
            </a:r>
          </a:p>
          <a:p>
            <a:r>
              <a:rPr lang="en-GB" dirty="0"/>
              <a:t>Variables are declared with the var keyword</a:t>
            </a:r>
          </a:p>
          <a:p>
            <a:r>
              <a:rPr lang="en-GB" dirty="0"/>
              <a:t>Strings are enclosed with quotation marks</a:t>
            </a:r>
          </a:p>
          <a:p>
            <a:r>
              <a:rPr lang="en-GB" dirty="0"/>
              <a:t>C# code is case sensitive</a:t>
            </a:r>
          </a:p>
          <a:p>
            <a:r>
              <a:rPr lang="en-GB" dirty="0"/>
              <a:t>C# files have the extension .</a:t>
            </a:r>
            <a:r>
              <a:rPr lang="en-GB" dirty="0" err="1"/>
              <a:t>cshtml</a:t>
            </a:r>
            <a:endParaRPr lang="en-GB" dirty="0"/>
          </a:p>
          <a:p>
            <a:pPr lvl="2"/>
            <a:r>
              <a:rPr lang="en-GB" dirty="0"/>
              <a:t>@{ var </a:t>
            </a:r>
            <a:r>
              <a:rPr lang="en-GB" dirty="0" err="1"/>
              <a:t>myMessage</a:t>
            </a:r>
            <a:r>
              <a:rPr lang="en-GB" dirty="0"/>
              <a:t> = "Hello World"; }</a:t>
            </a:r>
          </a:p>
          <a:p>
            <a:pPr lvl="2"/>
            <a:r>
              <a:rPr lang="en-GB" dirty="0"/>
              <a:t>&lt;p&gt;The value of </a:t>
            </a:r>
            <a:r>
              <a:rPr lang="en-GB" dirty="0" err="1"/>
              <a:t>myMessage</a:t>
            </a:r>
            <a:r>
              <a:rPr lang="en-GB" dirty="0"/>
              <a:t> is: @</a:t>
            </a:r>
            <a:r>
              <a:rPr lang="en-GB" dirty="0" err="1"/>
              <a:t>myMessage</a:t>
            </a:r>
            <a:r>
              <a:rPr lang="en-GB" dirty="0"/>
              <a:t>&lt;/p&gt; </a:t>
            </a:r>
          </a:p>
          <a:p>
            <a:pPr lvl="2"/>
            <a:r>
              <a:rPr lang="en-GB" dirty="0"/>
              <a:t>&lt;td&gt;Day&lt;/td&gt;&lt;td&gt;@</a:t>
            </a:r>
            <a:r>
              <a:rPr lang="en-GB" dirty="0" err="1"/>
              <a:t>DateTime.Now.Day</a:t>
            </a:r>
            <a:r>
              <a:rPr lang="en-GB" dirty="0"/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1249988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user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Easiest to create them with HTML helpers</a:t>
            </a:r>
          </a:p>
          <a:p>
            <a:r>
              <a:rPr lang="en-GB" dirty="0"/>
              <a:t>These produce HTML and help with passing information between views and controllers</a:t>
            </a:r>
          </a:p>
          <a:p>
            <a:r>
              <a:rPr lang="en-GB" dirty="0"/>
              <a:t>Html helpers are only used in Views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Html.BeginForm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Html.Label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Html.TextBox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Html.Editor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Html.RadioButton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Html.CheckBox</a:t>
            </a:r>
            <a:endParaRPr lang="en-GB" dirty="0"/>
          </a:p>
          <a:p>
            <a:r>
              <a:rPr lang="en-GB" dirty="0"/>
              <a:t>Overloaded methods, so can have different sets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65496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are a real strength of MVC</a:t>
            </a:r>
          </a:p>
          <a:p>
            <a:r>
              <a:rPr lang="en-GB" dirty="0"/>
              <a:t>MVC does a huge amount of the work for you</a:t>
            </a:r>
          </a:p>
          <a:p>
            <a:r>
              <a:rPr lang="en-GB" dirty="0"/>
              <a:t>We are going to create a version of the code in this online tutorial: </a:t>
            </a:r>
            <a:r>
              <a:rPr lang="en-GB" dirty="0">
                <a:hlinkClick r:id="rId2"/>
              </a:rPr>
              <a:t>http://www.asp.net/mvc/overview/getting-started/introduction/getting-started</a:t>
            </a:r>
            <a:endParaRPr lang="en-GB" dirty="0"/>
          </a:p>
          <a:p>
            <a:pPr lvl="1"/>
            <a:r>
              <a:rPr lang="en-GB" dirty="0"/>
              <a:t>The tutorial uses a lot of generated code, but we will code from scratch</a:t>
            </a:r>
          </a:p>
          <a:p>
            <a:pPr lvl="1"/>
            <a:r>
              <a:rPr lang="en-GB" dirty="0"/>
              <a:t>For now, some error checking and validation will be left out, so the most important code is clear</a:t>
            </a:r>
          </a:p>
          <a:p>
            <a:pPr lvl="1"/>
            <a:r>
              <a:rPr lang="en-GB" dirty="0"/>
              <a:t>Working through the tutorial later is recommended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485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you should start thinking about your second project</a:t>
            </a:r>
          </a:p>
          <a:p>
            <a:r>
              <a:rPr lang="en-GB" dirty="0"/>
              <a:t>Your second project can be more challenging, but should still be realistic</a:t>
            </a:r>
          </a:p>
          <a:p>
            <a:pPr lvl="1"/>
            <a:r>
              <a:rPr lang="en-GB" dirty="0"/>
              <a:t>Use a database, but only one table</a:t>
            </a:r>
          </a:p>
          <a:p>
            <a:pPr lvl="1"/>
            <a:r>
              <a:rPr lang="en-GB" dirty="0"/>
              <a:t>Deploy a working version to the web</a:t>
            </a:r>
          </a:p>
          <a:p>
            <a:pPr lvl="1"/>
            <a:r>
              <a:rPr lang="en-GB" dirty="0"/>
              <a:t>It must have CRUD functionality – Create, Read, Update, Delete</a:t>
            </a:r>
          </a:p>
          <a:p>
            <a:pPr lvl="1"/>
            <a:r>
              <a:rPr lang="en-GB" dirty="0"/>
              <a:t>Don’t get too complex – e-commerce or multi-table databases are way too much at this stage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75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736" y="152399"/>
            <a:ext cx="8715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ASP.NET MVC 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897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the most accessible MVC book that I have found</a:t>
            </a:r>
          </a:p>
          <a:p>
            <a:pPr lvl="1"/>
            <a:r>
              <a:rPr lang="en-US" dirty="0"/>
              <a:t>MVC is professional-level coding and there isn’t really much beginners’ material</a:t>
            </a:r>
          </a:p>
          <a:p>
            <a:r>
              <a:rPr lang="en-US" dirty="0"/>
              <a:t>Chapter 1 is good background</a:t>
            </a:r>
          </a:p>
          <a:p>
            <a:r>
              <a:rPr lang="en-US" dirty="0"/>
              <a:t>Chapter 2 has an excellent introductory tutorial</a:t>
            </a:r>
          </a:p>
          <a:p>
            <a:r>
              <a:rPr lang="en-US" dirty="0"/>
              <a:t>Chapter 3 compares MVC to other architectures and introduces unit testing</a:t>
            </a:r>
          </a:p>
          <a:p>
            <a:pPr lvl="1"/>
            <a:r>
              <a:rPr lang="en-US" dirty="0"/>
              <a:t>Skip the section on loosely coupled components – dependency injection is an advanced topic that you don’t need for your projects</a:t>
            </a:r>
          </a:p>
          <a:p>
            <a:r>
              <a:rPr lang="en-US" dirty="0"/>
              <a:t>Before going any further, I would recommend working through the online MVC Movies tutorial at </a:t>
            </a:r>
            <a:r>
              <a:rPr lang="en-US" dirty="0">
                <a:hlinkClick r:id="rId2"/>
              </a:rPr>
              <a:t>https://docs.microsoft.com/en-us/aspnet/mvc/overview/getting-started/introduction/getting-started</a:t>
            </a:r>
            <a:endParaRPr lang="en-US" dirty="0"/>
          </a:p>
          <a:p>
            <a:pPr lvl="1"/>
            <a:r>
              <a:rPr lang="en-US" dirty="0"/>
              <a:t>Use this version, not the updated one</a:t>
            </a:r>
          </a:p>
          <a:p>
            <a:pPr lvl="1"/>
            <a:r>
              <a:rPr lang="en-US" dirty="0"/>
              <a:t>In the database connection string, change v11.0 to </a:t>
            </a:r>
            <a:r>
              <a:rPr lang="en-US" dirty="0" err="1"/>
              <a:t>MSSQLLocalDB</a:t>
            </a:r>
            <a:endParaRPr lang="en-US" dirty="0"/>
          </a:p>
          <a:p>
            <a:pPr lvl="1"/>
            <a:r>
              <a:rPr lang="en-US" dirty="0"/>
              <a:t>This tutorial is good preparation for a second project</a:t>
            </a:r>
          </a:p>
        </p:txBody>
      </p:sp>
    </p:spTree>
    <p:extLst>
      <p:ext uri="{BB962C8B-B14F-4D97-AF65-F5344CB8AC3E}">
        <p14:creationId xmlns:p14="http://schemas.microsoft.com/office/powerpoint/2010/main" val="799540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736" y="74793"/>
            <a:ext cx="9287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ASP.NET MVC 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74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4 goes into extension methods, dependency injection and some other topics that are beyond the scope of the course</a:t>
            </a:r>
          </a:p>
          <a:p>
            <a:pPr lvl="1"/>
            <a:r>
              <a:rPr lang="en-US" dirty="0"/>
              <a:t>Feel free to skip this</a:t>
            </a:r>
          </a:p>
          <a:p>
            <a:r>
              <a:rPr lang="en-US" dirty="0"/>
              <a:t>Chapter 5 introduces Razor – this is important, so worth working through</a:t>
            </a:r>
          </a:p>
          <a:p>
            <a:r>
              <a:rPr lang="en-US" dirty="0"/>
              <a:t>Chapter 6 covers some advanced topics</a:t>
            </a:r>
          </a:p>
          <a:p>
            <a:pPr lvl="1"/>
            <a:r>
              <a:rPr lang="en-US" dirty="0"/>
              <a:t>Only work through it if you are planning to do the e-commerce tutorial</a:t>
            </a:r>
          </a:p>
          <a:p>
            <a:r>
              <a:rPr lang="en-US" dirty="0"/>
              <a:t>Chapter 7-12 cover an e-commerce tutorial</a:t>
            </a:r>
          </a:p>
          <a:p>
            <a:pPr lvl="1"/>
            <a:r>
              <a:rPr lang="en-US" dirty="0"/>
              <a:t>This is quite helpful for third projects, but over-complicated, as it includes dependency injection and other advanced topics</a:t>
            </a:r>
          </a:p>
          <a:p>
            <a:pPr lvl="1"/>
            <a:r>
              <a:rPr lang="en-US" dirty="0"/>
              <a:t>The online Contoso University is a good alternative as a preparation for third projects: </a:t>
            </a:r>
            <a:r>
              <a:rPr lang="en-US" dirty="0">
                <a:hlinkClick r:id="rId2"/>
              </a:rPr>
              <a:t>https://docs.microsoft.com/en-us/aspnet/mvc/overview/getting-started/getting-started-with-ef-using-mvc/creating-an-entity-framework-data-model-for-an-asp-net-mvc-application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736" y="149226"/>
            <a:ext cx="98078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ASP.NET MVC 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74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Chapter 13 is about Azure deployment</a:t>
            </a:r>
          </a:p>
          <a:p>
            <a:pPr lvl="1"/>
            <a:r>
              <a:rPr lang="en-US" sz="2000" dirty="0"/>
              <a:t>You can skip this if you don’t want to use Azure</a:t>
            </a:r>
          </a:p>
          <a:p>
            <a:pPr lvl="1"/>
            <a:r>
              <a:rPr lang="en-US" sz="2000" dirty="0"/>
              <a:t>We recommend a different service and provide detailed guidance on how to deploy</a:t>
            </a:r>
          </a:p>
          <a:p>
            <a:r>
              <a:rPr lang="en-US" sz="2400" dirty="0"/>
              <a:t>The remaining chapters are quite helpful on various aspects of MVC (and not as scary as the e-commerce tutorial)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53998"/>
            <a:ext cx="579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tips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74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ViewBag</a:t>
            </a:r>
            <a:r>
              <a:rPr lang="en-US" sz="2400" dirty="0"/>
              <a:t> data only survives for one render and is then cleared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TempData</a:t>
            </a:r>
            <a:r>
              <a:rPr lang="en-US" sz="2000" dirty="0"/>
              <a:t>[“</a:t>
            </a:r>
            <a:r>
              <a:rPr lang="en-US" sz="2000" dirty="0" err="1"/>
              <a:t>VariableName</a:t>
            </a:r>
            <a:r>
              <a:rPr lang="en-US" sz="2000" dirty="0"/>
              <a:t>”] if you want data to survive for a redirect</a:t>
            </a:r>
          </a:p>
          <a:p>
            <a:pPr lvl="1"/>
            <a:r>
              <a:rPr lang="en-US" sz="2000" dirty="0"/>
              <a:t>You can also pass data through the query string</a:t>
            </a:r>
          </a:p>
          <a:p>
            <a:pPr lvl="1"/>
            <a:r>
              <a:rPr lang="en-US" sz="2000" dirty="0"/>
              <a:t>This </a:t>
            </a:r>
            <a:r>
              <a:rPr lang="en-US" sz="2000" dirty="0" err="1"/>
              <a:t>StackOverflow</a:t>
            </a:r>
            <a:r>
              <a:rPr lang="en-US" sz="2000" dirty="0"/>
              <a:t> answer is really clear and helpful: </a:t>
            </a:r>
            <a:r>
              <a:rPr lang="en-US" sz="2000" dirty="0">
                <a:hlinkClick r:id="rId2"/>
              </a:rPr>
              <a:t>https://stackoverflow.com/questions/19294975/why-isnt-viewbag-value-passing-back-to-the-view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00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78706" y="1370689"/>
            <a:ext cx="215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49476" y="548792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A40F12-0563-4FFD-AE01-8DBDFBE3F917}"/>
              </a:ext>
            </a:extLst>
          </p:cNvPr>
          <p:cNvSpPr/>
          <p:nvPr/>
        </p:nvSpPr>
        <p:spPr>
          <a:xfrm>
            <a:off x="2233182" y="1370688"/>
            <a:ext cx="69790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B72F8-2177-4077-903E-301500B5E40E}"/>
              </a:ext>
            </a:extLst>
          </p:cNvPr>
          <p:cNvSpPr txBox="1"/>
          <p:nvPr/>
        </p:nvSpPr>
        <p:spPr>
          <a:xfrm>
            <a:off x="3092258" y="1189049"/>
            <a:ext cx="3084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Routing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F37BB-8EEE-44D2-9AC2-64B2650ACE4C}"/>
              </a:ext>
            </a:extLst>
          </p:cNvPr>
          <p:cNvSpPr txBox="1"/>
          <p:nvPr/>
        </p:nvSpPr>
        <p:spPr>
          <a:xfrm>
            <a:off x="3088711" y="3328629"/>
            <a:ext cx="3038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8941494" y="4664121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5770BE-38E1-4CAE-8A27-6D5720392562}"/>
              </a:ext>
            </a:extLst>
          </p:cNvPr>
          <p:cNvSpPr/>
          <p:nvPr/>
        </p:nvSpPr>
        <p:spPr>
          <a:xfrm rot="10800000">
            <a:off x="2316687" y="610087"/>
            <a:ext cx="7628979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4F94B-B44E-4E8C-87C9-78288E430D82}"/>
              </a:ext>
            </a:extLst>
          </p:cNvPr>
          <p:cNvSpPr/>
          <p:nvPr/>
        </p:nvSpPr>
        <p:spPr>
          <a:xfrm>
            <a:off x="2025941" y="3842847"/>
            <a:ext cx="5902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Controllers are responsible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Talk to database and build model to pass to a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view to render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 the model data to the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9179488" y="5477564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9CA9D-2B13-4AA7-AA67-BD2FCB13DA3B}"/>
              </a:ext>
            </a:extLst>
          </p:cNvPr>
          <p:cNvSpPr/>
          <p:nvPr/>
        </p:nvSpPr>
        <p:spPr>
          <a:xfrm>
            <a:off x="187890" y="5075897"/>
            <a:ext cx="7941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job of most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to assemble some sort of model and put it into the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data then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it through to the view for the view to then present it on the page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DBBE8D-7C03-49D0-A4F0-BCA5C5EDD40A}"/>
              </a:ext>
            </a:extLst>
          </p:cNvPr>
          <p:cNvSpPr/>
          <p:nvPr/>
        </p:nvSpPr>
        <p:spPr>
          <a:xfrm rot="1190860">
            <a:off x="6605137" y="3831845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8883040" y="1906133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16ACED-E004-4F99-AB25-FF4942B05342}"/>
              </a:ext>
            </a:extLst>
          </p:cNvPr>
          <p:cNvSpPr/>
          <p:nvPr/>
        </p:nvSpPr>
        <p:spPr>
          <a:xfrm>
            <a:off x="9108510" y="2530251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 rot="16200000">
            <a:off x="9521867" y="3741989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4A8E2B-26DE-4AA4-AB25-D0AB2A79C4FC}"/>
              </a:ext>
            </a:extLst>
          </p:cNvPr>
          <p:cNvSpPr/>
          <p:nvPr/>
        </p:nvSpPr>
        <p:spPr>
          <a:xfrm rot="20772698">
            <a:off x="6602722" y="2519572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BCFA4A-426F-406B-9424-38BE307091E6}"/>
              </a:ext>
            </a:extLst>
          </p:cNvPr>
          <p:cNvSpPr/>
          <p:nvPr/>
        </p:nvSpPr>
        <p:spPr>
          <a:xfrm rot="5400000">
            <a:off x="4377337" y="2870864"/>
            <a:ext cx="461664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7F81B49-EB1B-444D-8BEE-40C06A13B2FF}"/>
              </a:ext>
            </a:extLst>
          </p:cNvPr>
          <p:cNvGraphicFramePr>
            <a:graphicFrameLocks noGrp="1"/>
          </p:cNvGraphicFramePr>
          <p:nvPr/>
        </p:nvGraphicFramePr>
        <p:xfrm>
          <a:off x="3092258" y="1791567"/>
          <a:ext cx="3061152" cy="1032066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3061152">
                  <a:extLst>
                    <a:ext uri="{9D8B030D-6E8A-4147-A177-3AD203B41FA5}">
                      <a16:colId xmlns:a16="http://schemas.microsoft.com/office/drawing/2014/main" val="2040249222"/>
                    </a:ext>
                  </a:extLst>
                </a:gridCol>
              </a:tblGrid>
              <a:tr h="783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process of directing an HTTP request to a controller and correct method in the controller is known as routing.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0510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185CB87-D85E-4DFD-99DE-4E3F5BEC0C08}"/>
              </a:ext>
            </a:extLst>
          </p:cNvPr>
          <p:cNvSpPr/>
          <p:nvPr/>
        </p:nvSpPr>
        <p:spPr>
          <a:xfrm>
            <a:off x="9945666" y="713984"/>
            <a:ext cx="236948" cy="1029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D05FA-FDED-44C5-89C4-AEAC37C4B678}"/>
              </a:ext>
            </a:extLst>
          </p:cNvPr>
          <p:cNvSpPr/>
          <p:nvPr/>
        </p:nvSpPr>
        <p:spPr>
          <a:xfrm>
            <a:off x="187890" y="5998316"/>
            <a:ext cx="794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correct controller and method is identified and the Action Invoker then executed Actions on the HTTP request and determine the final destination.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767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03539" y="2567836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WHAT IS MVC?</a:t>
            </a:r>
          </a:p>
        </p:txBody>
      </p:sp>
    </p:spTree>
    <p:extLst>
      <p:ext uri="{BB962C8B-B14F-4D97-AF65-F5344CB8AC3E}">
        <p14:creationId xmlns:p14="http://schemas.microsoft.com/office/powerpoint/2010/main" val="3169896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581265" y="2914394"/>
            <a:ext cx="21544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Product Class</a:t>
            </a:r>
          </a:p>
          <a:p>
            <a:r>
              <a:rPr lang="en-GB" sz="2400" dirty="0"/>
              <a:t>ID</a:t>
            </a:r>
          </a:p>
          <a:p>
            <a:r>
              <a:rPr lang="en-GB" sz="2400" dirty="0"/>
              <a:t>Name</a:t>
            </a:r>
          </a:p>
          <a:p>
            <a:r>
              <a:rPr lang="en-GB" sz="2400" dirty="0"/>
              <a:t>Description</a:t>
            </a:r>
          </a:p>
          <a:p>
            <a:r>
              <a:rPr lang="en-GB" sz="2400" dirty="0"/>
              <a:t>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7542992" y="536334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581265" y="2136965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6278120" y="3237014"/>
            <a:ext cx="2006253" cy="11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products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in Cart List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to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9443883" y="2180476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>
            <a:off x="8423608" y="3372776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21BDB-156B-411A-875C-59EEEF12638D}"/>
              </a:ext>
            </a:extLst>
          </p:cNvPr>
          <p:cNvSpPr/>
          <p:nvPr/>
        </p:nvSpPr>
        <p:spPr>
          <a:xfrm>
            <a:off x="930729" y="50292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C0C22-4680-4578-9BB0-9FE6C6DBC6AD}"/>
              </a:ext>
            </a:extLst>
          </p:cNvPr>
          <p:cNvSpPr/>
          <p:nvPr/>
        </p:nvSpPr>
        <p:spPr>
          <a:xfrm>
            <a:off x="1083129" y="51816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3442E0-339A-4D00-B46A-5FA2D7C14A69}"/>
              </a:ext>
            </a:extLst>
          </p:cNvPr>
          <p:cNvSpPr/>
          <p:nvPr/>
        </p:nvSpPr>
        <p:spPr>
          <a:xfrm>
            <a:off x="1235529" y="53340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09601-AC82-42A9-B165-9ACDDCB688CB}"/>
              </a:ext>
            </a:extLst>
          </p:cNvPr>
          <p:cNvSpPr/>
          <p:nvPr/>
        </p:nvSpPr>
        <p:spPr>
          <a:xfrm>
            <a:off x="1387929" y="54864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CA22C-0AE7-453D-A5F7-5B45F2558AF0}"/>
              </a:ext>
            </a:extLst>
          </p:cNvPr>
          <p:cNvSpPr/>
          <p:nvPr/>
        </p:nvSpPr>
        <p:spPr>
          <a:xfrm>
            <a:off x="1540329" y="56388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8E485F-6FD8-4B7B-BFDE-80D499181CC2}"/>
              </a:ext>
            </a:extLst>
          </p:cNvPr>
          <p:cNvSpPr txBox="1"/>
          <p:nvPr/>
        </p:nvSpPr>
        <p:spPr>
          <a:xfrm>
            <a:off x="3048818" y="2914394"/>
            <a:ext cx="21544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Cart Class</a:t>
            </a:r>
          </a:p>
          <a:p>
            <a:r>
              <a:rPr lang="en-GB" sz="2400" dirty="0"/>
              <a:t>Cart List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79CBA1E-0A95-44B9-ABC0-7D70A9A7D9DB}"/>
              </a:ext>
            </a:extLst>
          </p:cNvPr>
          <p:cNvSpPr/>
          <p:nvPr/>
        </p:nvSpPr>
        <p:spPr>
          <a:xfrm>
            <a:off x="2367643" y="4180113"/>
            <a:ext cx="1583871" cy="1616529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ADEC3-DAFD-450C-B2B1-CFC9A1D02332}"/>
              </a:ext>
            </a:extLst>
          </p:cNvPr>
          <p:cNvSpPr txBox="1"/>
          <p:nvPr/>
        </p:nvSpPr>
        <p:spPr>
          <a:xfrm>
            <a:off x="6040205" y="2209240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791BFB-6D70-4FDD-B351-199DF1A4CDE3}"/>
              </a:ext>
            </a:extLst>
          </p:cNvPr>
          <p:cNvSpPr/>
          <p:nvPr/>
        </p:nvSpPr>
        <p:spPr>
          <a:xfrm>
            <a:off x="5368930" y="3329892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2E4C5-20CE-43A4-A7D5-E5D7687014B3}"/>
              </a:ext>
            </a:extLst>
          </p:cNvPr>
          <p:cNvSpPr txBox="1"/>
          <p:nvPr/>
        </p:nvSpPr>
        <p:spPr>
          <a:xfrm>
            <a:off x="3378210" y="997999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F1236C4-9526-48E8-AFB1-2BEEFEFD4FC6}"/>
              </a:ext>
            </a:extLst>
          </p:cNvPr>
          <p:cNvSpPr/>
          <p:nvPr/>
        </p:nvSpPr>
        <p:spPr>
          <a:xfrm rot="5400000">
            <a:off x="5732783" y="1144439"/>
            <a:ext cx="614843" cy="583640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4D965A4F-E7B9-4FDF-ABDF-365114361425}"/>
              </a:ext>
            </a:extLst>
          </p:cNvPr>
          <p:cNvSpPr/>
          <p:nvPr/>
        </p:nvSpPr>
        <p:spPr>
          <a:xfrm rot="10800000" flipV="1">
            <a:off x="9912427" y="656567"/>
            <a:ext cx="583641" cy="115920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EF0A67-6875-406D-9961-5DB1178A4E14}"/>
              </a:ext>
            </a:extLst>
          </p:cNvPr>
          <p:cNvSpPr txBox="1"/>
          <p:nvPr/>
        </p:nvSpPr>
        <p:spPr>
          <a:xfrm>
            <a:off x="196291" y="133347"/>
            <a:ext cx="318191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/>
              <a:t>Shopping Cart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EBB54-3F77-43AE-A7DB-5D7600ABD5AE}"/>
              </a:ext>
            </a:extLst>
          </p:cNvPr>
          <p:cNvSpPr/>
          <p:nvPr/>
        </p:nvSpPr>
        <p:spPr>
          <a:xfrm>
            <a:off x="9492941" y="31908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products</a:t>
            </a:r>
          </a:p>
        </p:txBody>
      </p:sp>
    </p:spTree>
    <p:extLst>
      <p:ext uri="{BB962C8B-B14F-4D97-AF65-F5344CB8AC3E}">
        <p14:creationId xmlns:p14="http://schemas.microsoft.com/office/powerpoint/2010/main" val="228412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6341568" y="133347"/>
            <a:ext cx="26618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1945260" y="2915956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/Home/RSVP Form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9247940" y="2402979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>
            <a:off x="7672494" y="3441180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8E485F-6FD8-4B7B-BFDE-80D499181CC2}"/>
              </a:ext>
            </a:extLst>
          </p:cNvPr>
          <p:cNvSpPr txBox="1"/>
          <p:nvPr/>
        </p:nvSpPr>
        <p:spPr>
          <a:xfrm>
            <a:off x="6341568" y="726783"/>
            <a:ext cx="266185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Guest Response</a:t>
            </a:r>
          </a:p>
          <a:p>
            <a:r>
              <a:rPr lang="en-GB" sz="1600" dirty="0"/>
              <a:t>Name</a:t>
            </a:r>
          </a:p>
          <a:p>
            <a:r>
              <a:rPr lang="en-GB" sz="1600" dirty="0"/>
              <a:t>Email</a:t>
            </a:r>
          </a:p>
          <a:p>
            <a:r>
              <a:rPr lang="en-GB" sz="1600" dirty="0"/>
              <a:t>Phone</a:t>
            </a:r>
          </a:p>
          <a:p>
            <a:r>
              <a:rPr lang="en-GB" sz="1600" dirty="0"/>
              <a:t>Will Attend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ADEC3-DAFD-450C-B2B1-CFC9A1D02332}"/>
              </a:ext>
            </a:extLst>
          </p:cNvPr>
          <p:cNvSpPr txBox="1"/>
          <p:nvPr/>
        </p:nvSpPr>
        <p:spPr>
          <a:xfrm>
            <a:off x="5289382" y="2411309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791BFB-6D70-4FDD-B351-199DF1A4CDE3}"/>
              </a:ext>
            </a:extLst>
          </p:cNvPr>
          <p:cNvSpPr/>
          <p:nvPr/>
        </p:nvSpPr>
        <p:spPr>
          <a:xfrm>
            <a:off x="1567543" y="3441180"/>
            <a:ext cx="377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2E4C5-20CE-43A4-A7D5-E5D7687014B3}"/>
              </a:ext>
            </a:extLst>
          </p:cNvPr>
          <p:cNvSpPr txBox="1"/>
          <p:nvPr/>
        </p:nvSpPr>
        <p:spPr>
          <a:xfrm>
            <a:off x="196291" y="3560723"/>
            <a:ext cx="137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EF0A67-6875-406D-9961-5DB1178A4E14}"/>
              </a:ext>
            </a:extLst>
          </p:cNvPr>
          <p:cNvSpPr txBox="1"/>
          <p:nvPr/>
        </p:nvSpPr>
        <p:spPr>
          <a:xfrm>
            <a:off x="196291" y="133347"/>
            <a:ext cx="443481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/>
              <a:t>Party Invitation Form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EBB54-3F77-43AE-A7DB-5D7600ABD5AE}"/>
              </a:ext>
            </a:extLst>
          </p:cNvPr>
          <p:cNvSpPr/>
          <p:nvPr/>
        </p:nvSpPr>
        <p:spPr>
          <a:xfrm>
            <a:off x="9492941" y="31908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products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338F5F2-9177-430D-9C7D-339E7067E8E7}"/>
              </a:ext>
            </a:extLst>
          </p:cNvPr>
          <p:cNvSpPr/>
          <p:nvPr/>
        </p:nvSpPr>
        <p:spPr>
          <a:xfrm rot="19123442">
            <a:off x="4974139" y="1262043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4069F6F-6113-49F8-A08A-E6074D252A37}"/>
              </a:ext>
            </a:extLst>
          </p:cNvPr>
          <p:cNvSpPr/>
          <p:nvPr/>
        </p:nvSpPr>
        <p:spPr>
          <a:xfrm rot="8202362">
            <a:off x="5235624" y="1729008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C818DA-867C-4664-AF6F-50A02D4F54DA}"/>
              </a:ext>
            </a:extLst>
          </p:cNvPr>
          <p:cNvSpPr/>
          <p:nvPr/>
        </p:nvSpPr>
        <p:spPr>
          <a:xfrm>
            <a:off x="9523958" y="64824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/Home/Thanks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003FD-2898-44FF-B950-592DC0CE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8" y="3351243"/>
            <a:ext cx="1829684" cy="71536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FF500D-5491-4EEB-B1A2-023F9453156E}"/>
              </a:ext>
            </a:extLst>
          </p:cNvPr>
          <p:cNvSpPr txBox="1"/>
          <p:nvPr/>
        </p:nvSpPr>
        <p:spPr>
          <a:xfrm>
            <a:off x="196291" y="4815431"/>
            <a:ext cx="137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A785D-A94E-4692-88B9-964D41E1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02" y="4689271"/>
            <a:ext cx="4434810" cy="20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80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Party Invitations tutorial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Freeman book, chapter 2</a:t>
            </a:r>
          </a:p>
          <a:p>
            <a:r>
              <a:rPr lang="en-US" dirty="0"/>
              <a:t>Good introduction to MVC</a:t>
            </a:r>
          </a:p>
          <a:p>
            <a:pPr lvl="1"/>
            <a:r>
              <a:rPr lang="en-US" dirty="0"/>
              <a:t>Form</a:t>
            </a:r>
          </a:p>
          <a:p>
            <a:pPr lvl="1"/>
            <a:r>
              <a:rPr lang="en-US" dirty="0"/>
              <a:t>User controls</a:t>
            </a:r>
          </a:p>
          <a:p>
            <a:pPr lvl="1"/>
            <a:r>
              <a:rPr lang="en-US" dirty="0"/>
              <a:t>Linking between pages</a:t>
            </a:r>
          </a:p>
          <a:p>
            <a:pPr lvl="1"/>
            <a:r>
              <a:rPr lang="en-US" dirty="0"/>
              <a:t>Validating user input</a:t>
            </a:r>
          </a:p>
          <a:p>
            <a:pPr lvl="1"/>
            <a:r>
              <a:rPr lang="en-US" dirty="0"/>
              <a:t>Sending email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92" y="2345587"/>
            <a:ext cx="50863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6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5365" y="125261"/>
            <a:ext cx="632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Goals of MVC?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D51C-DFEE-4F9F-93A1-FE84DB197E1B}"/>
              </a:ext>
            </a:extLst>
          </p:cNvPr>
          <p:cNvSpPr txBox="1"/>
          <p:nvPr/>
        </p:nvSpPr>
        <p:spPr>
          <a:xfrm>
            <a:off x="152400" y="1225689"/>
            <a:ext cx="118871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Separation of concerns</a:t>
            </a:r>
          </a:p>
          <a:p>
            <a:r>
              <a:rPr lang="en-GB" sz="4000" b="1" dirty="0"/>
              <a:t>Loose coupling </a:t>
            </a:r>
            <a:r>
              <a:rPr lang="en-GB" sz="2800" b="1" dirty="0"/>
              <a:t>(less dependency on other elements)</a:t>
            </a:r>
            <a:endParaRPr lang="en-GB" sz="4000" b="1" dirty="0"/>
          </a:p>
          <a:p>
            <a:r>
              <a:rPr lang="en-GB" sz="2000" dirty="0"/>
              <a:t>Coupling refers to the degree of direct knowledge that one element has of another.</a:t>
            </a:r>
            <a:endParaRPr lang="en-GB" sz="2000" b="1" dirty="0"/>
          </a:p>
          <a:p>
            <a:r>
              <a:rPr lang="en-GB" sz="4000" b="1" dirty="0"/>
              <a:t>Testable code</a:t>
            </a:r>
          </a:p>
          <a:p>
            <a:r>
              <a:rPr lang="en-GB" sz="4000" b="1" dirty="0"/>
              <a:t>Clean URLS</a:t>
            </a:r>
          </a:p>
          <a:p>
            <a:r>
              <a:rPr lang="en-GB" sz="4000" b="1" dirty="0"/>
              <a:t>Clean HTML</a:t>
            </a:r>
          </a:p>
          <a:p>
            <a:r>
              <a:rPr lang="en-GB" sz="4000" b="1" dirty="0"/>
              <a:t>Align with HTTP model (stateless Request Response)</a:t>
            </a:r>
          </a:p>
          <a:p>
            <a:r>
              <a:rPr lang="en-GB" dirty="0"/>
              <a:t>a </a:t>
            </a:r>
            <a:r>
              <a:rPr lang="en-GB" b="1" dirty="0"/>
              <a:t>stateless protocol</a:t>
            </a:r>
            <a:r>
              <a:rPr lang="en-GB" dirty="0"/>
              <a:t> does not require the server to retain session information or status about each communication</a:t>
            </a:r>
            <a:endParaRPr lang="en-GB" b="1" dirty="0"/>
          </a:p>
          <a:p>
            <a:r>
              <a:rPr lang="en-GB" sz="4000" b="1" dirty="0"/>
              <a:t>Improve code maintainability</a:t>
            </a:r>
          </a:p>
          <a:p>
            <a:r>
              <a:rPr lang="en-GB" sz="4000" b="1" dirty="0"/>
              <a:t>Improve code readability</a:t>
            </a:r>
          </a:p>
          <a:p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7192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181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MVC is a Design Framework</a:t>
            </a:r>
          </a:p>
          <a:p>
            <a:pPr lvl="1"/>
            <a:r>
              <a:rPr lang="en-GB" dirty="0"/>
              <a:t>Design frameworks are a way of organising code to solve a common problem</a:t>
            </a:r>
          </a:p>
          <a:p>
            <a:pPr lvl="1"/>
            <a:r>
              <a:rPr lang="en-GB" dirty="0"/>
              <a:t>High-level architectural pattern - not a design pattern or an algorithm</a:t>
            </a:r>
          </a:p>
          <a:p>
            <a:pPr lvl="1"/>
            <a:r>
              <a:rPr lang="en-GB" dirty="0"/>
              <a:t>To split up your code into layers, where each layer has a certain responsibility and provides a service to a </a:t>
            </a:r>
            <a:r>
              <a:rPr lang="en-GB" b="1" dirty="0"/>
              <a:t>higher</a:t>
            </a:r>
            <a:r>
              <a:rPr lang="en-GB" dirty="0"/>
              <a:t> layer.</a:t>
            </a:r>
          </a:p>
          <a:p>
            <a:pPr lvl="1"/>
            <a:r>
              <a:rPr lang="en-GB" dirty="0"/>
              <a:t>Easier for other developers to understand your code</a:t>
            </a:r>
          </a:p>
          <a:p>
            <a:r>
              <a:rPr lang="en-GB" dirty="0"/>
              <a:t>Model-View-Controller</a:t>
            </a:r>
          </a:p>
          <a:p>
            <a:pPr lvl="1"/>
            <a:r>
              <a:rPr lang="en-GB" dirty="0"/>
              <a:t>Used to manage software with a graphical user interface – popular on web</a:t>
            </a:r>
          </a:p>
          <a:p>
            <a:pPr lvl="1"/>
            <a:r>
              <a:rPr lang="en-GB" dirty="0"/>
              <a:t>Separates code into distinct areas and manages the interactions between them</a:t>
            </a:r>
          </a:p>
          <a:p>
            <a:pPr lvl="1"/>
            <a:r>
              <a:rPr lang="en-GB" dirty="0"/>
              <a:t>Not exclusive to ASP.NET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JavaMVC</a:t>
            </a:r>
            <a:r>
              <a:rPr lang="en-GB" dirty="0"/>
              <a:t>, </a:t>
            </a:r>
            <a:r>
              <a:rPr lang="en-GB" dirty="0" err="1"/>
              <a:t>JavaScriptMVC</a:t>
            </a:r>
            <a:r>
              <a:rPr lang="en-GB" dirty="0"/>
              <a:t> and others exist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9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6E97-93E9-490A-B180-306A809E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D601-9AA5-4A11-AD79-42A955A5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</a:t>
            </a:r>
            <a:r>
              <a:rPr lang="en-GB" dirty="0"/>
              <a:t> </a:t>
            </a:r>
            <a:r>
              <a:rPr lang="en-GB" dirty="0" err="1"/>
              <a:t>odels</a:t>
            </a:r>
            <a:r>
              <a:rPr lang="en-GB" dirty="0"/>
              <a:t>: Classes that represent the data of the application and that use validation logic to enforce business rules for that data.</a:t>
            </a:r>
          </a:p>
          <a:p>
            <a:r>
              <a:rPr lang="en-GB" b="1" dirty="0"/>
              <a:t>V</a:t>
            </a:r>
            <a:r>
              <a:rPr lang="en-GB" dirty="0"/>
              <a:t> </a:t>
            </a:r>
            <a:r>
              <a:rPr lang="en-GB" dirty="0" err="1"/>
              <a:t>iews</a:t>
            </a:r>
            <a:r>
              <a:rPr lang="en-GB" dirty="0"/>
              <a:t>: Template files that your application uses to dynamically generate HTML responses. (GUI)</a:t>
            </a:r>
          </a:p>
          <a:p>
            <a:r>
              <a:rPr lang="en-GB" b="1" dirty="0"/>
              <a:t>C</a:t>
            </a:r>
            <a:r>
              <a:rPr lang="en-GB" dirty="0"/>
              <a:t> </a:t>
            </a:r>
            <a:r>
              <a:rPr lang="en-GB" dirty="0" err="1"/>
              <a:t>ontrollers</a:t>
            </a:r>
            <a:r>
              <a:rPr lang="en-GB" dirty="0"/>
              <a:t>: Classes that handle incoming browser requests, retrieve model data, and then specify view templates that return a response to the browser.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 (MVC)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Code divided into 3 parts</a:t>
            </a:r>
          </a:p>
          <a:p>
            <a:pPr lvl="1"/>
            <a:r>
              <a:rPr lang="en-GB" dirty="0"/>
              <a:t>Model</a:t>
            </a:r>
          </a:p>
          <a:p>
            <a:pPr lvl="2"/>
            <a:r>
              <a:rPr lang="en-GB" dirty="0"/>
              <a:t>Holds objects and data</a:t>
            </a:r>
          </a:p>
          <a:p>
            <a:pPr lvl="2"/>
            <a:r>
              <a:rPr lang="en-GB" dirty="0"/>
              <a:t>Links to database</a:t>
            </a:r>
          </a:p>
          <a:p>
            <a:pPr lvl="1"/>
            <a:r>
              <a:rPr lang="en-GB" dirty="0"/>
              <a:t>View</a:t>
            </a:r>
          </a:p>
          <a:p>
            <a:pPr lvl="2"/>
            <a:r>
              <a:rPr lang="en-GB" dirty="0"/>
              <a:t>Displays GUI to user</a:t>
            </a:r>
          </a:p>
          <a:p>
            <a:pPr lvl="1"/>
            <a:r>
              <a:rPr lang="en-GB" dirty="0"/>
              <a:t>Controller</a:t>
            </a:r>
          </a:p>
          <a:p>
            <a:pPr lvl="2"/>
            <a:r>
              <a:rPr lang="en-GB" dirty="0"/>
              <a:t>Responds to communications from user</a:t>
            </a:r>
          </a:p>
          <a:p>
            <a:pPr lvl="2"/>
            <a:r>
              <a:rPr lang="en-GB" dirty="0"/>
              <a:t>Calls views</a:t>
            </a:r>
          </a:p>
          <a:p>
            <a:pPr lvl="2"/>
            <a:r>
              <a:rPr lang="en-GB" dirty="0"/>
              <a:t>Retrieves data from model</a:t>
            </a:r>
          </a:p>
          <a:p>
            <a:pPr lvl="2"/>
            <a:r>
              <a:rPr lang="en-GB" dirty="0"/>
              <a:t>Contains program logic</a:t>
            </a:r>
          </a:p>
        </p:txBody>
      </p:sp>
      <p:pic>
        <p:nvPicPr>
          <p:cNvPr id="1026" name="Picture 2" descr="http://codethinked.wpengine.netdna-cdn.com/wp-content/uploads/WindowsLiveWriter/Micr.netMVCFrameworkandwhatitmeansforyou_11621/Model-View-Controller-Drawing_7273883f-0134-4c38-9fa2-24248001073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5" y="2055813"/>
            <a:ext cx="5181600" cy="366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72776" y="3700464"/>
            <a:ext cx="785813" cy="41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520295" y="5472113"/>
            <a:ext cx="5181600" cy="25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70276" y="2017712"/>
            <a:ext cx="300037" cy="10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377415" y="4446285"/>
            <a:ext cx="294843" cy="130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370276" y="2017712"/>
            <a:ext cx="2416537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929813" y="2000250"/>
            <a:ext cx="1914962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501437" y="1825625"/>
            <a:ext cx="286186" cy="3760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328" y="1498917"/>
            <a:ext cx="5586455" cy="4647883"/>
          </a:xfrm>
        </p:spPr>
        <p:txBody>
          <a:bodyPr>
            <a:normAutofit/>
          </a:bodyPr>
          <a:lstStyle/>
          <a:p>
            <a:r>
              <a:rPr lang="en-GB" dirty="0"/>
              <a:t>House price calculator</a:t>
            </a:r>
          </a:p>
          <a:p>
            <a:pPr lvl="1"/>
            <a:r>
              <a:rPr lang="en-GB" dirty="0"/>
              <a:t>Model</a:t>
            </a:r>
          </a:p>
          <a:p>
            <a:pPr lvl="2"/>
            <a:r>
              <a:rPr lang="en-GB" dirty="0"/>
              <a:t>Contains data on price changes for each borough</a:t>
            </a:r>
          </a:p>
          <a:p>
            <a:pPr lvl="2"/>
            <a:r>
              <a:rPr lang="en-GB" dirty="0"/>
              <a:t>Contains objects</a:t>
            </a:r>
          </a:p>
          <a:p>
            <a:pPr lvl="2"/>
            <a:r>
              <a:rPr lang="en-GB" dirty="0"/>
              <a:t>Links to database</a:t>
            </a:r>
          </a:p>
          <a:p>
            <a:pPr lvl="1"/>
            <a:r>
              <a:rPr lang="en-GB" dirty="0"/>
              <a:t>View</a:t>
            </a:r>
          </a:p>
          <a:p>
            <a:pPr lvl="2"/>
            <a:r>
              <a:rPr lang="en-GB" dirty="0"/>
              <a:t>Screens</a:t>
            </a:r>
          </a:p>
          <a:p>
            <a:pPr lvl="1"/>
            <a:r>
              <a:rPr lang="en-GB" dirty="0"/>
              <a:t>Controller</a:t>
            </a:r>
          </a:p>
          <a:p>
            <a:pPr lvl="2"/>
            <a:r>
              <a:rPr lang="en-GB" dirty="0"/>
              <a:t>Calls views</a:t>
            </a:r>
          </a:p>
          <a:p>
            <a:pPr lvl="2"/>
            <a:r>
              <a:rPr lang="en-GB" dirty="0"/>
              <a:t>Queries and updates DB</a:t>
            </a:r>
          </a:p>
          <a:p>
            <a:pPr lvl="2"/>
            <a:r>
              <a:rPr lang="en-GB" dirty="0"/>
              <a:t>Does calculations</a:t>
            </a:r>
          </a:p>
        </p:txBody>
      </p:sp>
      <p:pic>
        <p:nvPicPr>
          <p:cNvPr id="2050" name="Picture 2" descr="House Price Calculator web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63" y="3332715"/>
            <a:ext cx="2054452" cy="101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86862" y="2380059"/>
            <a:ext cx="2000250" cy="2600325"/>
            <a:chOff x="8143874" y="2528888"/>
            <a:chExt cx="2000250" cy="2600325"/>
          </a:xfrm>
        </p:grpSpPr>
        <p:grpSp>
          <p:nvGrpSpPr>
            <p:cNvPr id="13" name="Group 12"/>
            <p:cNvGrpSpPr/>
            <p:nvPr/>
          </p:nvGrpSpPr>
          <p:grpSpPr>
            <a:xfrm>
              <a:off x="8386763" y="2686050"/>
              <a:ext cx="1543050" cy="900113"/>
              <a:chOff x="8386763" y="2686050"/>
              <a:chExt cx="1543050" cy="9001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86763" y="2686050"/>
                <a:ext cx="1543050" cy="90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595185" y="2812940"/>
                <a:ext cx="112620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Home</a:t>
                </a:r>
              </a:p>
              <a:p>
                <a:r>
                  <a:rPr lang="en-GB" dirty="0"/>
                  <a:t>Controller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386763" y="4001294"/>
              <a:ext cx="1543050" cy="900113"/>
              <a:chOff x="10266363" y="2686050"/>
              <a:chExt cx="1543050" cy="90011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266363" y="2686050"/>
                <a:ext cx="1543050" cy="90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474785" y="2812940"/>
                <a:ext cx="112620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Graphs</a:t>
                </a:r>
              </a:p>
              <a:p>
                <a:r>
                  <a:rPr lang="en-GB" dirty="0"/>
                  <a:t>Controller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8143874" y="2528888"/>
              <a:ext cx="2000250" cy="2600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715124" y="5382418"/>
            <a:ext cx="1543050" cy="90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089745" y="5598080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pic>
        <p:nvPicPr>
          <p:cNvPr id="2052" name="Picture 4" descr="http://png.clipart.me/graphics/thumbs/822/cartoon-english-gentleman-greeting-on-big-ben-background-vector-illustration_822180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72" y="11919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8086725" y="2477647"/>
            <a:ext cx="1128715" cy="54726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83552" y="2472711"/>
            <a:ext cx="1303310" cy="653078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715807" y="3193543"/>
            <a:ext cx="3713944" cy="486678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1"/>
          </p:cNvCxnSpPr>
          <p:nvPr/>
        </p:nvCxnSpPr>
        <p:spPr>
          <a:xfrm>
            <a:off x="6779822" y="3882914"/>
            <a:ext cx="2649929" cy="419608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15807" y="3310096"/>
            <a:ext cx="3713944" cy="505064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99276" y="4015105"/>
            <a:ext cx="2649929" cy="419608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63140" y="4685054"/>
            <a:ext cx="1423722" cy="697364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flipV="1">
            <a:off x="7486649" y="4559903"/>
            <a:ext cx="1700213" cy="822515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</TotalTime>
  <Words>2096</Words>
  <Application>Microsoft Office PowerPoint</Application>
  <PresentationFormat>Widescreen</PresentationFormat>
  <Paragraphs>294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Tahoma</vt:lpstr>
      <vt:lpstr>Office Theme</vt:lpstr>
      <vt:lpstr>ASP.NET Model-View-Controller</vt:lpstr>
      <vt:lpstr>Overview of material</vt:lpstr>
      <vt:lpstr>ASP.NET MVC resources</vt:lpstr>
      <vt:lpstr>PowerPoint Presentation</vt:lpstr>
      <vt:lpstr>PowerPoint Presentation</vt:lpstr>
      <vt:lpstr>Model-View-Controller (MVC)</vt:lpstr>
      <vt:lpstr>MVC</vt:lpstr>
      <vt:lpstr>Model-View-Controller (MVC)</vt:lpstr>
      <vt:lpstr>MVC example</vt:lpstr>
      <vt:lpstr>ASP.NET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– routing – controller and methods</vt:lpstr>
      <vt:lpstr>MVC – routing – parameters &amp; query strings</vt:lpstr>
      <vt:lpstr>MVC – routing – ID parameter</vt:lpstr>
      <vt:lpstr>MVC – routing – RouteConfig.cs</vt:lpstr>
      <vt:lpstr>MVC – routing – adding another route</vt:lpstr>
      <vt:lpstr>PowerPoint Presentation</vt:lpstr>
      <vt:lpstr>MVC conventions</vt:lpstr>
      <vt:lpstr>MVC - views</vt:lpstr>
      <vt:lpstr>MVC – views - Razor</vt:lpstr>
      <vt:lpstr>MVC –view example</vt:lpstr>
      <vt:lpstr>PowerPoint Presentation</vt:lpstr>
      <vt:lpstr>MVC - model</vt:lpstr>
      <vt:lpstr>MVC – strongly typed views</vt:lpstr>
      <vt:lpstr>MVC – strongly typed views example</vt:lpstr>
      <vt:lpstr>PowerPoint Presentation</vt:lpstr>
      <vt:lpstr>Main Razor Syntax Rules for C#</vt:lpstr>
      <vt:lpstr>MVC – user controls</vt:lpstr>
      <vt:lpstr>MVC and databases</vt:lpstr>
      <vt:lpstr>Projects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Party Invitations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Model-View-Controller</dc:title>
  <dc:creator>Louise McDonald</dc:creator>
  <cp:lastModifiedBy>Tanveer Ahmad</cp:lastModifiedBy>
  <cp:revision>223</cp:revision>
  <cp:lastPrinted>2018-07-20T12:11:27Z</cp:lastPrinted>
  <dcterms:created xsi:type="dcterms:W3CDTF">2016-03-06T12:43:36Z</dcterms:created>
  <dcterms:modified xsi:type="dcterms:W3CDTF">2019-09-09T05:19:59Z</dcterms:modified>
</cp:coreProperties>
</file>